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1" r:id="rId3"/>
    <p:sldId id="267" r:id="rId4"/>
    <p:sldId id="283" r:id="rId5"/>
    <p:sldId id="284" r:id="rId6"/>
    <p:sldId id="268" r:id="rId7"/>
    <p:sldId id="274" r:id="rId8"/>
    <p:sldId id="279" r:id="rId9"/>
    <p:sldId id="280" r:id="rId10"/>
    <p:sldId id="281" r:id="rId11"/>
    <p:sldId id="282" r:id="rId12"/>
    <p:sldId id="28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A9002"/>
    <a:srgbClr val="FFD966"/>
    <a:srgbClr val="0ED354"/>
    <a:srgbClr val="21222D"/>
    <a:srgbClr val="A86513"/>
    <a:srgbClr val="88B2AC"/>
    <a:srgbClr val="121318"/>
    <a:srgbClr val="000000"/>
    <a:srgbClr val="3A3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5AF4D-C3C3-41F4-8B03-FB0AA6277351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94262-B52F-407E-8020-35786983B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884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94262-B52F-407E-8020-35786983B28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552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94262-B52F-407E-8020-35786983B28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400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94262-B52F-407E-8020-35786983B28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748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94262-B52F-407E-8020-35786983B28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09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11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57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28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5353"/>
            <a:ext cx="10515600" cy="801278"/>
          </a:xfrm>
        </p:spPr>
        <p:txBody>
          <a:bodyPr>
            <a:normAutofit/>
          </a:bodyPr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899"/>
            <a:ext cx="10515600" cy="4876064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98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93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2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4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02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94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37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10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4DC6C-E353-4FBF-8B7B-7C2F0DFA34E8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260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3.jpe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pub.dev/packages/syncfusion_flutter_gauges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canyon.net/item/flutter-login-ui-kit-in-flutter-20-ios-android-desktop-web/3140695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2025/03/13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3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b="4334"/>
          <a:stretch/>
        </p:blipFill>
        <p:spPr>
          <a:xfrm>
            <a:off x="388" y="629845"/>
            <a:ext cx="2017176" cy="6207835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99" name="圓角矩形 98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---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2" name="表格 101"/>
          <p:cNvGraphicFramePr>
            <a:graphicFrameLocks noGrp="1"/>
          </p:cNvGraphicFramePr>
          <p:nvPr/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103" name="直線接點 102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3197593" y="842248"/>
            <a:ext cx="4737169" cy="4930398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7" name="圓角矩形 36"/>
          <p:cNvSpPr/>
          <p:nvPr/>
        </p:nvSpPr>
        <p:spPr>
          <a:xfrm>
            <a:off x="5066104" y="1730994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5066104" y="2396841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身分證字號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5066104" y="3063892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出生日期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5066104" y="3730943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5953471" y="5051878"/>
            <a:ext cx="1376405" cy="373297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00516" y="177987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</a:p>
        </p:txBody>
      </p:sp>
      <p:sp>
        <p:nvSpPr>
          <p:cNvPr id="43" name="矩形 42"/>
          <p:cNvSpPr/>
          <p:nvPr/>
        </p:nvSpPr>
        <p:spPr>
          <a:xfrm>
            <a:off x="3800516" y="2445718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身分證字號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800516" y="311156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出生日期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800516" y="377741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</a:p>
        </p:txBody>
      </p:sp>
      <p:sp>
        <p:nvSpPr>
          <p:cNvPr id="46" name="矩形 45"/>
          <p:cNvSpPr/>
          <p:nvPr/>
        </p:nvSpPr>
        <p:spPr>
          <a:xfrm>
            <a:off x="3564363" y="1158858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新增成員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5063223" y="4394333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上傳照片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797635" y="444080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上傳照片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216351" y="97368"/>
            <a:ext cx="2236485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 </a:t>
            </a:r>
            <a:r>
              <a:rPr lang="en-US" altLang="zh-TW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(D786938)</a:t>
            </a:r>
            <a:endParaRPr lang="zh-TW" altLang="en-US" sz="1600" b="1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4" name="群組 53"/>
          <p:cNvGrpSpPr/>
          <p:nvPr/>
        </p:nvGrpSpPr>
        <p:grpSpPr>
          <a:xfrm>
            <a:off x="11354770" y="97368"/>
            <a:ext cx="467648" cy="467648"/>
            <a:chOff x="9652574" y="1504621"/>
            <a:chExt cx="2026919" cy="2026919"/>
          </a:xfrm>
        </p:grpSpPr>
        <p:sp>
          <p:nvSpPr>
            <p:cNvPr id="55" name="橢圓 54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6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120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圓角矩形 123"/>
          <p:cNvSpPr/>
          <p:nvPr/>
        </p:nvSpPr>
        <p:spPr>
          <a:xfrm>
            <a:off x="3197593" y="842248"/>
            <a:ext cx="4737169" cy="4930398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99" name="圓角矩形 98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李天龍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052757"/>
              </p:ext>
            </p:extLst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B13579012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103" name="直線接點 102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圓角矩形 105"/>
          <p:cNvSpPr/>
          <p:nvPr/>
        </p:nvSpPr>
        <p:spPr>
          <a:xfrm>
            <a:off x="5066104" y="1730994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李天龍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7" name="圓角矩形 106"/>
          <p:cNvSpPr/>
          <p:nvPr/>
        </p:nvSpPr>
        <p:spPr>
          <a:xfrm>
            <a:off x="5066104" y="2396841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B13579012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圓角矩形 107"/>
          <p:cNvSpPr/>
          <p:nvPr/>
        </p:nvSpPr>
        <p:spPr>
          <a:xfrm>
            <a:off x="5066104" y="3063892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1975/08/08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0" name="圓角矩形 109"/>
          <p:cNvSpPr/>
          <p:nvPr/>
        </p:nvSpPr>
        <p:spPr>
          <a:xfrm>
            <a:off x="5066104" y="3730943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男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4" name="圓角矩形 113"/>
          <p:cNvSpPr/>
          <p:nvPr/>
        </p:nvSpPr>
        <p:spPr>
          <a:xfrm>
            <a:off x="5953471" y="5051878"/>
            <a:ext cx="1376405" cy="373297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800516" y="177987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</a:p>
        </p:txBody>
      </p:sp>
      <p:sp>
        <p:nvSpPr>
          <p:cNvPr id="118" name="矩形 117"/>
          <p:cNvSpPr/>
          <p:nvPr/>
        </p:nvSpPr>
        <p:spPr>
          <a:xfrm>
            <a:off x="3800516" y="2445718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身分證字號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800516" y="311156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出生日期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800516" y="377741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</a:p>
        </p:txBody>
      </p:sp>
      <p:sp>
        <p:nvSpPr>
          <p:cNvPr id="125" name="矩形 124"/>
          <p:cNvSpPr/>
          <p:nvPr/>
        </p:nvSpPr>
        <p:spPr>
          <a:xfrm>
            <a:off x="3564363" y="1158858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新增成員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t="494" r="33340" b="25690"/>
          <a:stretch/>
        </p:blipFill>
        <p:spPr>
          <a:xfrm>
            <a:off x="9715633" y="1578304"/>
            <a:ext cx="1900800" cy="1900800"/>
          </a:xfrm>
          <a:prstGeom prst="ellipse">
            <a:avLst/>
          </a:prstGeom>
        </p:spPr>
      </p:pic>
      <p:sp>
        <p:nvSpPr>
          <p:cNvPr id="36" name="圓角矩形 35"/>
          <p:cNvSpPr/>
          <p:nvPr/>
        </p:nvSpPr>
        <p:spPr>
          <a:xfrm>
            <a:off x="5063223" y="4394333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1234.jpg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797635" y="444080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上傳照片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216351" y="97368"/>
            <a:ext cx="2236485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 </a:t>
            </a:r>
            <a:r>
              <a:rPr lang="en-US" altLang="zh-TW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(D786938)</a:t>
            </a:r>
            <a:endParaRPr lang="zh-TW" altLang="en-US" sz="1600" b="1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3" name="群組 42"/>
          <p:cNvGrpSpPr/>
          <p:nvPr/>
        </p:nvGrpSpPr>
        <p:grpSpPr>
          <a:xfrm>
            <a:off x="11354770" y="97368"/>
            <a:ext cx="467648" cy="467648"/>
            <a:chOff x="9652574" y="1504621"/>
            <a:chExt cx="2026919" cy="2026919"/>
          </a:xfrm>
        </p:grpSpPr>
        <p:sp>
          <p:nvSpPr>
            <p:cNvPr id="44" name="橢圓 43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5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4"/>
          <a:srcRect b="4334"/>
          <a:stretch/>
        </p:blipFill>
        <p:spPr>
          <a:xfrm>
            <a:off x="388" y="629845"/>
            <a:ext cx="2017176" cy="620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5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13340"/>
          <a:stretch/>
        </p:blipFill>
        <p:spPr>
          <a:xfrm>
            <a:off x="884" y="630253"/>
            <a:ext cx="2193837" cy="6227748"/>
          </a:xfrm>
          <a:prstGeom prst="rect">
            <a:avLst/>
          </a:prstGeom>
        </p:spPr>
      </p:pic>
      <p:sp>
        <p:nvSpPr>
          <p:cNvPr id="93" name="圓角矩形 92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圓角矩形 58"/>
          <p:cNvSpPr/>
          <p:nvPr/>
        </p:nvSpPr>
        <p:spPr>
          <a:xfrm>
            <a:off x="2017564" y="632096"/>
            <a:ext cx="7088014" cy="6220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2198328" y="2550849"/>
            <a:ext cx="6722618" cy="4118636"/>
            <a:chOff x="2169160" y="2459964"/>
            <a:chExt cx="6722618" cy="4118636"/>
          </a:xfrm>
        </p:grpSpPr>
        <p:sp>
          <p:nvSpPr>
            <p:cNvPr id="52" name="圓角矩形 51"/>
            <p:cNvSpPr/>
            <p:nvPr/>
          </p:nvSpPr>
          <p:spPr>
            <a:xfrm>
              <a:off x="2169160" y="2459964"/>
              <a:ext cx="6722618" cy="4118636"/>
            </a:xfrm>
            <a:prstGeom prst="roundRect">
              <a:avLst>
                <a:gd name="adj" fmla="val 2030"/>
              </a:avLst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1922" y="3136256"/>
              <a:ext cx="5649785" cy="3243999"/>
            </a:xfrm>
            <a:prstGeom prst="rect">
              <a:avLst/>
            </a:prstGeom>
          </p:spPr>
        </p:pic>
        <p:sp>
          <p:nvSpPr>
            <p:cNvPr id="76" name="矩形 75"/>
            <p:cNvSpPr/>
            <p:nvPr/>
          </p:nvSpPr>
          <p:spPr>
            <a:xfrm>
              <a:off x="2335824" y="2629930"/>
              <a:ext cx="2378571" cy="328543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腦齡變化趨勢</a:t>
              </a: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79" name="橢圓 78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陳老王</a:t>
            </a:r>
          </a:p>
        </p:txBody>
      </p:sp>
      <p:graphicFrame>
        <p:nvGraphicFramePr>
          <p:cNvPr id="81" name="表格 80"/>
          <p:cNvGraphicFramePr>
            <a:graphicFrameLocks noGrp="1"/>
          </p:cNvGraphicFramePr>
          <p:nvPr>
            <p:extLst/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A11200938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82" name="直線接點 81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2" name="Picture 2" descr="low-light photography of man wearing blue collared shirt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11170" r="740" b="23151"/>
          <a:stretch/>
        </p:blipFill>
        <p:spPr bwMode="auto">
          <a:xfrm>
            <a:off x="9715384" y="1567422"/>
            <a:ext cx="1901297" cy="19012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圓角矩形 98"/>
          <p:cNvSpPr/>
          <p:nvPr/>
        </p:nvSpPr>
        <p:spPr>
          <a:xfrm>
            <a:off x="2200262" y="854554"/>
            <a:ext cx="6722618" cy="1549070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454444" y="1018744"/>
            <a:ext cx="2078047" cy="323007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失智症風險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圓角矩形 102"/>
          <p:cNvSpPr/>
          <p:nvPr/>
        </p:nvSpPr>
        <p:spPr>
          <a:xfrm>
            <a:off x="2855783" y="1594651"/>
            <a:ext cx="2048315" cy="200153"/>
          </a:xfrm>
          <a:prstGeom prst="roundRect">
            <a:avLst>
              <a:gd name="adj" fmla="val 31950"/>
            </a:avLst>
          </a:prstGeom>
          <a:solidFill>
            <a:srgbClr val="0ED354"/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圓角矩形 104"/>
          <p:cNvSpPr/>
          <p:nvPr/>
        </p:nvSpPr>
        <p:spPr>
          <a:xfrm>
            <a:off x="6228258" y="1594477"/>
            <a:ext cx="2048315" cy="200153"/>
          </a:xfrm>
          <a:prstGeom prst="roundRect">
            <a:avLst>
              <a:gd name="adj" fmla="val 31950"/>
            </a:avLst>
          </a:prstGeom>
          <a:solidFill>
            <a:srgbClr val="FF0000"/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圓角矩形 105"/>
          <p:cNvSpPr/>
          <p:nvPr/>
        </p:nvSpPr>
        <p:spPr>
          <a:xfrm>
            <a:off x="5574332" y="1594576"/>
            <a:ext cx="1440000" cy="200153"/>
          </a:xfrm>
          <a:prstGeom prst="roundRect">
            <a:avLst>
              <a:gd name="adj" fmla="val 0"/>
            </a:avLst>
          </a:prstGeom>
          <a:solidFill>
            <a:srgbClr val="FA9002"/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圓角矩形 103"/>
          <p:cNvSpPr/>
          <p:nvPr/>
        </p:nvSpPr>
        <p:spPr>
          <a:xfrm>
            <a:off x="4137824" y="1594651"/>
            <a:ext cx="1440000" cy="200153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154676" y="196450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0ED35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低風險</a:t>
            </a:r>
            <a:endParaRPr lang="zh-TW" altLang="en-US" sz="1400" b="1" dirty="0">
              <a:solidFill>
                <a:srgbClr val="0ED35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428567" y="196450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FD9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輕度風險</a:t>
            </a:r>
            <a:endParaRPr lang="en-US" altLang="zh-TW" sz="1400" b="1" dirty="0">
              <a:solidFill>
                <a:srgbClr val="FFD96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792224" y="196450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A900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中度風險</a:t>
            </a:r>
            <a:endParaRPr lang="zh-TW" altLang="en-US" sz="1400" b="1" dirty="0">
              <a:solidFill>
                <a:srgbClr val="FA900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245651" y="196450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高風險</a:t>
            </a:r>
            <a:endParaRPr lang="zh-TW" altLang="en-US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3852269" y="1434963"/>
            <a:ext cx="132655" cy="519180"/>
            <a:chOff x="-886028" y="2413988"/>
            <a:chExt cx="449148" cy="17578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流程圖: 合併 25"/>
            <p:cNvSpPr/>
            <p:nvPr/>
          </p:nvSpPr>
          <p:spPr>
            <a:xfrm>
              <a:off x="-886028" y="2413988"/>
              <a:ext cx="449148" cy="350720"/>
            </a:xfrm>
            <a:prstGeom prst="flowChartMerg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/>
            <p:cNvCxnSpPr>
              <a:stCxn id="26" idx="2"/>
              <a:endCxn id="114" idx="2"/>
            </p:cNvCxnSpPr>
            <p:nvPr/>
          </p:nvCxnSpPr>
          <p:spPr>
            <a:xfrm flipH="1">
              <a:off x="-661456" y="2764707"/>
              <a:ext cx="3" cy="1053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4" name="流程圖: 合併 113"/>
            <p:cNvSpPr/>
            <p:nvPr/>
          </p:nvSpPr>
          <p:spPr>
            <a:xfrm rot="10800000">
              <a:off x="-886028" y="3817851"/>
              <a:ext cx="449148" cy="353996"/>
            </a:xfrm>
            <a:prstGeom prst="flowChartMerg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5" name="矩形 114"/>
          <p:cNvSpPr/>
          <p:nvPr/>
        </p:nvSpPr>
        <p:spPr>
          <a:xfrm>
            <a:off x="6243629" y="5772369"/>
            <a:ext cx="2480275" cy="45461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rgbClr val="FF0000"/>
                </a:solidFill>
              </a:rPr>
              <a:t>r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eports_widget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.dart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9491682" y="5905459"/>
            <a:ext cx="2513366" cy="321527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編輯個人檔案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6555212" y="1027252"/>
            <a:ext cx="1676703" cy="281136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手動調整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216351" y="97368"/>
            <a:ext cx="2236485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 </a:t>
            </a:r>
            <a:r>
              <a:rPr lang="en-US" altLang="zh-TW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(D786938)</a:t>
            </a:r>
            <a:endParaRPr lang="zh-TW" altLang="en-US" sz="1600" b="1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0" name="群組 39"/>
          <p:cNvGrpSpPr/>
          <p:nvPr/>
        </p:nvGrpSpPr>
        <p:grpSpPr>
          <a:xfrm>
            <a:off x="11354770" y="97368"/>
            <a:ext cx="467648" cy="467648"/>
            <a:chOff x="9652574" y="1504621"/>
            <a:chExt cx="2026919" cy="2026919"/>
          </a:xfrm>
        </p:grpSpPr>
        <p:sp>
          <p:nvSpPr>
            <p:cNvPr id="41" name="橢圓 40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2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580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-1" b="-5544"/>
          <a:stretch/>
        </p:blipFill>
        <p:spPr>
          <a:xfrm>
            <a:off x="12113" y="639986"/>
            <a:ext cx="1951967" cy="6218014"/>
          </a:xfrm>
          <a:prstGeom prst="rect">
            <a:avLst/>
          </a:prstGeom>
        </p:spPr>
      </p:pic>
      <p:sp>
        <p:nvSpPr>
          <p:cNvPr id="84" name="圓角矩形 83"/>
          <p:cNvSpPr/>
          <p:nvPr/>
        </p:nvSpPr>
        <p:spPr>
          <a:xfrm>
            <a:off x="2220459" y="709702"/>
            <a:ext cx="6722618" cy="2305350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93" name="圓角矩形 92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79" name="橢圓 78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陳老王</a:t>
            </a:r>
          </a:p>
        </p:txBody>
      </p:sp>
      <p:graphicFrame>
        <p:nvGraphicFramePr>
          <p:cNvPr id="81" name="表格 80"/>
          <p:cNvGraphicFramePr>
            <a:graphicFrameLocks noGrp="1"/>
          </p:cNvGraphicFramePr>
          <p:nvPr>
            <p:extLst/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A11200938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82" name="直線接點 81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2" name="Picture 2" descr="low-light photography of man wearing blue collared shir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11170" r="740" b="23151"/>
          <a:stretch/>
        </p:blipFill>
        <p:spPr bwMode="auto">
          <a:xfrm>
            <a:off x="9715384" y="1567422"/>
            <a:ext cx="1901297" cy="19012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矩形 52"/>
          <p:cNvSpPr/>
          <p:nvPr/>
        </p:nvSpPr>
        <p:spPr>
          <a:xfrm>
            <a:off x="2374534" y="898204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選擇紀錄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750126" y="1310765"/>
            <a:ext cx="5614870" cy="1097294"/>
            <a:chOff x="2635667" y="1416365"/>
            <a:chExt cx="5306207" cy="1097294"/>
          </a:xfrm>
        </p:grpSpPr>
        <p:sp>
          <p:nvSpPr>
            <p:cNvPr id="74" name="圓角矩形 73"/>
            <p:cNvSpPr/>
            <p:nvPr/>
          </p:nvSpPr>
          <p:spPr>
            <a:xfrm>
              <a:off x="2635668" y="1416366"/>
              <a:ext cx="2610873" cy="477099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2022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02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</a:t>
              </a:r>
              <a:endPara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實際年齡 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腦部年齡：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62 / 71 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歲</a:t>
              </a:r>
              <a:endParaRPr lang="zh-TW" altLang="en-US" sz="105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5" name="圓角矩形 74"/>
            <p:cNvSpPr/>
            <p:nvPr/>
          </p:nvSpPr>
          <p:spPr>
            <a:xfrm>
              <a:off x="2635667" y="2032343"/>
              <a:ext cx="2610873" cy="477099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2018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21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</a:t>
              </a:r>
              <a:endPara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實際年齡 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腦部年齡：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58 / 59 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歲</a:t>
              </a:r>
              <a:endParaRPr lang="zh-TW" altLang="en-US" sz="105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7" name="圓角矩形 76"/>
            <p:cNvSpPr/>
            <p:nvPr/>
          </p:nvSpPr>
          <p:spPr>
            <a:xfrm>
              <a:off x="5375918" y="2036560"/>
              <a:ext cx="2565956" cy="477099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2015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09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</a:t>
              </a:r>
              <a:r>
                <a:rPr lang="en-US" altLang="zh-TW" sz="105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</a:t>
              </a:r>
              <a:endPara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實際年齡 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腦部年齡：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 / 56 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歲</a:t>
              </a:r>
              <a:endParaRPr lang="zh-TW" altLang="en-US" sz="105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8" name="圓角矩形 77"/>
            <p:cNvSpPr/>
            <p:nvPr/>
          </p:nvSpPr>
          <p:spPr>
            <a:xfrm>
              <a:off x="5375918" y="1416365"/>
              <a:ext cx="2565956" cy="477099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2010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01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</a:t>
              </a:r>
              <a:endPara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實際年齡 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腦部年齡：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50 / 50 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歲</a:t>
              </a:r>
              <a:endParaRPr lang="zh-TW" altLang="en-US" sz="105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201834" y="3139212"/>
            <a:ext cx="6722618" cy="3643355"/>
            <a:chOff x="2262794" y="3065573"/>
            <a:chExt cx="6722618" cy="3643355"/>
          </a:xfrm>
        </p:grpSpPr>
        <p:sp>
          <p:nvSpPr>
            <p:cNvPr id="46" name="圓角矩形 45"/>
            <p:cNvSpPr/>
            <p:nvPr/>
          </p:nvSpPr>
          <p:spPr>
            <a:xfrm>
              <a:off x="2262794" y="3065573"/>
              <a:ext cx="6722618" cy="3643355"/>
            </a:xfrm>
            <a:prstGeom prst="roundRect">
              <a:avLst>
                <a:gd name="adj" fmla="val 2030"/>
              </a:avLst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grpSp>
          <p:nvGrpSpPr>
            <p:cNvPr id="47" name="群組 46"/>
            <p:cNvGrpSpPr/>
            <p:nvPr/>
          </p:nvGrpSpPr>
          <p:grpSpPr>
            <a:xfrm>
              <a:off x="2362107" y="3844503"/>
              <a:ext cx="2127318" cy="2610744"/>
              <a:chOff x="2268474" y="1333567"/>
              <a:chExt cx="2127318" cy="2610744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184" t="-365" r="23774" b="365"/>
              <a:stretch/>
            </p:blipFill>
            <p:spPr>
              <a:xfrm>
                <a:off x="2268474" y="1333567"/>
                <a:ext cx="2127318" cy="2128383"/>
              </a:xfrm>
              <a:prstGeom prst="rect">
                <a:avLst/>
              </a:prstGeom>
            </p:spPr>
          </p:pic>
          <p:sp>
            <p:nvSpPr>
              <p:cNvPr id="70" name="圓角矩形 69"/>
              <p:cNvSpPr/>
              <p:nvPr/>
            </p:nvSpPr>
            <p:spPr>
              <a:xfrm>
                <a:off x="2874933" y="358647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64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3837847" y="3482646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2519379" y="348264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4581652" y="3849466"/>
              <a:ext cx="2127317" cy="2605781"/>
              <a:chOff x="4488019" y="1338530"/>
              <a:chExt cx="2127317" cy="2605781"/>
            </a:xfrm>
          </p:grpSpPr>
          <p:pic>
            <p:nvPicPr>
              <p:cNvPr id="65" name="圖片 64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08" r="23248"/>
              <a:stretch/>
            </p:blipFill>
            <p:spPr>
              <a:xfrm>
                <a:off x="4488019" y="1338530"/>
                <a:ext cx="2127317" cy="2123421"/>
              </a:xfrm>
              <a:prstGeom prst="rect">
                <a:avLst/>
              </a:prstGeom>
            </p:spPr>
          </p:pic>
          <p:sp>
            <p:nvSpPr>
              <p:cNvPr id="66" name="圓角矩形 65"/>
              <p:cNvSpPr/>
              <p:nvPr/>
            </p:nvSpPr>
            <p:spPr>
              <a:xfrm>
                <a:off x="5073270" y="358647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96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7" name="文字方塊 66"/>
              <p:cNvSpPr txBox="1"/>
              <p:nvPr/>
            </p:nvSpPr>
            <p:spPr>
              <a:xfrm>
                <a:off x="6024611" y="3482646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4706143" y="348264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6787963" y="3844502"/>
              <a:ext cx="2127318" cy="2600446"/>
              <a:chOff x="6694330" y="1333566"/>
              <a:chExt cx="2127318" cy="2600446"/>
            </a:xfrm>
          </p:grpSpPr>
          <p:pic>
            <p:nvPicPr>
              <p:cNvPr id="56" name="圖片 55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60" r="21897"/>
              <a:stretch/>
            </p:blipFill>
            <p:spPr>
              <a:xfrm>
                <a:off x="6694330" y="1333566"/>
                <a:ext cx="2127318" cy="2128383"/>
              </a:xfrm>
              <a:prstGeom prst="rect">
                <a:avLst/>
              </a:prstGeom>
            </p:spPr>
          </p:pic>
          <p:sp>
            <p:nvSpPr>
              <p:cNvPr id="57" name="圓角矩形 56"/>
              <p:cNvSpPr/>
              <p:nvPr/>
            </p:nvSpPr>
            <p:spPr>
              <a:xfrm>
                <a:off x="7300789" y="358647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64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8244326" y="347234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6925858" y="3472347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2831406" y="355233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Axial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9743" y="355233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Coronal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196596" y="355233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Sagittal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2455814" y="3170900"/>
              <a:ext cx="1625272" cy="313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腦部影像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87" name="圓角矩形 86"/>
          <p:cNvSpPr/>
          <p:nvPr/>
        </p:nvSpPr>
        <p:spPr>
          <a:xfrm>
            <a:off x="4654380" y="2576127"/>
            <a:ext cx="1823657" cy="309404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</a:p>
        </p:txBody>
      </p:sp>
      <p:sp>
        <p:nvSpPr>
          <p:cNvPr id="52" name="圓角矩形 51"/>
          <p:cNvSpPr/>
          <p:nvPr/>
        </p:nvSpPr>
        <p:spPr>
          <a:xfrm>
            <a:off x="9491682" y="5905459"/>
            <a:ext cx="2513366" cy="321527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編輯個人檔案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圓角矩形 58"/>
          <p:cNvSpPr/>
          <p:nvPr/>
        </p:nvSpPr>
        <p:spPr>
          <a:xfrm>
            <a:off x="6665519" y="920461"/>
            <a:ext cx="1676703" cy="281136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7179196" y="3293539"/>
            <a:ext cx="1415471" cy="264160"/>
            <a:chOff x="6508104" y="901138"/>
            <a:chExt cx="1415471" cy="264160"/>
          </a:xfrm>
        </p:grpSpPr>
        <p:sp>
          <p:nvSpPr>
            <p:cNvPr id="54" name="矩形 53"/>
            <p:cNvSpPr/>
            <p:nvPr/>
          </p:nvSpPr>
          <p:spPr>
            <a:xfrm>
              <a:off x="6673895" y="901138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關鍵腦區標記</a:t>
              </a:r>
              <a:endPara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508104" y="948341"/>
              <a:ext cx="181378" cy="172363"/>
            </a:xfrm>
            <a:prstGeom prst="rect">
              <a:avLst/>
            </a:prstGeom>
            <a:solidFill>
              <a:srgbClr val="2122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9216351" y="97368"/>
            <a:ext cx="2236485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 </a:t>
            </a:r>
            <a:r>
              <a:rPr lang="en-US" altLang="zh-TW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(D786938)</a:t>
            </a:r>
            <a:endParaRPr lang="zh-TW" altLang="en-US" sz="1600" b="1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1" name="群組 60"/>
          <p:cNvGrpSpPr/>
          <p:nvPr/>
        </p:nvGrpSpPr>
        <p:grpSpPr>
          <a:xfrm>
            <a:off x="11354770" y="97368"/>
            <a:ext cx="467648" cy="467648"/>
            <a:chOff x="9652574" y="1504621"/>
            <a:chExt cx="2026919" cy="2026919"/>
          </a:xfrm>
        </p:grpSpPr>
        <p:sp>
          <p:nvSpPr>
            <p:cNvPr id="62" name="橢圓 61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3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70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前端功能樹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32735"/>
            <a:ext cx="1889760" cy="914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登入畫面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93260" y="785050"/>
            <a:ext cx="1889760" cy="914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腦部影像紀錄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3260" y="1832735"/>
            <a:ext cx="1889760" cy="914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腦部診斷分析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93260" y="2900740"/>
            <a:ext cx="1889760" cy="914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健康指南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37400" y="1838811"/>
            <a:ext cx="4363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腦齡數據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茲海默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 </a:t>
            </a:r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歷史數據</a:t>
            </a:r>
            <a:r>
              <a:rPr lang="en-US" altLang="zh-TW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手動修改阿茲海默風險</a:t>
            </a:r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肘形接點 12"/>
          <p:cNvCxnSpPr>
            <a:stCxn id="4" idx="3"/>
            <a:endCxn id="6" idx="1"/>
          </p:cNvCxnSpPr>
          <p:nvPr/>
        </p:nvCxnSpPr>
        <p:spPr>
          <a:xfrm flipV="1">
            <a:off x="2727960" y="1242250"/>
            <a:ext cx="1765300" cy="10476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4" idx="3"/>
            <a:endCxn id="8" idx="1"/>
          </p:cNvCxnSpPr>
          <p:nvPr/>
        </p:nvCxnSpPr>
        <p:spPr>
          <a:xfrm>
            <a:off x="2727960" y="2289935"/>
            <a:ext cx="1765300" cy="106800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355340" y="5432045"/>
            <a:ext cx="1889760" cy="914400"/>
          </a:xfrm>
          <a:prstGeom prst="rect">
            <a:avLst/>
          </a:prstGeom>
          <a:ln w="1905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醫師介面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肘形接點 24"/>
          <p:cNvCxnSpPr>
            <a:stCxn id="4" idx="3"/>
            <a:endCxn id="23" idx="1"/>
          </p:cNvCxnSpPr>
          <p:nvPr/>
        </p:nvCxnSpPr>
        <p:spPr>
          <a:xfrm>
            <a:off x="2727960" y="2289935"/>
            <a:ext cx="627380" cy="35993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23" idx="3"/>
            <a:endCxn id="40" idx="2"/>
          </p:cNvCxnSpPr>
          <p:nvPr/>
        </p:nvCxnSpPr>
        <p:spPr>
          <a:xfrm flipV="1">
            <a:off x="5245100" y="5111016"/>
            <a:ext cx="177800" cy="7782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315460" y="549734"/>
            <a:ext cx="2214880" cy="45612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11930" y="5373870"/>
            <a:ext cx="3817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主頁：選擇成員</a:t>
            </a:r>
            <a:endParaRPr lang="en-US" altLang="zh-TW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上傳影像</a:t>
            </a:r>
            <a:endParaRPr lang="en-US" altLang="zh-TW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成員</a:t>
            </a:r>
            <a:endParaRPr lang="en-US" altLang="zh-TW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登出</a:t>
            </a:r>
            <a:endParaRPr lang="en-US" altLang="zh-TW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6" name="直線單箭頭接點 55"/>
          <p:cNvCxnSpPr>
            <a:stCxn id="4" idx="3"/>
            <a:endCxn id="7" idx="1"/>
          </p:cNvCxnSpPr>
          <p:nvPr/>
        </p:nvCxnSpPr>
        <p:spPr>
          <a:xfrm>
            <a:off x="2727960" y="2289935"/>
            <a:ext cx="1765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7" idx="3"/>
            <a:endCxn id="9" idx="1"/>
          </p:cNvCxnSpPr>
          <p:nvPr/>
        </p:nvCxnSpPr>
        <p:spPr>
          <a:xfrm>
            <a:off x="6383020" y="2289935"/>
            <a:ext cx="754380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650322" y="4396008"/>
            <a:ext cx="3357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身分證字號、姓名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出生年月日、影像紀錄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038860" y="2825573"/>
            <a:ext cx="1689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健保卡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37400" y="1057584"/>
            <a:ext cx="4363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及關鍵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腦區</a:t>
            </a:r>
          </a:p>
        </p:txBody>
      </p:sp>
      <p:cxnSp>
        <p:nvCxnSpPr>
          <p:cNvPr id="21" name="直線單箭頭接點 20"/>
          <p:cNvCxnSpPr>
            <a:stCxn id="6" idx="3"/>
            <a:endCxn id="20" idx="1"/>
          </p:cNvCxnSpPr>
          <p:nvPr/>
        </p:nvCxnSpPr>
        <p:spPr>
          <a:xfrm>
            <a:off x="6383020" y="1242250"/>
            <a:ext cx="754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493260" y="3958940"/>
            <a:ext cx="1889760" cy="914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登出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360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圓角矩形 20"/>
          <p:cNvSpPr/>
          <p:nvPr/>
        </p:nvSpPr>
        <p:spPr>
          <a:xfrm>
            <a:off x="-2540" y="637124"/>
            <a:ext cx="12194540" cy="6220876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10642092" y="6305119"/>
            <a:ext cx="1889760" cy="45461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ogin.dart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4439920" y="2729534"/>
            <a:ext cx="1666240" cy="0"/>
          </a:xfrm>
          <a:prstGeom prst="line">
            <a:avLst/>
          </a:prstGeom>
          <a:ln w="28575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6255766" y="2729534"/>
            <a:ext cx="1666240" cy="0"/>
          </a:xfrm>
          <a:prstGeom prst="line">
            <a:avLst/>
          </a:prstGeom>
          <a:ln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6316726" y="2320492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571024" y="2310909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一般登入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649816" y="1430397"/>
            <a:ext cx="2889827" cy="563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 smtClean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rPr>
              <a:t>Trajectory</a:t>
            </a:r>
            <a:endParaRPr lang="zh-TW" altLang="en-US" sz="4800" b="1" dirty="0">
              <a:solidFill>
                <a:schemeClr val="tx1"/>
              </a:solidFill>
              <a:latin typeface="Old English Text MT" panose="03040902040508030806" pitchFamily="66" charset="0"/>
              <a:ea typeface="微軟正黑體" panose="020B0604030504040204" pitchFamily="34" charset="-120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4908562" y="2965397"/>
            <a:ext cx="2607967" cy="2607967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形圖 21"/>
          <p:cNvSpPr/>
          <p:nvPr/>
        </p:nvSpPr>
        <p:spPr>
          <a:xfrm>
            <a:off x="5032859" y="3089694"/>
            <a:ext cx="2359372" cy="2359372"/>
          </a:xfrm>
          <a:prstGeom prst="pie">
            <a:avLst>
              <a:gd name="adj1" fmla="val 2750231"/>
              <a:gd name="adj2" fmla="val 1620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032859" y="3812241"/>
            <a:ext cx="2520188" cy="914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88B2A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請插入健保卡</a:t>
            </a:r>
            <a:endParaRPr lang="zh-TW" altLang="en-US" sz="2800" b="1" dirty="0">
              <a:solidFill>
                <a:srgbClr val="88B2A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512942" y="5697661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請勿移動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6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圓角矩形 92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2157688" y="2550849"/>
            <a:ext cx="6722618" cy="4118636"/>
            <a:chOff x="2169160" y="2459964"/>
            <a:chExt cx="6722618" cy="4118636"/>
          </a:xfrm>
        </p:grpSpPr>
        <p:sp>
          <p:nvSpPr>
            <p:cNvPr id="52" name="圓角矩形 51"/>
            <p:cNvSpPr/>
            <p:nvPr/>
          </p:nvSpPr>
          <p:spPr>
            <a:xfrm>
              <a:off x="2169160" y="2459964"/>
              <a:ext cx="6722618" cy="4118636"/>
            </a:xfrm>
            <a:prstGeom prst="roundRect">
              <a:avLst>
                <a:gd name="adj" fmla="val 2030"/>
              </a:avLst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1922" y="3136256"/>
              <a:ext cx="5649785" cy="3243999"/>
            </a:xfrm>
            <a:prstGeom prst="rect">
              <a:avLst/>
            </a:prstGeom>
          </p:spPr>
        </p:pic>
        <p:sp>
          <p:nvSpPr>
            <p:cNvPr id="76" name="矩形 75"/>
            <p:cNvSpPr/>
            <p:nvPr/>
          </p:nvSpPr>
          <p:spPr>
            <a:xfrm>
              <a:off x="2335824" y="2629930"/>
              <a:ext cx="2378571" cy="328543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腦齡變化趨勢</a:t>
              </a: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79" name="橢圓 78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陳老王</a:t>
            </a:r>
          </a:p>
        </p:txBody>
      </p: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031"/>
              </p:ext>
            </p:extLst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A11200938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82" name="直線接點 81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2" name="Picture 2" descr="low-light photography of man wearing blue collared shir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11170" r="740" b="23151"/>
          <a:stretch/>
        </p:blipFill>
        <p:spPr bwMode="auto">
          <a:xfrm>
            <a:off x="9715384" y="1567422"/>
            <a:ext cx="1901297" cy="19012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圓角矩形 98"/>
          <p:cNvSpPr/>
          <p:nvPr/>
        </p:nvSpPr>
        <p:spPr>
          <a:xfrm>
            <a:off x="2159622" y="854554"/>
            <a:ext cx="6722618" cy="1549070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413804" y="1018744"/>
            <a:ext cx="2078047" cy="323007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失智症風險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圓角矩形 102"/>
          <p:cNvSpPr/>
          <p:nvPr/>
        </p:nvSpPr>
        <p:spPr>
          <a:xfrm>
            <a:off x="2815143" y="1594651"/>
            <a:ext cx="2048315" cy="200153"/>
          </a:xfrm>
          <a:prstGeom prst="roundRect">
            <a:avLst>
              <a:gd name="adj" fmla="val 31950"/>
            </a:avLst>
          </a:prstGeom>
          <a:solidFill>
            <a:srgbClr val="0ED354"/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圓角矩形 104"/>
          <p:cNvSpPr/>
          <p:nvPr/>
        </p:nvSpPr>
        <p:spPr>
          <a:xfrm>
            <a:off x="6187618" y="1594477"/>
            <a:ext cx="2048315" cy="200153"/>
          </a:xfrm>
          <a:prstGeom prst="roundRect">
            <a:avLst>
              <a:gd name="adj" fmla="val 31950"/>
            </a:avLst>
          </a:prstGeom>
          <a:solidFill>
            <a:srgbClr val="FF0000"/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圓角矩形 105"/>
          <p:cNvSpPr/>
          <p:nvPr/>
        </p:nvSpPr>
        <p:spPr>
          <a:xfrm>
            <a:off x="5533692" y="1594576"/>
            <a:ext cx="1440000" cy="200153"/>
          </a:xfrm>
          <a:prstGeom prst="roundRect">
            <a:avLst>
              <a:gd name="adj" fmla="val 0"/>
            </a:avLst>
          </a:prstGeom>
          <a:solidFill>
            <a:srgbClr val="FA9002"/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圓角矩形 103"/>
          <p:cNvSpPr/>
          <p:nvPr/>
        </p:nvSpPr>
        <p:spPr>
          <a:xfrm>
            <a:off x="4097184" y="1594651"/>
            <a:ext cx="1440000" cy="200153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114036" y="196450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0ED35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低風險</a:t>
            </a:r>
            <a:endParaRPr lang="zh-TW" altLang="en-US" sz="1400" b="1" dirty="0">
              <a:solidFill>
                <a:srgbClr val="0ED35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387927" y="196450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FD9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輕度風險</a:t>
            </a:r>
            <a:endParaRPr lang="en-US" altLang="zh-TW" sz="1400" b="1" dirty="0">
              <a:solidFill>
                <a:srgbClr val="FFD96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751584" y="196450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A900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中度風險</a:t>
            </a:r>
            <a:endParaRPr lang="zh-TW" altLang="en-US" sz="1400" b="1" dirty="0">
              <a:solidFill>
                <a:srgbClr val="FA900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205011" y="196450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高風險</a:t>
            </a:r>
            <a:endParaRPr lang="zh-TW" altLang="en-US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64992" y="471543"/>
            <a:ext cx="5339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進度條：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://pub.dev/packages/syncfusion_flutter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_gauges</a:t>
            </a:r>
            <a:endParaRPr lang="en-US" altLang="zh-TW" sz="1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3811629" y="1434963"/>
            <a:ext cx="132655" cy="519180"/>
            <a:chOff x="-886028" y="2413988"/>
            <a:chExt cx="449148" cy="17578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流程圖: 合併 25"/>
            <p:cNvSpPr/>
            <p:nvPr/>
          </p:nvSpPr>
          <p:spPr>
            <a:xfrm>
              <a:off x="-886028" y="2413988"/>
              <a:ext cx="449148" cy="350720"/>
            </a:xfrm>
            <a:prstGeom prst="flowChartMerg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/>
            <p:cNvCxnSpPr>
              <a:stCxn id="26" idx="2"/>
              <a:endCxn id="114" idx="2"/>
            </p:cNvCxnSpPr>
            <p:nvPr/>
          </p:nvCxnSpPr>
          <p:spPr>
            <a:xfrm flipH="1">
              <a:off x="-661456" y="2764707"/>
              <a:ext cx="3" cy="1053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4" name="流程圖: 合併 113"/>
            <p:cNvSpPr/>
            <p:nvPr/>
          </p:nvSpPr>
          <p:spPr>
            <a:xfrm rot="10800000">
              <a:off x="-886028" y="3817851"/>
              <a:ext cx="449148" cy="353996"/>
            </a:xfrm>
            <a:prstGeom prst="flowChartMerg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5" name="矩形 114"/>
          <p:cNvSpPr/>
          <p:nvPr/>
        </p:nvSpPr>
        <p:spPr>
          <a:xfrm>
            <a:off x="6202989" y="5772369"/>
            <a:ext cx="2480275" cy="45461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rgbClr val="FF0000"/>
                </a:solidFill>
              </a:rPr>
              <a:t>r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eports_widget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.dart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 rotWithShape="1">
          <a:blip r:embed="rId6"/>
          <a:srcRect b="3033"/>
          <a:stretch/>
        </p:blipFill>
        <p:spPr>
          <a:xfrm>
            <a:off x="9709" y="639986"/>
            <a:ext cx="1954371" cy="620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圖片 51"/>
          <p:cNvPicPr>
            <a:picLocks noChangeAspect="1"/>
          </p:cNvPicPr>
          <p:nvPr/>
        </p:nvPicPr>
        <p:blipFill rotWithShape="1">
          <a:blip r:embed="rId3"/>
          <a:srcRect t="-1" b="-5544"/>
          <a:stretch/>
        </p:blipFill>
        <p:spPr>
          <a:xfrm>
            <a:off x="12113" y="639986"/>
            <a:ext cx="1951967" cy="6218014"/>
          </a:xfrm>
          <a:prstGeom prst="rect">
            <a:avLst/>
          </a:prstGeom>
        </p:spPr>
      </p:pic>
      <p:sp>
        <p:nvSpPr>
          <p:cNvPr id="93" name="圓角矩形 92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79" name="橢圓 78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陳老王</a:t>
            </a:r>
          </a:p>
        </p:txBody>
      </p:sp>
      <p:graphicFrame>
        <p:nvGraphicFramePr>
          <p:cNvPr id="81" name="表格 80"/>
          <p:cNvGraphicFramePr>
            <a:graphicFrameLocks noGrp="1"/>
          </p:cNvGraphicFramePr>
          <p:nvPr>
            <p:extLst/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A11200938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82" name="直線接點 81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2" name="Picture 2" descr="low-light photography of man wearing blue collared shir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11170" r="740" b="23151"/>
          <a:stretch/>
        </p:blipFill>
        <p:spPr bwMode="auto">
          <a:xfrm>
            <a:off x="9715384" y="1567422"/>
            <a:ext cx="1901297" cy="19012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圓角矩形 47"/>
          <p:cNvSpPr/>
          <p:nvPr/>
        </p:nvSpPr>
        <p:spPr>
          <a:xfrm>
            <a:off x="-5158" y="5218318"/>
            <a:ext cx="2131842" cy="1634654"/>
          </a:xfrm>
          <a:prstGeom prst="roundRect">
            <a:avLst>
              <a:gd name="adj" fmla="val 0"/>
            </a:avLst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2120554" y="3139212"/>
            <a:ext cx="6722618" cy="3643355"/>
            <a:chOff x="2262794" y="3065573"/>
            <a:chExt cx="6722618" cy="3643355"/>
          </a:xfrm>
        </p:grpSpPr>
        <p:sp>
          <p:nvSpPr>
            <p:cNvPr id="46" name="圓角矩形 45"/>
            <p:cNvSpPr/>
            <p:nvPr/>
          </p:nvSpPr>
          <p:spPr>
            <a:xfrm>
              <a:off x="2262794" y="3065573"/>
              <a:ext cx="6722618" cy="3643355"/>
            </a:xfrm>
            <a:prstGeom prst="roundRect">
              <a:avLst>
                <a:gd name="adj" fmla="val 2030"/>
              </a:avLst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grpSp>
          <p:nvGrpSpPr>
            <p:cNvPr id="47" name="群組 46"/>
            <p:cNvGrpSpPr/>
            <p:nvPr/>
          </p:nvGrpSpPr>
          <p:grpSpPr>
            <a:xfrm>
              <a:off x="2362107" y="3844503"/>
              <a:ext cx="2127318" cy="2610744"/>
              <a:chOff x="2268474" y="1333567"/>
              <a:chExt cx="2127318" cy="2610744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184" t="-365" r="23774" b="365"/>
              <a:stretch/>
            </p:blipFill>
            <p:spPr>
              <a:xfrm>
                <a:off x="2268474" y="1333567"/>
                <a:ext cx="2127318" cy="2128383"/>
              </a:xfrm>
              <a:prstGeom prst="rect">
                <a:avLst/>
              </a:prstGeom>
            </p:spPr>
          </p:pic>
          <p:sp>
            <p:nvSpPr>
              <p:cNvPr id="70" name="圓角矩形 69"/>
              <p:cNvSpPr/>
              <p:nvPr/>
            </p:nvSpPr>
            <p:spPr>
              <a:xfrm>
                <a:off x="2874933" y="358647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64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3837847" y="3482646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2519379" y="348264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4581652" y="3849466"/>
              <a:ext cx="2127317" cy="2605781"/>
              <a:chOff x="4488019" y="1338530"/>
              <a:chExt cx="2127317" cy="2605781"/>
            </a:xfrm>
          </p:grpSpPr>
          <p:pic>
            <p:nvPicPr>
              <p:cNvPr id="65" name="圖片 64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08" r="23248"/>
              <a:stretch/>
            </p:blipFill>
            <p:spPr>
              <a:xfrm>
                <a:off x="4488019" y="1338530"/>
                <a:ext cx="2127317" cy="2123421"/>
              </a:xfrm>
              <a:prstGeom prst="rect">
                <a:avLst/>
              </a:prstGeom>
            </p:spPr>
          </p:pic>
          <p:sp>
            <p:nvSpPr>
              <p:cNvPr id="66" name="圓角矩形 65"/>
              <p:cNvSpPr/>
              <p:nvPr/>
            </p:nvSpPr>
            <p:spPr>
              <a:xfrm>
                <a:off x="5073270" y="358647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96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7" name="文字方塊 66"/>
              <p:cNvSpPr txBox="1"/>
              <p:nvPr/>
            </p:nvSpPr>
            <p:spPr>
              <a:xfrm>
                <a:off x="6024611" y="3482646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4706143" y="348264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6787963" y="3844502"/>
              <a:ext cx="2127318" cy="2600446"/>
              <a:chOff x="6694330" y="1333566"/>
              <a:chExt cx="2127318" cy="2600446"/>
            </a:xfrm>
          </p:grpSpPr>
          <p:pic>
            <p:nvPicPr>
              <p:cNvPr id="56" name="圖片 55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60" r="21897"/>
              <a:stretch/>
            </p:blipFill>
            <p:spPr>
              <a:xfrm>
                <a:off x="6694330" y="1333566"/>
                <a:ext cx="2127318" cy="2128383"/>
              </a:xfrm>
              <a:prstGeom prst="rect">
                <a:avLst/>
              </a:prstGeom>
            </p:spPr>
          </p:pic>
          <p:sp>
            <p:nvSpPr>
              <p:cNvPr id="57" name="圓角矩形 56"/>
              <p:cNvSpPr/>
              <p:nvPr/>
            </p:nvSpPr>
            <p:spPr>
              <a:xfrm>
                <a:off x="7300789" y="358647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64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8244326" y="347234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6925858" y="3472347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2831406" y="355233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Axial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9743" y="355233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Coronal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196596" y="355233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Sagittal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2455814" y="3170900"/>
              <a:ext cx="1625272" cy="313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腦部影像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2159499" y="709702"/>
            <a:ext cx="6722618" cy="2305350"/>
            <a:chOff x="2301739" y="709702"/>
            <a:chExt cx="6722618" cy="2305350"/>
          </a:xfrm>
        </p:grpSpPr>
        <p:sp>
          <p:nvSpPr>
            <p:cNvPr id="84" name="圓角矩形 83"/>
            <p:cNvSpPr/>
            <p:nvPr/>
          </p:nvSpPr>
          <p:spPr>
            <a:xfrm>
              <a:off x="2301739" y="709702"/>
              <a:ext cx="6722618" cy="2305350"/>
            </a:xfrm>
            <a:prstGeom prst="roundRect">
              <a:avLst>
                <a:gd name="adj" fmla="val 2030"/>
              </a:avLst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2455814" y="898204"/>
              <a:ext cx="1625272" cy="313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選擇紀錄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2831406" y="1301140"/>
              <a:ext cx="5614870" cy="1097294"/>
              <a:chOff x="2635667" y="1416365"/>
              <a:chExt cx="5306207" cy="1097294"/>
            </a:xfrm>
          </p:grpSpPr>
          <p:sp>
            <p:nvSpPr>
              <p:cNvPr id="74" name="圓角矩形 73"/>
              <p:cNvSpPr/>
              <p:nvPr/>
            </p:nvSpPr>
            <p:spPr>
              <a:xfrm>
                <a:off x="2635668" y="1416366"/>
                <a:ext cx="2610873" cy="47709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2022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02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28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實際年齡 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腦部年齡：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62 / 71 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</a:t>
                </a:r>
                <a:endParaRPr lang="zh-TW" altLang="en-US" sz="105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5" name="圓角矩形 74"/>
              <p:cNvSpPr/>
              <p:nvPr/>
            </p:nvSpPr>
            <p:spPr>
              <a:xfrm>
                <a:off x="2635667" y="2032343"/>
                <a:ext cx="2610873" cy="47709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2018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03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21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實際年齡 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腦部年齡：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58 / 59 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</a:t>
                </a:r>
                <a:endParaRPr lang="zh-TW" altLang="en-US" sz="105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7" name="圓角矩形 76"/>
              <p:cNvSpPr/>
              <p:nvPr/>
            </p:nvSpPr>
            <p:spPr>
              <a:xfrm>
                <a:off x="5375918" y="2036560"/>
                <a:ext cx="2565956" cy="47709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2015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09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</a:t>
                </a:r>
                <a:r>
                  <a:rPr lang="en-US" altLang="zh-TW" sz="105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8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實際年齡 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腦部年齡：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55 / 56 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</a:t>
                </a:r>
                <a:endParaRPr lang="zh-TW" altLang="en-US" sz="105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8" name="圓角矩形 77"/>
              <p:cNvSpPr/>
              <p:nvPr/>
            </p:nvSpPr>
            <p:spPr>
              <a:xfrm>
                <a:off x="5375918" y="1416365"/>
                <a:ext cx="2565956" cy="47709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2010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01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12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實際年齡 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腦部年齡：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50 / 50 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</a:t>
                </a:r>
                <a:endParaRPr lang="zh-TW" altLang="en-US" sz="105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87" name="圓角矩形 86"/>
            <p:cNvSpPr/>
            <p:nvPr/>
          </p:nvSpPr>
          <p:spPr>
            <a:xfrm>
              <a:off x="4735660" y="2576127"/>
              <a:ext cx="1823657" cy="309404"/>
            </a:xfrm>
            <a:prstGeom prst="roundRect">
              <a:avLst>
                <a:gd name="adj" fmla="val 11522"/>
              </a:avLst>
            </a:prstGeom>
            <a:solidFill>
              <a:srgbClr val="88B2AC"/>
            </a:solidFill>
            <a:ln w="3175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</a:t>
              </a:r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7260476" y="3293539"/>
            <a:ext cx="1415471" cy="264160"/>
            <a:chOff x="6508104" y="901138"/>
            <a:chExt cx="1415471" cy="264160"/>
          </a:xfrm>
        </p:grpSpPr>
        <p:sp>
          <p:nvSpPr>
            <p:cNvPr id="90" name="矩形 89"/>
            <p:cNvSpPr/>
            <p:nvPr/>
          </p:nvSpPr>
          <p:spPr>
            <a:xfrm>
              <a:off x="6673895" y="901138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關鍵腦區標記</a:t>
              </a:r>
              <a:endPara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508104" y="948341"/>
              <a:ext cx="181378" cy="172363"/>
            </a:xfrm>
            <a:prstGeom prst="rect">
              <a:avLst/>
            </a:prstGeom>
            <a:solidFill>
              <a:srgbClr val="2122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84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圓角矩形 20"/>
          <p:cNvSpPr/>
          <p:nvPr/>
        </p:nvSpPr>
        <p:spPr>
          <a:xfrm>
            <a:off x="-2540" y="637124"/>
            <a:ext cx="12194540" cy="6220876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6" name="直線接點 15"/>
          <p:cNvCxnSpPr/>
          <p:nvPr/>
        </p:nvCxnSpPr>
        <p:spPr>
          <a:xfrm>
            <a:off x="4439920" y="2729534"/>
            <a:ext cx="1666240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6255766" y="2729534"/>
            <a:ext cx="1666240" cy="0"/>
          </a:xfrm>
          <a:prstGeom prst="line">
            <a:avLst/>
          </a:prstGeom>
          <a:ln w="28575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6316726" y="2320492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571024" y="2310909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一般登入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圓角矩形 115"/>
          <p:cNvSpPr/>
          <p:nvPr/>
        </p:nvSpPr>
        <p:spPr>
          <a:xfrm>
            <a:off x="4439920" y="3085704"/>
            <a:ext cx="3482086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</a:t>
            </a:r>
          </a:p>
        </p:txBody>
      </p:sp>
      <p:sp>
        <p:nvSpPr>
          <p:cNvPr id="117" name="圓角矩形 116"/>
          <p:cNvSpPr/>
          <p:nvPr/>
        </p:nvSpPr>
        <p:spPr>
          <a:xfrm>
            <a:off x="4439920" y="3735943"/>
            <a:ext cx="3482086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endParaRPr lang="zh-TW" altLang="en-US" sz="16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" name="圓角矩形 117"/>
          <p:cNvSpPr/>
          <p:nvPr/>
        </p:nvSpPr>
        <p:spPr>
          <a:xfrm>
            <a:off x="4439920" y="4471659"/>
            <a:ext cx="3482086" cy="436309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649816" y="1430397"/>
            <a:ext cx="2889827" cy="563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 smtClean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rPr>
              <a:t>Trajectory</a:t>
            </a:r>
            <a:endParaRPr lang="zh-TW" altLang="en-US" sz="4800" b="1" dirty="0">
              <a:solidFill>
                <a:schemeClr val="tx1"/>
              </a:solidFill>
              <a:latin typeface="Old English Text MT" panose="03040902040508030806" pitchFamily="66" charset="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830516" y="6620711"/>
            <a:ext cx="111128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://codecanyon.net/item/flutter-login-ui-kit-in-flutter-20-ios-android-desktop-web/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31406951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64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圓角矩形 20"/>
          <p:cNvSpPr/>
          <p:nvPr/>
        </p:nvSpPr>
        <p:spPr>
          <a:xfrm>
            <a:off x="-2540" y="637124"/>
            <a:ext cx="12194540" cy="6220876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4" name="圖片 63"/>
          <p:cNvPicPr>
            <a:picLocks noChangeAspect="1"/>
          </p:cNvPicPr>
          <p:nvPr/>
        </p:nvPicPr>
        <p:blipFill rotWithShape="1">
          <a:blip r:embed="rId2"/>
          <a:srcRect t="48072" r="85839" b="42645"/>
          <a:stretch/>
        </p:blipFill>
        <p:spPr>
          <a:xfrm>
            <a:off x="0" y="2062480"/>
            <a:ext cx="1717040" cy="568960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873" y="554118"/>
            <a:ext cx="5369127" cy="4722917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872" y="5378635"/>
            <a:ext cx="5369127" cy="4722917"/>
          </a:xfrm>
          <a:prstGeom prst="rect">
            <a:avLst/>
          </a:prstGeom>
        </p:spPr>
      </p:pic>
      <p:sp>
        <p:nvSpPr>
          <p:cNvPr id="33" name="圓角矩形 32"/>
          <p:cNvSpPr/>
          <p:nvPr/>
        </p:nvSpPr>
        <p:spPr>
          <a:xfrm>
            <a:off x="7037994" y="822960"/>
            <a:ext cx="762000" cy="296038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037994" y="3230880"/>
            <a:ext cx="762000" cy="296038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7037994" y="5662622"/>
            <a:ext cx="762000" cy="296038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9112014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9914753" y="3651845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醫師 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185401"/>
              </p:ext>
            </p:extLst>
          </p:nvPr>
        </p:nvGraphicFramePr>
        <p:xfrm>
          <a:off x="9442746" y="4289295"/>
          <a:ext cx="258262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6542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編號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D786938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神經外科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患者人數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</a:tbl>
          </a:graphicData>
        </a:graphic>
      </p:graphicFrame>
      <p:cxnSp>
        <p:nvCxnSpPr>
          <p:cNvPr id="42" name="直線接點 41"/>
          <p:cNvCxnSpPr/>
          <p:nvPr/>
        </p:nvCxnSpPr>
        <p:spPr>
          <a:xfrm>
            <a:off x="9491682" y="4180671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9520299" y="5420191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9652574" y="1504621"/>
            <a:ext cx="2026919" cy="2026919"/>
            <a:chOff x="9652574" y="1504621"/>
            <a:chExt cx="2026919" cy="2026919"/>
          </a:xfrm>
        </p:grpSpPr>
        <p:sp>
          <p:nvSpPr>
            <p:cNvPr id="38" name="橢圓 37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050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矩形 58"/>
          <p:cNvSpPr/>
          <p:nvPr/>
        </p:nvSpPr>
        <p:spPr>
          <a:xfrm>
            <a:off x="528320" y="863600"/>
            <a:ext cx="1249680" cy="264160"/>
          </a:xfrm>
          <a:prstGeom prst="rect">
            <a:avLst/>
          </a:prstGeom>
          <a:solidFill>
            <a:srgbClr val="88B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  <a:endParaRPr lang="zh-TW" altLang="en-US" sz="14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28320" y="1330960"/>
            <a:ext cx="1249680" cy="264160"/>
          </a:xfrm>
          <a:prstGeom prst="rect">
            <a:avLst/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rgbClr val="9E9E9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上傳影像</a:t>
            </a:r>
            <a:endParaRPr lang="zh-TW" altLang="en-US" sz="1400" dirty="0">
              <a:solidFill>
                <a:srgbClr val="9E9E9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8320" y="1798320"/>
            <a:ext cx="1249680" cy="264160"/>
          </a:xfrm>
          <a:prstGeom prst="rect">
            <a:avLst/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rgbClr val="9E9E9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新增成員</a:t>
            </a:r>
            <a:endParaRPr lang="zh-TW" altLang="en-US" sz="1400" dirty="0">
              <a:solidFill>
                <a:srgbClr val="9E9E9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38760" y="2651760"/>
            <a:ext cx="1630680" cy="914400"/>
          </a:xfrm>
          <a:prstGeom prst="rect">
            <a:avLst/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528320" y="2265680"/>
            <a:ext cx="1249680" cy="264160"/>
          </a:xfrm>
          <a:prstGeom prst="rect">
            <a:avLst/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rgbClr val="9E9E9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登出</a:t>
            </a:r>
          </a:p>
        </p:txBody>
      </p:sp>
      <p:sp>
        <p:nvSpPr>
          <p:cNvPr id="65" name="圓角矩形 64"/>
          <p:cNvSpPr/>
          <p:nvPr/>
        </p:nvSpPr>
        <p:spPr>
          <a:xfrm>
            <a:off x="-5158" y="5218318"/>
            <a:ext cx="2022722" cy="1634654"/>
          </a:xfrm>
          <a:prstGeom prst="roundRect">
            <a:avLst>
              <a:gd name="adj" fmla="val 0"/>
            </a:avLst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/>
          <a:srcRect b="7132"/>
          <a:stretch/>
        </p:blipFill>
        <p:spPr>
          <a:xfrm>
            <a:off x="2945" y="602033"/>
            <a:ext cx="2014619" cy="624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b="4266"/>
          <a:stretch/>
        </p:blipFill>
        <p:spPr>
          <a:xfrm>
            <a:off x="-5340" y="632095"/>
            <a:ext cx="2022904" cy="6205585"/>
          </a:xfrm>
          <a:prstGeom prst="rect">
            <a:avLst/>
          </a:prstGeom>
        </p:spPr>
      </p:pic>
      <p:sp>
        <p:nvSpPr>
          <p:cNvPr id="124" name="圓角矩形 123"/>
          <p:cNvSpPr/>
          <p:nvPr/>
        </p:nvSpPr>
        <p:spPr>
          <a:xfrm>
            <a:off x="3197593" y="842248"/>
            <a:ext cx="4737169" cy="5805599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99" name="圓角矩形 98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---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50632"/>
              </p:ext>
            </p:extLst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103" name="直線接點 102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圓角矩形 105"/>
          <p:cNvSpPr/>
          <p:nvPr/>
        </p:nvSpPr>
        <p:spPr>
          <a:xfrm>
            <a:off x="5066104" y="1730994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</a:t>
            </a:r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分證字號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7" name="圓角矩形 106"/>
          <p:cNvSpPr/>
          <p:nvPr/>
        </p:nvSpPr>
        <p:spPr>
          <a:xfrm>
            <a:off x="5066104" y="2396841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拍攝日期</a:t>
            </a:r>
          </a:p>
        </p:txBody>
      </p:sp>
      <p:sp>
        <p:nvSpPr>
          <p:cNvPr id="108" name="圓角矩形 107"/>
          <p:cNvSpPr/>
          <p:nvPr/>
        </p:nvSpPr>
        <p:spPr>
          <a:xfrm>
            <a:off x="5066104" y="3063892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上傳檔案 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nii.gz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圓角矩形 108"/>
          <p:cNvSpPr/>
          <p:nvPr/>
        </p:nvSpPr>
        <p:spPr>
          <a:xfrm>
            <a:off x="5066104" y="4397994"/>
            <a:ext cx="2271498" cy="436309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腦部年齡 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(AI</a:t>
            </a:r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0" name="圓角矩形 109"/>
          <p:cNvSpPr/>
          <p:nvPr/>
        </p:nvSpPr>
        <p:spPr>
          <a:xfrm>
            <a:off x="5066104" y="3730943"/>
            <a:ext cx="2271498" cy="436309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</a:t>
            </a:r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 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自動填入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1" name="圓角矩形 110"/>
          <p:cNvSpPr/>
          <p:nvPr/>
        </p:nvSpPr>
        <p:spPr>
          <a:xfrm>
            <a:off x="5066104" y="5065045"/>
            <a:ext cx="2271498" cy="436309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失智症風險 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(AI</a:t>
            </a:r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圓角矩形 112"/>
          <p:cNvSpPr/>
          <p:nvPr/>
        </p:nvSpPr>
        <p:spPr>
          <a:xfrm>
            <a:off x="3878396" y="5793056"/>
            <a:ext cx="1971042" cy="373297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28575">
            <a:gradFill flip="none" rotWithShape="1">
              <a:gsLst>
                <a:gs pos="0">
                  <a:srgbClr val="00B050"/>
                </a:gs>
                <a:gs pos="100000">
                  <a:srgbClr val="FF0000"/>
                </a:gs>
                <a:gs pos="28000">
                  <a:srgbClr val="92D050"/>
                </a:gs>
                <a:gs pos="52000">
                  <a:srgbClr val="FFFF00"/>
                </a:gs>
                <a:gs pos="77000">
                  <a:srgbClr val="FFC00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</a:p>
        </p:txBody>
      </p:sp>
      <p:sp>
        <p:nvSpPr>
          <p:cNvPr id="114" name="圓角矩形 113"/>
          <p:cNvSpPr/>
          <p:nvPr/>
        </p:nvSpPr>
        <p:spPr>
          <a:xfrm>
            <a:off x="5961197" y="5793056"/>
            <a:ext cx="1376405" cy="373297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800516" y="177987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身分證字號</a:t>
            </a:r>
          </a:p>
        </p:txBody>
      </p:sp>
      <p:sp>
        <p:nvSpPr>
          <p:cNvPr id="118" name="矩形 117"/>
          <p:cNvSpPr/>
          <p:nvPr/>
        </p:nvSpPr>
        <p:spPr>
          <a:xfrm>
            <a:off x="3800516" y="244571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拍攝日期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800516" y="311156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上傳檔案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800516" y="377741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實際年齡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800516" y="444244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腦部年齡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800516" y="5108292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失智症風險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564363" y="1158858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傳影像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9216351" y="97368"/>
            <a:ext cx="2236485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 </a:t>
            </a:r>
            <a:r>
              <a:rPr lang="en-US" altLang="zh-TW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(D786938)</a:t>
            </a:r>
            <a:endParaRPr lang="zh-TW" altLang="en-US" sz="1600" b="1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1" name="群組 140"/>
          <p:cNvGrpSpPr/>
          <p:nvPr/>
        </p:nvGrpSpPr>
        <p:grpSpPr>
          <a:xfrm>
            <a:off x="11354770" y="97368"/>
            <a:ext cx="467648" cy="467648"/>
            <a:chOff x="9652574" y="1504621"/>
            <a:chExt cx="2026919" cy="2026919"/>
          </a:xfrm>
        </p:grpSpPr>
        <p:sp>
          <p:nvSpPr>
            <p:cNvPr id="142" name="橢圓 141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43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468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圓角矩形 123"/>
          <p:cNvSpPr/>
          <p:nvPr/>
        </p:nvSpPr>
        <p:spPr>
          <a:xfrm>
            <a:off x="3197593" y="842248"/>
            <a:ext cx="4737169" cy="5805599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99" name="圓角矩形 98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陳老王</a:t>
            </a:r>
          </a:p>
        </p:txBody>
      </p: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783450"/>
              </p:ext>
            </p:extLst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A11200938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103" name="直線接點 102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3800516" y="177987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身分證字號</a:t>
            </a:r>
          </a:p>
        </p:txBody>
      </p:sp>
      <p:sp>
        <p:nvSpPr>
          <p:cNvPr id="118" name="矩形 117"/>
          <p:cNvSpPr/>
          <p:nvPr/>
        </p:nvSpPr>
        <p:spPr>
          <a:xfrm>
            <a:off x="3800516" y="244571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拍攝日期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800516" y="311156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上傳檔案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800516" y="377741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實際年齡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800516" y="444244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腦部年齡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800516" y="5108292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失智症風險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564363" y="1158858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</a:t>
            </a:r>
          </a:p>
        </p:txBody>
      </p:sp>
      <p:sp>
        <p:nvSpPr>
          <p:cNvPr id="126" name="矩形 125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5074238" y="1736647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A11200938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圓角矩形 53"/>
          <p:cNvSpPr/>
          <p:nvPr/>
        </p:nvSpPr>
        <p:spPr>
          <a:xfrm>
            <a:off x="5074238" y="2402494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2025/03/08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圓角矩形 54"/>
          <p:cNvSpPr/>
          <p:nvPr/>
        </p:nvSpPr>
        <p:spPr>
          <a:xfrm>
            <a:off x="5074238" y="3069545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myMRI250308.nii.gz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5074238" y="4403647"/>
            <a:ext cx="2271498" cy="436309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28575">
            <a:gradFill flip="none" rotWithShape="1">
              <a:gsLst>
                <a:gs pos="0">
                  <a:srgbClr val="00B050"/>
                </a:gs>
                <a:gs pos="100000">
                  <a:srgbClr val="FF0000"/>
                </a:gs>
                <a:gs pos="28000">
                  <a:srgbClr val="92D050"/>
                </a:gs>
                <a:gs pos="52000">
                  <a:srgbClr val="FFFF00"/>
                </a:gs>
                <a:gs pos="77000">
                  <a:srgbClr val="FFC00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74</a:t>
            </a:r>
            <a:endParaRPr lang="zh-TW" altLang="en-US" sz="16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圓角矩形 56"/>
          <p:cNvSpPr/>
          <p:nvPr/>
        </p:nvSpPr>
        <p:spPr>
          <a:xfrm>
            <a:off x="5074238" y="3736596"/>
            <a:ext cx="2271498" cy="436309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65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5074238" y="5070698"/>
            <a:ext cx="2271498" cy="436309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失智症風險 </a:t>
            </a:r>
            <a:r>
              <a:rPr lang="en-US" altLang="zh-TW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(AI</a:t>
            </a:r>
            <a:r>
              <a:rPr lang="zh-TW" altLang="en-US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圓角矩形 65"/>
          <p:cNvSpPr/>
          <p:nvPr/>
        </p:nvSpPr>
        <p:spPr>
          <a:xfrm>
            <a:off x="3886530" y="5798709"/>
            <a:ext cx="1971042" cy="373297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28575">
            <a:gradFill flip="none" rotWithShape="1">
              <a:gsLst>
                <a:gs pos="0">
                  <a:srgbClr val="00B050"/>
                </a:gs>
                <a:gs pos="100000">
                  <a:srgbClr val="FF0000"/>
                </a:gs>
                <a:gs pos="28000">
                  <a:srgbClr val="92D050"/>
                </a:gs>
                <a:gs pos="52000">
                  <a:srgbClr val="FFFF00"/>
                </a:gs>
                <a:gs pos="77000">
                  <a:srgbClr val="FFC00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計算中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圓角矩形 66"/>
          <p:cNvSpPr/>
          <p:nvPr/>
        </p:nvSpPr>
        <p:spPr>
          <a:xfrm>
            <a:off x="5969331" y="5798709"/>
            <a:ext cx="1376405" cy="373297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0" name="Picture 2" descr="low-light photography of man wearing blue collared shir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11170" r="740" b="23151"/>
          <a:stretch/>
        </p:blipFill>
        <p:spPr bwMode="auto">
          <a:xfrm>
            <a:off x="9715384" y="1567422"/>
            <a:ext cx="1901297" cy="19012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矩形 71"/>
          <p:cNvSpPr/>
          <p:nvPr/>
        </p:nvSpPr>
        <p:spPr>
          <a:xfrm>
            <a:off x="1126264" y="4355335"/>
            <a:ext cx="2812861" cy="45461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計算時邊框彩色特效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391535" y="541063"/>
            <a:ext cx="3421358" cy="45461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完身分證字號自動填入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9216351" y="97368"/>
            <a:ext cx="2236485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 </a:t>
            </a:r>
            <a:r>
              <a:rPr lang="en-US" altLang="zh-TW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(D786938)</a:t>
            </a:r>
            <a:endParaRPr lang="zh-TW" altLang="en-US" sz="1600" b="1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11354770" y="97368"/>
            <a:ext cx="467648" cy="467648"/>
            <a:chOff x="9652574" y="1504621"/>
            <a:chExt cx="2026919" cy="2026919"/>
          </a:xfrm>
        </p:grpSpPr>
        <p:sp>
          <p:nvSpPr>
            <p:cNvPr id="80" name="橢圓 79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1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" name="圖片 42"/>
          <p:cNvPicPr>
            <a:picLocks noChangeAspect="1"/>
          </p:cNvPicPr>
          <p:nvPr/>
        </p:nvPicPr>
        <p:blipFill rotWithShape="1">
          <a:blip r:embed="rId4"/>
          <a:srcRect b="4266"/>
          <a:stretch/>
        </p:blipFill>
        <p:spPr>
          <a:xfrm>
            <a:off x="-5340" y="632095"/>
            <a:ext cx="2022904" cy="620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1863</TotalTime>
  <Words>804</Words>
  <Application>Microsoft Office PowerPoint</Application>
  <PresentationFormat>寬螢幕</PresentationFormat>
  <Paragraphs>286</Paragraphs>
  <Slides>13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Old English Text MT</vt:lpstr>
      <vt:lpstr>Office Theme</vt:lpstr>
      <vt:lpstr>API設計</vt:lpstr>
      <vt:lpstr>前端功能樹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簡介</dc:title>
  <dc:creator>SHAO</dc:creator>
  <cp:lastModifiedBy>SHAO</cp:lastModifiedBy>
  <cp:revision>123</cp:revision>
  <dcterms:created xsi:type="dcterms:W3CDTF">2025-02-28T01:36:25Z</dcterms:created>
  <dcterms:modified xsi:type="dcterms:W3CDTF">2025-03-13T02:22:58Z</dcterms:modified>
</cp:coreProperties>
</file>