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1" r:id="rId3"/>
    <p:sldId id="289" r:id="rId4"/>
    <p:sldId id="267" r:id="rId5"/>
    <p:sldId id="283" r:id="rId6"/>
    <p:sldId id="284" r:id="rId7"/>
    <p:sldId id="287" r:id="rId8"/>
    <p:sldId id="268" r:id="rId9"/>
    <p:sldId id="274" r:id="rId10"/>
    <p:sldId id="279" r:id="rId11"/>
    <p:sldId id="280" r:id="rId12"/>
    <p:sldId id="281" r:id="rId13"/>
    <p:sldId id="282" r:id="rId14"/>
    <p:sldId id="285" r:id="rId15"/>
    <p:sldId id="28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B2AC"/>
    <a:srgbClr val="FF0000"/>
    <a:srgbClr val="FA9002"/>
    <a:srgbClr val="FFD966"/>
    <a:srgbClr val="0ED354"/>
    <a:srgbClr val="21222D"/>
    <a:srgbClr val="A86513"/>
    <a:srgbClr val="121318"/>
    <a:srgbClr val="000000"/>
    <a:srgbClr val="3A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89214" autoAdjust="0"/>
  </p:normalViewPr>
  <p:slideViewPr>
    <p:cSldViewPr snapToGrid="0">
      <p:cViewPr varScale="1">
        <p:scale>
          <a:sx n="60" d="100"/>
          <a:sy n="60" d="100"/>
        </p:scale>
        <p:origin x="10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5AF4D-C3C3-41F4-8B03-FB0AA6277351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194262-B52F-407E-8020-35786983B2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0884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2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5552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040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90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774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194262-B52F-407E-8020-35786983B28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09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353"/>
            <a:ext cx="10515600" cy="801278"/>
          </a:xfrm>
        </p:spPr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0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9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3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0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DC6C-E353-4FBF-8B7B-7C2F0DFA34E8}" type="datetimeFigureOut">
              <a:rPr lang="zh-TW" altLang="en-US" smtClean="0"/>
              <a:t>2025/3/17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2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4.jpe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pub.dev/packages/syncfusion_flutter_gauges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canyon.net/item/flutter-login-ui-kit-in-flutter-20-ios-android-desktop-web/3140695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前端設計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smtClean="0"/>
              <a:t>2025/03/12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3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4266"/>
          <a:stretch/>
        </p:blipFill>
        <p:spPr>
          <a:xfrm>
            <a:off x="-5340" y="632095"/>
            <a:ext cx="2022904" cy="6205585"/>
          </a:xfrm>
          <a:prstGeom prst="rect">
            <a:avLst/>
          </a:prstGeom>
        </p:spPr>
      </p:pic>
      <p:sp>
        <p:nvSpPr>
          <p:cNvPr id="124" name="圓角矩形 123"/>
          <p:cNvSpPr/>
          <p:nvPr/>
        </p:nvSpPr>
        <p:spPr>
          <a:xfrm>
            <a:off x="3197593" y="842248"/>
            <a:ext cx="4737169" cy="5805599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99" name="圓角矩形 98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050632"/>
              </p:ext>
            </p:extLst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103" name="直線接點 102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105"/>
          <p:cNvSpPr/>
          <p:nvPr/>
        </p:nvSpPr>
        <p:spPr>
          <a:xfrm>
            <a:off x="5066104" y="1730994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分證字號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7" name="圓角矩形 106"/>
          <p:cNvSpPr/>
          <p:nvPr/>
        </p:nvSpPr>
        <p:spPr>
          <a:xfrm>
            <a:off x="5066104" y="2396841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拍攝日期</a:t>
            </a:r>
          </a:p>
        </p:txBody>
      </p:sp>
      <p:sp>
        <p:nvSpPr>
          <p:cNvPr id="108" name="圓角矩形 107"/>
          <p:cNvSpPr/>
          <p:nvPr/>
        </p:nvSpPr>
        <p:spPr>
          <a:xfrm>
            <a:off x="5066104" y="3063892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上傳檔案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nii.gz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圓角矩形 108"/>
          <p:cNvSpPr/>
          <p:nvPr/>
        </p:nvSpPr>
        <p:spPr>
          <a:xfrm>
            <a:off x="5066104" y="4397994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腦部年齡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(AI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圓角矩形 109"/>
          <p:cNvSpPr/>
          <p:nvPr/>
        </p:nvSpPr>
        <p:spPr>
          <a:xfrm>
            <a:off x="5066104" y="3730943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自動填入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1" name="圓角矩形 110"/>
          <p:cNvSpPr/>
          <p:nvPr/>
        </p:nvSpPr>
        <p:spPr>
          <a:xfrm>
            <a:off x="5066104" y="5065045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 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(AI</a:t>
            </a:r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圓角矩形 112"/>
          <p:cNvSpPr/>
          <p:nvPr/>
        </p:nvSpPr>
        <p:spPr>
          <a:xfrm>
            <a:off x="3878396" y="5793056"/>
            <a:ext cx="1971042" cy="373297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28575"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  <a:gs pos="28000">
                  <a:srgbClr val="92D050"/>
                </a:gs>
                <a:gs pos="52000">
                  <a:srgbClr val="FFFF00"/>
                </a:gs>
                <a:gs pos="77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</a:p>
        </p:txBody>
      </p:sp>
      <p:sp>
        <p:nvSpPr>
          <p:cNvPr id="114" name="圓角矩形 113"/>
          <p:cNvSpPr/>
          <p:nvPr/>
        </p:nvSpPr>
        <p:spPr>
          <a:xfrm>
            <a:off x="5961197" y="5793056"/>
            <a:ext cx="1376405" cy="373297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800516" y="177987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</a:p>
        </p:txBody>
      </p:sp>
      <p:sp>
        <p:nvSpPr>
          <p:cNvPr id="118" name="矩形 117"/>
          <p:cNvSpPr/>
          <p:nvPr/>
        </p:nvSpPr>
        <p:spPr>
          <a:xfrm>
            <a:off x="3800516" y="244571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拍攝日期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800516" y="311156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上傳檔案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800516" y="377741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實際年齡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800516" y="444244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腦部年齡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00516" y="5108292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564363" y="1158858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傳影像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41" name="群組 140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142" name="橢圓 141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43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6468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圓角矩形 123"/>
          <p:cNvSpPr/>
          <p:nvPr/>
        </p:nvSpPr>
        <p:spPr>
          <a:xfrm>
            <a:off x="3197593" y="842248"/>
            <a:ext cx="4737169" cy="5805599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99" name="圓角矩形 98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83450"/>
              </p:ext>
            </p:extLst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103" name="直線接點 102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800516" y="1779871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</a:p>
        </p:txBody>
      </p:sp>
      <p:sp>
        <p:nvSpPr>
          <p:cNvPr id="118" name="矩形 117"/>
          <p:cNvSpPr/>
          <p:nvPr/>
        </p:nvSpPr>
        <p:spPr>
          <a:xfrm>
            <a:off x="3800516" y="244571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拍攝日期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800516" y="311156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上傳檔案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800516" y="377741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實際年齡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3800516" y="444244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腦部年齡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3800516" y="5108292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3564363" y="1158858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</a:t>
            </a:r>
          </a:p>
        </p:txBody>
      </p:sp>
      <p:sp>
        <p:nvSpPr>
          <p:cNvPr id="126" name="矩形 125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5074238" y="1736647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A11200938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圓角矩形 53"/>
          <p:cNvSpPr/>
          <p:nvPr/>
        </p:nvSpPr>
        <p:spPr>
          <a:xfrm>
            <a:off x="5074238" y="2402494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2025/03/08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5074238" y="3069545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myMRI250308.nii.gz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5074238" y="4403647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28575"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  <a:gs pos="28000">
                  <a:srgbClr val="92D050"/>
                </a:gs>
                <a:gs pos="52000">
                  <a:srgbClr val="FFFF00"/>
                </a:gs>
                <a:gs pos="77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74</a:t>
            </a:r>
            <a:endParaRPr lang="zh-TW" altLang="en-US" sz="16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5074238" y="3736596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65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圓角矩形 64"/>
          <p:cNvSpPr/>
          <p:nvPr/>
        </p:nvSpPr>
        <p:spPr>
          <a:xfrm>
            <a:off x="5074238" y="5070698"/>
            <a:ext cx="2271498" cy="436309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 </a:t>
            </a:r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(AI</a:t>
            </a:r>
            <a:r>
              <a:rPr lang="zh-TW" altLang="en-US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圓角矩形 65"/>
          <p:cNvSpPr/>
          <p:nvPr/>
        </p:nvSpPr>
        <p:spPr>
          <a:xfrm>
            <a:off x="3886530" y="5798709"/>
            <a:ext cx="1971042" cy="373297"/>
          </a:xfrm>
          <a:prstGeom prst="roundRect">
            <a:avLst>
              <a:gd name="adj" fmla="val 11522"/>
            </a:avLst>
          </a:prstGeom>
          <a:solidFill>
            <a:schemeClr val="bg2">
              <a:lumMod val="75000"/>
            </a:schemeClr>
          </a:solidFill>
          <a:ln w="28575">
            <a:gradFill flip="none" rotWithShape="1">
              <a:gsLst>
                <a:gs pos="0">
                  <a:srgbClr val="00B050"/>
                </a:gs>
                <a:gs pos="100000">
                  <a:srgbClr val="FF0000"/>
                </a:gs>
                <a:gs pos="28000">
                  <a:srgbClr val="92D050"/>
                </a:gs>
                <a:gs pos="52000">
                  <a:srgbClr val="FFFF00"/>
                </a:gs>
                <a:gs pos="77000">
                  <a:srgbClr val="FFC000"/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計算中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7" name="圓角矩形 66"/>
          <p:cNvSpPr/>
          <p:nvPr/>
        </p:nvSpPr>
        <p:spPr>
          <a:xfrm>
            <a:off x="5969331" y="5798709"/>
            <a:ext cx="1376405" cy="373297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0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矩形 71"/>
          <p:cNvSpPr/>
          <p:nvPr/>
        </p:nvSpPr>
        <p:spPr>
          <a:xfrm>
            <a:off x="1126264" y="4355335"/>
            <a:ext cx="2812861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計算時邊框彩色特效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391535" y="541063"/>
            <a:ext cx="3421358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</a:t>
            </a:r>
            <a:r>
              <a:rPr lang="zh-TW" altLang="en-US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完身分證字號自動填入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9" name="群組 78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80" name="橢圓 79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81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3" name="圖片 42"/>
          <p:cNvPicPr>
            <a:picLocks noChangeAspect="1"/>
          </p:cNvPicPr>
          <p:nvPr/>
        </p:nvPicPr>
        <p:blipFill rotWithShape="1">
          <a:blip r:embed="rId4"/>
          <a:srcRect b="4266"/>
          <a:stretch/>
        </p:blipFill>
        <p:spPr>
          <a:xfrm>
            <a:off x="-5340" y="632095"/>
            <a:ext cx="2022904" cy="620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90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b="4334"/>
          <a:stretch/>
        </p:blipFill>
        <p:spPr>
          <a:xfrm>
            <a:off x="388" y="629845"/>
            <a:ext cx="2017176" cy="6207835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99" name="圓角矩形 98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/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---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103" name="直線接點 102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3197593" y="842248"/>
            <a:ext cx="4737169" cy="4930398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5066104" y="1730994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5066104" y="2396841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066104" y="3063892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出生日期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5066104" y="3730943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圓角矩形 40"/>
          <p:cNvSpPr/>
          <p:nvPr/>
        </p:nvSpPr>
        <p:spPr>
          <a:xfrm>
            <a:off x="5953471" y="5051878"/>
            <a:ext cx="1376405" cy="373297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00516" y="177987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</a:p>
        </p:txBody>
      </p:sp>
      <p:sp>
        <p:nvSpPr>
          <p:cNvPr id="43" name="矩形 42"/>
          <p:cNvSpPr/>
          <p:nvPr/>
        </p:nvSpPr>
        <p:spPr>
          <a:xfrm>
            <a:off x="3800516" y="244571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800516" y="311156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出生日期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800516" y="377741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</a:p>
        </p:txBody>
      </p:sp>
      <p:sp>
        <p:nvSpPr>
          <p:cNvPr id="46" name="矩形 45"/>
          <p:cNvSpPr/>
          <p:nvPr/>
        </p:nvSpPr>
        <p:spPr>
          <a:xfrm>
            <a:off x="3564363" y="1158858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新增成員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5063223" y="4394333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上傳照片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797635" y="44408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上傳照片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4" name="群組 53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55" name="橢圓 54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6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120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圓角矩形 123"/>
          <p:cNvSpPr/>
          <p:nvPr/>
        </p:nvSpPr>
        <p:spPr>
          <a:xfrm>
            <a:off x="3197593" y="842248"/>
            <a:ext cx="4737169" cy="4930398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99" name="圓角矩形 98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橢圓 99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李天龍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52757"/>
              </p:ext>
            </p:extLst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B13579012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103" name="直線接點 102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圓角矩形 105"/>
          <p:cNvSpPr/>
          <p:nvPr/>
        </p:nvSpPr>
        <p:spPr>
          <a:xfrm>
            <a:off x="5066104" y="1730994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李天龍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7" name="圓角矩形 106"/>
          <p:cNvSpPr/>
          <p:nvPr/>
        </p:nvSpPr>
        <p:spPr>
          <a:xfrm>
            <a:off x="5066104" y="2396841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B13579012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圓角矩形 107"/>
          <p:cNvSpPr/>
          <p:nvPr/>
        </p:nvSpPr>
        <p:spPr>
          <a:xfrm>
            <a:off x="5066104" y="3063892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1975/08/08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0" name="圓角矩形 109"/>
          <p:cNvSpPr/>
          <p:nvPr/>
        </p:nvSpPr>
        <p:spPr>
          <a:xfrm>
            <a:off x="5066104" y="3730943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男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4" name="圓角矩形 113"/>
          <p:cNvSpPr/>
          <p:nvPr/>
        </p:nvSpPr>
        <p:spPr>
          <a:xfrm>
            <a:off x="5953471" y="5051878"/>
            <a:ext cx="1376405" cy="373297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3800516" y="1779871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</a:p>
        </p:txBody>
      </p:sp>
      <p:sp>
        <p:nvSpPr>
          <p:cNvPr id="118" name="矩形 117"/>
          <p:cNvSpPr/>
          <p:nvPr/>
        </p:nvSpPr>
        <p:spPr>
          <a:xfrm>
            <a:off x="3800516" y="244571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800516" y="311156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出生日期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3800516" y="3777412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</a:p>
        </p:txBody>
      </p:sp>
      <p:sp>
        <p:nvSpPr>
          <p:cNvPr id="125" name="矩形 124"/>
          <p:cNvSpPr/>
          <p:nvPr/>
        </p:nvSpPr>
        <p:spPr>
          <a:xfrm>
            <a:off x="3564363" y="1158858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新增成員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</a:p>
        </p:txBody>
      </p:sp>
      <p:pic>
        <p:nvPicPr>
          <p:cNvPr id="35" name="圖片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0" t="494" r="33340" b="25690"/>
          <a:stretch/>
        </p:blipFill>
        <p:spPr>
          <a:xfrm>
            <a:off x="9715633" y="1578304"/>
            <a:ext cx="1900800" cy="1900800"/>
          </a:xfrm>
          <a:prstGeom prst="ellipse">
            <a:avLst/>
          </a:prstGeom>
        </p:spPr>
      </p:pic>
      <p:sp>
        <p:nvSpPr>
          <p:cNvPr id="36" name="圓角矩形 35"/>
          <p:cNvSpPr/>
          <p:nvPr/>
        </p:nvSpPr>
        <p:spPr>
          <a:xfrm>
            <a:off x="5063223" y="4394333"/>
            <a:ext cx="2271498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1234.jpg</a:t>
            </a:r>
            <a:endParaRPr lang="zh-TW" altLang="en-US" sz="14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797635" y="44408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上傳照片</a:t>
            </a:r>
            <a:endParaRPr lang="zh-TW" altLang="en-US" sz="14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3" name="群組 42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44" name="橢圓 43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5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8" name="圖片 37"/>
          <p:cNvPicPr>
            <a:picLocks noChangeAspect="1"/>
          </p:cNvPicPr>
          <p:nvPr/>
        </p:nvPicPr>
        <p:blipFill rotWithShape="1">
          <a:blip r:embed="rId4"/>
          <a:srcRect b="4334"/>
          <a:stretch/>
        </p:blipFill>
        <p:spPr>
          <a:xfrm>
            <a:off x="388" y="629845"/>
            <a:ext cx="2017176" cy="620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952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b="13340"/>
          <a:stretch/>
        </p:blipFill>
        <p:spPr>
          <a:xfrm>
            <a:off x="884" y="630253"/>
            <a:ext cx="2193837" cy="6227748"/>
          </a:xfrm>
          <a:prstGeom prst="rect">
            <a:avLst/>
          </a:prstGeom>
        </p:spPr>
      </p:pic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圓角矩形 58"/>
          <p:cNvSpPr/>
          <p:nvPr/>
        </p:nvSpPr>
        <p:spPr>
          <a:xfrm>
            <a:off x="2017564" y="632096"/>
            <a:ext cx="7088014" cy="622087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2198328" y="2550849"/>
            <a:ext cx="6722618" cy="4118636"/>
            <a:chOff x="2169160" y="2459964"/>
            <a:chExt cx="6722618" cy="4118636"/>
          </a:xfrm>
        </p:grpSpPr>
        <p:sp>
          <p:nvSpPr>
            <p:cNvPr id="52" name="圓角矩形 51"/>
            <p:cNvSpPr/>
            <p:nvPr/>
          </p:nvSpPr>
          <p:spPr>
            <a:xfrm>
              <a:off x="2169160" y="2459964"/>
              <a:ext cx="6722618" cy="4118636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11922" y="3136256"/>
              <a:ext cx="5649785" cy="3243999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335824" y="2629930"/>
              <a:ext cx="2378571" cy="328543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腦齡變化趨勢</a:t>
              </a: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/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圓角矩形 98"/>
          <p:cNvSpPr/>
          <p:nvPr/>
        </p:nvSpPr>
        <p:spPr>
          <a:xfrm>
            <a:off x="2200262" y="854554"/>
            <a:ext cx="6722618" cy="1549070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454444" y="1018744"/>
            <a:ext cx="2078047" cy="323007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2855783" y="1594651"/>
            <a:ext cx="2048315" cy="200153"/>
          </a:xfrm>
          <a:prstGeom prst="roundRect">
            <a:avLst>
              <a:gd name="adj" fmla="val 31950"/>
            </a:avLst>
          </a:prstGeom>
          <a:solidFill>
            <a:srgbClr val="0ED354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圓角矩形 104"/>
          <p:cNvSpPr/>
          <p:nvPr/>
        </p:nvSpPr>
        <p:spPr>
          <a:xfrm>
            <a:off x="6228258" y="1594477"/>
            <a:ext cx="2048315" cy="200153"/>
          </a:xfrm>
          <a:prstGeom prst="roundRect">
            <a:avLst>
              <a:gd name="adj" fmla="val 31950"/>
            </a:avLst>
          </a:prstGeom>
          <a:solidFill>
            <a:srgbClr val="FF0000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圓角矩形 105"/>
          <p:cNvSpPr/>
          <p:nvPr/>
        </p:nvSpPr>
        <p:spPr>
          <a:xfrm>
            <a:off x="5574332" y="1594576"/>
            <a:ext cx="1440000" cy="200153"/>
          </a:xfrm>
          <a:prstGeom prst="roundRect">
            <a:avLst>
              <a:gd name="adj" fmla="val 0"/>
            </a:avLst>
          </a:prstGeom>
          <a:solidFill>
            <a:srgbClr val="FA9002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圓角矩形 103"/>
          <p:cNvSpPr/>
          <p:nvPr/>
        </p:nvSpPr>
        <p:spPr>
          <a:xfrm>
            <a:off x="4137824" y="1594651"/>
            <a:ext cx="1440000" cy="200153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154676" y="196450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0ED35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低風險</a:t>
            </a:r>
            <a:endParaRPr lang="zh-TW" altLang="en-US" sz="1400" b="1" dirty="0">
              <a:solidFill>
                <a:srgbClr val="0ED35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428567" y="19645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D9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輕度風險</a:t>
            </a:r>
            <a:endParaRPr lang="en-US" altLang="zh-TW" sz="1400" b="1" dirty="0">
              <a:solidFill>
                <a:srgbClr val="FFD9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792224" y="19645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A900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中度風險</a:t>
            </a:r>
            <a:endParaRPr lang="zh-TW" altLang="en-US" sz="1400" b="1" dirty="0">
              <a:solidFill>
                <a:srgbClr val="FA900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245651" y="196450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高風險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3852269" y="1434963"/>
            <a:ext cx="132655" cy="519180"/>
            <a:chOff x="-886028" y="2413988"/>
            <a:chExt cx="449148" cy="17578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流程圖: 合併 25"/>
            <p:cNvSpPr/>
            <p:nvPr/>
          </p:nvSpPr>
          <p:spPr>
            <a:xfrm>
              <a:off x="-886028" y="2413988"/>
              <a:ext cx="449148" cy="350720"/>
            </a:xfrm>
            <a:prstGeom prst="flowChartMerg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/>
            <p:cNvCxnSpPr>
              <a:stCxn id="26" idx="2"/>
              <a:endCxn id="114" idx="2"/>
            </p:cNvCxnSpPr>
            <p:nvPr/>
          </p:nvCxnSpPr>
          <p:spPr>
            <a:xfrm flipH="1">
              <a:off x="-661456" y="2764707"/>
              <a:ext cx="3" cy="1053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4" name="流程圖: 合併 113"/>
            <p:cNvSpPr/>
            <p:nvPr/>
          </p:nvSpPr>
          <p:spPr>
            <a:xfrm rot="10800000">
              <a:off x="-886028" y="3817851"/>
              <a:ext cx="449148" cy="353996"/>
            </a:xfrm>
            <a:prstGeom prst="flowChartMerg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5" name="矩形 114"/>
          <p:cNvSpPr/>
          <p:nvPr/>
        </p:nvSpPr>
        <p:spPr>
          <a:xfrm>
            <a:off x="6243629" y="5772369"/>
            <a:ext cx="2480275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rgbClr val="FF0000"/>
                </a:solidFill>
              </a:rPr>
              <a:t>r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eports_widget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.dart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9491682" y="5905459"/>
            <a:ext cx="2513366" cy="321527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編輯個人檔案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6555212" y="1027252"/>
            <a:ext cx="1676703" cy="281136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手動調整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41" name="橢圓 40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42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580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t="-1" b="-5544"/>
          <a:stretch/>
        </p:blipFill>
        <p:spPr>
          <a:xfrm>
            <a:off x="12113" y="639986"/>
            <a:ext cx="1951967" cy="6218014"/>
          </a:xfrm>
          <a:prstGeom prst="rect">
            <a:avLst/>
          </a:prstGeom>
        </p:spPr>
      </p:pic>
      <p:sp>
        <p:nvSpPr>
          <p:cNvPr id="84" name="圓角矩形 83"/>
          <p:cNvSpPr/>
          <p:nvPr/>
        </p:nvSpPr>
        <p:spPr>
          <a:xfrm>
            <a:off x="2220459" y="709702"/>
            <a:ext cx="6722618" cy="2305350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/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矩形 52"/>
          <p:cNvSpPr/>
          <p:nvPr/>
        </p:nvSpPr>
        <p:spPr>
          <a:xfrm>
            <a:off x="2374534" y="898204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選擇紀錄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2750126" y="1310765"/>
            <a:ext cx="5614870" cy="1097294"/>
            <a:chOff x="2635667" y="1416365"/>
            <a:chExt cx="5306207" cy="1097294"/>
          </a:xfrm>
        </p:grpSpPr>
        <p:sp>
          <p:nvSpPr>
            <p:cNvPr id="74" name="圓角矩形 73"/>
            <p:cNvSpPr/>
            <p:nvPr/>
          </p:nvSpPr>
          <p:spPr>
            <a:xfrm>
              <a:off x="2635668" y="1416366"/>
              <a:ext cx="2610873" cy="477099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2022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02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endPara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實際年齡 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腦部年齡：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62 / 71 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歲</a:t>
              </a:r>
              <a:endParaRPr lang="zh-TW" altLang="en-US" sz="105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5" name="圓角矩形 74"/>
            <p:cNvSpPr/>
            <p:nvPr/>
          </p:nvSpPr>
          <p:spPr>
            <a:xfrm>
              <a:off x="2635667" y="2032343"/>
              <a:ext cx="2610873" cy="477099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2018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03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21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endPara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實際年齡 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腦部年齡：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58 / 59 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歲</a:t>
              </a:r>
              <a:endParaRPr lang="zh-TW" altLang="en-US" sz="105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7" name="圓角矩形 76"/>
            <p:cNvSpPr/>
            <p:nvPr/>
          </p:nvSpPr>
          <p:spPr>
            <a:xfrm>
              <a:off x="5375918" y="2036560"/>
              <a:ext cx="2565956" cy="477099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2015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09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</a:t>
              </a:r>
              <a:r>
                <a:rPr lang="en-US" altLang="zh-TW" sz="105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endPara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實際年齡 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腦部年齡：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55 / 56 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歲</a:t>
              </a:r>
              <a:endParaRPr lang="zh-TW" altLang="en-US" sz="105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8" name="圓角矩形 77"/>
            <p:cNvSpPr/>
            <p:nvPr/>
          </p:nvSpPr>
          <p:spPr>
            <a:xfrm>
              <a:off x="5375918" y="1416365"/>
              <a:ext cx="2565956" cy="477099"/>
            </a:xfrm>
            <a:prstGeom prst="round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2010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01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月</a:t>
              </a:r>
              <a:r>
                <a: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12</a:t>
              </a:r>
              <a:r>
                <a:rPr lang="zh-TW" altLang="en-US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日</a:t>
              </a:r>
              <a:endParaRPr lang="en-US" altLang="zh-TW" sz="1050" dirty="0" smtClean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實際年齡 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/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腦部年齡：</a:t>
              </a:r>
              <a:r>
                <a:rPr lang="en-US" altLang="zh-TW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50 / 50 </a:t>
              </a:r>
              <a:r>
                <a:rPr lang="zh-TW" altLang="en-US" sz="1050" dirty="0" smtClean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歲</a:t>
              </a:r>
              <a:endParaRPr lang="zh-TW" altLang="en-US" sz="105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4" name="群組 3"/>
          <p:cNvGrpSpPr/>
          <p:nvPr/>
        </p:nvGrpSpPr>
        <p:grpSpPr>
          <a:xfrm>
            <a:off x="2201834" y="3139212"/>
            <a:ext cx="6722618" cy="3643355"/>
            <a:chOff x="2262794" y="3065573"/>
            <a:chExt cx="6722618" cy="3643355"/>
          </a:xfrm>
        </p:grpSpPr>
        <p:sp>
          <p:nvSpPr>
            <p:cNvPr id="46" name="圓角矩形 45"/>
            <p:cNvSpPr/>
            <p:nvPr/>
          </p:nvSpPr>
          <p:spPr>
            <a:xfrm>
              <a:off x="2262794" y="3065573"/>
              <a:ext cx="6722618" cy="3643355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362107" y="3844503"/>
              <a:ext cx="2127318" cy="2610744"/>
              <a:chOff x="2268474" y="1333567"/>
              <a:chExt cx="2127318" cy="2610744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84" t="-365" r="23774" b="365"/>
              <a:stretch/>
            </p:blipFill>
            <p:spPr>
              <a:xfrm>
                <a:off x="2268474" y="1333567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70" name="圓角矩形 69"/>
              <p:cNvSpPr/>
              <p:nvPr/>
            </p:nvSpPr>
            <p:spPr>
              <a:xfrm>
                <a:off x="2874933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3837847" y="348264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2519379" y="348264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4581652" y="3849466"/>
              <a:ext cx="2127317" cy="2605781"/>
              <a:chOff x="4488019" y="1338530"/>
              <a:chExt cx="2127317" cy="2605781"/>
            </a:xfrm>
          </p:grpSpPr>
          <p:pic>
            <p:nvPicPr>
              <p:cNvPr id="65" name="圖片 64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08" r="23248"/>
              <a:stretch/>
            </p:blipFill>
            <p:spPr>
              <a:xfrm>
                <a:off x="4488019" y="1338530"/>
                <a:ext cx="2127317" cy="2123421"/>
              </a:xfrm>
              <a:prstGeom prst="rect">
                <a:avLst/>
              </a:prstGeom>
            </p:spPr>
          </p:pic>
          <p:sp>
            <p:nvSpPr>
              <p:cNvPr id="66" name="圓角矩形 65"/>
              <p:cNvSpPr/>
              <p:nvPr/>
            </p:nvSpPr>
            <p:spPr>
              <a:xfrm>
                <a:off x="5073270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96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7" name="文字方塊 66"/>
              <p:cNvSpPr txBox="1"/>
              <p:nvPr/>
            </p:nvSpPr>
            <p:spPr>
              <a:xfrm>
                <a:off x="6024611" y="348264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4706143" y="348264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6787963" y="3844502"/>
              <a:ext cx="2127318" cy="2600446"/>
              <a:chOff x="6694330" y="1333566"/>
              <a:chExt cx="2127318" cy="2600446"/>
            </a:xfrm>
          </p:grpSpPr>
          <p:pic>
            <p:nvPicPr>
              <p:cNvPr id="56" name="圖片 55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0" r="21897"/>
              <a:stretch/>
            </p:blipFill>
            <p:spPr>
              <a:xfrm>
                <a:off x="6694330" y="1333566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57" name="圓角矩形 56"/>
              <p:cNvSpPr/>
              <p:nvPr/>
            </p:nvSpPr>
            <p:spPr>
              <a:xfrm>
                <a:off x="7300789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8244326" y="347234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6925858" y="347234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2831406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Axial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9743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Coronal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196596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Sagittal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455814" y="3170900"/>
              <a:ext cx="1625272" cy="313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腦部影像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87" name="圓角矩形 86"/>
          <p:cNvSpPr/>
          <p:nvPr/>
        </p:nvSpPr>
        <p:spPr>
          <a:xfrm>
            <a:off x="4654380" y="2576127"/>
            <a:ext cx="1823657" cy="309404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</a:p>
        </p:txBody>
      </p:sp>
      <p:sp>
        <p:nvSpPr>
          <p:cNvPr id="52" name="圓角矩形 51"/>
          <p:cNvSpPr/>
          <p:nvPr/>
        </p:nvSpPr>
        <p:spPr>
          <a:xfrm>
            <a:off x="9491682" y="5905459"/>
            <a:ext cx="2513366" cy="321527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編輯個人檔案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6665519" y="920461"/>
            <a:ext cx="1676703" cy="281136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7179196" y="3293539"/>
            <a:ext cx="1415471" cy="264160"/>
            <a:chOff x="6508104" y="901138"/>
            <a:chExt cx="1415471" cy="264160"/>
          </a:xfrm>
        </p:grpSpPr>
        <p:sp>
          <p:nvSpPr>
            <p:cNvPr id="54" name="矩形 53"/>
            <p:cNvSpPr/>
            <p:nvPr/>
          </p:nvSpPr>
          <p:spPr>
            <a:xfrm>
              <a:off x="6673895" y="901138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關鍵腦區標記</a:t>
              </a:r>
              <a:endPara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508104" y="948341"/>
              <a:ext cx="181378" cy="172363"/>
            </a:xfrm>
            <a:prstGeom prst="rect">
              <a:avLst/>
            </a:prstGeom>
            <a:solidFill>
              <a:srgbClr val="212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0" name="矩形 59"/>
          <p:cNvSpPr/>
          <p:nvPr/>
        </p:nvSpPr>
        <p:spPr>
          <a:xfrm>
            <a:off x="9216351" y="97368"/>
            <a:ext cx="2236485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 </a:t>
            </a:r>
            <a:r>
              <a:rPr lang="en-US" altLang="zh-TW" sz="1600" b="1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(D786938)</a:t>
            </a:r>
            <a:endParaRPr lang="zh-TW" altLang="en-US" sz="1600" b="1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1" name="群組 60"/>
          <p:cNvGrpSpPr/>
          <p:nvPr/>
        </p:nvGrpSpPr>
        <p:grpSpPr>
          <a:xfrm>
            <a:off x="11354770" y="97368"/>
            <a:ext cx="467648" cy="467648"/>
            <a:chOff x="9652574" y="1504621"/>
            <a:chExt cx="2026919" cy="2026919"/>
          </a:xfrm>
        </p:grpSpPr>
        <p:sp>
          <p:nvSpPr>
            <p:cNvPr id="62" name="橢圓 61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3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70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前端功能樹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8200" y="1832735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登入畫面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93260" y="785050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腦部影像紀錄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3260" y="1832735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腦部診斷分析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93260" y="2900740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健康指南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37400" y="1838811"/>
            <a:ext cx="4363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編輯 </a:t>
            </a: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歷史數據</a:t>
            </a:r>
            <a:r>
              <a:rPr lang="en-US" altLang="zh-TW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手動修改阿茲海默風險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3" name="肘形接點 12"/>
          <p:cNvCxnSpPr>
            <a:stCxn id="4" idx="3"/>
            <a:endCxn id="6" idx="1"/>
          </p:cNvCxnSpPr>
          <p:nvPr/>
        </p:nvCxnSpPr>
        <p:spPr>
          <a:xfrm flipV="1">
            <a:off x="2727960" y="1242250"/>
            <a:ext cx="1765300" cy="104768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接點 16"/>
          <p:cNvCxnSpPr>
            <a:stCxn id="4" idx="3"/>
            <a:endCxn id="8" idx="1"/>
          </p:cNvCxnSpPr>
          <p:nvPr/>
        </p:nvCxnSpPr>
        <p:spPr>
          <a:xfrm>
            <a:off x="2727960" y="2289935"/>
            <a:ext cx="1765300" cy="106800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3355340" y="5432045"/>
            <a:ext cx="1889760" cy="914400"/>
          </a:xfrm>
          <a:prstGeom prst="rect">
            <a:avLst/>
          </a:prstGeom>
          <a:ln w="19050">
            <a:solidFill>
              <a:srgbClr val="FFC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醫師介面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肘形接點 24"/>
          <p:cNvCxnSpPr>
            <a:stCxn id="4" idx="3"/>
            <a:endCxn id="23" idx="1"/>
          </p:cNvCxnSpPr>
          <p:nvPr/>
        </p:nvCxnSpPr>
        <p:spPr>
          <a:xfrm>
            <a:off x="2727960" y="2289935"/>
            <a:ext cx="627380" cy="35993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接點 35"/>
          <p:cNvCxnSpPr>
            <a:stCxn id="23" idx="3"/>
            <a:endCxn id="40" idx="2"/>
          </p:cNvCxnSpPr>
          <p:nvPr/>
        </p:nvCxnSpPr>
        <p:spPr>
          <a:xfrm flipV="1">
            <a:off x="5245100" y="5111016"/>
            <a:ext cx="177800" cy="7782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4315460" y="549734"/>
            <a:ext cx="2214880" cy="456128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611930" y="5373870"/>
            <a:ext cx="3817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主頁：選擇成員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上傳影像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  <a:endParaRPr lang="en-US" altLang="zh-TW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6" name="直線單箭頭接點 55"/>
          <p:cNvCxnSpPr>
            <a:stCxn id="4" idx="3"/>
            <a:endCxn id="7" idx="1"/>
          </p:cNvCxnSpPr>
          <p:nvPr/>
        </p:nvCxnSpPr>
        <p:spPr>
          <a:xfrm>
            <a:off x="2727960" y="2289935"/>
            <a:ext cx="1765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7" idx="3"/>
            <a:endCxn id="9" idx="1"/>
          </p:cNvCxnSpPr>
          <p:nvPr/>
        </p:nvCxnSpPr>
        <p:spPr>
          <a:xfrm>
            <a:off x="6383020" y="2289935"/>
            <a:ext cx="754380" cy="105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6650322" y="4396008"/>
            <a:ext cx="33572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身分證字號、姓名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性別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出生年月日、影像紀錄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038860" y="2825573"/>
            <a:ext cx="1689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健保卡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37400" y="1057584"/>
            <a:ext cx="4363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腦區</a:t>
            </a:r>
          </a:p>
        </p:txBody>
      </p:sp>
      <p:cxnSp>
        <p:nvCxnSpPr>
          <p:cNvPr id="21" name="直線單箭頭接點 20"/>
          <p:cNvCxnSpPr>
            <a:stCxn id="6" idx="3"/>
            <a:endCxn id="20" idx="1"/>
          </p:cNvCxnSpPr>
          <p:nvPr/>
        </p:nvCxnSpPr>
        <p:spPr>
          <a:xfrm>
            <a:off x="6383020" y="1242250"/>
            <a:ext cx="7543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4493260" y="3958940"/>
            <a:ext cx="1889760" cy="914400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36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前</a:t>
            </a:r>
            <a:r>
              <a:rPr lang="zh-TW" altLang="en-US" dirty="0" smtClean="0"/>
              <a:t>端路由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977829" y="3600050"/>
            <a:ext cx="1889760" cy="6565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成員管理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977829" y="4443330"/>
            <a:ext cx="1889760" cy="6565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上傳影像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977829" y="5286610"/>
            <a:ext cx="1889760" cy="6565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新增成員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25546" y="3600050"/>
            <a:ext cx="1128564" cy="23430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menu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071919" y="3600050"/>
            <a:ext cx="1558895" cy="6565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自介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81612" y="4443329"/>
            <a:ext cx="1558895" cy="6565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預覽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01196" y="5286608"/>
            <a:ext cx="1558895" cy="656526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預覽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/>
          <p:cNvCxnSpPr>
            <a:stCxn id="4" idx="3"/>
            <a:endCxn id="30" idx="1"/>
          </p:cNvCxnSpPr>
          <p:nvPr/>
        </p:nvCxnSpPr>
        <p:spPr>
          <a:xfrm>
            <a:off x="3867589" y="3928313"/>
            <a:ext cx="204330" cy="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28" idx="3"/>
            <a:endCxn id="33" idx="1"/>
          </p:cNvCxnSpPr>
          <p:nvPr/>
        </p:nvCxnSpPr>
        <p:spPr>
          <a:xfrm flipV="1">
            <a:off x="3867589" y="5614871"/>
            <a:ext cx="233607" cy="2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>
            <a:stCxn id="27" idx="3"/>
            <a:endCxn id="32" idx="1"/>
          </p:cNvCxnSpPr>
          <p:nvPr/>
        </p:nvCxnSpPr>
        <p:spPr>
          <a:xfrm flipV="1">
            <a:off x="3867589" y="4771592"/>
            <a:ext cx="214023" cy="1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35240" y="2615262"/>
            <a:ext cx="1889760" cy="6565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畫面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871615" y="3474255"/>
            <a:ext cx="3870960" cy="88392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077581" y="3743646"/>
            <a:ext cx="62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Root</a:t>
            </a:r>
            <a:endParaRPr lang="zh-TW" altLang="en-US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913676" y="458692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Router1</a:t>
            </a:r>
            <a:endParaRPr lang="zh-TW" altLang="en-US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5916698" y="5430206"/>
            <a:ext cx="9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Router2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2783734" y="257210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cxnSp>
        <p:nvCxnSpPr>
          <p:cNvPr id="48" name="肘形接點 47"/>
          <p:cNvCxnSpPr>
            <a:stCxn id="42" idx="3"/>
            <a:endCxn id="43" idx="0"/>
          </p:cNvCxnSpPr>
          <p:nvPr/>
        </p:nvCxnSpPr>
        <p:spPr>
          <a:xfrm>
            <a:off x="2525000" y="2943525"/>
            <a:ext cx="1282095" cy="5307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8322369" y="3600049"/>
            <a:ext cx="1889760" cy="6565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腦部分析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322369" y="4443329"/>
            <a:ext cx="1889760" cy="6565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影像紀錄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322369" y="5286609"/>
            <a:ext cx="1889760" cy="6565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健康指南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979780" y="3600049"/>
            <a:ext cx="1128564" cy="23430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menu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79780" y="2615261"/>
            <a:ext cx="1889760" cy="6565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r>
              <a:rPr lang="en-US" altLang="zh-TW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9274563" y="303027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</a:t>
            </a:r>
            <a:endParaRPr lang="zh-TW" altLang="en-US" dirty="0"/>
          </a:p>
        </p:txBody>
      </p:sp>
      <p:cxnSp>
        <p:nvCxnSpPr>
          <p:cNvPr id="71" name="肘形接點 70"/>
          <p:cNvCxnSpPr>
            <a:stCxn id="65" idx="3"/>
            <a:endCxn id="74" idx="0"/>
          </p:cNvCxnSpPr>
          <p:nvPr/>
        </p:nvCxnSpPr>
        <p:spPr>
          <a:xfrm>
            <a:off x="8869540" y="2943524"/>
            <a:ext cx="405023" cy="5428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0426154" y="3604835"/>
            <a:ext cx="1128564" cy="234308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自介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4" name="矩形 73"/>
          <p:cNvSpPr/>
          <p:nvPr/>
        </p:nvSpPr>
        <p:spPr>
          <a:xfrm flipH="1">
            <a:off x="8235784" y="3486351"/>
            <a:ext cx="2077558" cy="88392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5" name="肘形接點 74"/>
          <p:cNvCxnSpPr>
            <a:stCxn id="43" idx="3"/>
            <a:endCxn id="65" idx="1"/>
          </p:cNvCxnSpPr>
          <p:nvPr/>
        </p:nvCxnSpPr>
        <p:spPr>
          <a:xfrm flipV="1">
            <a:off x="5742575" y="2943524"/>
            <a:ext cx="1237205" cy="972691"/>
          </a:xfrm>
          <a:prstGeom prst="bentConnector3">
            <a:avLst>
              <a:gd name="adj1" fmla="val 224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445479" y="279781"/>
            <a:ext cx="1889760" cy="6565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29610" y="2059088"/>
            <a:ext cx="5584066" cy="4224753"/>
          </a:xfrm>
          <a:prstGeom prst="rect">
            <a:avLst/>
          </a:prstGeom>
          <a:noFill/>
          <a:ln w="19050">
            <a:solidFill>
              <a:srgbClr val="88B2AC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6867042" y="2059088"/>
            <a:ext cx="4881935" cy="4224753"/>
          </a:xfrm>
          <a:prstGeom prst="rect">
            <a:avLst/>
          </a:prstGeom>
          <a:noFill/>
          <a:ln w="19050">
            <a:solidFill>
              <a:srgbClr val="88B2AC"/>
            </a:solidFill>
            <a:prstDash val="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445479" y="1280373"/>
            <a:ext cx="1889760" cy="656525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en-US" altLang="zh-TW" sz="16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5" name="肘形接點 84"/>
          <p:cNvCxnSpPr>
            <a:stCxn id="84" idx="1"/>
            <a:endCxn id="82" idx="0"/>
          </p:cNvCxnSpPr>
          <p:nvPr/>
        </p:nvCxnSpPr>
        <p:spPr>
          <a:xfrm rot="10800000" flipV="1">
            <a:off x="3121643" y="1608636"/>
            <a:ext cx="2323836" cy="4504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肘形接點 87"/>
          <p:cNvCxnSpPr>
            <a:stCxn id="84" idx="3"/>
            <a:endCxn id="83" idx="0"/>
          </p:cNvCxnSpPr>
          <p:nvPr/>
        </p:nvCxnSpPr>
        <p:spPr>
          <a:xfrm>
            <a:off x="7335239" y="1608636"/>
            <a:ext cx="1972771" cy="45045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>
            <a:stCxn id="79" idx="2"/>
            <a:endCxn id="84" idx="0"/>
          </p:cNvCxnSpPr>
          <p:nvPr/>
        </p:nvCxnSpPr>
        <p:spPr>
          <a:xfrm>
            <a:off x="6390359" y="936306"/>
            <a:ext cx="0" cy="3440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字方塊 114"/>
          <p:cNvSpPr txBox="1"/>
          <p:nvPr/>
        </p:nvSpPr>
        <p:spPr>
          <a:xfrm>
            <a:off x="5949654" y="1626660"/>
            <a:ext cx="82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/</a:t>
            </a:r>
            <a:r>
              <a:rPr lang="en-US" altLang="zh-TW" dirty="0" err="1" smtClean="0">
                <a:solidFill>
                  <a:srgbClr val="FFC000"/>
                </a:solidFill>
              </a:rPr>
              <a:t>signIn</a:t>
            </a:r>
            <a:endParaRPr lang="zh-TW" alt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8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圓角矩形 20"/>
          <p:cNvSpPr/>
          <p:nvPr/>
        </p:nvSpPr>
        <p:spPr>
          <a:xfrm>
            <a:off x="-2540" y="637124"/>
            <a:ext cx="12194540" cy="6220876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10642092" y="6305119"/>
            <a:ext cx="1889760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0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ogin.dart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>
          <a:xfrm>
            <a:off x="4439920" y="2729534"/>
            <a:ext cx="1666240" cy="0"/>
          </a:xfrm>
          <a:prstGeom prst="line">
            <a:avLst/>
          </a:prstGeom>
          <a:ln w="28575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6255766" y="2729534"/>
            <a:ext cx="1666240" cy="0"/>
          </a:xfrm>
          <a:prstGeom prst="line">
            <a:avLst/>
          </a:prstGeom>
          <a:ln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6316726" y="2320492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571024" y="2310909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649816" y="1430397"/>
            <a:ext cx="2889827" cy="563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 smtClean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rPr>
              <a:t>Trajectory</a:t>
            </a:r>
            <a:endParaRPr lang="zh-TW" altLang="en-US" sz="4800" b="1" dirty="0">
              <a:solidFill>
                <a:schemeClr val="tx1"/>
              </a:solidFill>
              <a:latin typeface="Old English Text MT" panose="03040902040508030806" pitchFamily="66" charset="0"/>
              <a:ea typeface="微軟正黑體" panose="020B0604030504040204" pitchFamily="34" charset="-120"/>
            </a:endParaRPr>
          </a:p>
        </p:txBody>
      </p:sp>
      <p:sp>
        <p:nvSpPr>
          <p:cNvPr id="20" name="橢圓 19"/>
          <p:cNvSpPr/>
          <p:nvPr/>
        </p:nvSpPr>
        <p:spPr>
          <a:xfrm>
            <a:off x="4908562" y="2965397"/>
            <a:ext cx="2607967" cy="2607967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圓形圖 21"/>
          <p:cNvSpPr/>
          <p:nvPr/>
        </p:nvSpPr>
        <p:spPr>
          <a:xfrm>
            <a:off x="5032859" y="3089694"/>
            <a:ext cx="2359372" cy="2359372"/>
          </a:xfrm>
          <a:prstGeom prst="pie">
            <a:avLst>
              <a:gd name="adj1" fmla="val 2750231"/>
              <a:gd name="adj2" fmla="val 1620000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5032859" y="3812241"/>
            <a:ext cx="2520188" cy="914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 smtClean="0">
                <a:solidFill>
                  <a:srgbClr val="88B2A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請插入健保卡</a:t>
            </a:r>
            <a:endParaRPr lang="zh-TW" altLang="en-US" sz="2800" b="1" dirty="0">
              <a:solidFill>
                <a:srgbClr val="88B2AC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512942" y="5697661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請勿移動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65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2157688" y="2550849"/>
            <a:ext cx="6722618" cy="4118636"/>
            <a:chOff x="2169160" y="2459964"/>
            <a:chExt cx="6722618" cy="4118636"/>
          </a:xfrm>
        </p:grpSpPr>
        <p:sp>
          <p:nvSpPr>
            <p:cNvPr id="52" name="圓角矩形 51"/>
            <p:cNvSpPr/>
            <p:nvPr/>
          </p:nvSpPr>
          <p:spPr>
            <a:xfrm>
              <a:off x="2169160" y="2459964"/>
              <a:ext cx="6722618" cy="4118636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pic>
          <p:nvPicPr>
            <p:cNvPr id="49" name="圖片 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1922" y="3136256"/>
              <a:ext cx="5649785" cy="3243999"/>
            </a:xfrm>
            <a:prstGeom prst="rect">
              <a:avLst/>
            </a:prstGeom>
          </p:spPr>
        </p:pic>
        <p:sp>
          <p:nvSpPr>
            <p:cNvPr id="76" name="矩形 75"/>
            <p:cNvSpPr/>
            <p:nvPr/>
          </p:nvSpPr>
          <p:spPr>
            <a:xfrm>
              <a:off x="2335824" y="2629930"/>
              <a:ext cx="2378571" cy="328543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腦齡變化趨勢</a:t>
              </a: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031"/>
              </p:ext>
            </p:extLst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圓角矩形 98"/>
          <p:cNvSpPr/>
          <p:nvPr/>
        </p:nvSpPr>
        <p:spPr>
          <a:xfrm>
            <a:off x="2159622" y="854554"/>
            <a:ext cx="6722618" cy="1549070"/>
          </a:xfrm>
          <a:prstGeom prst="roundRect">
            <a:avLst>
              <a:gd name="adj" fmla="val 203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 </a:t>
            </a:r>
            <a:endParaRPr lang="zh-TW" altLang="en-US" dirty="0"/>
          </a:p>
        </p:txBody>
      </p:sp>
      <p:sp>
        <p:nvSpPr>
          <p:cNvPr id="101" name="矩形 100"/>
          <p:cNvSpPr/>
          <p:nvPr/>
        </p:nvSpPr>
        <p:spPr>
          <a:xfrm>
            <a:off x="2413804" y="1018744"/>
            <a:ext cx="2078047" cy="323007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失智症風險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3" name="圓角矩形 102"/>
          <p:cNvSpPr/>
          <p:nvPr/>
        </p:nvSpPr>
        <p:spPr>
          <a:xfrm>
            <a:off x="2815143" y="1594651"/>
            <a:ext cx="2048315" cy="200153"/>
          </a:xfrm>
          <a:prstGeom prst="roundRect">
            <a:avLst>
              <a:gd name="adj" fmla="val 31950"/>
            </a:avLst>
          </a:prstGeom>
          <a:solidFill>
            <a:srgbClr val="0ED354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5" name="圓角矩形 104"/>
          <p:cNvSpPr/>
          <p:nvPr/>
        </p:nvSpPr>
        <p:spPr>
          <a:xfrm>
            <a:off x="6187618" y="1594477"/>
            <a:ext cx="2048315" cy="200153"/>
          </a:xfrm>
          <a:prstGeom prst="roundRect">
            <a:avLst>
              <a:gd name="adj" fmla="val 31950"/>
            </a:avLst>
          </a:prstGeom>
          <a:solidFill>
            <a:srgbClr val="FF0000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6" name="圓角矩形 105"/>
          <p:cNvSpPr/>
          <p:nvPr/>
        </p:nvSpPr>
        <p:spPr>
          <a:xfrm>
            <a:off x="5533692" y="1594576"/>
            <a:ext cx="1440000" cy="200153"/>
          </a:xfrm>
          <a:prstGeom prst="roundRect">
            <a:avLst>
              <a:gd name="adj" fmla="val 0"/>
            </a:avLst>
          </a:prstGeom>
          <a:solidFill>
            <a:srgbClr val="FA9002"/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4" name="圓角矩形 103"/>
          <p:cNvSpPr/>
          <p:nvPr/>
        </p:nvSpPr>
        <p:spPr>
          <a:xfrm>
            <a:off x="4097184" y="1594651"/>
            <a:ext cx="1440000" cy="200153"/>
          </a:xfrm>
          <a:prstGeom prst="roundRect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2122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3114036" y="196450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0ED35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低風險</a:t>
            </a:r>
            <a:endParaRPr lang="zh-TW" altLang="en-US" sz="1400" b="1" dirty="0">
              <a:solidFill>
                <a:srgbClr val="0ED354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387927" y="19645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D96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輕度風險</a:t>
            </a:r>
            <a:endParaRPr lang="en-US" altLang="zh-TW" sz="1400" b="1" dirty="0">
              <a:solidFill>
                <a:srgbClr val="FFD9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5751584" y="196450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A900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中度風險</a:t>
            </a:r>
            <a:endParaRPr lang="zh-TW" altLang="en-US" sz="1400" b="1" dirty="0">
              <a:solidFill>
                <a:srgbClr val="FA900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205011" y="1964502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14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高風險</a:t>
            </a:r>
            <a:endParaRPr lang="zh-TW" altLang="en-US" sz="1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64992" y="471543"/>
            <a:ext cx="53390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進度條：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https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://pub.dev/packages/syncfusion_flutter</a:t>
            </a:r>
            <a:r>
              <a:rPr lang="zh-TW" altLang="en-US" sz="14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_gauges</a:t>
            </a:r>
            <a:endParaRPr lang="en-US" altLang="zh-TW" sz="1400" dirty="0" smtClean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6" name="群組 35"/>
          <p:cNvGrpSpPr/>
          <p:nvPr/>
        </p:nvGrpSpPr>
        <p:grpSpPr>
          <a:xfrm>
            <a:off x="3811629" y="1434963"/>
            <a:ext cx="132655" cy="519180"/>
            <a:chOff x="-886028" y="2413988"/>
            <a:chExt cx="449148" cy="17578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流程圖: 合併 25"/>
            <p:cNvSpPr/>
            <p:nvPr/>
          </p:nvSpPr>
          <p:spPr>
            <a:xfrm>
              <a:off x="-886028" y="2413988"/>
              <a:ext cx="449148" cy="350720"/>
            </a:xfrm>
            <a:prstGeom prst="flowChartMerg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/>
            <p:cNvCxnSpPr>
              <a:stCxn id="26" idx="2"/>
              <a:endCxn id="114" idx="2"/>
            </p:cNvCxnSpPr>
            <p:nvPr/>
          </p:nvCxnSpPr>
          <p:spPr>
            <a:xfrm flipH="1">
              <a:off x="-661456" y="2764707"/>
              <a:ext cx="3" cy="1053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14" name="流程圖: 合併 113"/>
            <p:cNvSpPr/>
            <p:nvPr/>
          </p:nvSpPr>
          <p:spPr>
            <a:xfrm rot="10800000">
              <a:off x="-886028" y="3817851"/>
              <a:ext cx="449148" cy="353996"/>
            </a:xfrm>
            <a:prstGeom prst="flowChartMerge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15" name="矩形 114"/>
          <p:cNvSpPr/>
          <p:nvPr/>
        </p:nvSpPr>
        <p:spPr>
          <a:xfrm>
            <a:off x="6202989" y="5772369"/>
            <a:ext cx="2480275" cy="45461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 err="1">
                <a:solidFill>
                  <a:srgbClr val="FF0000"/>
                </a:solidFill>
              </a:rPr>
              <a:t>r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eports_widget</a:t>
            </a:r>
            <a:r>
              <a:rPr lang="en-US" altLang="zh-TW" sz="2000" b="1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.dart</a:t>
            </a:r>
            <a:endParaRPr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7" name="圖片 36"/>
          <p:cNvPicPr>
            <a:picLocks noChangeAspect="1"/>
          </p:cNvPicPr>
          <p:nvPr/>
        </p:nvPicPr>
        <p:blipFill rotWithShape="1">
          <a:blip r:embed="rId6"/>
          <a:srcRect b="3033"/>
          <a:stretch/>
        </p:blipFill>
        <p:spPr>
          <a:xfrm>
            <a:off x="9709" y="639986"/>
            <a:ext cx="1954371" cy="620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2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圖片 51"/>
          <p:cNvPicPr>
            <a:picLocks noChangeAspect="1"/>
          </p:cNvPicPr>
          <p:nvPr/>
        </p:nvPicPr>
        <p:blipFill rotWithShape="1">
          <a:blip r:embed="rId3"/>
          <a:srcRect t="-1" b="-5544"/>
          <a:stretch/>
        </p:blipFill>
        <p:spPr>
          <a:xfrm>
            <a:off x="12113" y="639986"/>
            <a:ext cx="1951967" cy="6218014"/>
          </a:xfrm>
          <a:prstGeom prst="rect">
            <a:avLst/>
          </a:prstGeom>
        </p:spPr>
      </p:pic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/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圓角矩形 47"/>
          <p:cNvSpPr/>
          <p:nvPr/>
        </p:nvSpPr>
        <p:spPr>
          <a:xfrm>
            <a:off x="-5158" y="5218318"/>
            <a:ext cx="2131842" cy="1634654"/>
          </a:xfrm>
          <a:prstGeom prst="roundRect">
            <a:avLst>
              <a:gd name="adj" fmla="val 0"/>
            </a:avLst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2120554" y="3139212"/>
            <a:ext cx="6722618" cy="3643355"/>
            <a:chOff x="2262794" y="3065573"/>
            <a:chExt cx="6722618" cy="3643355"/>
          </a:xfrm>
        </p:grpSpPr>
        <p:sp>
          <p:nvSpPr>
            <p:cNvPr id="46" name="圓角矩形 45"/>
            <p:cNvSpPr/>
            <p:nvPr/>
          </p:nvSpPr>
          <p:spPr>
            <a:xfrm>
              <a:off x="2262794" y="3065573"/>
              <a:ext cx="6722618" cy="3643355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362107" y="3844503"/>
              <a:ext cx="2127318" cy="2610744"/>
              <a:chOff x="2268474" y="1333567"/>
              <a:chExt cx="2127318" cy="2610744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84" t="-365" r="23774" b="365"/>
              <a:stretch/>
            </p:blipFill>
            <p:spPr>
              <a:xfrm>
                <a:off x="2268474" y="1333567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70" name="圓角矩形 69"/>
              <p:cNvSpPr/>
              <p:nvPr/>
            </p:nvSpPr>
            <p:spPr>
              <a:xfrm>
                <a:off x="2874933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3837847" y="348264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2519379" y="348264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4581652" y="3849466"/>
              <a:ext cx="2127317" cy="2605781"/>
              <a:chOff x="4488019" y="1338530"/>
              <a:chExt cx="2127317" cy="2605781"/>
            </a:xfrm>
          </p:grpSpPr>
          <p:pic>
            <p:nvPicPr>
              <p:cNvPr id="65" name="圖片 64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08" r="23248"/>
              <a:stretch/>
            </p:blipFill>
            <p:spPr>
              <a:xfrm>
                <a:off x="4488019" y="1338530"/>
                <a:ext cx="2127317" cy="2123421"/>
              </a:xfrm>
              <a:prstGeom prst="rect">
                <a:avLst/>
              </a:prstGeom>
            </p:spPr>
          </p:pic>
          <p:sp>
            <p:nvSpPr>
              <p:cNvPr id="66" name="圓角矩形 65"/>
              <p:cNvSpPr/>
              <p:nvPr/>
            </p:nvSpPr>
            <p:spPr>
              <a:xfrm>
                <a:off x="5073270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96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7" name="文字方塊 66"/>
              <p:cNvSpPr txBox="1"/>
              <p:nvPr/>
            </p:nvSpPr>
            <p:spPr>
              <a:xfrm>
                <a:off x="6024611" y="348264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4706143" y="348264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6787963" y="3844502"/>
              <a:ext cx="2127318" cy="2600446"/>
              <a:chOff x="6694330" y="1333566"/>
              <a:chExt cx="2127318" cy="2600446"/>
            </a:xfrm>
          </p:grpSpPr>
          <p:pic>
            <p:nvPicPr>
              <p:cNvPr id="56" name="圖片 55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0" r="21897"/>
              <a:stretch/>
            </p:blipFill>
            <p:spPr>
              <a:xfrm>
                <a:off x="6694330" y="1333566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57" name="圓角矩形 56"/>
              <p:cNvSpPr/>
              <p:nvPr/>
            </p:nvSpPr>
            <p:spPr>
              <a:xfrm>
                <a:off x="7300789" y="358647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8244326" y="347234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6925858" y="347234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2831406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Axial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9743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Coronal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196596" y="355233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Sagittal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2455814" y="3170900"/>
              <a:ext cx="1625272" cy="313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腦部影像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2159499" y="709702"/>
            <a:ext cx="6722618" cy="2305350"/>
            <a:chOff x="2301739" y="709702"/>
            <a:chExt cx="6722618" cy="2305350"/>
          </a:xfrm>
        </p:grpSpPr>
        <p:sp>
          <p:nvSpPr>
            <p:cNvPr id="84" name="圓角矩形 83"/>
            <p:cNvSpPr/>
            <p:nvPr/>
          </p:nvSpPr>
          <p:spPr>
            <a:xfrm>
              <a:off x="2301739" y="709702"/>
              <a:ext cx="6722618" cy="2305350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455814" y="898204"/>
              <a:ext cx="1625272" cy="313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選擇紀錄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2831406" y="1301140"/>
              <a:ext cx="5614870" cy="1097294"/>
              <a:chOff x="2635667" y="1416365"/>
              <a:chExt cx="5306207" cy="1097294"/>
            </a:xfrm>
          </p:grpSpPr>
          <p:sp>
            <p:nvSpPr>
              <p:cNvPr id="74" name="圓角矩形 73"/>
              <p:cNvSpPr/>
              <p:nvPr/>
            </p:nvSpPr>
            <p:spPr>
              <a:xfrm>
                <a:off x="2635668" y="1416366"/>
                <a:ext cx="2610873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2022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62 / 71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5" name="圓角矩形 74"/>
              <p:cNvSpPr/>
              <p:nvPr/>
            </p:nvSpPr>
            <p:spPr>
              <a:xfrm>
                <a:off x="2635667" y="2032343"/>
                <a:ext cx="2610873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03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21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58 / 59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7" name="圓角矩形 76"/>
              <p:cNvSpPr/>
              <p:nvPr/>
            </p:nvSpPr>
            <p:spPr>
              <a:xfrm>
                <a:off x="5375918" y="2036560"/>
                <a:ext cx="2565956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2015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09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55 / 56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8" name="圓角矩形 77"/>
              <p:cNvSpPr/>
              <p:nvPr/>
            </p:nvSpPr>
            <p:spPr>
              <a:xfrm>
                <a:off x="5375918" y="1416365"/>
                <a:ext cx="2565956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2010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01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50 / 50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87" name="圓角矩形 86"/>
            <p:cNvSpPr/>
            <p:nvPr/>
          </p:nvSpPr>
          <p:spPr>
            <a:xfrm>
              <a:off x="4735660" y="2576127"/>
              <a:ext cx="1823657" cy="309404"/>
            </a:xfrm>
            <a:prstGeom prst="roundRect">
              <a:avLst>
                <a:gd name="adj" fmla="val 11522"/>
              </a:avLst>
            </a:prstGeom>
            <a:solidFill>
              <a:srgbClr val="88B2AC"/>
            </a:solidFill>
            <a:ln w="3175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</a:t>
              </a: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7260476" y="3293539"/>
            <a:ext cx="1415471" cy="264160"/>
            <a:chOff x="6508104" y="901138"/>
            <a:chExt cx="1415471" cy="264160"/>
          </a:xfrm>
        </p:grpSpPr>
        <p:sp>
          <p:nvSpPr>
            <p:cNvPr id="90" name="矩形 89"/>
            <p:cNvSpPr/>
            <p:nvPr/>
          </p:nvSpPr>
          <p:spPr>
            <a:xfrm>
              <a:off x="6673895" y="901138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關鍵腦區標記</a:t>
              </a:r>
              <a:endPara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508104" y="948341"/>
              <a:ext cx="181378" cy="172363"/>
            </a:xfrm>
            <a:prstGeom prst="rect">
              <a:avLst/>
            </a:prstGeom>
            <a:solidFill>
              <a:srgbClr val="212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849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圖片 51"/>
          <p:cNvPicPr>
            <a:picLocks noChangeAspect="1"/>
          </p:cNvPicPr>
          <p:nvPr/>
        </p:nvPicPr>
        <p:blipFill rotWithShape="1">
          <a:blip r:embed="rId3"/>
          <a:srcRect t="-1" b="-5544"/>
          <a:stretch/>
        </p:blipFill>
        <p:spPr>
          <a:xfrm>
            <a:off x="12113" y="639986"/>
            <a:ext cx="1951967" cy="6218014"/>
          </a:xfrm>
          <a:prstGeom prst="rect">
            <a:avLst/>
          </a:prstGeom>
        </p:spPr>
      </p:pic>
      <p:sp>
        <p:nvSpPr>
          <p:cNvPr id="93" name="圓角矩形 92"/>
          <p:cNvSpPr/>
          <p:nvPr/>
        </p:nvSpPr>
        <p:spPr>
          <a:xfrm>
            <a:off x="9114791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sp>
        <p:nvSpPr>
          <p:cNvPr id="79" name="橢圓 78"/>
          <p:cNvSpPr/>
          <p:nvPr/>
        </p:nvSpPr>
        <p:spPr>
          <a:xfrm>
            <a:off x="9652574" y="1504612"/>
            <a:ext cx="2026919" cy="2026919"/>
          </a:xfrm>
          <a:prstGeom prst="ellipse">
            <a:avLst/>
          </a:prstGeom>
          <a:noFill/>
          <a:ln w="28575">
            <a:solidFill>
              <a:srgbClr val="88B2A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/>
        </p:nvSpPr>
        <p:spPr>
          <a:xfrm>
            <a:off x="9914753" y="3651836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陳老王</a:t>
            </a:r>
          </a:p>
        </p:txBody>
      </p:sp>
      <p:graphicFrame>
        <p:nvGraphicFramePr>
          <p:cNvPr id="81" name="表格 80"/>
          <p:cNvGraphicFramePr>
            <a:graphicFrameLocks noGrp="1"/>
          </p:cNvGraphicFramePr>
          <p:nvPr>
            <p:extLst/>
          </p:nvPr>
        </p:nvGraphicFramePr>
        <p:xfrm>
          <a:off x="9442746" y="4289286"/>
          <a:ext cx="2582622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275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467347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身分證字號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A11200938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出生日期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1975/08/08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性別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男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影像紀錄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34568"/>
                  </a:ext>
                </a:extLst>
              </a:tr>
            </a:tbl>
          </a:graphicData>
        </a:graphic>
      </p:graphicFrame>
      <p:cxnSp>
        <p:nvCxnSpPr>
          <p:cNvPr id="82" name="直線接點 81"/>
          <p:cNvCxnSpPr/>
          <p:nvPr/>
        </p:nvCxnSpPr>
        <p:spPr>
          <a:xfrm>
            <a:off x="9491682" y="4180662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/>
          <p:cNvCxnSpPr/>
          <p:nvPr/>
        </p:nvCxnSpPr>
        <p:spPr>
          <a:xfrm>
            <a:off x="9520299" y="5825536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" name="Picture 2" descr="low-light photography of man wearing blue collared shir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" t="11170" r="740" b="23151"/>
          <a:stretch/>
        </p:blipFill>
        <p:spPr bwMode="auto">
          <a:xfrm>
            <a:off x="9715384" y="1567422"/>
            <a:ext cx="1901297" cy="190129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圓角矩形 47"/>
          <p:cNvSpPr/>
          <p:nvPr/>
        </p:nvSpPr>
        <p:spPr>
          <a:xfrm>
            <a:off x="-5158" y="5218318"/>
            <a:ext cx="2131842" cy="1634654"/>
          </a:xfrm>
          <a:prstGeom prst="roundRect">
            <a:avLst>
              <a:gd name="adj" fmla="val 0"/>
            </a:avLst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/>
          <p:cNvGrpSpPr/>
          <p:nvPr/>
        </p:nvGrpSpPr>
        <p:grpSpPr>
          <a:xfrm>
            <a:off x="2120554" y="3139212"/>
            <a:ext cx="6722618" cy="3663994"/>
            <a:chOff x="2262794" y="3065573"/>
            <a:chExt cx="6722618" cy="3663994"/>
          </a:xfrm>
        </p:grpSpPr>
        <p:sp>
          <p:nvSpPr>
            <p:cNvPr id="46" name="圓角矩形 45"/>
            <p:cNvSpPr/>
            <p:nvPr/>
          </p:nvSpPr>
          <p:spPr>
            <a:xfrm>
              <a:off x="2262794" y="3065573"/>
              <a:ext cx="6722618" cy="3643355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grpSp>
          <p:nvGrpSpPr>
            <p:cNvPr id="47" name="群組 46"/>
            <p:cNvGrpSpPr/>
            <p:nvPr/>
          </p:nvGrpSpPr>
          <p:grpSpPr>
            <a:xfrm>
              <a:off x="2362107" y="4118823"/>
              <a:ext cx="2127318" cy="2610744"/>
              <a:chOff x="2268474" y="1607887"/>
              <a:chExt cx="2127318" cy="2610744"/>
            </a:xfrm>
          </p:grpSpPr>
          <p:pic>
            <p:nvPicPr>
              <p:cNvPr id="69" name="圖片 68"/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184" t="-365" r="23774" b="365"/>
              <a:stretch/>
            </p:blipFill>
            <p:spPr>
              <a:xfrm>
                <a:off x="2268474" y="1607887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70" name="圓角矩形 69"/>
              <p:cNvSpPr/>
              <p:nvPr/>
            </p:nvSpPr>
            <p:spPr>
              <a:xfrm>
                <a:off x="2874933" y="386079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3837847" y="375696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72" name="文字方塊 71"/>
              <p:cNvSpPr txBox="1"/>
              <p:nvPr/>
            </p:nvSpPr>
            <p:spPr>
              <a:xfrm>
                <a:off x="2519379" y="375696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0" name="群組 49"/>
            <p:cNvGrpSpPr/>
            <p:nvPr/>
          </p:nvGrpSpPr>
          <p:grpSpPr>
            <a:xfrm>
              <a:off x="4581652" y="4123786"/>
              <a:ext cx="2127317" cy="2605781"/>
              <a:chOff x="4488019" y="1612850"/>
              <a:chExt cx="2127317" cy="2605781"/>
            </a:xfrm>
          </p:grpSpPr>
          <p:pic>
            <p:nvPicPr>
              <p:cNvPr id="65" name="圖片 64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1708" r="23248"/>
              <a:stretch/>
            </p:blipFill>
            <p:spPr>
              <a:xfrm>
                <a:off x="4488019" y="1612850"/>
                <a:ext cx="2127317" cy="2123421"/>
              </a:xfrm>
              <a:prstGeom prst="rect">
                <a:avLst/>
              </a:prstGeom>
            </p:spPr>
          </p:pic>
          <p:sp>
            <p:nvSpPr>
              <p:cNvPr id="66" name="圓角矩形 65"/>
              <p:cNvSpPr/>
              <p:nvPr/>
            </p:nvSpPr>
            <p:spPr>
              <a:xfrm>
                <a:off x="5073270" y="386079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96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67" name="文字方塊 66"/>
              <p:cNvSpPr txBox="1"/>
              <p:nvPr/>
            </p:nvSpPr>
            <p:spPr>
              <a:xfrm>
                <a:off x="6024611" y="3756966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4706143" y="3756966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grpSp>
          <p:nvGrpSpPr>
            <p:cNvPr id="51" name="群組 50"/>
            <p:cNvGrpSpPr/>
            <p:nvPr/>
          </p:nvGrpSpPr>
          <p:grpSpPr>
            <a:xfrm>
              <a:off x="6787963" y="4118822"/>
              <a:ext cx="2127318" cy="2600446"/>
              <a:chOff x="6694330" y="1607886"/>
              <a:chExt cx="2127318" cy="2600446"/>
            </a:xfrm>
          </p:grpSpPr>
          <p:pic>
            <p:nvPicPr>
              <p:cNvPr id="56" name="圖片 55"/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rightnessContrast bright="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060" r="21897"/>
              <a:stretch/>
            </p:blipFill>
            <p:spPr>
              <a:xfrm>
                <a:off x="6694330" y="1607886"/>
                <a:ext cx="2127318" cy="2128383"/>
              </a:xfrm>
              <a:prstGeom prst="rect">
                <a:avLst/>
              </a:prstGeom>
            </p:spPr>
          </p:pic>
          <p:sp>
            <p:nvSpPr>
              <p:cNvPr id="57" name="圓角矩形 56"/>
              <p:cNvSpPr/>
              <p:nvPr/>
            </p:nvSpPr>
            <p:spPr>
              <a:xfrm>
                <a:off x="7300789" y="3860798"/>
                <a:ext cx="914400" cy="254002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64</a:t>
                </a:r>
                <a:endParaRPr lang="zh-TW" altLang="en-US" sz="160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8" name="文字方塊 57"/>
              <p:cNvSpPr txBox="1"/>
              <p:nvPr/>
            </p:nvSpPr>
            <p:spPr>
              <a:xfrm>
                <a:off x="8244326" y="3746667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+</a:t>
                </a:r>
              </a:p>
            </p:txBody>
          </p:sp>
          <p:sp>
            <p:nvSpPr>
              <p:cNvPr id="64" name="文字方塊 63"/>
              <p:cNvSpPr txBox="1"/>
              <p:nvPr/>
            </p:nvSpPr>
            <p:spPr>
              <a:xfrm>
                <a:off x="6925858" y="3746667"/>
                <a:ext cx="2792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400" dirty="0" smtClean="0"/>
                  <a:t>-</a:t>
                </a:r>
              </a:p>
            </p:txBody>
          </p:sp>
        </p:grpSp>
        <p:sp>
          <p:nvSpPr>
            <p:cNvPr id="43" name="矩形 42"/>
            <p:cNvSpPr/>
            <p:nvPr/>
          </p:nvSpPr>
          <p:spPr>
            <a:xfrm>
              <a:off x="2831406" y="382665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Axial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029743" y="382665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Coronal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7196596" y="3826656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Sagittal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2159499" y="709702"/>
            <a:ext cx="6722618" cy="2305350"/>
            <a:chOff x="2301739" y="709702"/>
            <a:chExt cx="6722618" cy="2305350"/>
          </a:xfrm>
        </p:grpSpPr>
        <p:sp>
          <p:nvSpPr>
            <p:cNvPr id="84" name="圓角矩形 83"/>
            <p:cNvSpPr/>
            <p:nvPr/>
          </p:nvSpPr>
          <p:spPr>
            <a:xfrm>
              <a:off x="2301739" y="709702"/>
              <a:ext cx="6722618" cy="2305350"/>
            </a:xfrm>
            <a:prstGeom prst="roundRect">
              <a:avLst>
                <a:gd name="adj" fmla="val 2030"/>
              </a:avLst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 smtClean="0"/>
                <a:t> </a:t>
              </a:r>
              <a:endParaRPr lang="zh-TW" altLang="en-US" dirty="0"/>
            </a:p>
          </p:txBody>
        </p:sp>
        <p:sp>
          <p:nvSpPr>
            <p:cNvPr id="53" name="矩形 52"/>
            <p:cNvSpPr/>
            <p:nvPr/>
          </p:nvSpPr>
          <p:spPr>
            <a:xfrm>
              <a:off x="2455814" y="898204"/>
              <a:ext cx="1625272" cy="313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選擇紀錄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5" name="群組 4"/>
            <p:cNvGrpSpPr/>
            <p:nvPr/>
          </p:nvGrpSpPr>
          <p:grpSpPr>
            <a:xfrm>
              <a:off x="2831406" y="1301140"/>
              <a:ext cx="5614870" cy="1097294"/>
              <a:chOff x="2635667" y="1416365"/>
              <a:chExt cx="5306207" cy="1097294"/>
            </a:xfrm>
          </p:grpSpPr>
          <p:sp>
            <p:nvSpPr>
              <p:cNvPr id="74" name="圓角矩形 73"/>
              <p:cNvSpPr/>
              <p:nvPr/>
            </p:nvSpPr>
            <p:spPr>
              <a:xfrm>
                <a:off x="2635668" y="1416366"/>
                <a:ext cx="2610873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2022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62 / 71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5" name="圓角矩形 74"/>
              <p:cNvSpPr/>
              <p:nvPr/>
            </p:nvSpPr>
            <p:spPr>
              <a:xfrm>
                <a:off x="2635667" y="2032343"/>
                <a:ext cx="2610873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03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21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58 / 59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7" name="圓角矩形 76"/>
              <p:cNvSpPr/>
              <p:nvPr/>
            </p:nvSpPr>
            <p:spPr>
              <a:xfrm>
                <a:off x="5375918" y="2036560"/>
                <a:ext cx="2565956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2015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09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8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55 / 56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78" name="圓角矩形 77"/>
              <p:cNvSpPr/>
              <p:nvPr/>
            </p:nvSpPr>
            <p:spPr>
              <a:xfrm>
                <a:off x="5375918" y="1416365"/>
                <a:ext cx="2565956" cy="477099"/>
              </a:xfrm>
              <a:prstGeom prst="roundRect">
                <a:avLst/>
              </a:prstGeom>
              <a:solidFill>
                <a:srgbClr val="0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2010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年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01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月</a:t>
                </a:r>
                <a:r>
                  <a:rPr lang="en-US" altLang="zh-TW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12</a:t>
                </a:r>
                <a:r>
                  <a:rPr lang="zh-TW" altLang="en-US" sz="1050" dirty="0" smtClean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日</a:t>
                </a:r>
                <a:endParaRPr lang="en-US" altLang="zh-TW" sz="1050" dirty="0" smtClean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實際年齡 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/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腦部年齡：</a:t>
                </a:r>
                <a:r>
                  <a:rPr lang="en-US" altLang="zh-TW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50 / 50 </a:t>
                </a:r>
                <a:r>
                  <a:rPr lang="zh-TW" altLang="en-US" sz="1050" dirty="0" smtClean="0">
                    <a:solidFill>
                      <a:schemeClr val="tx1">
                        <a:lumMod val="85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歲</a:t>
                </a:r>
                <a:endParaRPr lang="zh-TW" altLang="en-US" sz="1050" dirty="0">
                  <a:solidFill>
                    <a:schemeClr val="tx1">
                      <a:lumMod val="8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87" name="圓角矩形 86"/>
            <p:cNvSpPr/>
            <p:nvPr/>
          </p:nvSpPr>
          <p:spPr>
            <a:xfrm>
              <a:off x="4735660" y="2576127"/>
              <a:ext cx="1823657" cy="309404"/>
            </a:xfrm>
            <a:prstGeom prst="roundRect">
              <a:avLst>
                <a:gd name="adj" fmla="val 11522"/>
              </a:avLst>
            </a:prstGeom>
            <a:solidFill>
              <a:srgbClr val="88B2AC"/>
            </a:solidFill>
            <a:ln w="3175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選擇</a:t>
              </a:r>
            </a:p>
          </p:txBody>
        </p:sp>
      </p:grpSp>
      <p:grpSp>
        <p:nvGrpSpPr>
          <p:cNvPr id="88" name="群組 87"/>
          <p:cNvGrpSpPr/>
          <p:nvPr/>
        </p:nvGrpSpPr>
        <p:grpSpPr>
          <a:xfrm>
            <a:off x="6971460" y="919274"/>
            <a:ext cx="1415471" cy="264160"/>
            <a:chOff x="6508104" y="901138"/>
            <a:chExt cx="1415471" cy="264160"/>
          </a:xfrm>
        </p:grpSpPr>
        <p:sp>
          <p:nvSpPr>
            <p:cNvPr id="90" name="矩形 89"/>
            <p:cNvSpPr/>
            <p:nvPr/>
          </p:nvSpPr>
          <p:spPr>
            <a:xfrm>
              <a:off x="6673895" y="901138"/>
              <a:ext cx="1249680" cy="264160"/>
            </a:xfrm>
            <a:prstGeom prst="rect">
              <a:avLst/>
            </a:prstGeom>
            <a:solidFill>
              <a:srgbClr val="2122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 smtClean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關鍵腦區標記</a:t>
              </a:r>
              <a:endParaRPr lang="zh-TW" altLang="en-US" sz="14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6508104" y="948341"/>
              <a:ext cx="181378" cy="172363"/>
            </a:xfrm>
            <a:prstGeom prst="rect">
              <a:avLst/>
            </a:prstGeom>
            <a:solidFill>
              <a:srgbClr val="21222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4310732" y="3306865"/>
            <a:ext cx="2403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28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實際年齡 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2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腦部年齡：</a:t>
            </a:r>
            <a:r>
              <a:rPr lang="en-US" altLang="zh-TW" sz="1200" dirty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62 / 71 </a:t>
            </a:r>
            <a:r>
              <a:rPr lang="zh-TW" altLang="en-US" sz="1200" dirty="0" smtClean="0">
                <a:solidFill>
                  <a:schemeClr val="tx1">
                    <a:lumMod val="8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歲</a:t>
            </a:r>
            <a:endParaRPr lang="zh-TW" altLang="en-US" sz="1200" dirty="0">
              <a:solidFill>
                <a:schemeClr val="tx1">
                  <a:lumMod val="8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/>
              <p:cNvSpPr/>
              <p:nvPr/>
            </p:nvSpPr>
            <p:spPr>
              <a:xfrm>
                <a:off x="7995130" y="3300698"/>
                <a:ext cx="48122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zh-TW" sz="24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55" name="矩形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130" y="3300698"/>
                <a:ext cx="481221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40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圓角矩形 20"/>
          <p:cNvSpPr/>
          <p:nvPr/>
        </p:nvSpPr>
        <p:spPr>
          <a:xfrm>
            <a:off x="-2540" y="637124"/>
            <a:ext cx="12194540" cy="6220876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6" name="直線接點 15"/>
          <p:cNvCxnSpPr/>
          <p:nvPr/>
        </p:nvCxnSpPr>
        <p:spPr>
          <a:xfrm>
            <a:off x="4439920" y="2729534"/>
            <a:ext cx="1666240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接點 112"/>
          <p:cNvCxnSpPr/>
          <p:nvPr/>
        </p:nvCxnSpPr>
        <p:spPr>
          <a:xfrm>
            <a:off x="6255766" y="2729534"/>
            <a:ext cx="1666240" cy="0"/>
          </a:xfrm>
          <a:prstGeom prst="line">
            <a:avLst/>
          </a:prstGeom>
          <a:ln w="28575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6316726" y="2320492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571024" y="2310909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6" name="圓角矩形 115"/>
          <p:cNvSpPr/>
          <p:nvPr/>
        </p:nvSpPr>
        <p:spPr>
          <a:xfrm>
            <a:off x="4439920" y="3085704"/>
            <a:ext cx="3482086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</a:p>
        </p:txBody>
      </p:sp>
      <p:sp>
        <p:nvSpPr>
          <p:cNvPr id="117" name="圓角矩形 116"/>
          <p:cNvSpPr/>
          <p:nvPr/>
        </p:nvSpPr>
        <p:spPr>
          <a:xfrm>
            <a:off x="4439920" y="3735943"/>
            <a:ext cx="3482086" cy="436309"/>
          </a:xfrm>
          <a:prstGeom prst="roundRect">
            <a:avLst>
              <a:gd name="adj" fmla="val 11522"/>
            </a:avLst>
          </a:prstGeom>
          <a:solidFill>
            <a:srgbClr val="21222D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600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密碼</a:t>
            </a:r>
            <a:endParaRPr lang="zh-TW" altLang="en-US" sz="1600" dirty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8" name="圓角矩形 117"/>
          <p:cNvSpPr/>
          <p:nvPr/>
        </p:nvSpPr>
        <p:spPr>
          <a:xfrm>
            <a:off x="4439920" y="4471659"/>
            <a:ext cx="3482086" cy="436309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</a:t>
            </a:r>
            <a:endParaRPr lang="zh-TW" altLang="en-US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4649816" y="1430397"/>
            <a:ext cx="2889827" cy="5636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800" b="1" dirty="0" smtClean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rPr>
              <a:t>Trajectory</a:t>
            </a:r>
            <a:endParaRPr lang="zh-TW" altLang="en-US" sz="4800" b="1" dirty="0">
              <a:solidFill>
                <a:schemeClr val="tx1"/>
              </a:solidFill>
              <a:latin typeface="Old English Text MT" panose="03040902040508030806" pitchFamily="66" charset="0"/>
              <a:ea typeface="微軟正黑體" panose="020B0604030504040204" pitchFamily="34" charset="-12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-1830516" y="6620711"/>
            <a:ext cx="111128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參考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</a:t>
            </a:r>
            <a:r>
              <a:rPr lang="zh-TW" altLang="en-US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://codecanyon.net/item/flutter-login-ui-kit-in-flutter-20-ios-android-desktop-web/</a:t>
            </a:r>
            <a:r>
              <a:rPr lang="zh-TW" altLang="en-US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31406951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64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圓角矩形 20"/>
          <p:cNvSpPr/>
          <p:nvPr/>
        </p:nvSpPr>
        <p:spPr>
          <a:xfrm>
            <a:off x="-2540" y="637124"/>
            <a:ext cx="12194540" cy="6220876"/>
          </a:xfrm>
          <a:prstGeom prst="roundRect">
            <a:avLst>
              <a:gd name="adj" fmla="val 0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64" name="圖片 63"/>
          <p:cNvPicPr>
            <a:picLocks noChangeAspect="1"/>
          </p:cNvPicPr>
          <p:nvPr/>
        </p:nvPicPr>
        <p:blipFill rotWithShape="1">
          <a:blip r:embed="rId2"/>
          <a:srcRect t="48072" r="85839" b="42645"/>
          <a:stretch/>
        </p:blipFill>
        <p:spPr>
          <a:xfrm>
            <a:off x="0" y="2062480"/>
            <a:ext cx="1717040" cy="568960"/>
          </a:xfrm>
          <a:prstGeom prst="rect">
            <a:avLst/>
          </a:prstGeom>
        </p:spPr>
      </p:pic>
      <p:grpSp>
        <p:nvGrpSpPr>
          <p:cNvPr id="19" name="群組 18"/>
          <p:cNvGrpSpPr/>
          <p:nvPr/>
        </p:nvGrpSpPr>
        <p:grpSpPr>
          <a:xfrm>
            <a:off x="-2540" y="0"/>
            <a:ext cx="12194540" cy="632095"/>
            <a:chOff x="-2540" y="0"/>
            <a:chExt cx="12194540" cy="632095"/>
          </a:xfrm>
        </p:grpSpPr>
        <p:sp>
          <p:nvSpPr>
            <p:cNvPr id="10" name="矩形 9"/>
            <p:cNvSpPr/>
            <p:nvPr/>
          </p:nvSpPr>
          <p:spPr>
            <a:xfrm>
              <a:off x="-2540" y="0"/>
              <a:ext cx="12194540" cy="632095"/>
            </a:xfrm>
            <a:prstGeom prst="rect">
              <a:avLst/>
            </a:prstGeom>
            <a:solidFill>
              <a:srgbClr val="1213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2" name="矩形 111"/>
            <p:cNvSpPr/>
            <p:nvPr/>
          </p:nvSpPr>
          <p:spPr>
            <a:xfrm>
              <a:off x="28531" y="38339"/>
              <a:ext cx="2242754" cy="5636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 smtClean="0">
                  <a:solidFill>
                    <a:schemeClr val="tx1"/>
                  </a:solidFill>
                  <a:latin typeface="Old English Text MT" panose="03040902040508030806" pitchFamily="66" charset="0"/>
                  <a:ea typeface="微軟正黑體" panose="020B0604030504040204" pitchFamily="34" charset="-120"/>
                </a:rPr>
                <a:t>Trajectory</a:t>
              </a:r>
              <a:endParaRPr lang="zh-TW" altLang="en-US" sz="2800" b="1" dirty="0">
                <a:solidFill>
                  <a:schemeClr val="tx1"/>
                </a:solidFill>
                <a:latin typeface="Old English Text MT" panose="03040902040508030806" pitchFamily="66" charset="0"/>
                <a:ea typeface="微軟正黑體" panose="020B0604030504040204" pitchFamily="34" charset="-120"/>
              </a:endParaRPr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873" y="554118"/>
            <a:ext cx="5369127" cy="4722917"/>
          </a:xfrm>
          <a:prstGeom prst="rect">
            <a:avLst/>
          </a:prstGeom>
        </p:spPr>
      </p:pic>
      <p:pic>
        <p:nvPicPr>
          <p:cNvPr id="32" name="圖片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872" y="5378635"/>
            <a:ext cx="5369127" cy="4722917"/>
          </a:xfrm>
          <a:prstGeom prst="rect">
            <a:avLst/>
          </a:prstGeom>
        </p:spPr>
      </p:pic>
      <p:sp>
        <p:nvSpPr>
          <p:cNvPr id="33" name="圓角矩形 32"/>
          <p:cNvSpPr/>
          <p:nvPr/>
        </p:nvSpPr>
        <p:spPr>
          <a:xfrm>
            <a:off x="7037994" y="822960"/>
            <a:ext cx="762000" cy="296038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</a:p>
        </p:txBody>
      </p:sp>
      <p:sp>
        <p:nvSpPr>
          <p:cNvPr id="34" name="圓角矩形 33"/>
          <p:cNvSpPr/>
          <p:nvPr/>
        </p:nvSpPr>
        <p:spPr>
          <a:xfrm>
            <a:off x="7037994" y="3230880"/>
            <a:ext cx="762000" cy="296038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圓角矩形 34"/>
          <p:cNvSpPr/>
          <p:nvPr/>
        </p:nvSpPr>
        <p:spPr>
          <a:xfrm>
            <a:off x="7037994" y="5662622"/>
            <a:ext cx="762000" cy="296038"/>
          </a:xfrm>
          <a:prstGeom prst="roundRect">
            <a:avLst>
              <a:gd name="adj" fmla="val 11522"/>
            </a:avLst>
          </a:prstGeom>
          <a:solidFill>
            <a:srgbClr val="88B2AC"/>
          </a:solidFill>
          <a:ln w="3175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</a:p>
        </p:txBody>
      </p:sp>
      <p:sp>
        <p:nvSpPr>
          <p:cNvPr id="36" name="圓角矩形 35"/>
          <p:cNvSpPr/>
          <p:nvPr/>
        </p:nvSpPr>
        <p:spPr>
          <a:xfrm>
            <a:off x="9112014" y="632095"/>
            <a:ext cx="3077209" cy="6225905"/>
          </a:xfrm>
          <a:prstGeom prst="roundRect">
            <a:avLst>
              <a:gd name="adj" fmla="val 0"/>
            </a:avLst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9914753" y="3651845"/>
            <a:ext cx="1485647" cy="4389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曾柏</a:t>
            </a:r>
            <a:r>
              <a:rPr lang="zh-TW" altLang="en-US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醫師 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1" name="表格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85401"/>
              </p:ext>
            </p:extLst>
          </p:nvPr>
        </p:nvGraphicFramePr>
        <p:xfrm>
          <a:off x="9442746" y="4289295"/>
          <a:ext cx="258262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6542">
                  <a:extLst>
                    <a:ext uri="{9D8B030D-6E8A-4147-A177-3AD203B41FA5}">
                      <a16:colId xmlns:a16="http://schemas.microsoft.com/office/drawing/2014/main" val="3208460249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219400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編號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D786938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925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科別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zh-TW" altLang="en-US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神經外科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 dirty="0" smtClean="0">
                          <a:solidFill>
                            <a:schemeClr val="tx1">
                              <a:lumMod val="6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患者人數</a:t>
                      </a:r>
                      <a:endParaRPr lang="zh-TW" altLang="en-US" sz="1400" b="1" dirty="0">
                        <a:solidFill>
                          <a:schemeClr val="tx1">
                            <a:lumMod val="6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TW" sz="1400" b="1" dirty="0" smtClean="0">
                          <a:solidFill>
                            <a:schemeClr val="tx1">
                              <a:lumMod val="85000"/>
                            </a:schemeClr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zh-TW" altLang="en-US" sz="1400" b="1" dirty="0">
                        <a:solidFill>
                          <a:schemeClr val="tx1">
                            <a:lumMod val="85000"/>
                          </a:schemeClr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354184"/>
                  </a:ext>
                </a:extLst>
              </a:tr>
            </a:tbl>
          </a:graphicData>
        </a:graphic>
      </p:graphicFrame>
      <p:cxnSp>
        <p:nvCxnSpPr>
          <p:cNvPr id="42" name="直線接點 41"/>
          <p:cNvCxnSpPr/>
          <p:nvPr/>
        </p:nvCxnSpPr>
        <p:spPr>
          <a:xfrm>
            <a:off x="9491682" y="4180671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9520299" y="5420191"/>
            <a:ext cx="2484749" cy="0"/>
          </a:xfrm>
          <a:prstGeom prst="line">
            <a:avLst/>
          </a:prstGeom>
          <a:ln w="12700">
            <a:solidFill>
              <a:srgbClr val="88B2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9652574" y="1504621"/>
            <a:ext cx="2026919" cy="2026919"/>
            <a:chOff x="9652574" y="1504621"/>
            <a:chExt cx="2026919" cy="2026919"/>
          </a:xfrm>
        </p:grpSpPr>
        <p:sp>
          <p:nvSpPr>
            <p:cNvPr id="38" name="橢圓 37"/>
            <p:cNvSpPr/>
            <p:nvPr/>
          </p:nvSpPr>
          <p:spPr>
            <a:xfrm>
              <a:off x="9652574" y="1504621"/>
              <a:ext cx="2026919" cy="2026919"/>
            </a:xfrm>
            <a:prstGeom prst="ellipse">
              <a:avLst/>
            </a:prstGeom>
            <a:noFill/>
            <a:ln w="28575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050" name="Picture 2" descr="Portrait of Japanese Doctor Patients and healthcare professionals at a hospital or medical clinic in Tokyo, Japan. Japanese Ethnicity Stock Photo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631" t="5226" r="33423" b="49365"/>
            <a:stretch/>
          </p:blipFill>
          <p:spPr bwMode="auto">
            <a:xfrm>
              <a:off x="9725793" y="1572027"/>
              <a:ext cx="1900800" cy="1900800"/>
            </a:xfrm>
            <a:prstGeom prst="ellipse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9" name="矩形 58"/>
          <p:cNvSpPr/>
          <p:nvPr/>
        </p:nvSpPr>
        <p:spPr>
          <a:xfrm>
            <a:off x="528320" y="863600"/>
            <a:ext cx="1249680" cy="264160"/>
          </a:xfrm>
          <a:prstGeom prst="rect">
            <a:avLst/>
          </a:prstGeom>
          <a:solidFill>
            <a:srgbClr val="88B2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主頁</a:t>
            </a:r>
            <a:endParaRPr lang="zh-TW" altLang="en-US" sz="14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28320" y="1330960"/>
            <a:ext cx="1249680" cy="264160"/>
          </a:xfrm>
          <a:prstGeom prst="rect">
            <a:avLst/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rgbClr val="9E9E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上傳影像</a:t>
            </a:r>
            <a:endParaRPr lang="zh-TW" altLang="en-US" sz="1400" dirty="0">
              <a:solidFill>
                <a:srgbClr val="9E9E9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28320" y="1798320"/>
            <a:ext cx="1249680" cy="264160"/>
          </a:xfrm>
          <a:prstGeom prst="rect">
            <a:avLst/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 smtClean="0">
                <a:solidFill>
                  <a:srgbClr val="9E9E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新增成員</a:t>
            </a:r>
            <a:endParaRPr lang="zh-TW" altLang="en-US" sz="1400" dirty="0">
              <a:solidFill>
                <a:srgbClr val="9E9E9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38760" y="2651760"/>
            <a:ext cx="1630680" cy="914400"/>
          </a:xfrm>
          <a:prstGeom prst="rect">
            <a:avLst/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528320" y="2265680"/>
            <a:ext cx="1249680" cy="264160"/>
          </a:xfrm>
          <a:prstGeom prst="rect">
            <a:avLst/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9E9E9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登出</a:t>
            </a:r>
          </a:p>
        </p:txBody>
      </p:sp>
      <p:sp>
        <p:nvSpPr>
          <p:cNvPr id="65" name="圓角矩形 64"/>
          <p:cNvSpPr/>
          <p:nvPr/>
        </p:nvSpPr>
        <p:spPr>
          <a:xfrm>
            <a:off x="-5158" y="5218318"/>
            <a:ext cx="2022722" cy="1634654"/>
          </a:xfrm>
          <a:prstGeom prst="roundRect">
            <a:avLst>
              <a:gd name="adj" fmla="val 0"/>
            </a:avLst>
          </a:prstGeom>
          <a:solidFill>
            <a:srgbClr val="1718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9800686" y="996875"/>
            <a:ext cx="1625272" cy="313160"/>
          </a:xfrm>
          <a:prstGeom prst="rect">
            <a:avLst/>
          </a:prstGeom>
          <a:solidFill>
            <a:srgbClr val="2122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個人檔案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5"/>
          <a:srcRect b="7132"/>
          <a:stretch/>
        </p:blipFill>
        <p:spPr>
          <a:xfrm>
            <a:off x="2945" y="602033"/>
            <a:ext cx="2014619" cy="62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4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2590</TotalTime>
  <Words>973</Words>
  <Application>Microsoft Office PowerPoint</Application>
  <PresentationFormat>寬螢幕</PresentationFormat>
  <Paragraphs>351</Paragraphs>
  <Slides>15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Calibri Light</vt:lpstr>
      <vt:lpstr>Cambria Math</vt:lpstr>
      <vt:lpstr>Old English Text MT</vt:lpstr>
      <vt:lpstr>Office Theme</vt:lpstr>
      <vt:lpstr>前端設計</vt:lpstr>
      <vt:lpstr>前端功能樹</vt:lpstr>
      <vt:lpstr>前端路由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簡介</dc:title>
  <dc:creator>SHAO</dc:creator>
  <cp:lastModifiedBy>SHAO</cp:lastModifiedBy>
  <cp:revision>132</cp:revision>
  <dcterms:created xsi:type="dcterms:W3CDTF">2025-02-28T01:36:25Z</dcterms:created>
  <dcterms:modified xsi:type="dcterms:W3CDTF">2025-03-17T14:58:52Z</dcterms:modified>
</cp:coreProperties>
</file>