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2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52B97-065F-49AD-B4FC-5BE6F31E3F8A}" type="datetimeFigureOut">
              <a:rPr lang="en-SG" smtClean="0"/>
              <a:t>18/2/2025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8CB15-ABD2-405A-80B6-B90B54911D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82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000" t="8000" r="-2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24000" y="3425061"/>
            <a:ext cx="9144000" cy="1147515"/>
          </a:xfrm>
          <a:prstGeom prst="rect">
            <a:avLst/>
          </a:prstGeom>
          <a:noFill/>
          <a:ln>
            <a:solidFill>
              <a:srgbClr val="90C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524000" y="1305594"/>
            <a:ext cx="9144000" cy="2119467"/>
          </a:xfrm>
          <a:prstGeom prst="rect">
            <a:avLst/>
          </a:prstGeom>
          <a:solidFill>
            <a:srgbClr val="1F6585"/>
          </a:solidFill>
          <a:ln>
            <a:solidFill>
              <a:srgbClr val="90C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02709" y="3606697"/>
            <a:ext cx="4965291" cy="494474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2D93C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Name, Department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487230"/>
            <a:ext cx="9144000" cy="1937830"/>
          </a:xfrm>
        </p:spPr>
        <p:txBody>
          <a:bodyPr>
            <a:normAutofit/>
          </a:bodyPr>
          <a:lstStyle>
            <a:lvl1pPr marL="0" indent="0">
              <a:buNone/>
              <a:defRPr sz="33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Click</a:t>
            </a:r>
            <a:r>
              <a:rPr lang="en-US" sz="2400" b="1" baseline="0" dirty="0">
                <a:solidFill>
                  <a:schemeClr val="bg1"/>
                </a:solidFill>
              </a:rPr>
              <a:t> to add title</a:t>
            </a:r>
            <a:endParaRPr lang="en-SG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02709" y="4007260"/>
            <a:ext cx="4965291" cy="654050"/>
          </a:xfrm>
        </p:spPr>
        <p:txBody>
          <a:bodyPr/>
          <a:lstStyle>
            <a:lvl1pPr marL="0" indent="0">
              <a:buNone/>
              <a:defRPr baseline="0">
                <a:solidFill>
                  <a:srgbClr val="2D93C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SG" dirty="0"/>
              <a:t>Date (DD MM YYYY)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8EB98F1-26B7-4E84-B481-3DB971C32DF1}"/>
              </a:ext>
            </a:extLst>
          </p:cNvPr>
          <p:cNvSpPr txBox="1">
            <a:spLocks/>
          </p:cNvSpPr>
          <p:nvPr userDrawn="1"/>
        </p:nvSpPr>
        <p:spPr>
          <a:xfrm>
            <a:off x="6918325" y="6539376"/>
            <a:ext cx="4673600" cy="501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4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23F59-499C-4073-B2AC-958F11E12E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0813" y="3425061"/>
            <a:ext cx="2745087" cy="11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Full Col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B3014-16F7-40CC-BAD1-33EFE1FF4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181" t="50000" r="37796" b="16342"/>
          <a:stretch/>
        </p:blipFill>
        <p:spPr>
          <a:xfrm>
            <a:off x="1" y="3443876"/>
            <a:ext cx="12192000" cy="3145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4144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0AE361-3E84-4E85-ADB9-4168C9E6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691" y="6472045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B8B2C3-D172-4668-B1EE-E4EEE92E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6452" y="6486942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2FDEEE0-573B-4207-BC8D-0707665EBD5A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61484D2-B549-437E-9CD3-89314D78F6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6480" y="233037"/>
            <a:ext cx="1865445" cy="7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06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Black &amp; Whit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4144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6F5A22AE-8FE4-408A-AF9D-38D8BEC66D63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7EF0C-8C53-4DF2-862E-2489EEB2A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181" t="50000" r="37796" b="16342"/>
          <a:stretch/>
        </p:blipFill>
        <p:spPr>
          <a:xfrm>
            <a:off x="1" y="3443876"/>
            <a:ext cx="12192000" cy="314526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B0D21C0-E914-4591-9ABE-A1DE7F4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691" y="6472045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A48DC72-E86C-4447-852C-F1420D5D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6452" y="6486942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7464A00-DABB-46A7-BC72-FA5059184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6480" y="233037"/>
            <a:ext cx="1865445" cy="7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36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FD2BD1E-C26E-4352-ADE6-B7E18FB83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808417-516B-4131-817E-4CFE4E35C6C9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AF0489E-DD5B-4AA6-AF90-EDE455FBA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978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A34C00-3386-4ECD-B8A0-E81C3E7D16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8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AFB9301D-EF89-4AAE-9F56-0641CC3B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19A8669-326E-41F1-B38A-EC3EC94E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F5D25E1D-E480-4106-8D7B-262B924750B2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2D53370-C535-4894-98FF-03013652D2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2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73DFB8-0D57-4701-A3BA-A22135DA1A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9527569-C100-4EAD-86E8-DD10AC27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DB221B-3341-4174-B62D-BC8F76CF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85EBAC1-E88F-4578-ABB7-6224D55B52EE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652B9FD-0EB1-4988-B0C7-D7E832B94B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4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E9341A-B2B3-4C1A-BB39-DA74FCE30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E843066-E0DE-4E2B-8909-FE96941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63B5C9B-B106-4C33-9405-E79D417E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79FEB3C-80A0-4EBA-B34F-941F5EB7CC8F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1F81946-38C0-4FB0-A278-A256E0F91A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8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177820-BB75-4E6C-B0DF-FB1F492F13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0501189-8A22-496C-9377-7A549168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4111B1-7579-4FFC-804C-6A8A6743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DC01EAE-3DDE-445F-9C12-2AA1BD2060E9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C521B83-858C-4A90-A036-21F781904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16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F0DA5B-7510-4BCC-9B73-F307C994CC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ECDC7A7-0B2A-45A3-B3AB-209D2560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BF07AA-EDA1-4170-BF91-DE837208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4C1313F-03B1-4271-A071-93763E2985C5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42828F3-FFAF-4014-BA79-2417D62D0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1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531746-DF3F-4D03-B572-76F741EC8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1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5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500">
                <a:latin typeface="Helvetica" panose="020B0604020202020204" pitchFamily="34" charset="0"/>
                <a:cs typeface="Helvetica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336F0F8-82D6-4913-8C7E-F1DA90B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194EEE4-195B-4CCF-9F8C-823ABD9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203FC24-467C-422E-B974-6CE7BBBC74B0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B818D3B-5E81-49D0-B9B6-EF6F6B53E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6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7AFF31-1B78-49E2-A9F0-4ECD46EF8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BBEFEC2A-AC72-430D-A7F3-C6E062A004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F4869A4-E15A-4DF0-BD58-A0557726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15F4EAD-AD87-4ACA-9343-90D41725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BCDFC66-014A-4ECE-A78C-1580BCAE1171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</p:spTree>
    <p:extLst>
      <p:ext uri="{BB962C8B-B14F-4D97-AF65-F5344CB8AC3E}">
        <p14:creationId xmlns:p14="http://schemas.microsoft.com/office/powerpoint/2010/main" val="29114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5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714700-4707-485F-47DB-B407B9B93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Lim </a:t>
            </a:r>
            <a:r>
              <a:rPr lang="en-SG" altLang="zh-CN" dirty="0"/>
              <a:t>Hui Ching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F545-07BE-FB40-06BD-E8427DEAE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b="1" dirty="0"/>
              <a:t>Simulating Backend Automation for Work Pass Extension Processing</a:t>
            </a:r>
            <a:endParaRPr lang="en-SG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40F2-F736-2651-18E1-705C02C6FD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G" dirty="0"/>
              <a:t>21 February 2025</a:t>
            </a:r>
          </a:p>
        </p:txBody>
      </p:sp>
    </p:spTree>
    <p:extLst>
      <p:ext uri="{BB962C8B-B14F-4D97-AF65-F5344CB8AC3E}">
        <p14:creationId xmlns:p14="http://schemas.microsoft.com/office/powerpoint/2010/main" val="288888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D89E-541B-2CA5-97B7-51585E29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Showcase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4F0F1-ABEC-6ED9-6FD0-F4CBB8FB7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05392-3F56-48E5-3D53-56F8808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354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D7F-BC99-DCA5-27CE-2D24D1F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kern="100" dirty="0">
                <a:effectLst/>
                <a:latin typeface="Helvetica" panose="020B0604020202020204"/>
                <a:ea typeface="DengXian" panose="02010600030101010101" pitchFamily="2" charset="-122"/>
                <a:cs typeface="Times New Roman" panose="02020603050405020304" pitchFamily="18" charset="0"/>
              </a:rPr>
              <a:t>Academic Contributions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66B8-2C54-A839-B8BD-FC459A76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22F7A-500A-17C3-C471-FF63552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48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C0BC-4234-9DB9-AF2D-C6F9D331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300" b="1" dirty="0">
                <a:effectLst/>
                <a:latin typeface="Helvetica" panose="020B0604020202020204"/>
                <a:ea typeface="DengXian" panose="02010600030101010101" pitchFamily="2" charset="-122"/>
                <a:cs typeface="Times New Roman" panose="02020603050405020304" pitchFamily="18" charset="0"/>
              </a:rPr>
              <a:t>Implementation Roadmap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F20F-0DA6-A1EF-4F60-8AE554F3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52575-3B20-7237-9702-AD2A04E0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59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F1B0-BB8A-0053-DA7C-414E1757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effectLst/>
                <a:latin typeface="Helvetica" panose="020B0604020202020204"/>
                <a:ea typeface="DengXian" panose="02010600030101010101" pitchFamily="2" charset="-122"/>
                <a:cs typeface="Times New Roman" panose="02020603050405020304" pitchFamily="18" charset="0"/>
              </a:rPr>
              <a:t>Lessons Learned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14C7-BEF9-1C32-C20F-389C2F2F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B221-E65F-13F3-06A2-5205BB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4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FD7C-117D-4ED4-247E-71397979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300" b="1" dirty="0">
                <a:effectLst/>
                <a:latin typeface="Helvetica" panose="020B0604020202020204"/>
                <a:ea typeface="DengXian" panose="02010600030101010101" pitchFamily="2" charset="-122"/>
                <a:cs typeface="Times New Roman" panose="02020603050405020304" pitchFamily="18" charset="0"/>
              </a:rPr>
              <a:t>Acknowledgments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969E-D136-D6E5-8202-99BAF97C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A8A49-DA7B-F3E1-031E-0CD20412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B7D5-46E5-9618-3097-B58292DD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effectLst/>
                <a:latin typeface="Helvetica" panose="020B0604020202020204"/>
                <a:ea typeface="DengXian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3CDF-E13D-FA6C-0CCA-28F5AE5D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A8FB0-CB92-A317-582C-FDA2A3AA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845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1DA-CD78-74A6-3D35-E4CD11D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F5E93-1A66-9E31-29E9-4F69B5C47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58CC-B83D-8485-CA19-09DD7E1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4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37DA-FB5E-B6F8-5EEC-EB1E062C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1B1B-894D-0F4B-EDDC-3BFFECE7F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Project 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System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Performance Benchmarking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Technical Innovation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Real-World Impact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194E6-DF93-1E3C-FAA8-615D2D44F5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SG" dirty="0"/>
              <a:t>Showcase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SG" dirty="0"/>
              <a:t>Academic Contributions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SG" dirty="0"/>
              <a:t>Implementation Roadmap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SG" dirty="0"/>
              <a:t>Lessons Learned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SG" dirty="0"/>
              <a:t>Q&amp;A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SG" dirty="0"/>
              <a:t>Acknowledgments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EA44A-B20F-5437-FDD0-0B1CD67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14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2F3A-5E16-A4CF-CEBA-67944ECD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CD0B-70CA-5A60-AA2B-3BDFDF29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Current System: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RPA with UI interactions (slow, error-prone)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Reactive processing (manual requests)</a:t>
            </a:r>
          </a:p>
          <a:p>
            <a:pPr>
              <a:lnSpc>
                <a:spcPct val="150000"/>
              </a:lnSpc>
            </a:pPr>
            <a:endParaRPr lang="en-SG" dirty="0"/>
          </a:p>
          <a:p>
            <a:pPr>
              <a:lnSpc>
                <a:spcPct val="150000"/>
              </a:lnSpc>
            </a:pPr>
            <a:r>
              <a:rPr lang="en-SG" dirty="0"/>
              <a:t>Impact: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~10% failure rate in test simulations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5+ seconds/case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B216-9FF6-05F6-06DF-D917F42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24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14D-C1A1-6B2B-1D01-023A313E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8A35-3290-D02F-FC4D-966F0EDF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11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Technical Goals: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Simulate backend automation (API-first design)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Reduce processing time by 50%</a:t>
            </a:r>
          </a:p>
          <a:p>
            <a:pPr lvl="1">
              <a:lnSpc>
                <a:spcPct val="150000"/>
              </a:lnSpc>
            </a:pPr>
            <a:endParaRPr lang="en-SG" dirty="0"/>
          </a:p>
          <a:p>
            <a:pPr>
              <a:lnSpc>
                <a:spcPct val="150000"/>
              </a:lnSpc>
            </a:pPr>
            <a:r>
              <a:rPr lang="en-SG" dirty="0"/>
              <a:t>Business Alignment: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Support company’s website automation initiative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Enable proactive expiry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48D91-E263-01D9-81E4-E373FF9A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9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065-4FD0-0A7A-6D51-64126C56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E5FB-52D9-421B-6391-8008F02B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0EDC-BF45-A206-A180-BA2C0CD1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00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A3D5F-3526-7760-9EAD-91D856C1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0E6F-0202-1B5C-4624-C761C1F7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AF98-066C-6CF7-E58D-C01F39F0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Key Components: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Flask API endpoints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SQLite</a:t>
            </a:r>
            <a:r>
              <a:rPr lang="en-SG" dirty="0">
                <a:sym typeface="Symbol" panose="05050102010706020507" pitchFamily="18" charset="2"/>
              </a:rPr>
              <a:t> Simulated database</a:t>
            </a:r>
          </a:p>
          <a:p>
            <a:pPr lvl="1">
              <a:lnSpc>
                <a:spcPct val="150000"/>
              </a:lnSpc>
            </a:pPr>
            <a:r>
              <a:rPr lang="en-SG" dirty="0" err="1">
                <a:sym typeface="Symbol" panose="05050102010706020507" pitchFamily="18" charset="2"/>
              </a:rPr>
              <a:t>ThreadPoolExecutor</a:t>
            </a:r>
            <a:r>
              <a:rPr lang="en-SG" dirty="0">
                <a:sym typeface="Symbol" panose="05050102010706020507" pitchFamily="18" charset="2"/>
              </a:rPr>
              <a:t> for concurrency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FAB2-B813-4CC5-B244-E06B5939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72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E5D1-8726-B9BB-CD1B-82FD71F8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Performance Benchmarking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595061-E710-DB74-31F7-4B21AB2CC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73854"/>
              </p:ext>
            </p:extLst>
          </p:nvPr>
        </p:nvGraphicFramePr>
        <p:xfrm>
          <a:off x="2844525" y="2614708"/>
          <a:ext cx="6502951" cy="30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554">
                  <a:extLst>
                    <a:ext uri="{9D8B030D-6E8A-4147-A177-3AD203B41FA5}">
                      <a16:colId xmlns:a16="http://schemas.microsoft.com/office/drawing/2014/main" val="1653789974"/>
                    </a:ext>
                  </a:extLst>
                </a:gridCol>
                <a:gridCol w="2037017">
                  <a:extLst>
                    <a:ext uri="{9D8B030D-6E8A-4147-A177-3AD203B41FA5}">
                      <a16:colId xmlns:a16="http://schemas.microsoft.com/office/drawing/2014/main" val="2696242127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408945836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Metric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RPA (100 Cases)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Backend (100 Cases)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2398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Total Time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501s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21s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38908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+mn-lt"/>
                        </a:rPr>
                        <a:t>Success Rate</a:t>
                      </a:r>
                      <a:endParaRPr lang="en-SG" sz="18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90%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100%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64694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+mn-lt"/>
                        </a:rPr>
                        <a:t>Scalability</a:t>
                      </a:r>
                      <a:endParaRPr lang="en-SG" sz="18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+mn-lt"/>
                        </a:rPr>
                        <a:t>1 thread</a:t>
                      </a:r>
                      <a:endParaRPr lang="en-SG" sz="18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20+ threads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5478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C57B0-1928-2327-8789-AACCC754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D3FCD-0934-6BFA-88B8-3094071B0D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Comparative Metrics:</a:t>
            </a:r>
          </a:p>
        </p:txBody>
      </p:sp>
    </p:spTree>
    <p:extLst>
      <p:ext uri="{BB962C8B-B14F-4D97-AF65-F5344CB8AC3E}">
        <p14:creationId xmlns:p14="http://schemas.microsoft.com/office/powerpoint/2010/main" val="140322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C8BE-9894-3490-2B1D-B9F2270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Technical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5BF7-E7C1-7A91-933E-DAD8FB8C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Key Features:</a:t>
            </a:r>
          </a:p>
          <a:p>
            <a:pPr lvl="1">
              <a:lnSpc>
                <a:spcPct val="150000"/>
              </a:lnSpc>
              <a:spcBef>
                <a:spcPts val="75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Multi-threaded processing 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ThreadPoolExecutor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75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Caching for frequent queries (flask-caching)</a:t>
            </a:r>
          </a:p>
          <a:p>
            <a:pPr lvl="1">
              <a:lnSpc>
                <a:spcPct val="150000"/>
              </a:lnSpc>
              <a:spcBef>
                <a:spcPts val="75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Automated STVP renewal logic</a:t>
            </a:r>
          </a:p>
          <a:p>
            <a:pPr lvl="1">
              <a:lnSpc>
                <a:spcPct val="150000"/>
              </a:lnSpc>
              <a:spcBef>
                <a:spcPts val="75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Code Snippet: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SG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FFD16-27D4-215D-FF2B-9B7BBAA3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56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3AE9-540A-549B-A107-D0D388F8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Real-World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D533-9A46-FCA5-49D1-242E25B5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2A505-51B6-34E7-9EF2-19F89632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9275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M default fon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</vt:lpstr>
      <vt:lpstr>Aptos</vt:lpstr>
      <vt:lpstr>Arial</vt:lpstr>
      <vt:lpstr>Symbol</vt:lpstr>
      <vt:lpstr>Custom Design</vt:lpstr>
      <vt:lpstr>PowerPoint Presentation</vt:lpstr>
      <vt:lpstr>Agenda</vt:lpstr>
      <vt:lpstr>Problem Statement</vt:lpstr>
      <vt:lpstr>Project Objectives</vt:lpstr>
      <vt:lpstr>System Architecture</vt:lpstr>
      <vt:lpstr>System Architecture</vt:lpstr>
      <vt:lpstr>Performance Benchmarking</vt:lpstr>
      <vt:lpstr>Technical Innovation</vt:lpstr>
      <vt:lpstr>Real-World Impact</vt:lpstr>
      <vt:lpstr>Showcase</vt:lpstr>
      <vt:lpstr>Academic Contributions</vt:lpstr>
      <vt:lpstr>Implementation Roadmap</vt:lpstr>
      <vt:lpstr>Lessons Learned</vt:lpstr>
      <vt:lpstr>Acknowledgments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Ching LIM FROM.TP (MOM_LITEMAIL)</dc:creator>
  <cp:lastModifiedBy>Hui Ching LIM</cp:lastModifiedBy>
  <cp:revision>2</cp:revision>
  <dcterms:created xsi:type="dcterms:W3CDTF">2025-02-18T14:23:37Z</dcterms:created>
  <dcterms:modified xsi:type="dcterms:W3CDTF">2025-02-18T15:08:18Z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4c4c7-833e-41e4-b0ab-cdb227a2f6f7_Enabled">
    <vt:lpwstr>true</vt:lpwstr>
  </property>
  <property fmtid="{D5CDD505-2E9C-101B-9397-08002B2CF9AE}" pid="3" name="MSIP_Label_5434c4c7-833e-41e4-b0ab-cdb227a2f6f7_SetDate">
    <vt:lpwstr>2025-02-18T14:27:15Z</vt:lpwstr>
  </property>
  <property fmtid="{D5CDD505-2E9C-101B-9397-08002B2CF9AE}" pid="4" name="MSIP_Label_5434c4c7-833e-41e4-b0ab-cdb227a2f6f7_Method">
    <vt:lpwstr>Privileged</vt:lpwstr>
  </property>
  <property fmtid="{D5CDD505-2E9C-101B-9397-08002B2CF9AE}" pid="5" name="MSIP_Label_5434c4c7-833e-41e4-b0ab-cdb227a2f6f7_Name">
    <vt:lpwstr>Official (Open)</vt:lpwstr>
  </property>
  <property fmtid="{D5CDD505-2E9C-101B-9397-08002B2CF9AE}" pid="6" name="MSIP_Label_5434c4c7-833e-41e4-b0ab-cdb227a2f6f7_SiteId">
    <vt:lpwstr>0b11c524-9a1c-4e1b-84cb-6336aefc2243</vt:lpwstr>
  </property>
  <property fmtid="{D5CDD505-2E9C-101B-9397-08002B2CF9AE}" pid="7" name="MSIP_Label_5434c4c7-833e-41e4-b0ab-cdb227a2f6f7_ActionId">
    <vt:lpwstr>f19eb7ba-ca75-48e1-bd5d-55aedc0278da</vt:lpwstr>
  </property>
  <property fmtid="{D5CDD505-2E9C-101B-9397-08002B2CF9AE}" pid="8" name="MSIP_Label_5434c4c7-833e-41e4-b0ab-cdb227a2f6f7_ContentBits">
    <vt:lpwstr>0</vt:lpwstr>
  </property>
</Properties>
</file>