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0" r:id="rId3"/>
    <p:sldId id="259" r:id="rId4"/>
    <p:sldId id="261" r:id="rId5"/>
    <p:sldId id="262" r:id="rId6"/>
    <p:sldId id="263" r:id="rId7"/>
    <p:sldId id="273" r:id="rId8"/>
    <p:sldId id="274" r:id="rId9"/>
    <p:sldId id="268" r:id="rId10"/>
    <p:sldId id="275" r:id="rId11"/>
    <p:sldId id="264" r:id="rId12"/>
    <p:sldId id="265" r:id="rId13"/>
    <p:sldId id="266" r:id="rId14"/>
    <p:sldId id="276" r:id="rId15"/>
    <p:sldId id="2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4027" autoAdjust="0"/>
  </p:normalViewPr>
  <p:slideViewPr>
    <p:cSldViewPr snapToGrid="0">
      <p:cViewPr varScale="1">
        <p:scale>
          <a:sx n="51" d="100"/>
          <a:sy n="51" d="100"/>
        </p:scale>
        <p:origin x="1416"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E52B97-065F-49AD-B4FC-5BE6F31E3F8A}" type="datetimeFigureOut">
              <a:rPr lang="en-SG" smtClean="0"/>
              <a:t>20/2/2025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B8CB15-ABD2-405A-80B6-B90B54911DD3}" type="slidenum">
              <a:rPr lang="en-SG" smtClean="0"/>
              <a:t>‹#›</a:t>
            </a:fld>
            <a:endParaRPr lang="en-SG"/>
          </a:p>
        </p:txBody>
      </p:sp>
    </p:spTree>
    <p:extLst>
      <p:ext uri="{BB962C8B-B14F-4D97-AF65-F5344CB8AC3E}">
        <p14:creationId xmlns:p14="http://schemas.microsoft.com/office/powerpoint/2010/main" val="1684827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ui-sans-serif"/>
              </a:rPr>
              <a:t>Good afternoon, professors. Today I will be presenting my capstone project titled </a:t>
            </a:r>
            <a:r>
              <a:rPr lang="en-US" b="0" i="1" dirty="0">
                <a:solidFill>
                  <a:srgbClr val="D1D5DB"/>
                </a:solidFill>
                <a:effectLst/>
                <a:latin typeface="ui-sans-serif"/>
              </a:rPr>
              <a:t>Simulating Backend Automation for Work Pass Extension Processing.</a:t>
            </a:r>
            <a:endParaRPr lang="en-SG" dirty="0"/>
          </a:p>
        </p:txBody>
      </p:sp>
      <p:sp>
        <p:nvSpPr>
          <p:cNvPr id="4" name="Slide Number Placeholder 3"/>
          <p:cNvSpPr>
            <a:spLocks noGrp="1"/>
          </p:cNvSpPr>
          <p:nvPr>
            <p:ph type="sldNum" sz="quarter" idx="5"/>
          </p:nvPr>
        </p:nvSpPr>
        <p:spPr/>
        <p:txBody>
          <a:bodyPr/>
          <a:lstStyle/>
          <a:p>
            <a:fld id="{85B8CB15-ABD2-405A-80B6-B90B54911DD3}" type="slidenum">
              <a:rPr lang="en-SG" smtClean="0"/>
              <a:t>1</a:t>
            </a:fld>
            <a:endParaRPr lang="en-SG"/>
          </a:p>
        </p:txBody>
      </p:sp>
    </p:spTree>
    <p:extLst>
      <p:ext uri="{BB962C8B-B14F-4D97-AF65-F5344CB8AC3E}">
        <p14:creationId xmlns:p14="http://schemas.microsoft.com/office/powerpoint/2010/main" val="1471683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ui-sans-serif"/>
              </a:rPr>
              <a:t>The performance metrics from our load tests demonstrate the system's efficiency and reliability. The load test processed one hundred cases with twenty concurrent users, achieving a success rate of one hundred percent. The total time reported by threads was four hundred sixteen point thirteen seconds, with an average reported latency of four point sixteen thirteen seconds. The ninety-five percent confidence interval for latency was calculated to be between 4.1409 seconds and 4.1817 seconds. The actual elapsed time for processing one hundred cases was 21.04 seconds, resulting in an average actual elapsed time of 0.21 seconds. These results indicate significant improvements in concurrency efficiency and stable performance, as evidenced by the low variance in latency.</a:t>
            </a:r>
            <a:endParaRPr lang="en-SG" dirty="0"/>
          </a:p>
        </p:txBody>
      </p:sp>
      <p:sp>
        <p:nvSpPr>
          <p:cNvPr id="4" name="Slide Number Placeholder 3"/>
          <p:cNvSpPr>
            <a:spLocks noGrp="1"/>
          </p:cNvSpPr>
          <p:nvPr>
            <p:ph type="sldNum" sz="quarter" idx="5"/>
          </p:nvPr>
        </p:nvSpPr>
        <p:spPr/>
        <p:txBody>
          <a:bodyPr/>
          <a:lstStyle/>
          <a:p>
            <a:fld id="{85B8CB15-ABD2-405A-80B6-B90B54911DD3}" type="slidenum">
              <a:rPr lang="en-SG" smtClean="0"/>
              <a:t>10</a:t>
            </a:fld>
            <a:endParaRPr lang="en-SG"/>
          </a:p>
        </p:txBody>
      </p:sp>
    </p:spTree>
    <p:extLst>
      <p:ext uri="{BB962C8B-B14F-4D97-AF65-F5344CB8AC3E}">
        <p14:creationId xmlns:p14="http://schemas.microsoft.com/office/powerpoint/2010/main" val="3579246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ui-sans-serif"/>
              </a:rPr>
              <a:t>When benchmarking the simulated backend system against the RPA system, the advantages become clear. For one hundred cases, the total time taken by the RPA system was five hundred one seconds, while the backend system completed the same task in just twenty-one seconds. The success rate improved from ninety percent in the RPA system to one hundred percent in the backend system. Additionally, the backend system supports twenty or more concurrent threads, whereas the RPA system is limited to a single thread. These metrics highlight the superior performance of the backend system in terms of speed, reliability, and scalability.</a:t>
            </a:r>
            <a:endParaRPr lang="en-SG" dirty="0"/>
          </a:p>
        </p:txBody>
      </p:sp>
      <p:sp>
        <p:nvSpPr>
          <p:cNvPr id="4" name="Slide Number Placeholder 3"/>
          <p:cNvSpPr>
            <a:spLocks noGrp="1"/>
          </p:cNvSpPr>
          <p:nvPr>
            <p:ph type="sldNum" sz="quarter" idx="5"/>
          </p:nvPr>
        </p:nvSpPr>
        <p:spPr/>
        <p:txBody>
          <a:bodyPr/>
          <a:lstStyle/>
          <a:p>
            <a:fld id="{85B8CB15-ABD2-405A-80B6-B90B54911DD3}" type="slidenum">
              <a:rPr lang="en-SG" smtClean="0"/>
              <a:t>11</a:t>
            </a:fld>
            <a:endParaRPr lang="en-SG"/>
          </a:p>
        </p:txBody>
      </p:sp>
    </p:spTree>
    <p:extLst>
      <p:ext uri="{BB962C8B-B14F-4D97-AF65-F5344CB8AC3E}">
        <p14:creationId xmlns:p14="http://schemas.microsoft.com/office/powerpoint/2010/main" val="3364218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ui-sans-serif"/>
              </a:rPr>
              <a:t>During development, we encountered several challenges that required careful consideration and resolution. One of the primary challenges was concurrency bottlenecks, where initial implementation faced locking issues during high concurrency. This was resolved by optimizing transaction scope and using connection pooling to manage database connections more effectively. Another challenge was ensuring realistic edge cases while maintaining privacy in synthetic data generation. We addressed this by using the Faker library and making manual adjustments to the data. Finally, implementing robust error handling for all edge cases was critical. We achieved this by implementing comprehensive logging and rollback mechanisms to ensure the system could recover gracefully from errors.</a:t>
            </a:r>
            <a:endParaRPr lang="en-SG" dirty="0"/>
          </a:p>
        </p:txBody>
      </p:sp>
      <p:sp>
        <p:nvSpPr>
          <p:cNvPr id="4" name="Slide Number Placeholder 3"/>
          <p:cNvSpPr>
            <a:spLocks noGrp="1"/>
          </p:cNvSpPr>
          <p:nvPr>
            <p:ph type="sldNum" sz="quarter" idx="5"/>
          </p:nvPr>
        </p:nvSpPr>
        <p:spPr/>
        <p:txBody>
          <a:bodyPr/>
          <a:lstStyle/>
          <a:p>
            <a:fld id="{85B8CB15-ABD2-405A-80B6-B90B54911DD3}" type="slidenum">
              <a:rPr lang="en-SG" smtClean="0"/>
              <a:t>12</a:t>
            </a:fld>
            <a:endParaRPr lang="en-SG"/>
          </a:p>
        </p:txBody>
      </p:sp>
    </p:spTree>
    <p:extLst>
      <p:ext uri="{BB962C8B-B14F-4D97-AF65-F5344CB8AC3E}">
        <p14:creationId xmlns:p14="http://schemas.microsoft.com/office/powerpoint/2010/main" val="1038424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ui-sans-serif"/>
              </a:rPr>
              <a:t>Looking ahead, there are several possible enhancements that could further improve the system. One area of focus is replacing the </a:t>
            </a:r>
            <a:r>
              <a:rPr lang="en-US" b="0" i="0" dirty="0" err="1">
                <a:solidFill>
                  <a:srgbClr val="D1D5DB"/>
                </a:solidFill>
                <a:effectLst/>
                <a:latin typeface="ui-sans-serif"/>
              </a:rPr>
              <a:t>ThreadPoolExecutor</a:t>
            </a:r>
            <a:r>
              <a:rPr lang="en-US" b="0" i="0" dirty="0">
                <a:solidFill>
                  <a:srgbClr val="D1D5DB"/>
                </a:solidFill>
                <a:effectLst/>
                <a:latin typeface="ui-sans-serif"/>
              </a:rPr>
              <a:t> with Python’s multiprocessing module to better handle CPU-bound tasks. Advanced security measures such as OAuth2 authentication and role-based access control could be implemented to enhance security. Additionally, developing a minimal frontend for demonstration purposes could provide a more complete user experience. Finally, testing the system with higher concurrency levels, such as five hundred or more users, would help assess its scalability and performance under extreme conditions.</a:t>
            </a:r>
            <a:endParaRPr lang="en-SG" dirty="0"/>
          </a:p>
        </p:txBody>
      </p:sp>
      <p:sp>
        <p:nvSpPr>
          <p:cNvPr id="4" name="Slide Number Placeholder 3"/>
          <p:cNvSpPr>
            <a:spLocks noGrp="1"/>
          </p:cNvSpPr>
          <p:nvPr>
            <p:ph type="sldNum" sz="quarter" idx="5"/>
          </p:nvPr>
        </p:nvSpPr>
        <p:spPr/>
        <p:txBody>
          <a:bodyPr/>
          <a:lstStyle/>
          <a:p>
            <a:fld id="{85B8CB15-ABD2-405A-80B6-B90B54911DD3}" type="slidenum">
              <a:rPr lang="en-SG" smtClean="0"/>
              <a:t>13</a:t>
            </a:fld>
            <a:endParaRPr lang="en-SG"/>
          </a:p>
        </p:txBody>
      </p:sp>
    </p:spTree>
    <p:extLst>
      <p:ext uri="{BB962C8B-B14F-4D97-AF65-F5344CB8AC3E}">
        <p14:creationId xmlns:p14="http://schemas.microsoft.com/office/powerpoint/2010/main" val="3989555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ui-sans-serif"/>
              </a:rPr>
              <a:t>In conclusion, this project successfully simulated a backend automation system for work pass extension processing, demonstrating significant improvements in processing speed and reliability. We conducted thorough performance testing and achieved clear metrics that highlight the system’s efficiency and stability. The next steps involve completing planned enhancements, finalizing comparative analysis with the RPA system, and preparing for final project delivery and documentation. This project contributes to the growing body of knowledge on transitioning from RPA to backend automation in e-government systems, paving the way for more efficient and proactive systems in public administration.</a:t>
            </a:r>
            <a:endParaRPr lang="en-SG" dirty="0"/>
          </a:p>
        </p:txBody>
      </p:sp>
      <p:sp>
        <p:nvSpPr>
          <p:cNvPr id="4" name="Slide Number Placeholder 3"/>
          <p:cNvSpPr>
            <a:spLocks noGrp="1"/>
          </p:cNvSpPr>
          <p:nvPr>
            <p:ph type="sldNum" sz="quarter" idx="5"/>
          </p:nvPr>
        </p:nvSpPr>
        <p:spPr/>
        <p:txBody>
          <a:bodyPr/>
          <a:lstStyle/>
          <a:p>
            <a:fld id="{85B8CB15-ABD2-405A-80B6-B90B54911DD3}" type="slidenum">
              <a:rPr lang="en-SG" smtClean="0"/>
              <a:t>14</a:t>
            </a:fld>
            <a:endParaRPr lang="en-SG"/>
          </a:p>
        </p:txBody>
      </p:sp>
    </p:spTree>
    <p:extLst>
      <p:ext uri="{BB962C8B-B14F-4D97-AF65-F5344CB8AC3E}">
        <p14:creationId xmlns:p14="http://schemas.microsoft.com/office/powerpoint/2010/main" val="183180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0" i="0" dirty="0">
                <a:solidFill>
                  <a:srgbClr val="D1D5DB"/>
                </a:solidFill>
                <a:effectLst/>
                <a:latin typeface="ui-sans-serif"/>
              </a:rPr>
              <a:t>Thank you.</a:t>
            </a:r>
            <a:endParaRPr lang="en-SG" dirty="0"/>
          </a:p>
        </p:txBody>
      </p:sp>
      <p:sp>
        <p:nvSpPr>
          <p:cNvPr id="4" name="Slide Number Placeholder 3"/>
          <p:cNvSpPr>
            <a:spLocks noGrp="1"/>
          </p:cNvSpPr>
          <p:nvPr>
            <p:ph type="sldNum" sz="quarter" idx="5"/>
          </p:nvPr>
        </p:nvSpPr>
        <p:spPr/>
        <p:txBody>
          <a:bodyPr/>
          <a:lstStyle/>
          <a:p>
            <a:fld id="{85B8CB15-ABD2-405A-80B6-B90B54911DD3}" type="slidenum">
              <a:rPr lang="en-SG" smtClean="0"/>
              <a:t>15</a:t>
            </a:fld>
            <a:endParaRPr lang="en-SG"/>
          </a:p>
        </p:txBody>
      </p:sp>
    </p:spTree>
    <p:extLst>
      <p:ext uri="{BB962C8B-B14F-4D97-AF65-F5344CB8AC3E}">
        <p14:creationId xmlns:p14="http://schemas.microsoft.com/office/powerpoint/2010/main" val="1573292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the agenda that we will cover today.</a:t>
            </a:r>
            <a:endParaRPr lang="en-SG" dirty="0"/>
          </a:p>
        </p:txBody>
      </p:sp>
      <p:sp>
        <p:nvSpPr>
          <p:cNvPr id="4" name="Slide Number Placeholder 3"/>
          <p:cNvSpPr>
            <a:spLocks noGrp="1"/>
          </p:cNvSpPr>
          <p:nvPr>
            <p:ph type="sldNum" sz="quarter" idx="5"/>
          </p:nvPr>
        </p:nvSpPr>
        <p:spPr/>
        <p:txBody>
          <a:bodyPr/>
          <a:lstStyle/>
          <a:p>
            <a:fld id="{85B8CB15-ABD2-405A-80B6-B90B54911DD3}" type="slidenum">
              <a:rPr lang="en-SG" smtClean="0"/>
              <a:t>2</a:t>
            </a:fld>
            <a:endParaRPr lang="en-SG"/>
          </a:p>
        </p:txBody>
      </p:sp>
    </p:spTree>
    <p:extLst>
      <p:ext uri="{BB962C8B-B14F-4D97-AF65-F5344CB8AC3E}">
        <p14:creationId xmlns:p14="http://schemas.microsoft.com/office/powerpoint/2010/main" val="704810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ui-sans-serif"/>
              </a:rPr>
              <a:t>The current Robotic Process Automation system used by the Ministry of Manpower for processing work pass extensions faces several limitations that impact its efficiency and reliability. The system interacts with the frontend of the Work Pass Integrated System, leading to slower processing times due to user interface interactions. This approach is also susceptible to errors caused by changes in the user interface, which can disrupt the automation process. Additionally, the system operates reactively, requiring companies or pass holders to initiate the extension process. This can result in cases where pass holders accidentally overstay due to forgotten or late applications. These problems are significant because they directly affect the efficiency of the Ministry of Manpower's operations and the experience of pass holders. By simulating a backend automation system, we aim to explore solutions that address these limitations and demonstrate the potential benefits of transitioning from a frontend-based RPA system to a backend automation approach.</a:t>
            </a:r>
            <a:endParaRPr lang="en-SG" dirty="0"/>
          </a:p>
        </p:txBody>
      </p:sp>
      <p:sp>
        <p:nvSpPr>
          <p:cNvPr id="4" name="Slide Number Placeholder 3"/>
          <p:cNvSpPr>
            <a:spLocks noGrp="1"/>
          </p:cNvSpPr>
          <p:nvPr>
            <p:ph type="sldNum" sz="quarter" idx="5"/>
          </p:nvPr>
        </p:nvSpPr>
        <p:spPr/>
        <p:txBody>
          <a:bodyPr/>
          <a:lstStyle/>
          <a:p>
            <a:fld id="{85B8CB15-ABD2-405A-80B6-B90B54911DD3}" type="slidenum">
              <a:rPr lang="en-SG" smtClean="0"/>
              <a:t>3</a:t>
            </a:fld>
            <a:endParaRPr lang="en-SG"/>
          </a:p>
        </p:txBody>
      </p:sp>
    </p:spTree>
    <p:extLst>
      <p:ext uri="{BB962C8B-B14F-4D97-AF65-F5344CB8AC3E}">
        <p14:creationId xmlns:p14="http://schemas.microsoft.com/office/powerpoint/2010/main" val="1196608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ui-sans-serif"/>
              </a:rPr>
              <a:t>The primary goal of this project is to simulate a backend automation system for work pass extension processing, demonstrating potential improvements over the current RPA system. The project focuses on creating a mock database that simulates the structure and data of the actual Work Pass Integrated System database. We have developed a Flask-based API with endpoints that replicate key functionalities such as searching for applications, updating pass expiry dates, and managing short-term visit passes. The system is designed to improve processing speed, enhance reliability, and enable proactive processing capabilities. Importantly, the scope of the project is limited to simulating the backend processes without interacting with the actual Work Pass Integrated System or using real Ministry of Manpower data. By achieving these objectives, the project aims to provide a clear demonstration of the potential benefits of transitioning to a backend automation approach for work pass extension processing</a:t>
            </a:r>
            <a:endParaRPr lang="en-SG" dirty="0"/>
          </a:p>
        </p:txBody>
      </p:sp>
      <p:sp>
        <p:nvSpPr>
          <p:cNvPr id="4" name="Slide Number Placeholder 3"/>
          <p:cNvSpPr>
            <a:spLocks noGrp="1"/>
          </p:cNvSpPr>
          <p:nvPr>
            <p:ph type="sldNum" sz="quarter" idx="5"/>
          </p:nvPr>
        </p:nvSpPr>
        <p:spPr/>
        <p:txBody>
          <a:bodyPr/>
          <a:lstStyle/>
          <a:p>
            <a:fld id="{85B8CB15-ABD2-405A-80B6-B90B54911DD3}" type="slidenum">
              <a:rPr lang="en-SG" smtClean="0"/>
              <a:t>4</a:t>
            </a:fld>
            <a:endParaRPr lang="en-SG"/>
          </a:p>
        </p:txBody>
      </p:sp>
    </p:spTree>
    <p:extLst>
      <p:ext uri="{BB962C8B-B14F-4D97-AF65-F5344CB8AC3E}">
        <p14:creationId xmlns:p14="http://schemas.microsoft.com/office/powerpoint/2010/main" val="1495865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ui-sans-serif"/>
              </a:rPr>
              <a:t>The system architecture is designed to simulate the backend functionalities of the Work Pass Integrated System while providing a flexible and extensible foundation for future enhancements. The frontend is not implemented, as the focus is entirely on backend simulation. The backend is built using Flask, a lightweight web framework, and includes endpoints that simulate key functionalities such as searching for applications, updating expiry dates, and managing short-term visit passes. The database is implemented using SQLite, with tables for applications, amendments, and short-term visit passes. To handle concurrent requests, multi-threading is implemented using Python’s </a:t>
            </a:r>
            <a:r>
              <a:rPr lang="en-US" b="0" i="0" dirty="0" err="1">
                <a:solidFill>
                  <a:srgbClr val="D1D5DB"/>
                </a:solidFill>
                <a:effectLst/>
                <a:latin typeface="ui-sans-serif"/>
              </a:rPr>
              <a:t>ThreadPoolExecutor</a:t>
            </a:r>
            <a:r>
              <a:rPr lang="en-US" b="0" i="0" dirty="0">
                <a:solidFill>
                  <a:srgbClr val="D1D5DB"/>
                </a:solidFill>
                <a:effectLst/>
                <a:latin typeface="ui-sans-serif"/>
              </a:rPr>
              <a:t>. Additionally, Prometheus metrics are integrated to monitor request counts and latency, providing valuable insights into the system's performance.</a:t>
            </a:r>
            <a:endParaRPr lang="en-SG" dirty="0"/>
          </a:p>
        </p:txBody>
      </p:sp>
      <p:sp>
        <p:nvSpPr>
          <p:cNvPr id="4" name="Slide Number Placeholder 3"/>
          <p:cNvSpPr>
            <a:spLocks noGrp="1"/>
          </p:cNvSpPr>
          <p:nvPr>
            <p:ph type="sldNum" sz="quarter" idx="5"/>
          </p:nvPr>
        </p:nvSpPr>
        <p:spPr/>
        <p:txBody>
          <a:bodyPr/>
          <a:lstStyle/>
          <a:p>
            <a:fld id="{85B8CB15-ABD2-405A-80B6-B90B54911DD3}" type="slidenum">
              <a:rPr lang="en-SG" smtClean="0"/>
              <a:t>5</a:t>
            </a:fld>
            <a:endParaRPr lang="en-SG"/>
          </a:p>
        </p:txBody>
      </p:sp>
    </p:spTree>
    <p:extLst>
      <p:ext uri="{BB962C8B-B14F-4D97-AF65-F5344CB8AC3E}">
        <p14:creationId xmlns:p14="http://schemas.microsoft.com/office/powerpoint/2010/main" val="2553990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ui-sans-serif"/>
              </a:rPr>
              <a:t>The system includes several key components. The API is structured using Flask blueprints, which allows for a modular and organized approach to route management. This design facilitates easier maintenance and potential expansion of the API in the future. Key endpoints have been implemented to handle core functionalities such as searching for applications, updating pass expiry dates, and managing short-term visit passes. Synthetic data generation is achieved using the Faker library, which allows us to create realistic test data for thorough testing and development without compromising real user data. Performance testing is implemented in the backend_test.py file, where metrics such as success rate, total time, and confidence intervals are calculated to evaluate the system's performance</a:t>
            </a:r>
            <a:endParaRPr lang="en-SG" dirty="0"/>
          </a:p>
        </p:txBody>
      </p:sp>
      <p:sp>
        <p:nvSpPr>
          <p:cNvPr id="4" name="Slide Number Placeholder 3"/>
          <p:cNvSpPr>
            <a:spLocks noGrp="1"/>
          </p:cNvSpPr>
          <p:nvPr>
            <p:ph type="sldNum" sz="quarter" idx="5"/>
          </p:nvPr>
        </p:nvSpPr>
        <p:spPr/>
        <p:txBody>
          <a:bodyPr/>
          <a:lstStyle/>
          <a:p>
            <a:fld id="{85B8CB15-ABD2-405A-80B6-B90B54911DD3}" type="slidenum">
              <a:rPr lang="en-SG" smtClean="0"/>
              <a:t>6</a:t>
            </a:fld>
            <a:endParaRPr lang="en-SG"/>
          </a:p>
        </p:txBody>
      </p:sp>
    </p:spTree>
    <p:extLst>
      <p:ext uri="{BB962C8B-B14F-4D97-AF65-F5344CB8AC3E}">
        <p14:creationId xmlns:p14="http://schemas.microsoft.com/office/powerpoint/2010/main" val="4001479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ui-sans-serif"/>
              </a:rPr>
              <a:t>One of the key highlights of the implementation is the creation of a mock database. We developed an SQLite database named </a:t>
            </a:r>
            <a:r>
              <a:rPr lang="en-US" b="0" i="0" dirty="0" err="1">
                <a:solidFill>
                  <a:srgbClr val="D1D5DB"/>
                </a:solidFill>
                <a:effectLst/>
                <a:latin typeface="ui-sans-serif"/>
              </a:rPr>
              <a:t>with_amendments.db</a:t>
            </a:r>
            <a:r>
              <a:rPr lang="en-US" b="0" i="0" dirty="0">
                <a:solidFill>
                  <a:srgbClr val="D1D5DB"/>
                </a:solidFill>
                <a:effectLst/>
                <a:latin typeface="ui-sans-serif"/>
              </a:rPr>
              <a:t>, which includes tables for applications, amendments, and short-term visit passes. Synthetic data was generated using the Faker library to simulate one thousand sample records, ensuring comprehensive testing scenarios. The backend automation simulation is implemented using Flask, with five key endpoints that replicate the functionalities of the Work Pass Integrated System. Atomic transactions are used to ensure data consistency during updates and creations. Performance optimization techniques such as caching and database indexing were implemented, resulting in a fifty percent reduction in processing time compared to RPA simulations. For example, the average latency was reduced from approximately six seconds in the RPA system to around four seconds in the backend system.</a:t>
            </a:r>
            <a:endParaRPr lang="en-SG" dirty="0"/>
          </a:p>
        </p:txBody>
      </p:sp>
      <p:sp>
        <p:nvSpPr>
          <p:cNvPr id="4" name="Slide Number Placeholder 3"/>
          <p:cNvSpPr>
            <a:spLocks noGrp="1"/>
          </p:cNvSpPr>
          <p:nvPr>
            <p:ph type="sldNum" sz="quarter" idx="5"/>
          </p:nvPr>
        </p:nvSpPr>
        <p:spPr/>
        <p:txBody>
          <a:bodyPr/>
          <a:lstStyle/>
          <a:p>
            <a:fld id="{85B8CB15-ABD2-405A-80B6-B90B54911DD3}" type="slidenum">
              <a:rPr lang="en-SG" smtClean="0"/>
              <a:t>7</a:t>
            </a:fld>
            <a:endParaRPr lang="en-SG"/>
          </a:p>
        </p:txBody>
      </p:sp>
    </p:spTree>
    <p:extLst>
      <p:ext uri="{BB962C8B-B14F-4D97-AF65-F5344CB8AC3E}">
        <p14:creationId xmlns:p14="http://schemas.microsoft.com/office/powerpoint/2010/main" val="3413307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ui-sans-serif"/>
              </a:rPr>
              <a:t>Another important aspect of the implementation is the focus on reliability enhancements. Comprehensive error handling and logging mechanisms were implemented to ensure robustness. As a result, we achieved a success rate of one hundred percent in load tests. Multi-processing implementation was handled using Python’s </a:t>
            </a:r>
            <a:r>
              <a:rPr lang="en-US" b="0" i="0" dirty="0" err="1">
                <a:solidFill>
                  <a:srgbClr val="D1D5DB"/>
                </a:solidFill>
                <a:effectLst/>
                <a:latin typeface="ui-sans-serif"/>
              </a:rPr>
              <a:t>ThreadPoolExecutor</a:t>
            </a:r>
            <a:r>
              <a:rPr lang="en-US" b="0" i="0" dirty="0">
                <a:solidFill>
                  <a:srgbClr val="D1D5DB"/>
                </a:solidFill>
                <a:effectLst/>
                <a:latin typeface="ui-sans-serif"/>
              </a:rPr>
              <a:t> with twenty workers, demonstrating the ability to process one hundred cases in approximately twenty-one seconds under load. These achievements underscore the system’s efficiency and reliability, making it a strong candidate for replacing or complementing the existing RPA system.</a:t>
            </a:r>
            <a:endParaRPr lang="en-SG" dirty="0"/>
          </a:p>
        </p:txBody>
      </p:sp>
      <p:sp>
        <p:nvSpPr>
          <p:cNvPr id="4" name="Slide Number Placeholder 3"/>
          <p:cNvSpPr>
            <a:spLocks noGrp="1"/>
          </p:cNvSpPr>
          <p:nvPr>
            <p:ph type="sldNum" sz="quarter" idx="5"/>
          </p:nvPr>
        </p:nvSpPr>
        <p:spPr/>
        <p:txBody>
          <a:bodyPr/>
          <a:lstStyle/>
          <a:p>
            <a:fld id="{85B8CB15-ABD2-405A-80B6-B90B54911DD3}" type="slidenum">
              <a:rPr lang="en-SG" smtClean="0"/>
              <a:t>8</a:t>
            </a:fld>
            <a:endParaRPr lang="en-SG"/>
          </a:p>
        </p:txBody>
      </p:sp>
    </p:spTree>
    <p:extLst>
      <p:ext uri="{BB962C8B-B14F-4D97-AF65-F5344CB8AC3E}">
        <p14:creationId xmlns:p14="http://schemas.microsoft.com/office/powerpoint/2010/main" val="1411444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ui-sans-serif"/>
              </a:rPr>
              <a:t>To give you a better understanding of the system, let me showcase its functionality. Here, you can see the Swagger UI representation of the API, which provides interactive documentation for developers and potential users. The API includes endpoints for searching applications, updating expiry dates, creating short-term visit passes, listing all applications, and retrieving amendment histories. Each endpoint is thoroughly tested to ensure it performs as expected. For example, the search endpoint uses caching to store query results, reducing redundant database queries for repeated searches. This feature contributes to the low latency observed in the load test results.</a:t>
            </a:r>
            <a:endParaRPr lang="en-SG" dirty="0"/>
          </a:p>
        </p:txBody>
      </p:sp>
      <p:sp>
        <p:nvSpPr>
          <p:cNvPr id="4" name="Slide Number Placeholder 3"/>
          <p:cNvSpPr>
            <a:spLocks noGrp="1"/>
          </p:cNvSpPr>
          <p:nvPr>
            <p:ph type="sldNum" sz="quarter" idx="5"/>
          </p:nvPr>
        </p:nvSpPr>
        <p:spPr/>
        <p:txBody>
          <a:bodyPr/>
          <a:lstStyle/>
          <a:p>
            <a:fld id="{85B8CB15-ABD2-405A-80B6-B90B54911DD3}" type="slidenum">
              <a:rPr lang="en-SG" smtClean="0"/>
              <a:t>9</a:t>
            </a:fld>
            <a:endParaRPr lang="en-SG"/>
          </a:p>
        </p:txBody>
      </p:sp>
    </p:spTree>
    <p:extLst>
      <p:ext uri="{BB962C8B-B14F-4D97-AF65-F5344CB8AC3E}">
        <p14:creationId xmlns:p14="http://schemas.microsoft.com/office/powerpoint/2010/main" val="40370511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l="-2000" t="8000" r="-2000" b="1000"/>
          </a:stretch>
        </a:blipFill>
        <a:effectLst/>
      </p:bgPr>
    </p:bg>
    <p:spTree>
      <p:nvGrpSpPr>
        <p:cNvPr id="1" name=""/>
        <p:cNvGrpSpPr/>
        <p:nvPr/>
      </p:nvGrpSpPr>
      <p:grpSpPr>
        <a:xfrm>
          <a:off x="0" y="0"/>
          <a:ext cx="0" cy="0"/>
          <a:chOff x="0" y="0"/>
          <a:chExt cx="0" cy="0"/>
        </a:xfrm>
      </p:grpSpPr>
      <p:sp>
        <p:nvSpPr>
          <p:cNvPr id="6" name="Rectangle 5"/>
          <p:cNvSpPr/>
          <p:nvPr userDrawn="1"/>
        </p:nvSpPr>
        <p:spPr>
          <a:xfrm>
            <a:off x="1524000" y="3425061"/>
            <a:ext cx="9144000" cy="1147515"/>
          </a:xfrm>
          <a:prstGeom prst="rect">
            <a:avLst/>
          </a:prstGeom>
          <a:noFill/>
          <a:ln>
            <a:solidFill>
              <a:srgbClr val="90C1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800">
              <a:latin typeface="Helvetica" panose="020B0604020202020204" pitchFamily="34" charset="0"/>
              <a:cs typeface="Helvetica" panose="020B0604020202020204" pitchFamily="34" charset="0"/>
            </a:endParaRPr>
          </a:p>
        </p:txBody>
      </p:sp>
      <p:sp>
        <p:nvSpPr>
          <p:cNvPr id="2" name="Rectangle 1"/>
          <p:cNvSpPr/>
          <p:nvPr userDrawn="1"/>
        </p:nvSpPr>
        <p:spPr>
          <a:xfrm>
            <a:off x="1524000" y="1305594"/>
            <a:ext cx="9144000" cy="2119467"/>
          </a:xfrm>
          <a:prstGeom prst="rect">
            <a:avLst/>
          </a:prstGeom>
          <a:solidFill>
            <a:srgbClr val="1F6585"/>
          </a:solidFill>
          <a:ln>
            <a:solidFill>
              <a:srgbClr val="90C1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800">
              <a:latin typeface="Helvetica" panose="020B0604020202020204" pitchFamily="34" charset="0"/>
              <a:cs typeface="Helvetica" panose="020B0604020202020204" pitchFamily="34" charset="0"/>
            </a:endParaRPr>
          </a:p>
        </p:txBody>
      </p:sp>
      <p:sp>
        <p:nvSpPr>
          <p:cNvPr id="8" name="Subtitle 2"/>
          <p:cNvSpPr>
            <a:spLocks noGrp="1"/>
          </p:cNvSpPr>
          <p:nvPr>
            <p:ph type="subTitle" idx="1" hasCustomPrompt="1"/>
          </p:nvPr>
        </p:nvSpPr>
        <p:spPr>
          <a:xfrm>
            <a:off x="5702709" y="3606697"/>
            <a:ext cx="4965291" cy="494474"/>
          </a:xfrm>
        </p:spPr>
        <p:txBody>
          <a:bodyPr/>
          <a:lstStyle>
            <a:lvl1pPr marL="0" indent="0" algn="l">
              <a:buNone/>
              <a:defRPr sz="1800">
                <a:solidFill>
                  <a:srgbClr val="2D93C2"/>
                </a:solidFill>
                <a:latin typeface="Helvetica" panose="020B0604020202020204" pitchFamily="34" charset="0"/>
                <a:cs typeface="Helvetica"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Name, Department</a:t>
            </a:r>
          </a:p>
        </p:txBody>
      </p:sp>
      <p:sp>
        <p:nvSpPr>
          <p:cNvPr id="11" name="Text Placeholder 10"/>
          <p:cNvSpPr>
            <a:spLocks noGrp="1"/>
          </p:cNvSpPr>
          <p:nvPr>
            <p:ph type="body" sz="quarter" idx="10" hasCustomPrompt="1"/>
          </p:nvPr>
        </p:nvSpPr>
        <p:spPr>
          <a:xfrm>
            <a:off x="1524000" y="1487230"/>
            <a:ext cx="9144000" cy="1937830"/>
          </a:xfrm>
        </p:spPr>
        <p:txBody>
          <a:bodyPr>
            <a:normAutofit/>
          </a:bodyPr>
          <a:lstStyle>
            <a:lvl1pPr marL="0" indent="0">
              <a:buNone/>
              <a:defRPr sz="3300">
                <a:solidFill>
                  <a:schemeClr val="bg1"/>
                </a:solidFill>
                <a:latin typeface="Helvetica" panose="020B0604020202020204" pitchFamily="34" charset="0"/>
                <a:cs typeface="Helvetica" panose="020B0604020202020204" pitchFamily="34" charset="0"/>
              </a:defRPr>
            </a:lvl1pPr>
          </a:lstStyle>
          <a:p>
            <a:r>
              <a:rPr lang="en-US" sz="2400" b="1" dirty="0">
                <a:solidFill>
                  <a:schemeClr val="bg1"/>
                </a:solidFill>
              </a:rPr>
              <a:t>Click</a:t>
            </a:r>
            <a:r>
              <a:rPr lang="en-US" sz="2400" b="1" baseline="0" dirty="0">
                <a:solidFill>
                  <a:schemeClr val="bg1"/>
                </a:solidFill>
              </a:rPr>
              <a:t> to add title</a:t>
            </a:r>
            <a:endParaRPr lang="en-SG" sz="2400" b="1" dirty="0">
              <a:solidFill>
                <a:schemeClr val="bg1"/>
              </a:solidFill>
            </a:endParaRPr>
          </a:p>
        </p:txBody>
      </p:sp>
      <p:sp>
        <p:nvSpPr>
          <p:cNvPr id="7" name="Text Placeholder 6"/>
          <p:cNvSpPr>
            <a:spLocks noGrp="1"/>
          </p:cNvSpPr>
          <p:nvPr>
            <p:ph type="body" sz="quarter" idx="11" hasCustomPrompt="1"/>
          </p:nvPr>
        </p:nvSpPr>
        <p:spPr>
          <a:xfrm>
            <a:off x="5702709" y="4007260"/>
            <a:ext cx="4965291" cy="654050"/>
          </a:xfrm>
        </p:spPr>
        <p:txBody>
          <a:bodyPr/>
          <a:lstStyle>
            <a:lvl1pPr marL="0" indent="0">
              <a:buNone/>
              <a:defRPr baseline="0">
                <a:solidFill>
                  <a:srgbClr val="2D93C2"/>
                </a:solidFill>
                <a:latin typeface="Helvetica" panose="020B0604020202020204" pitchFamily="34" charset="0"/>
                <a:cs typeface="Helvetica" panose="020B0604020202020204" pitchFamily="34" charset="0"/>
              </a:defRPr>
            </a:lvl1pPr>
          </a:lstStyle>
          <a:p>
            <a:pPr lvl="0"/>
            <a:r>
              <a:rPr lang="en-SG" dirty="0"/>
              <a:t>Date (DD MM YYYY)</a:t>
            </a:r>
          </a:p>
        </p:txBody>
      </p:sp>
      <p:sp>
        <p:nvSpPr>
          <p:cNvPr id="9" name="Date Placeholder 1">
            <a:extLst>
              <a:ext uri="{FF2B5EF4-FFF2-40B4-BE49-F238E27FC236}">
                <a16:creationId xmlns:a16="http://schemas.microsoft.com/office/drawing/2014/main" id="{A8EB98F1-26B7-4E84-B481-3DB971C32DF1}"/>
              </a:ext>
            </a:extLst>
          </p:cNvPr>
          <p:cNvSpPr txBox="1">
            <a:spLocks/>
          </p:cNvSpPr>
          <p:nvPr userDrawn="1"/>
        </p:nvSpPr>
        <p:spPr>
          <a:xfrm>
            <a:off x="6918325" y="6539376"/>
            <a:ext cx="4673600" cy="501650"/>
          </a:xfrm>
          <a:prstGeom prst="rect">
            <a:avLst/>
          </a:prstGeom>
          <a:effectLst>
            <a:outerShdw blurRad="50800" dist="38100" dir="2700000" algn="tl" rotWithShape="0">
              <a:prstClr val="black">
                <a:alpha val="0"/>
              </a:prstClr>
            </a:outerShdw>
          </a:effectLst>
        </p:spPr>
        <p:txBody>
          <a:bodyPr/>
          <a:lstStyle>
            <a:lvl1pPr>
              <a:defRPr sz="1400" b="1"/>
            </a:lvl1pPr>
          </a:lstStyle>
          <a:p>
            <a:pPr algn="r" fontAlgn="auto">
              <a:spcBef>
                <a:spcPts val="0"/>
              </a:spcBef>
              <a:spcAft>
                <a:spcPts val="0"/>
              </a:spcAft>
              <a:defRPr/>
            </a:pPr>
            <a:r>
              <a:rPr lang="en-US" sz="1400" dirty="0">
                <a:solidFill>
                  <a:srgbClr val="1F497D"/>
                </a:solidFill>
                <a:latin typeface="Helvetica" panose="020B0604020202020204" pitchFamily="34" charset="0"/>
                <a:cs typeface="Helvetica" panose="020B0604020202020204" pitchFamily="34" charset="0"/>
              </a:rPr>
              <a:t>A Great Workforce </a:t>
            </a:r>
            <a:r>
              <a:rPr lang="en-US" sz="1400" dirty="0">
                <a:solidFill>
                  <a:srgbClr val="F79646">
                    <a:lumMod val="75000"/>
                  </a:srgbClr>
                </a:solidFill>
                <a:latin typeface="Helvetica" panose="020B0604020202020204" pitchFamily="34" charset="0"/>
                <a:cs typeface="Helvetica" panose="020B0604020202020204" pitchFamily="34" charset="0"/>
              </a:rPr>
              <a:t>A Great Workplace</a:t>
            </a:r>
          </a:p>
        </p:txBody>
      </p:sp>
      <p:pic>
        <p:nvPicPr>
          <p:cNvPr id="10" name="Picture 9">
            <a:extLst>
              <a:ext uri="{FF2B5EF4-FFF2-40B4-BE49-F238E27FC236}">
                <a16:creationId xmlns:a16="http://schemas.microsoft.com/office/drawing/2014/main" id="{4D523F59-499C-4073-B2AC-958F11E12EFB}"/>
              </a:ext>
            </a:extLst>
          </p:cNvPr>
          <p:cNvPicPr>
            <a:picLocks noChangeAspect="1"/>
          </p:cNvPicPr>
          <p:nvPr userDrawn="1"/>
        </p:nvPicPr>
        <p:blipFill>
          <a:blip r:embed="rId3"/>
          <a:stretch>
            <a:fillRect/>
          </a:stretch>
        </p:blipFill>
        <p:spPr>
          <a:xfrm>
            <a:off x="2240813" y="3425061"/>
            <a:ext cx="2745087" cy="1139647"/>
          </a:xfrm>
          <a:prstGeom prst="rect">
            <a:avLst/>
          </a:prstGeom>
        </p:spPr>
      </p:pic>
    </p:spTree>
    <p:extLst>
      <p:ext uri="{BB962C8B-B14F-4D97-AF65-F5344CB8AC3E}">
        <p14:creationId xmlns:p14="http://schemas.microsoft.com/office/powerpoint/2010/main" val="353041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nd_Full Colour Icons">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F8B3014-16F7-40CC-BAD1-33EFE1FF4CA1}"/>
              </a:ext>
            </a:extLst>
          </p:cNvPr>
          <p:cNvPicPr>
            <a:picLocks noChangeAspect="1"/>
          </p:cNvPicPr>
          <p:nvPr userDrawn="1"/>
        </p:nvPicPr>
        <p:blipFill rotWithShape="1">
          <a:blip r:embed="rId2"/>
          <a:srcRect l="40181" t="50000" r="37796" b="16342"/>
          <a:stretch/>
        </p:blipFill>
        <p:spPr>
          <a:xfrm>
            <a:off x="1" y="3443876"/>
            <a:ext cx="12192000" cy="3145260"/>
          </a:xfrm>
          <a:prstGeom prst="rect">
            <a:avLst/>
          </a:prstGeom>
        </p:spPr>
      </p:pic>
      <p:sp>
        <p:nvSpPr>
          <p:cNvPr id="2" name="Title 1"/>
          <p:cNvSpPr>
            <a:spLocks noGrp="1"/>
          </p:cNvSpPr>
          <p:nvPr>
            <p:ph type="title"/>
          </p:nvPr>
        </p:nvSpPr>
        <p:spPr>
          <a:xfrm>
            <a:off x="838200" y="2464144"/>
            <a:ext cx="10515600" cy="1325563"/>
          </a:xfrm>
        </p:spPr>
        <p:txBody>
          <a:bodyPr/>
          <a:lstStyle>
            <a:lvl1pPr algn="ctr">
              <a:defRPr/>
            </a:lvl1pPr>
          </a:lstStyle>
          <a:p>
            <a:r>
              <a:rPr lang="en-US" dirty="0"/>
              <a:t>Click to edit Master title style</a:t>
            </a:r>
            <a:endParaRPr lang="en-SG" dirty="0"/>
          </a:p>
        </p:txBody>
      </p:sp>
      <p:sp>
        <p:nvSpPr>
          <p:cNvPr id="9" name="Date Placeholder 3">
            <a:extLst>
              <a:ext uri="{FF2B5EF4-FFF2-40B4-BE49-F238E27FC236}">
                <a16:creationId xmlns:a16="http://schemas.microsoft.com/office/drawing/2014/main" id="{260AE361-3E84-4E85-ADB9-4168C9E689FC}"/>
              </a:ext>
            </a:extLst>
          </p:cNvPr>
          <p:cNvSpPr>
            <a:spLocks noGrp="1"/>
          </p:cNvSpPr>
          <p:nvPr>
            <p:ph type="dt" sz="half" idx="10"/>
          </p:nvPr>
        </p:nvSpPr>
        <p:spPr>
          <a:xfrm>
            <a:off x="107691" y="6472045"/>
            <a:ext cx="1403044" cy="365125"/>
          </a:xfrm>
          <a:prstGeom prst="rect">
            <a:avLst/>
          </a:prstGeom>
        </p:spPr>
        <p:txBody>
          <a:bodyPr/>
          <a:lstStyle>
            <a:lvl1pPr>
              <a:defRPr>
                <a:latin typeface="Helvetica" panose="020B0604020202020204" pitchFamily="34" charset="0"/>
                <a:cs typeface="Helvetica" panose="020B0604020202020204" pitchFamily="34" charset="0"/>
              </a:defRPr>
            </a:lvl1pPr>
          </a:lstStyle>
          <a:p>
            <a:endParaRPr lang="en-SG" dirty="0"/>
          </a:p>
        </p:txBody>
      </p:sp>
      <p:sp>
        <p:nvSpPr>
          <p:cNvPr id="10" name="Slide Number Placeholder 5">
            <a:extLst>
              <a:ext uri="{FF2B5EF4-FFF2-40B4-BE49-F238E27FC236}">
                <a16:creationId xmlns:a16="http://schemas.microsoft.com/office/drawing/2014/main" id="{27B8B2C3-D172-4668-B1EE-E4EEE92E738B}"/>
              </a:ext>
            </a:extLst>
          </p:cNvPr>
          <p:cNvSpPr>
            <a:spLocks noGrp="1"/>
          </p:cNvSpPr>
          <p:nvPr>
            <p:ph type="sldNum" sz="quarter" idx="12"/>
          </p:nvPr>
        </p:nvSpPr>
        <p:spPr>
          <a:xfrm>
            <a:off x="1566452" y="6486942"/>
            <a:ext cx="1102032" cy="365125"/>
          </a:xfrm>
          <a:prstGeom prst="rect">
            <a:avLst/>
          </a:prstGeom>
        </p:spPr>
        <p:txBody>
          <a:bodyPr/>
          <a:lstStyle>
            <a:lvl1pPr>
              <a:defRPr>
                <a:latin typeface="Helvetica" panose="020B0604020202020204" pitchFamily="34" charset="0"/>
                <a:cs typeface="Helvetica" panose="020B0604020202020204" pitchFamily="34" charset="0"/>
              </a:defRPr>
            </a:lvl1pPr>
          </a:lstStyle>
          <a:p>
            <a:fld id="{16D939A3-E011-48D6-808F-A89240956D1F}" type="slidenum">
              <a:rPr lang="en-SG" smtClean="0"/>
              <a:pPr/>
              <a:t>‹#›</a:t>
            </a:fld>
            <a:endParaRPr lang="en-SG" dirty="0"/>
          </a:p>
        </p:txBody>
      </p:sp>
      <p:sp>
        <p:nvSpPr>
          <p:cNvPr id="11" name="Date Placeholder 1">
            <a:extLst>
              <a:ext uri="{FF2B5EF4-FFF2-40B4-BE49-F238E27FC236}">
                <a16:creationId xmlns:a16="http://schemas.microsoft.com/office/drawing/2014/main" id="{72FDEEE0-573B-4207-BC8D-0707665EBD5A}"/>
              </a:ext>
            </a:extLst>
          </p:cNvPr>
          <p:cNvSpPr txBox="1">
            <a:spLocks/>
          </p:cNvSpPr>
          <p:nvPr userDrawn="1"/>
        </p:nvSpPr>
        <p:spPr>
          <a:xfrm>
            <a:off x="8008203" y="6496919"/>
            <a:ext cx="3909653" cy="501650"/>
          </a:xfrm>
          <a:prstGeom prst="rect">
            <a:avLst/>
          </a:prstGeom>
          <a:noFill/>
          <a:effectLst>
            <a:outerShdw blurRad="50800" dist="38100" dir="2700000" algn="tl" rotWithShape="0">
              <a:prstClr val="black">
                <a:alpha val="0"/>
              </a:prstClr>
            </a:outerShdw>
          </a:effectLst>
        </p:spPr>
        <p:txBody>
          <a:bodyPr/>
          <a:lstStyle>
            <a:lvl1pPr>
              <a:defRPr sz="1400" b="1"/>
            </a:lvl1pPr>
          </a:lstStyle>
          <a:p>
            <a:pPr algn="r" fontAlgn="auto">
              <a:spcBef>
                <a:spcPts val="0"/>
              </a:spcBef>
              <a:spcAft>
                <a:spcPts val="0"/>
              </a:spcAft>
              <a:defRPr/>
            </a:pPr>
            <a:r>
              <a:rPr lang="en-US" sz="1100" dirty="0">
                <a:solidFill>
                  <a:srgbClr val="1F497D"/>
                </a:solidFill>
                <a:latin typeface="Helvetica" panose="020B0604020202020204" pitchFamily="34" charset="0"/>
                <a:cs typeface="Helvetica" panose="020B0604020202020204" pitchFamily="34" charset="0"/>
              </a:rPr>
              <a:t>A Great Workforce </a:t>
            </a:r>
            <a:r>
              <a:rPr lang="en-US" sz="1100" dirty="0">
                <a:solidFill>
                  <a:srgbClr val="F79646">
                    <a:lumMod val="75000"/>
                  </a:srgbClr>
                </a:solidFill>
                <a:latin typeface="Helvetica" panose="020B0604020202020204" pitchFamily="34" charset="0"/>
                <a:cs typeface="Helvetica" panose="020B0604020202020204" pitchFamily="34" charset="0"/>
              </a:rPr>
              <a:t>A Great Workplace</a:t>
            </a:r>
          </a:p>
        </p:txBody>
      </p:sp>
      <p:pic>
        <p:nvPicPr>
          <p:cNvPr id="12" name="Picture 3">
            <a:extLst>
              <a:ext uri="{FF2B5EF4-FFF2-40B4-BE49-F238E27FC236}">
                <a16:creationId xmlns:a16="http://schemas.microsoft.com/office/drawing/2014/main" id="{A61484D2-B549-437E-9CD3-89314D78F69D}"/>
              </a:ext>
            </a:extLst>
          </p:cNvPr>
          <p:cNvPicPr>
            <a:picLocks noChangeAspect="1" noChangeArrowheads="1"/>
          </p:cNvPicPr>
          <p:nvPr userDrawn="1"/>
        </p:nvPicPr>
        <p:blipFill>
          <a:blip r:embed="rId3" cstate="print"/>
          <a:srcRect/>
          <a:stretch>
            <a:fillRect/>
          </a:stretch>
        </p:blipFill>
        <p:spPr bwMode="auto">
          <a:xfrm>
            <a:off x="9726480" y="233037"/>
            <a:ext cx="1865445" cy="701028"/>
          </a:xfrm>
          <a:prstGeom prst="rect">
            <a:avLst/>
          </a:prstGeom>
          <a:noFill/>
          <a:ln w="9525">
            <a:noFill/>
            <a:miter lim="800000"/>
            <a:headEnd/>
            <a:tailEnd/>
          </a:ln>
        </p:spPr>
      </p:pic>
    </p:spTree>
    <p:extLst>
      <p:ext uri="{BB962C8B-B14F-4D97-AF65-F5344CB8AC3E}">
        <p14:creationId xmlns:p14="http://schemas.microsoft.com/office/powerpoint/2010/main" val="3410691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nd_Black &amp; White Icons">
    <p:spTree>
      <p:nvGrpSpPr>
        <p:cNvPr id="1" name=""/>
        <p:cNvGrpSpPr/>
        <p:nvPr/>
      </p:nvGrpSpPr>
      <p:grpSpPr>
        <a:xfrm>
          <a:off x="0" y="0"/>
          <a:ext cx="0" cy="0"/>
          <a:chOff x="0" y="0"/>
          <a:chExt cx="0" cy="0"/>
        </a:xfrm>
      </p:grpSpPr>
      <p:sp>
        <p:nvSpPr>
          <p:cNvPr id="2" name="Title 1"/>
          <p:cNvSpPr>
            <a:spLocks noGrp="1"/>
          </p:cNvSpPr>
          <p:nvPr>
            <p:ph type="title"/>
          </p:nvPr>
        </p:nvSpPr>
        <p:spPr>
          <a:xfrm>
            <a:off x="838200" y="2464144"/>
            <a:ext cx="10515600" cy="1325563"/>
          </a:xfrm>
        </p:spPr>
        <p:txBody>
          <a:bodyPr/>
          <a:lstStyle>
            <a:lvl1pPr algn="ctr">
              <a:defRPr/>
            </a:lvl1pPr>
          </a:lstStyle>
          <a:p>
            <a:r>
              <a:rPr lang="en-US" dirty="0"/>
              <a:t>Click to edit Master title style</a:t>
            </a:r>
            <a:endParaRPr lang="en-SG" dirty="0"/>
          </a:p>
        </p:txBody>
      </p:sp>
      <p:sp>
        <p:nvSpPr>
          <p:cNvPr id="12" name="Date Placeholder 1">
            <a:extLst>
              <a:ext uri="{FF2B5EF4-FFF2-40B4-BE49-F238E27FC236}">
                <a16:creationId xmlns:a16="http://schemas.microsoft.com/office/drawing/2014/main" id="{6F5A22AE-8FE4-408A-AF9D-38D8BEC66D63}"/>
              </a:ext>
            </a:extLst>
          </p:cNvPr>
          <p:cNvSpPr txBox="1">
            <a:spLocks/>
          </p:cNvSpPr>
          <p:nvPr userDrawn="1"/>
        </p:nvSpPr>
        <p:spPr>
          <a:xfrm>
            <a:off x="8008203" y="6496919"/>
            <a:ext cx="3909653" cy="501650"/>
          </a:xfrm>
          <a:prstGeom prst="rect">
            <a:avLst/>
          </a:prstGeom>
          <a:noFill/>
          <a:effectLst>
            <a:outerShdw blurRad="50800" dist="38100" dir="2700000" algn="tl" rotWithShape="0">
              <a:prstClr val="black">
                <a:alpha val="0"/>
              </a:prstClr>
            </a:outerShdw>
          </a:effectLst>
        </p:spPr>
        <p:txBody>
          <a:bodyPr/>
          <a:lstStyle>
            <a:lvl1pPr>
              <a:defRPr sz="1400" b="1"/>
            </a:lvl1pPr>
          </a:lstStyle>
          <a:p>
            <a:pPr algn="r" fontAlgn="auto">
              <a:spcBef>
                <a:spcPts val="0"/>
              </a:spcBef>
              <a:spcAft>
                <a:spcPts val="0"/>
              </a:spcAft>
              <a:defRPr/>
            </a:pPr>
            <a:r>
              <a:rPr lang="en-US" sz="1100" dirty="0">
                <a:solidFill>
                  <a:srgbClr val="1F497D"/>
                </a:solidFill>
                <a:latin typeface="Helvetica" panose="020B0604020202020204" pitchFamily="34" charset="0"/>
                <a:cs typeface="Helvetica" panose="020B0604020202020204" pitchFamily="34" charset="0"/>
              </a:rPr>
              <a:t>A Great Workforce </a:t>
            </a:r>
            <a:r>
              <a:rPr lang="en-US" sz="1100" dirty="0">
                <a:solidFill>
                  <a:srgbClr val="F79646">
                    <a:lumMod val="75000"/>
                  </a:srgbClr>
                </a:solidFill>
                <a:latin typeface="Helvetica" panose="020B0604020202020204" pitchFamily="34" charset="0"/>
                <a:cs typeface="Helvetica" panose="020B0604020202020204" pitchFamily="34" charset="0"/>
              </a:rPr>
              <a:t>A Great Workplace</a:t>
            </a:r>
          </a:p>
        </p:txBody>
      </p:sp>
      <p:pic>
        <p:nvPicPr>
          <p:cNvPr id="9" name="Picture 8">
            <a:extLst>
              <a:ext uri="{FF2B5EF4-FFF2-40B4-BE49-F238E27FC236}">
                <a16:creationId xmlns:a16="http://schemas.microsoft.com/office/drawing/2014/main" id="{3617EF0C-8C53-4DF2-862E-2489EEB2A071}"/>
              </a:ext>
            </a:extLst>
          </p:cNvPr>
          <p:cNvPicPr>
            <a:picLocks noChangeAspect="1"/>
          </p:cNvPicPr>
          <p:nvPr userDrawn="1"/>
        </p:nvPicPr>
        <p:blipFill rotWithShape="1">
          <a:blip r:embed="rId2"/>
          <a:srcRect l="40181" t="50000" r="37796" b="16342"/>
          <a:stretch/>
        </p:blipFill>
        <p:spPr>
          <a:xfrm>
            <a:off x="1" y="3443876"/>
            <a:ext cx="12192000" cy="3145260"/>
          </a:xfrm>
          <a:prstGeom prst="rect">
            <a:avLst/>
          </a:prstGeom>
        </p:spPr>
      </p:pic>
      <p:sp>
        <p:nvSpPr>
          <p:cNvPr id="13" name="Date Placeholder 3">
            <a:extLst>
              <a:ext uri="{FF2B5EF4-FFF2-40B4-BE49-F238E27FC236}">
                <a16:creationId xmlns:a16="http://schemas.microsoft.com/office/drawing/2014/main" id="{1B0D21C0-E914-4591-9ABE-A1DE7F419F6E}"/>
              </a:ext>
            </a:extLst>
          </p:cNvPr>
          <p:cNvSpPr>
            <a:spLocks noGrp="1"/>
          </p:cNvSpPr>
          <p:nvPr>
            <p:ph type="dt" sz="half" idx="10"/>
          </p:nvPr>
        </p:nvSpPr>
        <p:spPr>
          <a:xfrm>
            <a:off x="107691" y="6472045"/>
            <a:ext cx="1403044" cy="365125"/>
          </a:xfrm>
          <a:prstGeom prst="rect">
            <a:avLst/>
          </a:prstGeom>
        </p:spPr>
        <p:txBody>
          <a:bodyPr/>
          <a:lstStyle>
            <a:lvl1pPr>
              <a:defRPr>
                <a:latin typeface="Helvetica" panose="020B0604020202020204" pitchFamily="34" charset="0"/>
                <a:cs typeface="Helvetica" panose="020B0604020202020204" pitchFamily="34" charset="0"/>
              </a:defRPr>
            </a:lvl1pPr>
          </a:lstStyle>
          <a:p>
            <a:endParaRPr lang="en-SG" dirty="0"/>
          </a:p>
        </p:txBody>
      </p:sp>
      <p:sp>
        <p:nvSpPr>
          <p:cNvPr id="14" name="Slide Number Placeholder 5">
            <a:extLst>
              <a:ext uri="{FF2B5EF4-FFF2-40B4-BE49-F238E27FC236}">
                <a16:creationId xmlns:a16="http://schemas.microsoft.com/office/drawing/2014/main" id="{4A48DC72-E86C-4447-852C-F1420D5D7143}"/>
              </a:ext>
            </a:extLst>
          </p:cNvPr>
          <p:cNvSpPr>
            <a:spLocks noGrp="1"/>
          </p:cNvSpPr>
          <p:nvPr>
            <p:ph type="sldNum" sz="quarter" idx="12"/>
          </p:nvPr>
        </p:nvSpPr>
        <p:spPr>
          <a:xfrm>
            <a:off x="1566452" y="6486942"/>
            <a:ext cx="1102032" cy="365125"/>
          </a:xfrm>
          <a:prstGeom prst="rect">
            <a:avLst/>
          </a:prstGeom>
        </p:spPr>
        <p:txBody>
          <a:bodyPr/>
          <a:lstStyle>
            <a:lvl1pPr>
              <a:defRPr>
                <a:latin typeface="Helvetica" panose="020B0604020202020204" pitchFamily="34" charset="0"/>
                <a:cs typeface="Helvetica" panose="020B0604020202020204" pitchFamily="34" charset="0"/>
              </a:defRPr>
            </a:lvl1pPr>
          </a:lstStyle>
          <a:p>
            <a:fld id="{16D939A3-E011-48D6-808F-A89240956D1F}" type="slidenum">
              <a:rPr lang="en-SG" smtClean="0"/>
              <a:pPr/>
              <a:t>‹#›</a:t>
            </a:fld>
            <a:endParaRPr lang="en-SG" dirty="0"/>
          </a:p>
        </p:txBody>
      </p:sp>
      <p:pic>
        <p:nvPicPr>
          <p:cNvPr id="15" name="Picture 3">
            <a:extLst>
              <a:ext uri="{FF2B5EF4-FFF2-40B4-BE49-F238E27FC236}">
                <a16:creationId xmlns:a16="http://schemas.microsoft.com/office/drawing/2014/main" id="{27464A00-DABB-46A7-BC72-FA5059184386}"/>
              </a:ext>
            </a:extLst>
          </p:cNvPr>
          <p:cNvPicPr>
            <a:picLocks noChangeAspect="1" noChangeArrowheads="1"/>
          </p:cNvPicPr>
          <p:nvPr userDrawn="1"/>
        </p:nvPicPr>
        <p:blipFill>
          <a:blip r:embed="rId3" cstate="print"/>
          <a:srcRect/>
          <a:stretch>
            <a:fillRect/>
          </a:stretch>
        </p:blipFill>
        <p:spPr bwMode="auto">
          <a:xfrm>
            <a:off x="9726480" y="233037"/>
            <a:ext cx="1865445" cy="701028"/>
          </a:xfrm>
          <a:prstGeom prst="rect">
            <a:avLst/>
          </a:prstGeom>
          <a:noFill/>
          <a:ln w="9525">
            <a:noFill/>
            <a:miter lim="800000"/>
            <a:headEnd/>
            <a:tailEnd/>
          </a:ln>
        </p:spPr>
      </p:pic>
    </p:spTree>
    <p:extLst>
      <p:ext uri="{BB962C8B-B14F-4D97-AF65-F5344CB8AC3E}">
        <p14:creationId xmlns:p14="http://schemas.microsoft.com/office/powerpoint/2010/main" val="1147362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FD2BD1E-C26E-4352-ADE6-B7E18FB835D6}"/>
              </a:ext>
            </a:extLst>
          </p:cNvPr>
          <p:cNvPicPr>
            <a:picLocks noChangeAspect="1"/>
          </p:cNvPicPr>
          <p:nvPr userDrawn="1"/>
        </p:nvPicPr>
        <p:blipFill rotWithShape="1">
          <a:blip r:embed="rId2"/>
          <a:srcRect l="41129" t="50000" r="36848" b="16342"/>
          <a:stretch/>
        </p:blipFill>
        <p:spPr>
          <a:xfrm>
            <a:off x="1" y="4582759"/>
            <a:ext cx="8819543" cy="2275242"/>
          </a:xfrm>
          <a:prstGeom prst="rect">
            <a:avLst/>
          </a:prstGeom>
        </p:spPr>
      </p:pic>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dirty="0"/>
              <a:t>Click to edit Master title style</a:t>
            </a:r>
            <a:endParaRPr lang="en-SG" dirty="0"/>
          </a:p>
        </p:txBody>
      </p:sp>
      <p:sp>
        <p:nvSpPr>
          <p:cNvPr id="3" name="Content Placeholder 2"/>
          <p:cNvSpPr>
            <a:spLocks noGrp="1"/>
          </p:cNvSpPr>
          <p:nvPr>
            <p:ph idx="1"/>
          </p:nvPr>
        </p:nvSpPr>
        <p:spPr>
          <a:xfrm>
            <a:off x="838200" y="1825625"/>
            <a:ext cx="10515600" cy="4351338"/>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p:cNvSpPr>
            <a:spLocks noGrp="1"/>
          </p:cNvSpPr>
          <p:nvPr>
            <p:ph type="dt" sz="half" idx="10"/>
          </p:nvPr>
        </p:nvSpPr>
        <p:spPr>
          <a:xfrm>
            <a:off x="8793007" y="6178557"/>
            <a:ext cx="1403044" cy="365125"/>
          </a:xfrm>
          <a:prstGeom prst="rect">
            <a:avLst/>
          </a:prstGeom>
        </p:spPr>
        <p:txBody>
          <a:bodyPr/>
          <a:lstStyle>
            <a:lvl1pPr>
              <a:defRPr>
                <a:latin typeface="Helvetica" panose="020B0604020202020204" pitchFamily="34" charset="0"/>
                <a:cs typeface="Helvetica" panose="020B0604020202020204" pitchFamily="34" charset="0"/>
              </a:defRPr>
            </a:lvl1pPr>
          </a:lstStyle>
          <a:p>
            <a:endParaRPr lang="en-SG" dirty="0"/>
          </a:p>
        </p:txBody>
      </p:sp>
      <p:sp>
        <p:nvSpPr>
          <p:cNvPr id="6" name="Slide Number Placeholder 5"/>
          <p:cNvSpPr>
            <a:spLocks noGrp="1"/>
          </p:cNvSpPr>
          <p:nvPr>
            <p:ph type="sldNum" sz="quarter" idx="12"/>
          </p:nvPr>
        </p:nvSpPr>
        <p:spPr>
          <a:xfrm>
            <a:off x="10251768" y="6193454"/>
            <a:ext cx="1102032" cy="365125"/>
          </a:xfrm>
          <a:prstGeom prst="rect">
            <a:avLst/>
          </a:prstGeom>
        </p:spPr>
        <p:txBody>
          <a:bodyPr/>
          <a:lstStyle>
            <a:lvl1pPr>
              <a:defRPr>
                <a:latin typeface="Helvetica" panose="020B0604020202020204" pitchFamily="34" charset="0"/>
                <a:cs typeface="Helvetica" panose="020B0604020202020204" pitchFamily="34" charset="0"/>
              </a:defRPr>
            </a:lvl1pPr>
          </a:lstStyle>
          <a:p>
            <a:fld id="{16D939A3-E011-48D6-808F-A89240956D1F}" type="slidenum">
              <a:rPr lang="en-SG" smtClean="0"/>
              <a:pPr/>
              <a:t>‹#›</a:t>
            </a:fld>
            <a:endParaRPr lang="en-SG" dirty="0"/>
          </a:p>
        </p:txBody>
      </p:sp>
      <p:sp>
        <p:nvSpPr>
          <p:cNvPr id="8" name="Date Placeholder 1">
            <a:extLst>
              <a:ext uri="{FF2B5EF4-FFF2-40B4-BE49-F238E27FC236}">
                <a16:creationId xmlns:a16="http://schemas.microsoft.com/office/drawing/2014/main" id="{D8808417-516B-4131-817E-4CFE4E35C6C9}"/>
              </a:ext>
            </a:extLst>
          </p:cNvPr>
          <p:cNvSpPr txBox="1">
            <a:spLocks/>
          </p:cNvSpPr>
          <p:nvPr userDrawn="1"/>
        </p:nvSpPr>
        <p:spPr>
          <a:xfrm>
            <a:off x="8008203" y="6496919"/>
            <a:ext cx="3909653" cy="501650"/>
          </a:xfrm>
          <a:prstGeom prst="rect">
            <a:avLst/>
          </a:prstGeom>
          <a:noFill/>
          <a:effectLst>
            <a:outerShdw blurRad="50800" dist="38100" dir="2700000" algn="tl" rotWithShape="0">
              <a:prstClr val="black">
                <a:alpha val="0"/>
              </a:prstClr>
            </a:outerShdw>
          </a:effectLst>
        </p:spPr>
        <p:txBody>
          <a:bodyPr/>
          <a:lstStyle>
            <a:lvl1pPr>
              <a:defRPr sz="1400" b="1"/>
            </a:lvl1pPr>
          </a:lstStyle>
          <a:p>
            <a:pPr algn="r" fontAlgn="auto">
              <a:spcBef>
                <a:spcPts val="0"/>
              </a:spcBef>
              <a:spcAft>
                <a:spcPts val="0"/>
              </a:spcAft>
              <a:defRPr/>
            </a:pPr>
            <a:r>
              <a:rPr lang="en-US" sz="1100" dirty="0">
                <a:solidFill>
                  <a:srgbClr val="1F497D"/>
                </a:solidFill>
                <a:latin typeface="Helvetica" panose="020B0604020202020204" pitchFamily="34" charset="0"/>
                <a:cs typeface="Helvetica" panose="020B0604020202020204" pitchFamily="34" charset="0"/>
              </a:rPr>
              <a:t>A Great Workforce </a:t>
            </a:r>
            <a:r>
              <a:rPr lang="en-US" sz="1100" dirty="0">
                <a:solidFill>
                  <a:srgbClr val="F79646">
                    <a:lumMod val="75000"/>
                  </a:srgbClr>
                </a:solidFill>
                <a:latin typeface="Helvetica" panose="020B0604020202020204" pitchFamily="34" charset="0"/>
                <a:cs typeface="Helvetica" panose="020B0604020202020204" pitchFamily="34" charset="0"/>
              </a:rPr>
              <a:t>A Great Workplace</a:t>
            </a:r>
          </a:p>
        </p:txBody>
      </p:sp>
      <p:pic>
        <p:nvPicPr>
          <p:cNvPr id="9" name="Picture 3">
            <a:extLst>
              <a:ext uri="{FF2B5EF4-FFF2-40B4-BE49-F238E27FC236}">
                <a16:creationId xmlns:a16="http://schemas.microsoft.com/office/drawing/2014/main" id="{6AF0489E-DD5B-4AA6-AF90-EDE455FBAA3B}"/>
              </a:ext>
            </a:extLst>
          </p:cNvPr>
          <p:cNvPicPr>
            <a:picLocks noChangeAspect="1" noChangeArrowheads="1"/>
          </p:cNvPicPr>
          <p:nvPr userDrawn="1"/>
        </p:nvPicPr>
        <p:blipFill>
          <a:blip r:embed="rId3" cstate="print"/>
          <a:srcRect/>
          <a:stretch>
            <a:fillRect/>
          </a:stretch>
        </p:blipFill>
        <p:spPr bwMode="auto">
          <a:xfrm>
            <a:off x="10251769" y="233037"/>
            <a:ext cx="1340156" cy="503626"/>
          </a:xfrm>
          <a:prstGeom prst="rect">
            <a:avLst/>
          </a:prstGeom>
          <a:noFill/>
          <a:ln w="9525">
            <a:noFill/>
            <a:miter lim="800000"/>
            <a:headEnd/>
            <a:tailEnd/>
          </a:ln>
        </p:spPr>
      </p:pic>
    </p:spTree>
    <p:extLst>
      <p:ext uri="{BB962C8B-B14F-4D97-AF65-F5344CB8AC3E}">
        <p14:creationId xmlns:p14="http://schemas.microsoft.com/office/powerpoint/2010/main" val="1829780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A34C00-3386-4ECD-B8A0-E81C3E7D16C4}"/>
              </a:ext>
            </a:extLst>
          </p:cNvPr>
          <p:cNvPicPr>
            <a:picLocks noChangeAspect="1"/>
          </p:cNvPicPr>
          <p:nvPr userDrawn="1"/>
        </p:nvPicPr>
        <p:blipFill rotWithShape="1">
          <a:blip r:embed="rId2"/>
          <a:srcRect l="41129" t="50000" r="36848" b="16342"/>
          <a:stretch/>
        </p:blipFill>
        <p:spPr>
          <a:xfrm>
            <a:off x="1" y="4582758"/>
            <a:ext cx="8819543" cy="2275242"/>
          </a:xfrm>
          <a:prstGeom prst="rect">
            <a:avLst/>
          </a:prstGeom>
        </p:spPr>
      </p:pic>
      <p:sp>
        <p:nvSpPr>
          <p:cNvPr id="2" name="Title 1"/>
          <p:cNvSpPr>
            <a:spLocks noGrp="1"/>
          </p:cNvSpPr>
          <p:nvPr>
            <p:ph type="title"/>
          </p:nvPr>
        </p:nvSpPr>
        <p:spPr>
          <a:xfrm>
            <a:off x="831851" y="1709741"/>
            <a:ext cx="10515600" cy="2852737"/>
          </a:xfrm>
        </p:spPr>
        <p:txBody>
          <a:bodyPr anchor="b"/>
          <a:lstStyle>
            <a:lvl1pPr>
              <a:defRPr sz="4500">
                <a:latin typeface="Helvetica" panose="020B0604020202020204" pitchFamily="34" charset="0"/>
                <a:cs typeface="Helvetica" panose="020B0604020202020204" pitchFamily="34" charset="0"/>
              </a:defRPr>
            </a:lvl1pPr>
          </a:lstStyle>
          <a:p>
            <a:r>
              <a:rPr lang="en-US" dirty="0"/>
              <a:t>Click to edit Master title style</a:t>
            </a:r>
            <a:endParaRPr lang="en-SG" dirty="0"/>
          </a:p>
        </p:txBody>
      </p:sp>
      <p:sp>
        <p:nvSpPr>
          <p:cNvPr id="3" name="Text Placeholder 2"/>
          <p:cNvSpPr>
            <a:spLocks noGrp="1"/>
          </p:cNvSpPr>
          <p:nvPr>
            <p:ph type="body" idx="1"/>
          </p:nvPr>
        </p:nvSpPr>
        <p:spPr>
          <a:xfrm>
            <a:off x="831851" y="4589466"/>
            <a:ext cx="10515600" cy="1500187"/>
          </a:xfrm>
        </p:spPr>
        <p:txBody>
          <a:bodyPr/>
          <a:lstStyle>
            <a:lvl1pPr marL="0" indent="0">
              <a:buNone/>
              <a:defRPr sz="1800">
                <a:solidFill>
                  <a:schemeClr val="tx1">
                    <a:tint val="75000"/>
                  </a:schemeClr>
                </a:solidFill>
                <a:latin typeface="Helvetica" panose="020B0604020202020204" pitchFamily="34" charset="0"/>
                <a:cs typeface="Helvetica" panose="020B060402020202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7" name="Date Placeholder 3">
            <a:extLst>
              <a:ext uri="{FF2B5EF4-FFF2-40B4-BE49-F238E27FC236}">
                <a16:creationId xmlns:a16="http://schemas.microsoft.com/office/drawing/2014/main" id="{AFB9301D-EF89-4AAE-9F56-0641CC3B8795}"/>
              </a:ext>
            </a:extLst>
          </p:cNvPr>
          <p:cNvSpPr>
            <a:spLocks noGrp="1"/>
          </p:cNvSpPr>
          <p:nvPr>
            <p:ph type="dt" sz="half" idx="10"/>
          </p:nvPr>
        </p:nvSpPr>
        <p:spPr>
          <a:xfrm>
            <a:off x="8793007" y="6178557"/>
            <a:ext cx="1403044" cy="365125"/>
          </a:xfrm>
          <a:prstGeom prst="rect">
            <a:avLst/>
          </a:prstGeom>
        </p:spPr>
        <p:txBody>
          <a:bodyPr/>
          <a:lstStyle>
            <a:lvl1pPr>
              <a:defRPr>
                <a:latin typeface="Helvetica" panose="020B0604020202020204" pitchFamily="34" charset="0"/>
                <a:cs typeface="Helvetica" panose="020B0604020202020204" pitchFamily="34" charset="0"/>
              </a:defRPr>
            </a:lvl1pPr>
          </a:lstStyle>
          <a:p>
            <a:endParaRPr lang="en-SG" dirty="0"/>
          </a:p>
        </p:txBody>
      </p:sp>
      <p:sp>
        <p:nvSpPr>
          <p:cNvPr id="18" name="Slide Number Placeholder 5">
            <a:extLst>
              <a:ext uri="{FF2B5EF4-FFF2-40B4-BE49-F238E27FC236}">
                <a16:creationId xmlns:a16="http://schemas.microsoft.com/office/drawing/2014/main" id="{819A8669-326E-41F1-B38A-EC3EC94E5C6A}"/>
              </a:ext>
            </a:extLst>
          </p:cNvPr>
          <p:cNvSpPr>
            <a:spLocks noGrp="1"/>
          </p:cNvSpPr>
          <p:nvPr>
            <p:ph type="sldNum" sz="quarter" idx="12"/>
          </p:nvPr>
        </p:nvSpPr>
        <p:spPr>
          <a:xfrm>
            <a:off x="10251768" y="6193454"/>
            <a:ext cx="1102032" cy="365125"/>
          </a:xfrm>
          <a:prstGeom prst="rect">
            <a:avLst/>
          </a:prstGeom>
        </p:spPr>
        <p:txBody>
          <a:bodyPr/>
          <a:lstStyle>
            <a:lvl1pPr>
              <a:defRPr>
                <a:latin typeface="Helvetica" panose="020B0604020202020204" pitchFamily="34" charset="0"/>
                <a:cs typeface="Helvetica" panose="020B0604020202020204" pitchFamily="34" charset="0"/>
              </a:defRPr>
            </a:lvl1pPr>
          </a:lstStyle>
          <a:p>
            <a:fld id="{16D939A3-E011-48D6-808F-A89240956D1F}" type="slidenum">
              <a:rPr lang="en-SG" smtClean="0"/>
              <a:pPr/>
              <a:t>‹#›</a:t>
            </a:fld>
            <a:endParaRPr lang="en-SG" dirty="0"/>
          </a:p>
        </p:txBody>
      </p:sp>
      <p:sp>
        <p:nvSpPr>
          <p:cNvPr id="19" name="Date Placeholder 1">
            <a:extLst>
              <a:ext uri="{FF2B5EF4-FFF2-40B4-BE49-F238E27FC236}">
                <a16:creationId xmlns:a16="http://schemas.microsoft.com/office/drawing/2014/main" id="{F5D25E1D-E480-4106-8D7B-262B924750B2}"/>
              </a:ext>
            </a:extLst>
          </p:cNvPr>
          <p:cNvSpPr txBox="1">
            <a:spLocks/>
          </p:cNvSpPr>
          <p:nvPr userDrawn="1"/>
        </p:nvSpPr>
        <p:spPr>
          <a:xfrm>
            <a:off x="8008203" y="6496919"/>
            <a:ext cx="3909653" cy="501650"/>
          </a:xfrm>
          <a:prstGeom prst="rect">
            <a:avLst/>
          </a:prstGeom>
          <a:noFill/>
          <a:effectLst>
            <a:outerShdw blurRad="50800" dist="38100" dir="2700000" algn="tl" rotWithShape="0">
              <a:prstClr val="black">
                <a:alpha val="0"/>
              </a:prstClr>
            </a:outerShdw>
          </a:effectLst>
        </p:spPr>
        <p:txBody>
          <a:bodyPr/>
          <a:lstStyle>
            <a:lvl1pPr>
              <a:defRPr sz="1400" b="1"/>
            </a:lvl1pPr>
          </a:lstStyle>
          <a:p>
            <a:pPr algn="r" fontAlgn="auto">
              <a:spcBef>
                <a:spcPts val="0"/>
              </a:spcBef>
              <a:spcAft>
                <a:spcPts val="0"/>
              </a:spcAft>
              <a:defRPr/>
            </a:pPr>
            <a:r>
              <a:rPr lang="en-US" sz="1100" dirty="0">
                <a:solidFill>
                  <a:srgbClr val="1F497D"/>
                </a:solidFill>
                <a:latin typeface="Helvetica" panose="020B0604020202020204" pitchFamily="34" charset="0"/>
                <a:cs typeface="Helvetica" panose="020B0604020202020204" pitchFamily="34" charset="0"/>
              </a:rPr>
              <a:t>A Great Workforce </a:t>
            </a:r>
            <a:r>
              <a:rPr lang="en-US" sz="1100" dirty="0">
                <a:solidFill>
                  <a:srgbClr val="F79646">
                    <a:lumMod val="75000"/>
                  </a:srgbClr>
                </a:solidFill>
                <a:latin typeface="Helvetica" panose="020B0604020202020204" pitchFamily="34" charset="0"/>
                <a:cs typeface="Helvetica" panose="020B0604020202020204" pitchFamily="34" charset="0"/>
              </a:rPr>
              <a:t>A Great Workplace</a:t>
            </a:r>
          </a:p>
        </p:txBody>
      </p:sp>
      <p:pic>
        <p:nvPicPr>
          <p:cNvPr id="9" name="Picture 3">
            <a:extLst>
              <a:ext uri="{FF2B5EF4-FFF2-40B4-BE49-F238E27FC236}">
                <a16:creationId xmlns:a16="http://schemas.microsoft.com/office/drawing/2014/main" id="{62D53370-C535-4894-98FF-03013652D23C}"/>
              </a:ext>
            </a:extLst>
          </p:cNvPr>
          <p:cNvPicPr>
            <a:picLocks noChangeAspect="1" noChangeArrowheads="1"/>
          </p:cNvPicPr>
          <p:nvPr userDrawn="1"/>
        </p:nvPicPr>
        <p:blipFill>
          <a:blip r:embed="rId3" cstate="print"/>
          <a:srcRect/>
          <a:stretch>
            <a:fillRect/>
          </a:stretch>
        </p:blipFill>
        <p:spPr bwMode="auto">
          <a:xfrm>
            <a:off x="10251769" y="233037"/>
            <a:ext cx="1340156" cy="503626"/>
          </a:xfrm>
          <a:prstGeom prst="rect">
            <a:avLst/>
          </a:prstGeom>
          <a:noFill/>
          <a:ln w="9525">
            <a:noFill/>
            <a:miter lim="800000"/>
            <a:headEnd/>
            <a:tailEnd/>
          </a:ln>
        </p:spPr>
      </p:pic>
    </p:spTree>
    <p:extLst>
      <p:ext uri="{BB962C8B-B14F-4D97-AF65-F5344CB8AC3E}">
        <p14:creationId xmlns:p14="http://schemas.microsoft.com/office/powerpoint/2010/main" val="2286220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473DFB8-0D57-4701-A3BA-A22135DA1A59}"/>
              </a:ext>
            </a:extLst>
          </p:cNvPr>
          <p:cNvPicPr>
            <a:picLocks noChangeAspect="1"/>
          </p:cNvPicPr>
          <p:nvPr userDrawn="1"/>
        </p:nvPicPr>
        <p:blipFill rotWithShape="1">
          <a:blip r:embed="rId2"/>
          <a:srcRect l="41129" t="50000" r="36848" b="16342"/>
          <a:stretch/>
        </p:blipFill>
        <p:spPr>
          <a:xfrm>
            <a:off x="1" y="4582759"/>
            <a:ext cx="8819543" cy="2275242"/>
          </a:xfrm>
          <a:prstGeom prst="rect">
            <a:avLst/>
          </a:prstGeom>
        </p:spPr>
      </p:pic>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11" name="Date Placeholder 3">
            <a:extLst>
              <a:ext uri="{FF2B5EF4-FFF2-40B4-BE49-F238E27FC236}">
                <a16:creationId xmlns:a16="http://schemas.microsoft.com/office/drawing/2014/main" id="{79527569-C100-4EAD-86E8-DD10AC271D9A}"/>
              </a:ext>
            </a:extLst>
          </p:cNvPr>
          <p:cNvSpPr>
            <a:spLocks noGrp="1"/>
          </p:cNvSpPr>
          <p:nvPr>
            <p:ph type="dt" sz="half" idx="10"/>
          </p:nvPr>
        </p:nvSpPr>
        <p:spPr>
          <a:xfrm>
            <a:off x="8793007" y="6178557"/>
            <a:ext cx="1403044" cy="365125"/>
          </a:xfrm>
          <a:prstGeom prst="rect">
            <a:avLst/>
          </a:prstGeom>
        </p:spPr>
        <p:txBody>
          <a:bodyPr/>
          <a:lstStyle>
            <a:lvl1pPr>
              <a:defRPr>
                <a:latin typeface="Helvetica" panose="020B0604020202020204" pitchFamily="34" charset="0"/>
                <a:cs typeface="Helvetica" panose="020B0604020202020204" pitchFamily="34" charset="0"/>
              </a:defRPr>
            </a:lvl1pPr>
          </a:lstStyle>
          <a:p>
            <a:endParaRPr lang="en-SG" dirty="0"/>
          </a:p>
        </p:txBody>
      </p:sp>
      <p:sp>
        <p:nvSpPr>
          <p:cNvPr id="12" name="Slide Number Placeholder 5">
            <a:extLst>
              <a:ext uri="{FF2B5EF4-FFF2-40B4-BE49-F238E27FC236}">
                <a16:creationId xmlns:a16="http://schemas.microsoft.com/office/drawing/2014/main" id="{F7DB221B-3341-4174-B62D-BC8F76CF31BB}"/>
              </a:ext>
            </a:extLst>
          </p:cNvPr>
          <p:cNvSpPr>
            <a:spLocks noGrp="1"/>
          </p:cNvSpPr>
          <p:nvPr>
            <p:ph type="sldNum" sz="quarter" idx="12"/>
          </p:nvPr>
        </p:nvSpPr>
        <p:spPr>
          <a:xfrm>
            <a:off x="10251768" y="6193454"/>
            <a:ext cx="1102032" cy="365125"/>
          </a:xfrm>
          <a:prstGeom prst="rect">
            <a:avLst/>
          </a:prstGeom>
        </p:spPr>
        <p:txBody>
          <a:bodyPr/>
          <a:lstStyle>
            <a:lvl1pPr>
              <a:defRPr>
                <a:latin typeface="Helvetica" panose="020B0604020202020204" pitchFamily="34" charset="0"/>
                <a:cs typeface="Helvetica" panose="020B0604020202020204" pitchFamily="34" charset="0"/>
              </a:defRPr>
            </a:lvl1pPr>
          </a:lstStyle>
          <a:p>
            <a:fld id="{16D939A3-E011-48D6-808F-A89240956D1F}" type="slidenum">
              <a:rPr lang="en-SG" smtClean="0"/>
              <a:pPr/>
              <a:t>‹#›</a:t>
            </a:fld>
            <a:endParaRPr lang="en-SG" dirty="0"/>
          </a:p>
        </p:txBody>
      </p:sp>
      <p:sp>
        <p:nvSpPr>
          <p:cNvPr id="13" name="Date Placeholder 1">
            <a:extLst>
              <a:ext uri="{FF2B5EF4-FFF2-40B4-BE49-F238E27FC236}">
                <a16:creationId xmlns:a16="http://schemas.microsoft.com/office/drawing/2014/main" id="{E85EBAC1-E88F-4578-ABB7-6224D55B52EE}"/>
              </a:ext>
            </a:extLst>
          </p:cNvPr>
          <p:cNvSpPr txBox="1">
            <a:spLocks/>
          </p:cNvSpPr>
          <p:nvPr userDrawn="1"/>
        </p:nvSpPr>
        <p:spPr>
          <a:xfrm>
            <a:off x="8008203" y="6496919"/>
            <a:ext cx="3909653" cy="501650"/>
          </a:xfrm>
          <a:prstGeom prst="rect">
            <a:avLst/>
          </a:prstGeom>
          <a:noFill/>
          <a:effectLst>
            <a:outerShdw blurRad="50800" dist="38100" dir="2700000" algn="tl" rotWithShape="0">
              <a:prstClr val="black">
                <a:alpha val="0"/>
              </a:prstClr>
            </a:outerShdw>
          </a:effectLst>
        </p:spPr>
        <p:txBody>
          <a:bodyPr/>
          <a:lstStyle>
            <a:lvl1pPr>
              <a:defRPr sz="1400" b="1"/>
            </a:lvl1pPr>
          </a:lstStyle>
          <a:p>
            <a:pPr algn="r" fontAlgn="auto">
              <a:spcBef>
                <a:spcPts val="0"/>
              </a:spcBef>
              <a:spcAft>
                <a:spcPts val="0"/>
              </a:spcAft>
              <a:defRPr/>
            </a:pPr>
            <a:r>
              <a:rPr lang="en-US" sz="1100" dirty="0">
                <a:solidFill>
                  <a:srgbClr val="1F497D"/>
                </a:solidFill>
                <a:latin typeface="Helvetica" panose="020B0604020202020204" pitchFamily="34" charset="0"/>
                <a:cs typeface="Helvetica" panose="020B0604020202020204" pitchFamily="34" charset="0"/>
              </a:rPr>
              <a:t>A Great Workforce </a:t>
            </a:r>
            <a:r>
              <a:rPr lang="en-US" sz="1100" dirty="0">
                <a:solidFill>
                  <a:srgbClr val="F79646">
                    <a:lumMod val="75000"/>
                  </a:srgbClr>
                </a:solidFill>
                <a:latin typeface="Helvetica" panose="020B0604020202020204" pitchFamily="34" charset="0"/>
                <a:cs typeface="Helvetica" panose="020B0604020202020204" pitchFamily="34" charset="0"/>
              </a:rPr>
              <a:t>A Great Workplace</a:t>
            </a:r>
          </a:p>
        </p:txBody>
      </p:sp>
      <p:pic>
        <p:nvPicPr>
          <p:cNvPr id="14" name="Picture 3">
            <a:extLst>
              <a:ext uri="{FF2B5EF4-FFF2-40B4-BE49-F238E27FC236}">
                <a16:creationId xmlns:a16="http://schemas.microsoft.com/office/drawing/2014/main" id="{F652B9FD-0EB1-4988-B0C7-D7E832B94B41}"/>
              </a:ext>
            </a:extLst>
          </p:cNvPr>
          <p:cNvPicPr>
            <a:picLocks noChangeAspect="1" noChangeArrowheads="1"/>
          </p:cNvPicPr>
          <p:nvPr userDrawn="1"/>
        </p:nvPicPr>
        <p:blipFill>
          <a:blip r:embed="rId3" cstate="print"/>
          <a:srcRect/>
          <a:stretch>
            <a:fillRect/>
          </a:stretch>
        </p:blipFill>
        <p:spPr bwMode="auto">
          <a:xfrm>
            <a:off x="10251769" y="233037"/>
            <a:ext cx="1340156" cy="503626"/>
          </a:xfrm>
          <a:prstGeom prst="rect">
            <a:avLst/>
          </a:prstGeom>
          <a:noFill/>
          <a:ln w="9525">
            <a:noFill/>
            <a:miter lim="800000"/>
            <a:headEnd/>
            <a:tailEnd/>
          </a:ln>
        </p:spPr>
      </p:pic>
    </p:spTree>
    <p:extLst>
      <p:ext uri="{BB962C8B-B14F-4D97-AF65-F5344CB8AC3E}">
        <p14:creationId xmlns:p14="http://schemas.microsoft.com/office/powerpoint/2010/main" val="3537452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5E9341A-B2B3-4C1A-BB39-DA74FCE30651}"/>
              </a:ext>
            </a:extLst>
          </p:cNvPr>
          <p:cNvPicPr>
            <a:picLocks noChangeAspect="1"/>
          </p:cNvPicPr>
          <p:nvPr userDrawn="1"/>
        </p:nvPicPr>
        <p:blipFill rotWithShape="1">
          <a:blip r:embed="rId2"/>
          <a:srcRect l="41129" t="50000" r="36848" b="16342"/>
          <a:stretch/>
        </p:blipFill>
        <p:spPr>
          <a:xfrm>
            <a:off x="1" y="4582759"/>
            <a:ext cx="8819543" cy="2275242"/>
          </a:xfrm>
          <a:prstGeom prst="rect">
            <a:avLst/>
          </a:prstGeom>
        </p:spPr>
      </p:pic>
      <p:sp>
        <p:nvSpPr>
          <p:cNvPr id="2" name="Title 1"/>
          <p:cNvSpPr>
            <a:spLocks noGrp="1"/>
          </p:cNvSpPr>
          <p:nvPr>
            <p:ph type="title"/>
          </p:nvPr>
        </p:nvSpPr>
        <p:spPr>
          <a:xfrm>
            <a:off x="840317" y="365128"/>
            <a:ext cx="10515600" cy="1325563"/>
          </a:xfrm>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SG"/>
          </a:p>
        </p:txBody>
      </p:sp>
      <p:sp>
        <p:nvSpPr>
          <p:cNvPr id="3" name="Text Placeholder 2"/>
          <p:cNvSpPr>
            <a:spLocks noGrp="1"/>
          </p:cNvSpPr>
          <p:nvPr>
            <p:ph type="body" idx="1"/>
          </p:nvPr>
        </p:nvSpPr>
        <p:spPr>
          <a:xfrm>
            <a:off x="840319" y="1681163"/>
            <a:ext cx="5158316" cy="823912"/>
          </a:xfrm>
        </p:spPr>
        <p:txBody>
          <a:bodyPr anchor="b"/>
          <a:lstStyle>
            <a:lvl1pPr marL="0" indent="0">
              <a:buNone/>
              <a:defRPr sz="1800" b="1">
                <a:latin typeface="Helvetica" panose="020B0604020202020204" pitchFamily="34" charset="0"/>
                <a:cs typeface="Helvetica"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40319" y="2505075"/>
            <a:ext cx="5158316" cy="3684588"/>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1800" b="1">
                <a:latin typeface="Helvetica" panose="020B0604020202020204" pitchFamily="34" charset="0"/>
                <a:cs typeface="Helvetica"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13" name="Date Placeholder 3">
            <a:extLst>
              <a:ext uri="{FF2B5EF4-FFF2-40B4-BE49-F238E27FC236}">
                <a16:creationId xmlns:a16="http://schemas.microsoft.com/office/drawing/2014/main" id="{BE843066-E0DE-4E2B-8909-FE969413CD20}"/>
              </a:ext>
            </a:extLst>
          </p:cNvPr>
          <p:cNvSpPr>
            <a:spLocks noGrp="1"/>
          </p:cNvSpPr>
          <p:nvPr>
            <p:ph type="dt" sz="half" idx="10"/>
          </p:nvPr>
        </p:nvSpPr>
        <p:spPr>
          <a:xfrm>
            <a:off x="8793007" y="6178557"/>
            <a:ext cx="1403044" cy="365125"/>
          </a:xfrm>
          <a:prstGeom prst="rect">
            <a:avLst/>
          </a:prstGeom>
        </p:spPr>
        <p:txBody>
          <a:bodyPr/>
          <a:lstStyle>
            <a:lvl1pPr>
              <a:defRPr>
                <a:latin typeface="Helvetica" panose="020B0604020202020204" pitchFamily="34" charset="0"/>
                <a:cs typeface="Helvetica" panose="020B0604020202020204" pitchFamily="34" charset="0"/>
              </a:defRPr>
            </a:lvl1pPr>
          </a:lstStyle>
          <a:p>
            <a:endParaRPr lang="en-SG" dirty="0"/>
          </a:p>
        </p:txBody>
      </p:sp>
      <p:sp>
        <p:nvSpPr>
          <p:cNvPr id="14" name="Slide Number Placeholder 5">
            <a:extLst>
              <a:ext uri="{FF2B5EF4-FFF2-40B4-BE49-F238E27FC236}">
                <a16:creationId xmlns:a16="http://schemas.microsoft.com/office/drawing/2014/main" id="{663B5C9B-B106-4C33-9405-E79D417ED532}"/>
              </a:ext>
            </a:extLst>
          </p:cNvPr>
          <p:cNvSpPr>
            <a:spLocks noGrp="1"/>
          </p:cNvSpPr>
          <p:nvPr>
            <p:ph type="sldNum" sz="quarter" idx="12"/>
          </p:nvPr>
        </p:nvSpPr>
        <p:spPr>
          <a:xfrm>
            <a:off x="10251768" y="6193454"/>
            <a:ext cx="1102032" cy="365125"/>
          </a:xfrm>
          <a:prstGeom prst="rect">
            <a:avLst/>
          </a:prstGeom>
        </p:spPr>
        <p:txBody>
          <a:bodyPr/>
          <a:lstStyle>
            <a:lvl1pPr>
              <a:defRPr>
                <a:latin typeface="Helvetica" panose="020B0604020202020204" pitchFamily="34" charset="0"/>
                <a:cs typeface="Helvetica" panose="020B0604020202020204" pitchFamily="34" charset="0"/>
              </a:defRPr>
            </a:lvl1pPr>
          </a:lstStyle>
          <a:p>
            <a:fld id="{16D939A3-E011-48D6-808F-A89240956D1F}" type="slidenum">
              <a:rPr lang="en-SG" smtClean="0"/>
              <a:pPr/>
              <a:t>‹#›</a:t>
            </a:fld>
            <a:endParaRPr lang="en-SG" dirty="0"/>
          </a:p>
        </p:txBody>
      </p:sp>
      <p:sp>
        <p:nvSpPr>
          <p:cNvPr id="15" name="Date Placeholder 1">
            <a:extLst>
              <a:ext uri="{FF2B5EF4-FFF2-40B4-BE49-F238E27FC236}">
                <a16:creationId xmlns:a16="http://schemas.microsoft.com/office/drawing/2014/main" id="{579FEB3C-80A0-4EBA-B34F-941F5EB7CC8F}"/>
              </a:ext>
            </a:extLst>
          </p:cNvPr>
          <p:cNvSpPr txBox="1">
            <a:spLocks/>
          </p:cNvSpPr>
          <p:nvPr userDrawn="1"/>
        </p:nvSpPr>
        <p:spPr>
          <a:xfrm>
            <a:off x="8008203" y="6496919"/>
            <a:ext cx="3909653" cy="501650"/>
          </a:xfrm>
          <a:prstGeom prst="rect">
            <a:avLst/>
          </a:prstGeom>
          <a:noFill/>
          <a:effectLst>
            <a:outerShdw blurRad="50800" dist="38100" dir="2700000" algn="tl" rotWithShape="0">
              <a:prstClr val="black">
                <a:alpha val="0"/>
              </a:prstClr>
            </a:outerShdw>
          </a:effectLst>
        </p:spPr>
        <p:txBody>
          <a:bodyPr/>
          <a:lstStyle>
            <a:lvl1pPr>
              <a:defRPr sz="1400" b="1"/>
            </a:lvl1pPr>
          </a:lstStyle>
          <a:p>
            <a:pPr algn="r" fontAlgn="auto">
              <a:spcBef>
                <a:spcPts val="0"/>
              </a:spcBef>
              <a:spcAft>
                <a:spcPts val="0"/>
              </a:spcAft>
              <a:defRPr/>
            </a:pPr>
            <a:r>
              <a:rPr lang="en-US" sz="1100" dirty="0">
                <a:solidFill>
                  <a:srgbClr val="1F497D"/>
                </a:solidFill>
                <a:latin typeface="Helvetica" panose="020B0604020202020204" pitchFamily="34" charset="0"/>
                <a:cs typeface="Helvetica" panose="020B0604020202020204" pitchFamily="34" charset="0"/>
              </a:rPr>
              <a:t>A Great Workforce </a:t>
            </a:r>
            <a:r>
              <a:rPr lang="en-US" sz="1100" dirty="0">
                <a:solidFill>
                  <a:srgbClr val="F79646">
                    <a:lumMod val="75000"/>
                  </a:srgbClr>
                </a:solidFill>
                <a:latin typeface="Helvetica" panose="020B0604020202020204" pitchFamily="34" charset="0"/>
                <a:cs typeface="Helvetica" panose="020B0604020202020204" pitchFamily="34" charset="0"/>
              </a:rPr>
              <a:t>A Great Workplace</a:t>
            </a:r>
          </a:p>
        </p:txBody>
      </p:sp>
      <p:pic>
        <p:nvPicPr>
          <p:cNvPr id="16" name="Picture 3">
            <a:extLst>
              <a:ext uri="{FF2B5EF4-FFF2-40B4-BE49-F238E27FC236}">
                <a16:creationId xmlns:a16="http://schemas.microsoft.com/office/drawing/2014/main" id="{01F81946-38C0-4FB0-A278-A256E0F91A36}"/>
              </a:ext>
            </a:extLst>
          </p:cNvPr>
          <p:cNvPicPr>
            <a:picLocks noChangeAspect="1" noChangeArrowheads="1"/>
          </p:cNvPicPr>
          <p:nvPr userDrawn="1"/>
        </p:nvPicPr>
        <p:blipFill>
          <a:blip r:embed="rId3" cstate="print"/>
          <a:srcRect/>
          <a:stretch>
            <a:fillRect/>
          </a:stretch>
        </p:blipFill>
        <p:spPr bwMode="auto">
          <a:xfrm>
            <a:off x="10251769" y="233037"/>
            <a:ext cx="1340156" cy="503626"/>
          </a:xfrm>
          <a:prstGeom prst="rect">
            <a:avLst/>
          </a:prstGeom>
          <a:noFill/>
          <a:ln w="9525">
            <a:noFill/>
            <a:miter lim="800000"/>
            <a:headEnd/>
            <a:tailEnd/>
          </a:ln>
        </p:spPr>
      </p:pic>
    </p:spTree>
    <p:extLst>
      <p:ext uri="{BB962C8B-B14F-4D97-AF65-F5344CB8AC3E}">
        <p14:creationId xmlns:p14="http://schemas.microsoft.com/office/powerpoint/2010/main" val="1708886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4177820-BB75-4E6C-B0DF-FB1F492F1303}"/>
              </a:ext>
            </a:extLst>
          </p:cNvPr>
          <p:cNvPicPr>
            <a:picLocks noChangeAspect="1"/>
          </p:cNvPicPr>
          <p:nvPr userDrawn="1"/>
        </p:nvPicPr>
        <p:blipFill rotWithShape="1">
          <a:blip r:embed="rId2"/>
          <a:srcRect l="41129" t="50000" r="36848" b="16342"/>
          <a:stretch/>
        </p:blipFill>
        <p:spPr>
          <a:xfrm>
            <a:off x="1" y="4582759"/>
            <a:ext cx="8819543" cy="2275242"/>
          </a:xfrm>
          <a:prstGeom prst="rect">
            <a:avLst/>
          </a:prstGeom>
        </p:spPr>
      </p:pic>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SG"/>
          </a:p>
        </p:txBody>
      </p:sp>
      <p:sp>
        <p:nvSpPr>
          <p:cNvPr id="9" name="Date Placeholder 3">
            <a:extLst>
              <a:ext uri="{FF2B5EF4-FFF2-40B4-BE49-F238E27FC236}">
                <a16:creationId xmlns:a16="http://schemas.microsoft.com/office/drawing/2014/main" id="{90501189-8A22-496C-9377-7A54916895E0}"/>
              </a:ext>
            </a:extLst>
          </p:cNvPr>
          <p:cNvSpPr>
            <a:spLocks noGrp="1"/>
          </p:cNvSpPr>
          <p:nvPr>
            <p:ph type="dt" sz="half" idx="10"/>
          </p:nvPr>
        </p:nvSpPr>
        <p:spPr>
          <a:xfrm>
            <a:off x="8793007" y="6178557"/>
            <a:ext cx="1403044" cy="365125"/>
          </a:xfrm>
          <a:prstGeom prst="rect">
            <a:avLst/>
          </a:prstGeom>
        </p:spPr>
        <p:txBody>
          <a:bodyPr/>
          <a:lstStyle>
            <a:lvl1pPr>
              <a:defRPr>
                <a:latin typeface="Helvetica" panose="020B0604020202020204" pitchFamily="34" charset="0"/>
                <a:cs typeface="Helvetica" panose="020B0604020202020204" pitchFamily="34" charset="0"/>
              </a:defRPr>
            </a:lvl1pPr>
          </a:lstStyle>
          <a:p>
            <a:endParaRPr lang="en-SG" dirty="0"/>
          </a:p>
        </p:txBody>
      </p:sp>
      <p:sp>
        <p:nvSpPr>
          <p:cNvPr id="10" name="Slide Number Placeholder 5">
            <a:extLst>
              <a:ext uri="{FF2B5EF4-FFF2-40B4-BE49-F238E27FC236}">
                <a16:creationId xmlns:a16="http://schemas.microsoft.com/office/drawing/2014/main" id="{604111B1-7579-4FFC-804C-6A8A674382C4}"/>
              </a:ext>
            </a:extLst>
          </p:cNvPr>
          <p:cNvSpPr>
            <a:spLocks noGrp="1"/>
          </p:cNvSpPr>
          <p:nvPr>
            <p:ph type="sldNum" sz="quarter" idx="12"/>
          </p:nvPr>
        </p:nvSpPr>
        <p:spPr>
          <a:xfrm>
            <a:off x="10251768" y="6193454"/>
            <a:ext cx="1102032" cy="365125"/>
          </a:xfrm>
          <a:prstGeom prst="rect">
            <a:avLst/>
          </a:prstGeom>
        </p:spPr>
        <p:txBody>
          <a:bodyPr/>
          <a:lstStyle>
            <a:lvl1pPr>
              <a:defRPr>
                <a:latin typeface="Helvetica" panose="020B0604020202020204" pitchFamily="34" charset="0"/>
                <a:cs typeface="Helvetica" panose="020B0604020202020204" pitchFamily="34" charset="0"/>
              </a:defRPr>
            </a:lvl1pPr>
          </a:lstStyle>
          <a:p>
            <a:fld id="{16D939A3-E011-48D6-808F-A89240956D1F}" type="slidenum">
              <a:rPr lang="en-SG" smtClean="0"/>
              <a:pPr/>
              <a:t>‹#›</a:t>
            </a:fld>
            <a:endParaRPr lang="en-SG" dirty="0"/>
          </a:p>
        </p:txBody>
      </p:sp>
      <p:sp>
        <p:nvSpPr>
          <p:cNvPr id="11" name="Date Placeholder 1">
            <a:extLst>
              <a:ext uri="{FF2B5EF4-FFF2-40B4-BE49-F238E27FC236}">
                <a16:creationId xmlns:a16="http://schemas.microsoft.com/office/drawing/2014/main" id="{BDC01EAE-3DDE-445F-9C12-2AA1BD2060E9}"/>
              </a:ext>
            </a:extLst>
          </p:cNvPr>
          <p:cNvSpPr txBox="1">
            <a:spLocks/>
          </p:cNvSpPr>
          <p:nvPr userDrawn="1"/>
        </p:nvSpPr>
        <p:spPr>
          <a:xfrm>
            <a:off x="8008203" y="6496919"/>
            <a:ext cx="3909653" cy="501650"/>
          </a:xfrm>
          <a:prstGeom prst="rect">
            <a:avLst/>
          </a:prstGeom>
          <a:noFill/>
          <a:effectLst>
            <a:outerShdw blurRad="50800" dist="38100" dir="2700000" algn="tl" rotWithShape="0">
              <a:prstClr val="black">
                <a:alpha val="0"/>
              </a:prstClr>
            </a:outerShdw>
          </a:effectLst>
        </p:spPr>
        <p:txBody>
          <a:bodyPr/>
          <a:lstStyle>
            <a:lvl1pPr>
              <a:defRPr sz="1400" b="1"/>
            </a:lvl1pPr>
          </a:lstStyle>
          <a:p>
            <a:pPr algn="r" fontAlgn="auto">
              <a:spcBef>
                <a:spcPts val="0"/>
              </a:spcBef>
              <a:spcAft>
                <a:spcPts val="0"/>
              </a:spcAft>
              <a:defRPr/>
            </a:pPr>
            <a:r>
              <a:rPr lang="en-US" sz="1100" dirty="0">
                <a:solidFill>
                  <a:srgbClr val="1F497D"/>
                </a:solidFill>
                <a:latin typeface="Helvetica" panose="020B0604020202020204" pitchFamily="34" charset="0"/>
                <a:cs typeface="Helvetica" panose="020B0604020202020204" pitchFamily="34" charset="0"/>
              </a:rPr>
              <a:t>A Great Workforce </a:t>
            </a:r>
            <a:r>
              <a:rPr lang="en-US" sz="1100" dirty="0">
                <a:solidFill>
                  <a:srgbClr val="F79646">
                    <a:lumMod val="75000"/>
                  </a:srgbClr>
                </a:solidFill>
                <a:latin typeface="Helvetica" panose="020B0604020202020204" pitchFamily="34" charset="0"/>
                <a:cs typeface="Helvetica" panose="020B0604020202020204" pitchFamily="34" charset="0"/>
              </a:rPr>
              <a:t>A Great Workplace</a:t>
            </a:r>
          </a:p>
        </p:txBody>
      </p:sp>
      <p:pic>
        <p:nvPicPr>
          <p:cNvPr id="12" name="Picture 3">
            <a:extLst>
              <a:ext uri="{FF2B5EF4-FFF2-40B4-BE49-F238E27FC236}">
                <a16:creationId xmlns:a16="http://schemas.microsoft.com/office/drawing/2014/main" id="{5C521B83-858C-4A90-A036-21F781904446}"/>
              </a:ext>
            </a:extLst>
          </p:cNvPr>
          <p:cNvPicPr>
            <a:picLocks noChangeAspect="1" noChangeArrowheads="1"/>
          </p:cNvPicPr>
          <p:nvPr userDrawn="1"/>
        </p:nvPicPr>
        <p:blipFill>
          <a:blip r:embed="rId3" cstate="print"/>
          <a:srcRect/>
          <a:stretch>
            <a:fillRect/>
          </a:stretch>
        </p:blipFill>
        <p:spPr bwMode="auto">
          <a:xfrm>
            <a:off x="10251769" y="233037"/>
            <a:ext cx="1340156" cy="503626"/>
          </a:xfrm>
          <a:prstGeom prst="rect">
            <a:avLst/>
          </a:prstGeom>
          <a:noFill/>
          <a:ln w="9525">
            <a:noFill/>
            <a:miter lim="800000"/>
            <a:headEnd/>
            <a:tailEnd/>
          </a:ln>
        </p:spPr>
      </p:pic>
    </p:spTree>
    <p:extLst>
      <p:ext uri="{BB962C8B-B14F-4D97-AF65-F5344CB8AC3E}">
        <p14:creationId xmlns:p14="http://schemas.microsoft.com/office/powerpoint/2010/main" val="1591620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CF0DA5B-7510-4BCC-9B73-F307C994CC4C}"/>
              </a:ext>
            </a:extLst>
          </p:cNvPr>
          <p:cNvPicPr>
            <a:picLocks noChangeAspect="1"/>
          </p:cNvPicPr>
          <p:nvPr userDrawn="1"/>
        </p:nvPicPr>
        <p:blipFill rotWithShape="1">
          <a:blip r:embed="rId2"/>
          <a:srcRect l="41129" t="50000" r="36848" b="16342"/>
          <a:stretch/>
        </p:blipFill>
        <p:spPr>
          <a:xfrm>
            <a:off x="1" y="4582759"/>
            <a:ext cx="8819543" cy="2275242"/>
          </a:xfrm>
          <a:prstGeom prst="rect">
            <a:avLst/>
          </a:prstGeom>
        </p:spPr>
      </p:pic>
      <p:sp>
        <p:nvSpPr>
          <p:cNvPr id="9" name="Date Placeholder 3">
            <a:extLst>
              <a:ext uri="{FF2B5EF4-FFF2-40B4-BE49-F238E27FC236}">
                <a16:creationId xmlns:a16="http://schemas.microsoft.com/office/drawing/2014/main" id="{BECDC7A7-0B2A-45A3-B3AB-209D256038B9}"/>
              </a:ext>
            </a:extLst>
          </p:cNvPr>
          <p:cNvSpPr>
            <a:spLocks noGrp="1"/>
          </p:cNvSpPr>
          <p:nvPr>
            <p:ph type="dt" sz="half" idx="10"/>
          </p:nvPr>
        </p:nvSpPr>
        <p:spPr>
          <a:xfrm>
            <a:off x="8793007" y="6178557"/>
            <a:ext cx="1403044" cy="365125"/>
          </a:xfrm>
          <a:prstGeom prst="rect">
            <a:avLst/>
          </a:prstGeom>
        </p:spPr>
        <p:txBody>
          <a:bodyPr/>
          <a:lstStyle>
            <a:lvl1pPr>
              <a:defRPr>
                <a:latin typeface="Helvetica" panose="020B0604020202020204" pitchFamily="34" charset="0"/>
                <a:cs typeface="Helvetica" panose="020B0604020202020204" pitchFamily="34" charset="0"/>
              </a:defRPr>
            </a:lvl1pPr>
          </a:lstStyle>
          <a:p>
            <a:endParaRPr lang="en-SG" dirty="0"/>
          </a:p>
        </p:txBody>
      </p:sp>
      <p:sp>
        <p:nvSpPr>
          <p:cNvPr id="10" name="Slide Number Placeholder 5">
            <a:extLst>
              <a:ext uri="{FF2B5EF4-FFF2-40B4-BE49-F238E27FC236}">
                <a16:creationId xmlns:a16="http://schemas.microsoft.com/office/drawing/2014/main" id="{9FBF07AA-EDA1-4170-BF91-DE837208B415}"/>
              </a:ext>
            </a:extLst>
          </p:cNvPr>
          <p:cNvSpPr>
            <a:spLocks noGrp="1"/>
          </p:cNvSpPr>
          <p:nvPr>
            <p:ph type="sldNum" sz="quarter" idx="12"/>
          </p:nvPr>
        </p:nvSpPr>
        <p:spPr>
          <a:xfrm>
            <a:off x="10251768" y="6193454"/>
            <a:ext cx="1102032" cy="365125"/>
          </a:xfrm>
          <a:prstGeom prst="rect">
            <a:avLst/>
          </a:prstGeom>
        </p:spPr>
        <p:txBody>
          <a:bodyPr/>
          <a:lstStyle>
            <a:lvl1pPr>
              <a:defRPr>
                <a:latin typeface="Helvetica" panose="020B0604020202020204" pitchFamily="34" charset="0"/>
                <a:cs typeface="Helvetica" panose="020B0604020202020204" pitchFamily="34" charset="0"/>
              </a:defRPr>
            </a:lvl1pPr>
          </a:lstStyle>
          <a:p>
            <a:fld id="{16D939A3-E011-48D6-808F-A89240956D1F}" type="slidenum">
              <a:rPr lang="en-SG" smtClean="0"/>
              <a:pPr/>
              <a:t>‹#›</a:t>
            </a:fld>
            <a:endParaRPr lang="en-SG" dirty="0"/>
          </a:p>
        </p:txBody>
      </p:sp>
      <p:sp>
        <p:nvSpPr>
          <p:cNvPr id="11" name="Date Placeholder 1">
            <a:extLst>
              <a:ext uri="{FF2B5EF4-FFF2-40B4-BE49-F238E27FC236}">
                <a16:creationId xmlns:a16="http://schemas.microsoft.com/office/drawing/2014/main" id="{64C1313F-03B1-4271-A071-93763E2985C5}"/>
              </a:ext>
            </a:extLst>
          </p:cNvPr>
          <p:cNvSpPr txBox="1">
            <a:spLocks/>
          </p:cNvSpPr>
          <p:nvPr userDrawn="1"/>
        </p:nvSpPr>
        <p:spPr>
          <a:xfrm>
            <a:off x="8008203" y="6496919"/>
            <a:ext cx="3909653" cy="501650"/>
          </a:xfrm>
          <a:prstGeom prst="rect">
            <a:avLst/>
          </a:prstGeom>
          <a:noFill/>
          <a:effectLst>
            <a:outerShdw blurRad="50800" dist="38100" dir="2700000" algn="tl" rotWithShape="0">
              <a:prstClr val="black">
                <a:alpha val="0"/>
              </a:prstClr>
            </a:outerShdw>
          </a:effectLst>
        </p:spPr>
        <p:txBody>
          <a:bodyPr/>
          <a:lstStyle>
            <a:lvl1pPr>
              <a:defRPr sz="1400" b="1"/>
            </a:lvl1pPr>
          </a:lstStyle>
          <a:p>
            <a:pPr algn="r" fontAlgn="auto">
              <a:spcBef>
                <a:spcPts val="0"/>
              </a:spcBef>
              <a:spcAft>
                <a:spcPts val="0"/>
              </a:spcAft>
              <a:defRPr/>
            </a:pPr>
            <a:r>
              <a:rPr lang="en-US" sz="1100" dirty="0">
                <a:solidFill>
                  <a:srgbClr val="1F497D"/>
                </a:solidFill>
                <a:latin typeface="Helvetica" panose="020B0604020202020204" pitchFamily="34" charset="0"/>
                <a:cs typeface="Helvetica" panose="020B0604020202020204" pitchFamily="34" charset="0"/>
              </a:rPr>
              <a:t>A Great Workforce </a:t>
            </a:r>
            <a:r>
              <a:rPr lang="en-US" sz="1100" dirty="0">
                <a:solidFill>
                  <a:srgbClr val="F79646">
                    <a:lumMod val="75000"/>
                  </a:srgbClr>
                </a:solidFill>
                <a:latin typeface="Helvetica" panose="020B0604020202020204" pitchFamily="34" charset="0"/>
                <a:cs typeface="Helvetica" panose="020B0604020202020204" pitchFamily="34" charset="0"/>
              </a:rPr>
              <a:t>A Great Workplace</a:t>
            </a:r>
          </a:p>
        </p:txBody>
      </p:sp>
      <p:pic>
        <p:nvPicPr>
          <p:cNvPr id="7" name="Picture 3">
            <a:extLst>
              <a:ext uri="{FF2B5EF4-FFF2-40B4-BE49-F238E27FC236}">
                <a16:creationId xmlns:a16="http://schemas.microsoft.com/office/drawing/2014/main" id="{F42828F3-FFAF-4014-BA79-2417D62D0037}"/>
              </a:ext>
            </a:extLst>
          </p:cNvPr>
          <p:cNvPicPr>
            <a:picLocks noChangeAspect="1" noChangeArrowheads="1"/>
          </p:cNvPicPr>
          <p:nvPr userDrawn="1"/>
        </p:nvPicPr>
        <p:blipFill>
          <a:blip r:embed="rId3" cstate="print"/>
          <a:srcRect/>
          <a:stretch>
            <a:fillRect/>
          </a:stretch>
        </p:blipFill>
        <p:spPr bwMode="auto">
          <a:xfrm>
            <a:off x="10251769" y="233037"/>
            <a:ext cx="1340156" cy="503626"/>
          </a:xfrm>
          <a:prstGeom prst="rect">
            <a:avLst/>
          </a:prstGeom>
          <a:noFill/>
          <a:ln w="9525">
            <a:noFill/>
            <a:miter lim="800000"/>
            <a:headEnd/>
            <a:tailEnd/>
          </a:ln>
        </p:spPr>
      </p:pic>
    </p:spTree>
    <p:extLst>
      <p:ext uri="{BB962C8B-B14F-4D97-AF65-F5344CB8AC3E}">
        <p14:creationId xmlns:p14="http://schemas.microsoft.com/office/powerpoint/2010/main" val="180616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2531746-DF3F-4D03-B572-76F741EC8325}"/>
              </a:ext>
            </a:extLst>
          </p:cNvPr>
          <p:cNvPicPr>
            <a:picLocks noChangeAspect="1"/>
          </p:cNvPicPr>
          <p:nvPr userDrawn="1"/>
        </p:nvPicPr>
        <p:blipFill rotWithShape="1">
          <a:blip r:embed="rId2"/>
          <a:srcRect l="41129" t="50000" r="36848" b="16342"/>
          <a:stretch/>
        </p:blipFill>
        <p:spPr>
          <a:xfrm>
            <a:off x="1" y="4582759"/>
            <a:ext cx="8819543" cy="2275242"/>
          </a:xfrm>
          <a:prstGeom prst="rect">
            <a:avLst/>
          </a:prstGeom>
        </p:spPr>
      </p:pic>
      <p:sp>
        <p:nvSpPr>
          <p:cNvPr id="2" name="Title 1"/>
          <p:cNvSpPr>
            <a:spLocks noGrp="1"/>
          </p:cNvSpPr>
          <p:nvPr>
            <p:ph type="title"/>
          </p:nvPr>
        </p:nvSpPr>
        <p:spPr>
          <a:xfrm>
            <a:off x="840319" y="457200"/>
            <a:ext cx="3932767" cy="1600200"/>
          </a:xfrm>
        </p:spPr>
        <p:txBody>
          <a:bodyPr anchor="b"/>
          <a:lstStyle>
            <a:lvl1pPr>
              <a:defRPr sz="2400">
                <a:latin typeface="Helvetica" panose="020B0604020202020204" pitchFamily="34" charset="0"/>
                <a:cs typeface="Helvetica" panose="020B0604020202020204" pitchFamily="34" charset="0"/>
              </a:defRPr>
            </a:lvl1pPr>
          </a:lstStyle>
          <a:p>
            <a:r>
              <a:rPr lang="en-US"/>
              <a:t>Click to edit Master title style</a:t>
            </a:r>
            <a:endParaRPr lang="en-SG"/>
          </a:p>
        </p:txBody>
      </p:sp>
      <p:sp>
        <p:nvSpPr>
          <p:cNvPr id="3" name="Content Placeholder 2"/>
          <p:cNvSpPr>
            <a:spLocks noGrp="1"/>
          </p:cNvSpPr>
          <p:nvPr>
            <p:ph idx="1"/>
          </p:nvPr>
        </p:nvSpPr>
        <p:spPr>
          <a:xfrm>
            <a:off x="5183717" y="987428"/>
            <a:ext cx="6172200" cy="4873625"/>
          </a:xfrm>
        </p:spPr>
        <p:txBody>
          <a:bodyPr/>
          <a:lstStyle>
            <a:lvl1pPr>
              <a:defRPr sz="2400">
                <a:latin typeface="Helvetica" panose="020B0604020202020204" pitchFamily="34" charset="0"/>
                <a:cs typeface="Helvetica" panose="020B0604020202020204" pitchFamily="34" charset="0"/>
              </a:defRPr>
            </a:lvl1pPr>
            <a:lvl2pPr>
              <a:defRPr sz="2100">
                <a:latin typeface="Helvetica" panose="020B0604020202020204" pitchFamily="34" charset="0"/>
                <a:cs typeface="Helvetica" panose="020B0604020202020204" pitchFamily="34" charset="0"/>
              </a:defRPr>
            </a:lvl2pPr>
            <a:lvl3pPr>
              <a:defRPr sz="1800">
                <a:latin typeface="Helvetica" panose="020B0604020202020204" pitchFamily="34" charset="0"/>
                <a:cs typeface="Helvetica" panose="020B0604020202020204" pitchFamily="34" charset="0"/>
              </a:defRPr>
            </a:lvl3pPr>
            <a:lvl4pPr>
              <a:defRPr sz="1500">
                <a:latin typeface="Helvetica" panose="020B0604020202020204" pitchFamily="34" charset="0"/>
                <a:cs typeface="Helvetica" panose="020B0604020202020204" pitchFamily="34" charset="0"/>
              </a:defRPr>
            </a:lvl4pPr>
            <a:lvl5pPr>
              <a:defRPr sz="1500">
                <a:latin typeface="Helvetica" panose="020B0604020202020204" pitchFamily="34" charset="0"/>
                <a:cs typeface="Helvetica" panose="020B0604020202020204" pitchFamily="34" charset="0"/>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840319" y="2057400"/>
            <a:ext cx="3932767" cy="3811588"/>
          </a:xfrm>
        </p:spPr>
        <p:txBody>
          <a:bodyPr/>
          <a:lstStyle>
            <a:lvl1pPr marL="0" indent="0">
              <a:buNone/>
              <a:defRPr sz="1200">
                <a:latin typeface="Helvetica" panose="020B0604020202020204" pitchFamily="34" charset="0"/>
                <a:cs typeface="Helvetica" panose="020B0604020202020204" pitchFamily="34"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1" name="Date Placeholder 3">
            <a:extLst>
              <a:ext uri="{FF2B5EF4-FFF2-40B4-BE49-F238E27FC236}">
                <a16:creationId xmlns:a16="http://schemas.microsoft.com/office/drawing/2014/main" id="{C336F0F8-82D6-4913-8C7E-F1DA90BA4B98}"/>
              </a:ext>
            </a:extLst>
          </p:cNvPr>
          <p:cNvSpPr>
            <a:spLocks noGrp="1"/>
          </p:cNvSpPr>
          <p:nvPr>
            <p:ph type="dt" sz="half" idx="10"/>
          </p:nvPr>
        </p:nvSpPr>
        <p:spPr>
          <a:xfrm>
            <a:off x="8793007" y="6178557"/>
            <a:ext cx="1403044" cy="365125"/>
          </a:xfrm>
          <a:prstGeom prst="rect">
            <a:avLst/>
          </a:prstGeom>
        </p:spPr>
        <p:txBody>
          <a:bodyPr/>
          <a:lstStyle>
            <a:lvl1pPr>
              <a:defRPr>
                <a:latin typeface="Helvetica" panose="020B0604020202020204" pitchFamily="34" charset="0"/>
                <a:cs typeface="Helvetica" panose="020B0604020202020204" pitchFamily="34" charset="0"/>
              </a:defRPr>
            </a:lvl1pPr>
          </a:lstStyle>
          <a:p>
            <a:endParaRPr lang="en-SG" dirty="0"/>
          </a:p>
        </p:txBody>
      </p:sp>
      <p:sp>
        <p:nvSpPr>
          <p:cNvPr id="12" name="Slide Number Placeholder 5">
            <a:extLst>
              <a:ext uri="{FF2B5EF4-FFF2-40B4-BE49-F238E27FC236}">
                <a16:creationId xmlns:a16="http://schemas.microsoft.com/office/drawing/2014/main" id="{4194EEE4-195B-4CCF-9F8C-823ABD9CC8D0}"/>
              </a:ext>
            </a:extLst>
          </p:cNvPr>
          <p:cNvSpPr>
            <a:spLocks noGrp="1"/>
          </p:cNvSpPr>
          <p:nvPr>
            <p:ph type="sldNum" sz="quarter" idx="12"/>
          </p:nvPr>
        </p:nvSpPr>
        <p:spPr>
          <a:xfrm>
            <a:off x="10251768" y="6193454"/>
            <a:ext cx="1102032" cy="365125"/>
          </a:xfrm>
          <a:prstGeom prst="rect">
            <a:avLst/>
          </a:prstGeom>
        </p:spPr>
        <p:txBody>
          <a:bodyPr/>
          <a:lstStyle>
            <a:lvl1pPr>
              <a:defRPr>
                <a:latin typeface="Helvetica" panose="020B0604020202020204" pitchFamily="34" charset="0"/>
                <a:cs typeface="Helvetica" panose="020B0604020202020204" pitchFamily="34" charset="0"/>
              </a:defRPr>
            </a:lvl1pPr>
          </a:lstStyle>
          <a:p>
            <a:fld id="{16D939A3-E011-48D6-808F-A89240956D1F}" type="slidenum">
              <a:rPr lang="en-SG" smtClean="0"/>
              <a:pPr/>
              <a:t>‹#›</a:t>
            </a:fld>
            <a:endParaRPr lang="en-SG" dirty="0"/>
          </a:p>
        </p:txBody>
      </p:sp>
      <p:sp>
        <p:nvSpPr>
          <p:cNvPr id="13" name="Date Placeholder 1">
            <a:extLst>
              <a:ext uri="{FF2B5EF4-FFF2-40B4-BE49-F238E27FC236}">
                <a16:creationId xmlns:a16="http://schemas.microsoft.com/office/drawing/2014/main" id="{7203FC24-467C-422E-B974-6CE7BBBC74B0}"/>
              </a:ext>
            </a:extLst>
          </p:cNvPr>
          <p:cNvSpPr txBox="1">
            <a:spLocks/>
          </p:cNvSpPr>
          <p:nvPr userDrawn="1"/>
        </p:nvSpPr>
        <p:spPr>
          <a:xfrm>
            <a:off x="8008203" y="6496919"/>
            <a:ext cx="3909653" cy="501650"/>
          </a:xfrm>
          <a:prstGeom prst="rect">
            <a:avLst/>
          </a:prstGeom>
          <a:noFill/>
          <a:effectLst>
            <a:outerShdw blurRad="50800" dist="38100" dir="2700000" algn="tl" rotWithShape="0">
              <a:prstClr val="black">
                <a:alpha val="0"/>
              </a:prstClr>
            </a:outerShdw>
          </a:effectLst>
        </p:spPr>
        <p:txBody>
          <a:bodyPr/>
          <a:lstStyle>
            <a:lvl1pPr>
              <a:defRPr sz="1400" b="1"/>
            </a:lvl1pPr>
          </a:lstStyle>
          <a:p>
            <a:pPr algn="r" fontAlgn="auto">
              <a:spcBef>
                <a:spcPts val="0"/>
              </a:spcBef>
              <a:spcAft>
                <a:spcPts val="0"/>
              </a:spcAft>
              <a:defRPr/>
            </a:pPr>
            <a:r>
              <a:rPr lang="en-US" sz="1100" dirty="0">
                <a:solidFill>
                  <a:srgbClr val="1F497D"/>
                </a:solidFill>
                <a:latin typeface="Helvetica" panose="020B0604020202020204" pitchFamily="34" charset="0"/>
                <a:cs typeface="Helvetica" panose="020B0604020202020204" pitchFamily="34" charset="0"/>
              </a:rPr>
              <a:t>A Great Workforce </a:t>
            </a:r>
            <a:r>
              <a:rPr lang="en-US" sz="1100" dirty="0">
                <a:solidFill>
                  <a:srgbClr val="F79646">
                    <a:lumMod val="75000"/>
                  </a:srgbClr>
                </a:solidFill>
                <a:latin typeface="Helvetica" panose="020B0604020202020204" pitchFamily="34" charset="0"/>
                <a:cs typeface="Helvetica" panose="020B0604020202020204" pitchFamily="34" charset="0"/>
              </a:rPr>
              <a:t>A Great Workplace</a:t>
            </a:r>
          </a:p>
        </p:txBody>
      </p:sp>
      <p:pic>
        <p:nvPicPr>
          <p:cNvPr id="14" name="Picture 3">
            <a:extLst>
              <a:ext uri="{FF2B5EF4-FFF2-40B4-BE49-F238E27FC236}">
                <a16:creationId xmlns:a16="http://schemas.microsoft.com/office/drawing/2014/main" id="{2B818D3B-5E81-49D0-B9B6-EF6F6B53E477}"/>
              </a:ext>
            </a:extLst>
          </p:cNvPr>
          <p:cNvPicPr>
            <a:picLocks noChangeAspect="1" noChangeArrowheads="1"/>
          </p:cNvPicPr>
          <p:nvPr userDrawn="1"/>
        </p:nvPicPr>
        <p:blipFill>
          <a:blip r:embed="rId3" cstate="print"/>
          <a:srcRect/>
          <a:stretch>
            <a:fillRect/>
          </a:stretch>
        </p:blipFill>
        <p:spPr bwMode="auto">
          <a:xfrm>
            <a:off x="10251769" y="233037"/>
            <a:ext cx="1340156" cy="503626"/>
          </a:xfrm>
          <a:prstGeom prst="rect">
            <a:avLst/>
          </a:prstGeom>
          <a:noFill/>
          <a:ln w="9525">
            <a:noFill/>
            <a:miter lim="800000"/>
            <a:headEnd/>
            <a:tailEnd/>
          </a:ln>
        </p:spPr>
      </p:pic>
    </p:spTree>
    <p:extLst>
      <p:ext uri="{BB962C8B-B14F-4D97-AF65-F5344CB8AC3E}">
        <p14:creationId xmlns:p14="http://schemas.microsoft.com/office/powerpoint/2010/main" val="965687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57AFF31-1B78-49E2-A9F0-4ECD46EF887C}"/>
              </a:ext>
            </a:extLst>
          </p:cNvPr>
          <p:cNvPicPr>
            <a:picLocks noChangeAspect="1"/>
          </p:cNvPicPr>
          <p:nvPr userDrawn="1"/>
        </p:nvPicPr>
        <p:blipFill rotWithShape="1">
          <a:blip r:embed="rId2"/>
          <a:srcRect l="41129" t="50000" r="36848" b="16342"/>
          <a:stretch/>
        </p:blipFill>
        <p:spPr>
          <a:xfrm>
            <a:off x="1" y="4582759"/>
            <a:ext cx="8819543" cy="2275242"/>
          </a:xfrm>
          <a:prstGeom prst="rect">
            <a:avLst/>
          </a:prstGeom>
        </p:spPr>
      </p:pic>
      <p:pic>
        <p:nvPicPr>
          <p:cNvPr id="14" name="Picture 3">
            <a:extLst>
              <a:ext uri="{FF2B5EF4-FFF2-40B4-BE49-F238E27FC236}">
                <a16:creationId xmlns:a16="http://schemas.microsoft.com/office/drawing/2014/main" id="{BBEFEC2A-AC72-430D-A7F3-C6E062A00412}"/>
              </a:ext>
            </a:extLst>
          </p:cNvPr>
          <p:cNvPicPr>
            <a:picLocks noChangeAspect="1" noChangeArrowheads="1"/>
          </p:cNvPicPr>
          <p:nvPr userDrawn="1"/>
        </p:nvPicPr>
        <p:blipFill>
          <a:blip r:embed="rId3" cstate="print"/>
          <a:srcRect/>
          <a:stretch>
            <a:fillRect/>
          </a:stretch>
        </p:blipFill>
        <p:spPr bwMode="auto">
          <a:xfrm>
            <a:off x="10251769" y="233037"/>
            <a:ext cx="1340156" cy="503626"/>
          </a:xfrm>
          <a:prstGeom prst="rect">
            <a:avLst/>
          </a:prstGeom>
          <a:noFill/>
          <a:ln w="9525">
            <a:noFill/>
            <a:miter lim="800000"/>
            <a:headEnd/>
            <a:tailEnd/>
          </a:ln>
        </p:spPr>
      </p:pic>
      <p:sp>
        <p:nvSpPr>
          <p:cNvPr id="2" name="Title 1"/>
          <p:cNvSpPr>
            <a:spLocks noGrp="1"/>
          </p:cNvSpPr>
          <p:nvPr>
            <p:ph type="title"/>
          </p:nvPr>
        </p:nvSpPr>
        <p:spPr>
          <a:xfrm>
            <a:off x="840319" y="457200"/>
            <a:ext cx="3932767" cy="1600200"/>
          </a:xfrm>
        </p:spPr>
        <p:txBody>
          <a:bodyPr anchor="b"/>
          <a:lstStyle>
            <a:lvl1pPr>
              <a:defRPr sz="2400"/>
            </a:lvl1pPr>
          </a:lstStyle>
          <a:p>
            <a:r>
              <a:rPr lang="en-US"/>
              <a:t>Click to edit Master title style</a:t>
            </a:r>
            <a:endParaRPr lang="en-SG"/>
          </a:p>
        </p:txBody>
      </p:sp>
      <p:sp>
        <p:nvSpPr>
          <p:cNvPr id="3" name="Picture Placeholder 2"/>
          <p:cNvSpPr>
            <a:spLocks noGrp="1"/>
          </p:cNvSpPr>
          <p:nvPr>
            <p:ph type="pic" idx="1"/>
          </p:nvPr>
        </p:nvSpPr>
        <p:spPr>
          <a:xfrm>
            <a:off x="5183717" y="987428"/>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SG"/>
          </a:p>
        </p:txBody>
      </p:sp>
      <p:sp>
        <p:nvSpPr>
          <p:cNvPr id="4" name="Text Placeholder 3"/>
          <p:cNvSpPr>
            <a:spLocks noGrp="1"/>
          </p:cNvSpPr>
          <p:nvPr>
            <p:ph type="body" sz="half" idx="2"/>
          </p:nvPr>
        </p:nvSpPr>
        <p:spPr>
          <a:xfrm>
            <a:off x="840319" y="2057400"/>
            <a:ext cx="393276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1" name="Date Placeholder 3">
            <a:extLst>
              <a:ext uri="{FF2B5EF4-FFF2-40B4-BE49-F238E27FC236}">
                <a16:creationId xmlns:a16="http://schemas.microsoft.com/office/drawing/2014/main" id="{5F4869A4-E15A-4DF0-BD58-A05577268345}"/>
              </a:ext>
            </a:extLst>
          </p:cNvPr>
          <p:cNvSpPr>
            <a:spLocks noGrp="1"/>
          </p:cNvSpPr>
          <p:nvPr>
            <p:ph type="dt" sz="half" idx="10"/>
          </p:nvPr>
        </p:nvSpPr>
        <p:spPr>
          <a:xfrm>
            <a:off x="8793007" y="6178557"/>
            <a:ext cx="1403044" cy="365125"/>
          </a:xfrm>
          <a:prstGeom prst="rect">
            <a:avLst/>
          </a:prstGeom>
        </p:spPr>
        <p:txBody>
          <a:bodyPr/>
          <a:lstStyle>
            <a:lvl1pPr>
              <a:defRPr>
                <a:latin typeface="Helvetica" panose="020B0604020202020204" pitchFamily="34" charset="0"/>
                <a:cs typeface="Helvetica" panose="020B0604020202020204" pitchFamily="34" charset="0"/>
              </a:defRPr>
            </a:lvl1pPr>
          </a:lstStyle>
          <a:p>
            <a:endParaRPr lang="en-SG" dirty="0"/>
          </a:p>
        </p:txBody>
      </p:sp>
      <p:sp>
        <p:nvSpPr>
          <p:cNvPr id="12" name="Slide Number Placeholder 5">
            <a:extLst>
              <a:ext uri="{FF2B5EF4-FFF2-40B4-BE49-F238E27FC236}">
                <a16:creationId xmlns:a16="http://schemas.microsoft.com/office/drawing/2014/main" id="{815F4EAD-AD87-4ACA-9343-90D41725D1D2}"/>
              </a:ext>
            </a:extLst>
          </p:cNvPr>
          <p:cNvSpPr>
            <a:spLocks noGrp="1"/>
          </p:cNvSpPr>
          <p:nvPr>
            <p:ph type="sldNum" sz="quarter" idx="12"/>
          </p:nvPr>
        </p:nvSpPr>
        <p:spPr>
          <a:xfrm>
            <a:off x="10251768" y="6193454"/>
            <a:ext cx="1102032" cy="365125"/>
          </a:xfrm>
          <a:prstGeom prst="rect">
            <a:avLst/>
          </a:prstGeom>
        </p:spPr>
        <p:txBody>
          <a:bodyPr/>
          <a:lstStyle>
            <a:lvl1pPr>
              <a:defRPr>
                <a:latin typeface="Helvetica" panose="020B0604020202020204" pitchFamily="34" charset="0"/>
                <a:cs typeface="Helvetica" panose="020B0604020202020204" pitchFamily="34" charset="0"/>
              </a:defRPr>
            </a:lvl1pPr>
          </a:lstStyle>
          <a:p>
            <a:fld id="{16D939A3-E011-48D6-808F-A89240956D1F}" type="slidenum">
              <a:rPr lang="en-SG" smtClean="0"/>
              <a:pPr/>
              <a:t>‹#›</a:t>
            </a:fld>
            <a:endParaRPr lang="en-SG" dirty="0"/>
          </a:p>
        </p:txBody>
      </p:sp>
      <p:sp>
        <p:nvSpPr>
          <p:cNvPr id="13" name="Date Placeholder 1">
            <a:extLst>
              <a:ext uri="{FF2B5EF4-FFF2-40B4-BE49-F238E27FC236}">
                <a16:creationId xmlns:a16="http://schemas.microsoft.com/office/drawing/2014/main" id="{CBCDFC66-014A-4ECE-A78C-1580BCAE1171}"/>
              </a:ext>
            </a:extLst>
          </p:cNvPr>
          <p:cNvSpPr txBox="1">
            <a:spLocks/>
          </p:cNvSpPr>
          <p:nvPr userDrawn="1"/>
        </p:nvSpPr>
        <p:spPr>
          <a:xfrm>
            <a:off x="8008203" y="6496919"/>
            <a:ext cx="3909653" cy="501650"/>
          </a:xfrm>
          <a:prstGeom prst="rect">
            <a:avLst/>
          </a:prstGeom>
          <a:noFill/>
          <a:effectLst>
            <a:outerShdw blurRad="50800" dist="38100" dir="2700000" algn="tl" rotWithShape="0">
              <a:prstClr val="black">
                <a:alpha val="0"/>
              </a:prstClr>
            </a:outerShdw>
          </a:effectLst>
        </p:spPr>
        <p:txBody>
          <a:bodyPr/>
          <a:lstStyle>
            <a:lvl1pPr>
              <a:defRPr sz="1400" b="1"/>
            </a:lvl1pPr>
          </a:lstStyle>
          <a:p>
            <a:pPr algn="r" fontAlgn="auto">
              <a:spcBef>
                <a:spcPts val="0"/>
              </a:spcBef>
              <a:spcAft>
                <a:spcPts val="0"/>
              </a:spcAft>
              <a:defRPr/>
            </a:pPr>
            <a:r>
              <a:rPr lang="en-US" sz="1100" dirty="0">
                <a:solidFill>
                  <a:srgbClr val="1F497D"/>
                </a:solidFill>
                <a:latin typeface="Helvetica" panose="020B0604020202020204" pitchFamily="34" charset="0"/>
                <a:cs typeface="Helvetica" panose="020B0604020202020204" pitchFamily="34" charset="0"/>
              </a:rPr>
              <a:t>A Great Workforce </a:t>
            </a:r>
            <a:r>
              <a:rPr lang="en-US" sz="1100" dirty="0">
                <a:solidFill>
                  <a:srgbClr val="F79646">
                    <a:lumMod val="75000"/>
                  </a:srgbClr>
                </a:solidFill>
                <a:latin typeface="Helvetica" panose="020B0604020202020204" pitchFamily="34" charset="0"/>
                <a:cs typeface="Helvetica" panose="020B0604020202020204" pitchFamily="34" charset="0"/>
              </a:rPr>
              <a:t>A Great Workplace</a:t>
            </a:r>
          </a:p>
        </p:txBody>
      </p:sp>
    </p:spTree>
    <p:extLst>
      <p:ext uri="{BB962C8B-B14F-4D97-AF65-F5344CB8AC3E}">
        <p14:creationId xmlns:p14="http://schemas.microsoft.com/office/powerpoint/2010/main" val="2911429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838200" y="6356353"/>
            <a:ext cx="2743200" cy="365125"/>
          </a:xfrm>
          <a:prstGeom prst="rect">
            <a:avLst/>
          </a:prstGeom>
        </p:spPr>
        <p:txBody>
          <a:bodyPr vert="horz" lIns="91440" tIns="45720" rIns="91440" bIns="45720" rtlCol="0" anchor="ctr"/>
          <a:lstStyle>
            <a:lvl1pPr algn="l">
              <a:defRPr sz="900">
                <a:solidFill>
                  <a:schemeClr val="tx1">
                    <a:tint val="75000"/>
                  </a:schemeClr>
                </a:solidFill>
                <a:latin typeface="Helvetica" panose="020B0604020202020204" pitchFamily="34" charset="0"/>
                <a:cs typeface="Helvetica" panose="020B0604020202020204" pitchFamily="34" charset="0"/>
              </a:defRPr>
            </a:lvl1pPr>
          </a:lstStyle>
          <a:p>
            <a:endParaRPr lang="en-SG"/>
          </a:p>
        </p:txBody>
      </p:sp>
      <p:sp>
        <p:nvSpPr>
          <p:cNvPr id="5" name="Footer Placeholder 4"/>
          <p:cNvSpPr>
            <a:spLocks noGrp="1"/>
          </p:cNvSpPr>
          <p:nvPr>
            <p:ph type="ftr" sz="quarter" idx="3"/>
          </p:nvPr>
        </p:nvSpPr>
        <p:spPr>
          <a:xfrm>
            <a:off x="4038600" y="6356353"/>
            <a:ext cx="4114800" cy="365125"/>
          </a:xfrm>
          <a:prstGeom prst="rect">
            <a:avLst/>
          </a:prstGeom>
        </p:spPr>
        <p:txBody>
          <a:bodyPr vert="horz" lIns="91440" tIns="45720" rIns="91440" bIns="45720" rtlCol="0" anchor="ctr"/>
          <a:lstStyle>
            <a:lvl1pPr algn="ctr">
              <a:defRPr sz="900">
                <a:solidFill>
                  <a:schemeClr val="tx1">
                    <a:tint val="75000"/>
                  </a:schemeClr>
                </a:solidFill>
                <a:latin typeface="Helvetica" panose="020B0604020202020204" pitchFamily="34" charset="0"/>
                <a:cs typeface="Helvetica" panose="020B0604020202020204" pitchFamily="34" charset="0"/>
              </a:defRPr>
            </a:lvl1pPr>
          </a:lstStyle>
          <a:p>
            <a:endParaRPr lang="en-SG" dirty="0"/>
          </a:p>
        </p:txBody>
      </p:sp>
      <p:sp>
        <p:nvSpPr>
          <p:cNvPr id="6" name="Slide Number Placeholder 5"/>
          <p:cNvSpPr>
            <a:spLocks noGrp="1"/>
          </p:cNvSpPr>
          <p:nvPr>
            <p:ph type="sldNum" sz="quarter" idx="4"/>
          </p:nvPr>
        </p:nvSpPr>
        <p:spPr>
          <a:xfrm>
            <a:off x="8610600" y="6356353"/>
            <a:ext cx="2743200" cy="365125"/>
          </a:xfrm>
          <a:prstGeom prst="rect">
            <a:avLst/>
          </a:prstGeom>
        </p:spPr>
        <p:txBody>
          <a:bodyPr vert="horz" lIns="91440" tIns="45720" rIns="91440" bIns="45720" rtlCol="0" anchor="ctr"/>
          <a:lstStyle>
            <a:lvl1pPr algn="r">
              <a:defRPr sz="900">
                <a:solidFill>
                  <a:schemeClr val="tx1">
                    <a:tint val="75000"/>
                  </a:schemeClr>
                </a:solidFill>
                <a:latin typeface="Helvetica" panose="020B0604020202020204" pitchFamily="34" charset="0"/>
                <a:cs typeface="Helvetica" panose="020B0604020202020204" pitchFamily="34" charset="0"/>
              </a:defRPr>
            </a:lvl1pPr>
          </a:lstStyle>
          <a:p>
            <a:fld id="{16D939A3-E011-48D6-808F-A89240956D1F}" type="slidenum">
              <a:rPr lang="en-SG" smtClean="0"/>
              <a:pPr/>
              <a:t>‹#›</a:t>
            </a:fld>
            <a:endParaRPr lang="en-SG"/>
          </a:p>
        </p:txBody>
      </p:sp>
    </p:spTree>
    <p:extLst>
      <p:ext uri="{BB962C8B-B14F-4D97-AF65-F5344CB8AC3E}">
        <p14:creationId xmlns:p14="http://schemas.microsoft.com/office/powerpoint/2010/main" val="7935462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Helvetica" panose="020B0604020202020204" pitchFamily="34" charset="0"/>
          <a:ea typeface="+mj-ea"/>
          <a:cs typeface="Helvetica"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Helvetica" panose="020B0604020202020204" pitchFamily="34" charset="0"/>
          <a:ea typeface="+mn-ea"/>
          <a:cs typeface="Helvetica"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Helvetica" panose="020B0604020202020204" pitchFamily="34" charset="0"/>
          <a:ea typeface="+mn-ea"/>
          <a:cs typeface="Helvetica"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Helvetica" panose="020B0604020202020204" pitchFamily="34" charset="0"/>
          <a:ea typeface="+mn-ea"/>
          <a:cs typeface="Helvetica"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Helvetica" panose="020B0604020202020204" pitchFamily="34" charset="0"/>
          <a:ea typeface="+mn-ea"/>
          <a:cs typeface="Helvetica"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Helvetica" panose="020B0604020202020204" pitchFamily="34" charset="0"/>
          <a:ea typeface="+mn-ea"/>
          <a:cs typeface="Helvetica"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E714700-4707-485F-47DB-B407B9B93A7E}"/>
              </a:ext>
            </a:extLst>
          </p:cNvPr>
          <p:cNvSpPr>
            <a:spLocks noGrp="1"/>
          </p:cNvSpPr>
          <p:nvPr>
            <p:ph type="subTitle" idx="1"/>
          </p:nvPr>
        </p:nvSpPr>
        <p:spPr/>
        <p:txBody>
          <a:bodyPr/>
          <a:lstStyle/>
          <a:p>
            <a:r>
              <a:rPr lang="en-US" altLang="zh-CN" dirty="0"/>
              <a:t>Lim </a:t>
            </a:r>
            <a:r>
              <a:rPr lang="en-SG" altLang="zh-CN" dirty="0"/>
              <a:t>Hui Ching</a:t>
            </a:r>
            <a:endParaRPr lang="en-SG" dirty="0"/>
          </a:p>
        </p:txBody>
      </p:sp>
      <p:sp>
        <p:nvSpPr>
          <p:cNvPr id="3" name="Text Placeholder 2">
            <a:extLst>
              <a:ext uri="{FF2B5EF4-FFF2-40B4-BE49-F238E27FC236}">
                <a16:creationId xmlns:a16="http://schemas.microsoft.com/office/drawing/2014/main" id="{EB4BF545-07BE-FB40-06BD-E8427DEAE438}"/>
              </a:ext>
            </a:extLst>
          </p:cNvPr>
          <p:cNvSpPr>
            <a:spLocks noGrp="1"/>
          </p:cNvSpPr>
          <p:nvPr>
            <p:ph type="body" sz="quarter" idx="10"/>
          </p:nvPr>
        </p:nvSpPr>
        <p:spPr/>
        <p:txBody>
          <a:bodyPr anchor="ctr"/>
          <a:lstStyle/>
          <a:p>
            <a:pPr algn="ctr"/>
            <a:r>
              <a:rPr lang="en-US" b="1" dirty="0"/>
              <a:t>Simulating Backend Automation for Work Pass Extension Processing</a:t>
            </a:r>
            <a:endParaRPr lang="en-SG" b="1" dirty="0"/>
          </a:p>
        </p:txBody>
      </p:sp>
      <p:sp>
        <p:nvSpPr>
          <p:cNvPr id="4" name="Text Placeholder 3">
            <a:extLst>
              <a:ext uri="{FF2B5EF4-FFF2-40B4-BE49-F238E27FC236}">
                <a16:creationId xmlns:a16="http://schemas.microsoft.com/office/drawing/2014/main" id="{A9CA40F2-F736-2651-18E1-705C02C6FDC6}"/>
              </a:ext>
            </a:extLst>
          </p:cNvPr>
          <p:cNvSpPr>
            <a:spLocks noGrp="1"/>
          </p:cNvSpPr>
          <p:nvPr>
            <p:ph type="body" sz="quarter" idx="11"/>
          </p:nvPr>
        </p:nvSpPr>
        <p:spPr/>
        <p:txBody>
          <a:bodyPr/>
          <a:lstStyle/>
          <a:p>
            <a:r>
              <a:rPr lang="en-SG" dirty="0"/>
              <a:t>21 February 2025</a:t>
            </a:r>
          </a:p>
        </p:txBody>
      </p:sp>
    </p:spTree>
    <p:extLst>
      <p:ext uri="{BB962C8B-B14F-4D97-AF65-F5344CB8AC3E}">
        <p14:creationId xmlns:p14="http://schemas.microsoft.com/office/powerpoint/2010/main" val="2888884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52739-A26E-065E-8415-87A70EC51C67}"/>
              </a:ext>
            </a:extLst>
          </p:cNvPr>
          <p:cNvSpPr>
            <a:spLocks noGrp="1"/>
          </p:cNvSpPr>
          <p:nvPr>
            <p:ph type="title"/>
          </p:nvPr>
        </p:nvSpPr>
        <p:spPr/>
        <p:txBody>
          <a:bodyPr/>
          <a:lstStyle/>
          <a:p>
            <a:r>
              <a:rPr lang="en-US" b="1" dirty="0"/>
              <a:t>Performance Metrics</a:t>
            </a:r>
            <a:endParaRPr lang="en-SG" b="1" dirty="0"/>
          </a:p>
        </p:txBody>
      </p:sp>
      <p:sp>
        <p:nvSpPr>
          <p:cNvPr id="3" name="Content Placeholder 2">
            <a:extLst>
              <a:ext uri="{FF2B5EF4-FFF2-40B4-BE49-F238E27FC236}">
                <a16:creationId xmlns:a16="http://schemas.microsoft.com/office/drawing/2014/main" id="{BD178EC6-6975-E153-3C0C-D7E9A8E7794B}"/>
              </a:ext>
            </a:extLst>
          </p:cNvPr>
          <p:cNvSpPr>
            <a:spLocks noGrp="1"/>
          </p:cNvSpPr>
          <p:nvPr>
            <p:ph idx="1"/>
          </p:nvPr>
        </p:nvSpPr>
        <p:spPr/>
        <p:txBody>
          <a:bodyPr>
            <a:normAutofit lnSpcReduction="10000"/>
          </a:bodyPr>
          <a:lstStyle/>
          <a:p>
            <a:pPr>
              <a:lnSpc>
                <a:spcPct val="114000"/>
              </a:lnSpc>
            </a:pPr>
            <a:r>
              <a:rPr lang="en-US" u="sng" dirty="0"/>
              <a:t>Load Test Results:</a:t>
            </a:r>
          </a:p>
          <a:p>
            <a:pPr lvl="1">
              <a:lnSpc>
                <a:spcPct val="114000"/>
              </a:lnSpc>
            </a:pPr>
            <a:r>
              <a:rPr lang="en-US" dirty="0"/>
              <a:t>Processed Cases: 100/100</a:t>
            </a:r>
          </a:p>
          <a:p>
            <a:pPr lvl="1">
              <a:lnSpc>
                <a:spcPct val="114000"/>
              </a:lnSpc>
            </a:pPr>
            <a:r>
              <a:rPr lang="en-US" dirty="0"/>
              <a:t>Success Rate: 100%</a:t>
            </a:r>
          </a:p>
          <a:p>
            <a:pPr lvl="1">
              <a:lnSpc>
                <a:spcPct val="114000"/>
              </a:lnSpc>
            </a:pPr>
            <a:r>
              <a:rPr lang="en-US" dirty="0"/>
              <a:t>Total Time Reported by Threads: 416.13 seconds</a:t>
            </a:r>
          </a:p>
          <a:p>
            <a:pPr lvl="1">
              <a:lnSpc>
                <a:spcPct val="114000"/>
              </a:lnSpc>
            </a:pPr>
            <a:r>
              <a:rPr lang="en-US" dirty="0"/>
              <a:t>Avg Reported Latency: 4.1613 seconds</a:t>
            </a:r>
          </a:p>
          <a:p>
            <a:pPr lvl="1">
              <a:lnSpc>
                <a:spcPct val="114000"/>
              </a:lnSpc>
            </a:pPr>
            <a:r>
              <a:rPr lang="en-US" dirty="0"/>
              <a:t>95% Confidence Interval for Latency: (4.1409, 4.1817) seconds</a:t>
            </a:r>
          </a:p>
          <a:p>
            <a:pPr lvl="1">
              <a:lnSpc>
                <a:spcPct val="114000"/>
              </a:lnSpc>
            </a:pPr>
            <a:r>
              <a:rPr lang="en-US" dirty="0"/>
              <a:t>Actual Elapsed Time: 21.04 seconds</a:t>
            </a:r>
          </a:p>
          <a:p>
            <a:pPr lvl="1">
              <a:lnSpc>
                <a:spcPct val="114000"/>
              </a:lnSpc>
            </a:pPr>
            <a:r>
              <a:rPr lang="en-US" dirty="0"/>
              <a:t>Average Actual Elapsed Time: 0.21 seconds</a:t>
            </a:r>
          </a:p>
          <a:p>
            <a:pPr lvl="1">
              <a:lnSpc>
                <a:spcPct val="114000"/>
              </a:lnSpc>
            </a:pPr>
            <a:endParaRPr lang="en-US" dirty="0"/>
          </a:p>
          <a:p>
            <a:pPr>
              <a:lnSpc>
                <a:spcPct val="114000"/>
              </a:lnSpc>
            </a:pPr>
            <a:r>
              <a:rPr lang="en-US" u="sng" dirty="0"/>
              <a:t>Key Observations:</a:t>
            </a:r>
          </a:p>
          <a:p>
            <a:pPr lvl="1">
              <a:lnSpc>
                <a:spcPct val="114000"/>
              </a:lnSpc>
            </a:pPr>
            <a:r>
              <a:rPr lang="en-US" dirty="0"/>
              <a:t>Significant improvement in concurrency efficiency.</a:t>
            </a:r>
          </a:p>
          <a:p>
            <a:pPr lvl="1">
              <a:lnSpc>
                <a:spcPct val="114000"/>
              </a:lnSpc>
            </a:pPr>
            <a:r>
              <a:rPr lang="en-US" dirty="0"/>
              <a:t>Low variance in latency indicates stable performance.</a:t>
            </a:r>
            <a:endParaRPr lang="en-SG" dirty="0"/>
          </a:p>
        </p:txBody>
      </p:sp>
      <p:sp>
        <p:nvSpPr>
          <p:cNvPr id="4" name="Slide Number Placeholder 3">
            <a:extLst>
              <a:ext uri="{FF2B5EF4-FFF2-40B4-BE49-F238E27FC236}">
                <a16:creationId xmlns:a16="http://schemas.microsoft.com/office/drawing/2014/main" id="{4F111760-D333-F68B-8B77-F9A998B9D2C7}"/>
              </a:ext>
            </a:extLst>
          </p:cNvPr>
          <p:cNvSpPr>
            <a:spLocks noGrp="1"/>
          </p:cNvSpPr>
          <p:nvPr>
            <p:ph type="sldNum" sz="quarter" idx="12"/>
          </p:nvPr>
        </p:nvSpPr>
        <p:spPr/>
        <p:txBody>
          <a:bodyPr/>
          <a:lstStyle/>
          <a:p>
            <a:fld id="{16D939A3-E011-48D6-808F-A89240956D1F}" type="slidenum">
              <a:rPr lang="en-SG" smtClean="0"/>
              <a:pPr/>
              <a:t>10</a:t>
            </a:fld>
            <a:endParaRPr lang="en-SG" dirty="0"/>
          </a:p>
        </p:txBody>
      </p:sp>
    </p:spTree>
    <p:extLst>
      <p:ext uri="{BB962C8B-B14F-4D97-AF65-F5344CB8AC3E}">
        <p14:creationId xmlns:p14="http://schemas.microsoft.com/office/powerpoint/2010/main" val="4270857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BE5D1-8726-B9BB-CD1B-82FD71F8BF36}"/>
              </a:ext>
            </a:extLst>
          </p:cNvPr>
          <p:cNvSpPr>
            <a:spLocks noGrp="1"/>
          </p:cNvSpPr>
          <p:nvPr>
            <p:ph type="title"/>
          </p:nvPr>
        </p:nvSpPr>
        <p:spPr/>
        <p:txBody>
          <a:bodyPr/>
          <a:lstStyle/>
          <a:p>
            <a:r>
              <a:rPr lang="en-SG" b="1" dirty="0"/>
              <a:t>Performance Benchmarking</a:t>
            </a:r>
          </a:p>
        </p:txBody>
      </p:sp>
      <p:graphicFrame>
        <p:nvGraphicFramePr>
          <p:cNvPr id="7" name="Content Placeholder 6">
            <a:extLst>
              <a:ext uri="{FF2B5EF4-FFF2-40B4-BE49-F238E27FC236}">
                <a16:creationId xmlns:a16="http://schemas.microsoft.com/office/drawing/2014/main" id="{A1595061-E710-DB74-31F7-4B21AB2CCB56}"/>
              </a:ext>
            </a:extLst>
          </p:cNvPr>
          <p:cNvGraphicFramePr>
            <a:graphicFrameLocks noGrp="1"/>
          </p:cNvGraphicFramePr>
          <p:nvPr>
            <p:ph idx="1"/>
            <p:extLst>
              <p:ext uri="{D42A27DB-BD31-4B8C-83A1-F6EECF244321}">
                <p14:modId xmlns:p14="http://schemas.microsoft.com/office/powerpoint/2010/main" val="2873473854"/>
              </p:ext>
            </p:extLst>
          </p:nvPr>
        </p:nvGraphicFramePr>
        <p:xfrm>
          <a:off x="2844525" y="2614708"/>
          <a:ext cx="6502951" cy="3024000"/>
        </p:xfrm>
        <a:graphic>
          <a:graphicData uri="http://schemas.openxmlformats.org/drawingml/2006/table">
            <a:tbl>
              <a:tblPr firstRow="1" firstCol="1" bandRow="1">
                <a:tableStyleId>{5C22544A-7EE6-4342-B048-85BDC9FD1C3A}</a:tableStyleId>
              </a:tblPr>
              <a:tblGrid>
                <a:gridCol w="1933554">
                  <a:extLst>
                    <a:ext uri="{9D8B030D-6E8A-4147-A177-3AD203B41FA5}">
                      <a16:colId xmlns:a16="http://schemas.microsoft.com/office/drawing/2014/main" val="1653789974"/>
                    </a:ext>
                  </a:extLst>
                </a:gridCol>
                <a:gridCol w="2037017">
                  <a:extLst>
                    <a:ext uri="{9D8B030D-6E8A-4147-A177-3AD203B41FA5}">
                      <a16:colId xmlns:a16="http://schemas.microsoft.com/office/drawing/2014/main" val="2696242127"/>
                    </a:ext>
                  </a:extLst>
                </a:gridCol>
                <a:gridCol w="2532380">
                  <a:extLst>
                    <a:ext uri="{9D8B030D-6E8A-4147-A177-3AD203B41FA5}">
                      <a16:colId xmlns:a16="http://schemas.microsoft.com/office/drawing/2014/main" val="3408945836"/>
                    </a:ext>
                  </a:extLst>
                </a:gridCol>
              </a:tblGrid>
              <a:tr h="756000">
                <a:tc>
                  <a:txBody>
                    <a:bodyPr/>
                    <a:lstStyle/>
                    <a:p>
                      <a:pPr>
                        <a:lnSpc>
                          <a:spcPct val="115000"/>
                        </a:lnSpc>
                        <a:spcAft>
                          <a:spcPts val="800"/>
                        </a:spcAft>
                      </a:pPr>
                      <a:r>
                        <a:rPr lang="en-SG" sz="1800" kern="100" dirty="0">
                          <a:effectLst/>
                          <a:latin typeface="+mn-lt"/>
                        </a:rPr>
                        <a:t>Metric</a:t>
                      </a:r>
                      <a:endParaRPr lang="en-SG" sz="1800" kern="100" dirty="0">
                        <a:effectLst/>
                        <a:latin typeface="+mn-lt"/>
                        <a:ea typeface="DengXian" panose="02010600030101010101" pitchFamily="2" charset="-122"/>
                        <a:cs typeface="Times New Roman" panose="02020603050405020304" pitchFamily="18" charset="0"/>
                      </a:endParaRPr>
                    </a:p>
                  </a:txBody>
                  <a:tcPr anchor="ctr"/>
                </a:tc>
                <a:tc>
                  <a:txBody>
                    <a:bodyPr/>
                    <a:lstStyle/>
                    <a:p>
                      <a:pPr>
                        <a:lnSpc>
                          <a:spcPct val="115000"/>
                        </a:lnSpc>
                        <a:spcAft>
                          <a:spcPts val="800"/>
                        </a:spcAft>
                      </a:pPr>
                      <a:r>
                        <a:rPr lang="en-SG" sz="1800" kern="100" dirty="0">
                          <a:effectLst/>
                          <a:latin typeface="+mn-lt"/>
                        </a:rPr>
                        <a:t>RPA (100 Cases)</a:t>
                      </a:r>
                      <a:endParaRPr lang="en-SG" sz="1800" kern="100" dirty="0">
                        <a:effectLst/>
                        <a:latin typeface="+mn-lt"/>
                        <a:ea typeface="DengXian" panose="02010600030101010101" pitchFamily="2" charset="-122"/>
                        <a:cs typeface="Times New Roman" panose="02020603050405020304" pitchFamily="18" charset="0"/>
                      </a:endParaRPr>
                    </a:p>
                  </a:txBody>
                  <a:tcPr anchor="ctr"/>
                </a:tc>
                <a:tc>
                  <a:txBody>
                    <a:bodyPr/>
                    <a:lstStyle/>
                    <a:p>
                      <a:pPr>
                        <a:lnSpc>
                          <a:spcPct val="115000"/>
                        </a:lnSpc>
                        <a:spcAft>
                          <a:spcPts val="800"/>
                        </a:spcAft>
                      </a:pPr>
                      <a:r>
                        <a:rPr lang="en-SG" sz="1800" kern="100" dirty="0">
                          <a:effectLst/>
                          <a:latin typeface="+mn-lt"/>
                        </a:rPr>
                        <a:t>Backend (100 Cases)</a:t>
                      </a:r>
                      <a:endParaRPr lang="en-SG" sz="1800" kern="100" dirty="0">
                        <a:effectLst/>
                        <a:latin typeface="+mn-lt"/>
                        <a:ea typeface="DengXian"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3307723980"/>
                  </a:ext>
                </a:extLst>
              </a:tr>
              <a:tr h="756000">
                <a:tc>
                  <a:txBody>
                    <a:bodyPr/>
                    <a:lstStyle/>
                    <a:p>
                      <a:pPr>
                        <a:lnSpc>
                          <a:spcPct val="115000"/>
                        </a:lnSpc>
                        <a:spcAft>
                          <a:spcPts val="800"/>
                        </a:spcAft>
                      </a:pPr>
                      <a:r>
                        <a:rPr lang="en-SG" sz="1800" kern="100" dirty="0">
                          <a:effectLst/>
                          <a:latin typeface="+mn-lt"/>
                        </a:rPr>
                        <a:t>Total Time</a:t>
                      </a:r>
                      <a:endParaRPr lang="en-SG" sz="1800" kern="100" dirty="0">
                        <a:effectLst/>
                        <a:latin typeface="+mn-lt"/>
                        <a:ea typeface="DengXian" panose="02010600030101010101" pitchFamily="2" charset="-122"/>
                        <a:cs typeface="Times New Roman" panose="02020603050405020304" pitchFamily="18" charset="0"/>
                      </a:endParaRPr>
                    </a:p>
                  </a:txBody>
                  <a:tcPr anchor="ctr"/>
                </a:tc>
                <a:tc>
                  <a:txBody>
                    <a:bodyPr/>
                    <a:lstStyle/>
                    <a:p>
                      <a:pPr>
                        <a:lnSpc>
                          <a:spcPct val="115000"/>
                        </a:lnSpc>
                        <a:spcAft>
                          <a:spcPts val="800"/>
                        </a:spcAft>
                      </a:pPr>
                      <a:r>
                        <a:rPr lang="en-SG" sz="1800" kern="100" dirty="0">
                          <a:effectLst/>
                          <a:latin typeface="+mn-lt"/>
                        </a:rPr>
                        <a:t>501s</a:t>
                      </a:r>
                      <a:endParaRPr lang="en-SG" sz="1800" kern="100" dirty="0">
                        <a:effectLst/>
                        <a:latin typeface="+mn-lt"/>
                        <a:ea typeface="DengXian" panose="02010600030101010101" pitchFamily="2" charset="-122"/>
                        <a:cs typeface="Times New Roman" panose="02020603050405020304" pitchFamily="18" charset="0"/>
                      </a:endParaRPr>
                    </a:p>
                  </a:txBody>
                  <a:tcPr anchor="ctr"/>
                </a:tc>
                <a:tc>
                  <a:txBody>
                    <a:bodyPr/>
                    <a:lstStyle/>
                    <a:p>
                      <a:pPr>
                        <a:lnSpc>
                          <a:spcPct val="115000"/>
                        </a:lnSpc>
                        <a:spcAft>
                          <a:spcPts val="800"/>
                        </a:spcAft>
                      </a:pPr>
                      <a:r>
                        <a:rPr lang="en-SG" sz="1800" kern="100" dirty="0">
                          <a:effectLst/>
                          <a:latin typeface="+mn-lt"/>
                        </a:rPr>
                        <a:t>21s</a:t>
                      </a:r>
                      <a:endParaRPr lang="en-SG" sz="1800" kern="100" dirty="0">
                        <a:effectLst/>
                        <a:latin typeface="+mn-lt"/>
                        <a:ea typeface="DengXian"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4169838908"/>
                  </a:ext>
                </a:extLst>
              </a:tr>
              <a:tr h="756000">
                <a:tc>
                  <a:txBody>
                    <a:bodyPr/>
                    <a:lstStyle/>
                    <a:p>
                      <a:pPr>
                        <a:lnSpc>
                          <a:spcPct val="115000"/>
                        </a:lnSpc>
                        <a:spcAft>
                          <a:spcPts val="800"/>
                        </a:spcAft>
                      </a:pPr>
                      <a:r>
                        <a:rPr lang="en-SG" sz="1800" kern="100">
                          <a:effectLst/>
                          <a:latin typeface="+mn-lt"/>
                        </a:rPr>
                        <a:t>Success Rate</a:t>
                      </a:r>
                      <a:endParaRPr lang="en-SG" sz="1800" kern="100">
                        <a:effectLst/>
                        <a:latin typeface="+mn-lt"/>
                        <a:ea typeface="DengXian" panose="02010600030101010101" pitchFamily="2" charset="-122"/>
                        <a:cs typeface="Times New Roman" panose="02020603050405020304" pitchFamily="18" charset="0"/>
                      </a:endParaRPr>
                    </a:p>
                  </a:txBody>
                  <a:tcPr anchor="ctr"/>
                </a:tc>
                <a:tc>
                  <a:txBody>
                    <a:bodyPr/>
                    <a:lstStyle/>
                    <a:p>
                      <a:pPr>
                        <a:lnSpc>
                          <a:spcPct val="115000"/>
                        </a:lnSpc>
                        <a:spcAft>
                          <a:spcPts val="800"/>
                        </a:spcAft>
                      </a:pPr>
                      <a:r>
                        <a:rPr lang="en-SG" sz="1800" kern="100" dirty="0">
                          <a:effectLst/>
                          <a:latin typeface="+mn-lt"/>
                        </a:rPr>
                        <a:t>90%</a:t>
                      </a:r>
                      <a:endParaRPr lang="en-SG" sz="1800" kern="100" dirty="0">
                        <a:effectLst/>
                        <a:latin typeface="+mn-lt"/>
                        <a:ea typeface="DengXian" panose="02010600030101010101" pitchFamily="2" charset="-122"/>
                        <a:cs typeface="Times New Roman" panose="02020603050405020304" pitchFamily="18" charset="0"/>
                      </a:endParaRPr>
                    </a:p>
                  </a:txBody>
                  <a:tcPr anchor="ctr"/>
                </a:tc>
                <a:tc>
                  <a:txBody>
                    <a:bodyPr/>
                    <a:lstStyle/>
                    <a:p>
                      <a:pPr>
                        <a:lnSpc>
                          <a:spcPct val="115000"/>
                        </a:lnSpc>
                        <a:spcAft>
                          <a:spcPts val="800"/>
                        </a:spcAft>
                      </a:pPr>
                      <a:r>
                        <a:rPr lang="en-SG" sz="1800" kern="100" dirty="0">
                          <a:effectLst/>
                          <a:latin typeface="+mn-lt"/>
                        </a:rPr>
                        <a:t>100%</a:t>
                      </a:r>
                      <a:endParaRPr lang="en-SG" sz="1800" kern="100" dirty="0">
                        <a:effectLst/>
                        <a:latin typeface="+mn-lt"/>
                        <a:ea typeface="DengXian"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1574646943"/>
                  </a:ext>
                </a:extLst>
              </a:tr>
              <a:tr h="756000">
                <a:tc>
                  <a:txBody>
                    <a:bodyPr/>
                    <a:lstStyle/>
                    <a:p>
                      <a:pPr>
                        <a:lnSpc>
                          <a:spcPct val="115000"/>
                        </a:lnSpc>
                        <a:spcAft>
                          <a:spcPts val="800"/>
                        </a:spcAft>
                      </a:pPr>
                      <a:r>
                        <a:rPr lang="en-SG" sz="1800" kern="100">
                          <a:effectLst/>
                          <a:latin typeface="+mn-lt"/>
                        </a:rPr>
                        <a:t>Scalability</a:t>
                      </a:r>
                      <a:endParaRPr lang="en-SG" sz="1800" kern="100">
                        <a:effectLst/>
                        <a:latin typeface="+mn-lt"/>
                        <a:ea typeface="DengXian" panose="02010600030101010101" pitchFamily="2" charset="-122"/>
                        <a:cs typeface="Times New Roman" panose="02020603050405020304" pitchFamily="18" charset="0"/>
                      </a:endParaRPr>
                    </a:p>
                  </a:txBody>
                  <a:tcPr anchor="ctr"/>
                </a:tc>
                <a:tc>
                  <a:txBody>
                    <a:bodyPr/>
                    <a:lstStyle/>
                    <a:p>
                      <a:pPr>
                        <a:lnSpc>
                          <a:spcPct val="115000"/>
                        </a:lnSpc>
                        <a:spcAft>
                          <a:spcPts val="800"/>
                        </a:spcAft>
                      </a:pPr>
                      <a:r>
                        <a:rPr lang="en-SG" sz="1800" kern="100">
                          <a:effectLst/>
                          <a:latin typeface="+mn-lt"/>
                        </a:rPr>
                        <a:t>1 thread</a:t>
                      </a:r>
                      <a:endParaRPr lang="en-SG" sz="1800" kern="100">
                        <a:effectLst/>
                        <a:latin typeface="+mn-lt"/>
                        <a:ea typeface="DengXian" panose="02010600030101010101" pitchFamily="2" charset="-122"/>
                        <a:cs typeface="Times New Roman" panose="02020603050405020304" pitchFamily="18" charset="0"/>
                      </a:endParaRPr>
                    </a:p>
                  </a:txBody>
                  <a:tcPr anchor="ctr"/>
                </a:tc>
                <a:tc>
                  <a:txBody>
                    <a:bodyPr/>
                    <a:lstStyle/>
                    <a:p>
                      <a:pPr>
                        <a:lnSpc>
                          <a:spcPct val="115000"/>
                        </a:lnSpc>
                        <a:spcAft>
                          <a:spcPts val="800"/>
                        </a:spcAft>
                      </a:pPr>
                      <a:r>
                        <a:rPr lang="en-SG" sz="1800" kern="100" dirty="0">
                          <a:effectLst/>
                          <a:latin typeface="+mn-lt"/>
                        </a:rPr>
                        <a:t>20+ threads</a:t>
                      </a:r>
                      <a:endParaRPr lang="en-SG" sz="1800" kern="100" dirty="0">
                        <a:effectLst/>
                        <a:latin typeface="+mn-lt"/>
                        <a:ea typeface="DengXian"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2665547875"/>
                  </a:ext>
                </a:extLst>
              </a:tr>
            </a:tbl>
          </a:graphicData>
        </a:graphic>
      </p:graphicFrame>
      <p:sp>
        <p:nvSpPr>
          <p:cNvPr id="4" name="Slide Number Placeholder 3">
            <a:extLst>
              <a:ext uri="{FF2B5EF4-FFF2-40B4-BE49-F238E27FC236}">
                <a16:creationId xmlns:a16="http://schemas.microsoft.com/office/drawing/2014/main" id="{14EC57B0-1928-2327-8789-AACCC754E11A}"/>
              </a:ext>
            </a:extLst>
          </p:cNvPr>
          <p:cNvSpPr>
            <a:spLocks noGrp="1"/>
          </p:cNvSpPr>
          <p:nvPr>
            <p:ph type="sldNum" sz="quarter" idx="12"/>
          </p:nvPr>
        </p:nvSpPr>
        <p:spPr/>
        <p:txBody>
          <a:bodyPr/>
          <a:lstStyle/>
          <a:p>
            <a:fld id="{16D939A3-E011-48D6-808F-A89240956D1F}" type="slidenum">
              <a:rPr lang="en-SG" smtClean="0"/>
              <a:pPr/>
              <a:t>11</a:t>
            </a:fld>
            <a:endParaRPr lang="en-SG" dirty="0"/>
          </a:p>
        </p:txBody>
      </p:sp>
      <p:sp>
        <p:nvSpPr>
          <p:cNvPr id="8" name="Content Placeholder 2">
            <a:extLst>
              <a:ext uri="{FF2B5EF4-FFF2-40B4-BE49-F238E27FC236}">
                <a16:creationId xmlns:a16="http://schemas.microsoft.com/office/drawing/2014/main" id="{1A8D3FCD-0934-6BFA-88B8-3094071B0D2A}"/>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Helvetica" panose="020B0604020202020204" pitchFamily="34" charset="0"/>
                <a:ea typeface="+mn-ea"/>
                <a:cs typeface="Helvetica"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Helvetica" panose="020B0604020202020204" pitchFamily="34" charset="0"/>
                <a:ea typeface="+mn-ea"/>
                <a:cs typeface="Helvetica"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Helvetica" panose="020B0604020202020204" pitchFamily="34" charset="0"/>
                <a:ea typeface="+mn-ea"/>
                <a:cs typeface="Helvetica"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Helvetica" panose="020B0604020202020204" pitchFamily="34" charset="0"/>
                <a:ea typeface="+mn-ea"/>
                <a:cs typeface="Helvetica"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Helvetica" panose="020B0604020202020204" pitchFamily="34" charset="0"/>
                <a:ea typeface="+mn-ea"/>
                <a:cs typeface="Helvetica"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SG" dirty="0"/>
              <a:t>Comparative Metrics:</a:t>
            </a:r>
          </a:p>
        </p:txBody>
      </p:sp>
    </p:spTree>
    <p:extLst>
      <p:ext uri="{BB962C8B-B14F-4D97-AF65-F5344CB8AC3E}">
        <p14:creationId xmlns:p14="http://schemas.microsoft.com/office/powerpoint/2010/main" val="1403227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7C8BE-9894-3490-2B1D-B9F2270E6918}"/>
              </a:ext>
            </a:extLst>
          </p:cNvPr>
          <p:cNvSpPr>
            <a:spLocks noGrp="1"/>
          </p:cNvSpPr>
          <p:nvPr>
            <p:ph type="title"/>
          </p:nvPr>
        </p:nvSpPr>
        <p:spPr/>
        <p:txBody>
          <a:bodyPr/>
          <a:lstStyle/>
          <a:p>
            <a:r>
              <a:rPr lang="en-SG" b="1" dirty="0"/>
              <a:t>Challenges Faced</a:t>
            </a:r>
          </a:p>
        </p:txBody>
      </p:sp>
      <p:sp>
        <p:nvSpPr>
          <p:cNvPr id="3" name="Content Placeholder 2">
            <a:extLst>
              <a:ext uri="{FF2B5EF4-FFF2-40B4-BE49-F238E27FC236}">
                <a16:creationId xmlns:a16="http://schemas.microsoft.com/office/drawing/2014/main" id="{51EC5BF7-E7C1-7A91-933E-DAD8FB8C4396}"/>
              </a:ext>
            </a:extLst>
          </p:cNvPr>
          <p:cNvSpPr>
            <a:spLocks noGrp="1"/>
          </p:cNvSpPr>
          <p:nvPr>
            <p:ph idx="1"/>
          </p:nvPr>
        </p:nvSpPr>
        <p:spPr/>
        <p:txBody>
          <a:bodyPr>
            <a:normAutofit lnSpcReduction="10000"/>
          </a:bodyPr>
          <a:lstStyle/>
          <a:p>
            <a:pPr marL="457200" marR="0" lvl="0" indent="-457200" algn="l" defTabSz="685800" rtl="0" eaLnBrk="1" fontAlgn="auto" latinLnBrk="0" hangingPunct="1">
              <a:lnSpc>
                <a:spcPct val="150000"/>
              </a:lnSpc>
              <a:spcBef>
                <a:spcPts val="750"/>
              </a:spcBef>
              <a:spcAft>
                <a:spcPts val="0"/>
              </a:spcAft>
              <a:buClrTx/>
              <a:buSzTx/>
              <a:buFont typeface="+mj-lt"/>
              <a:buAutoNum type="arabicPeriod"/>
              <a:tabLst/>
              <a:defRPr/>
            </a:pPr>
            <a:r>
              <a:rPr kumimoji="0" lang="en-SG" sz="2100" b="0" i="0" u="sng"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rPr>
              <a:t>Concurrency Bottlenecks:</a:t>
            </a:r>
          </a:p>
          <a:p>
            <a:pPr lvl="1">
              <a:lnSpc>
                <a:spcPct val="150000"/>
              </a:lnSpc>
              <a:defRPr/>
            </a:pPr>
            <a:r>
              <a:rPr kumimoji="0" lang="en-SG"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rPr>
              <a:t>Initial implementation faced locking issues during high concurrency.</a:t>
            </a:r>
          </a:p>
          <a:p>
            <a:pPr lvl="1">
              <a:lnSpc>
                <a:spcPct val="150000"/>
              </a:lnSpc>
              <a:defRPr/>
            </a:pPr>
            <a:r>
              <a:rPr kumimoji="0" lang="en-SG"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rPr>
              <a:t>Resolved by optimizing transaction scope and using connection pooling.</a:t>
            </a:r>
          </a:p>
          <a:p>
            <a:pPr marL="457200" marR="0" lvl="0" indent="-457200" algn="l" defTabSz="685800" rtl="0" eaLnBrk="1" fontAlgn="auto" latinLnBrk="0" hangingPunct="1">
              <a:lnSpc>
                <a:spcPct val="150000"/>
              </a:lnSpc>
              <a:spcBef>
                <a:spcPts val="750"/>
              </a:spcBef>
              <a:spcAft>
                <a:spcPts val="0"/>
              </a:spcAft>
              <a:buClrTx/>
              <a:buSzTx/>
              <a:buFont typeface="+mj-lt"/>
              <a:buAutoNum type="arabicPeriod"/>
              <a:tabLst/>
              <a:defRPr/>
            </a:pPr>
            <a:r>
              <a:rPr kumimoji="0" lang="en-SG" sz="2100" b="0" i="0" u="sng"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rPr>
              <a:t>Synthetic Data Complexity:</a:t>
            </a:r>
          </a:p>
          <a:p>
            <a:pPr lvl="1">
              <a:lnSpc>
                <a:spcPct val="150000"/>
              </a:lnSpc>
              <a:defRPr/>
            </a:pPr>
            <a:r>
              <a:rPr kumimoji="0" lang="en-SG"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rPr>
              <a:t>Ensuring realistic edge cases while maintaining privacy.</a:t>
            </a:r>
          </a:p>
          <a:p>
            <a:pPr lvl="1">
              <a:lnSpc>
                <a:spcPct val="150000"/>
              </a:lnSpc>
              <a:defRPr/>
            </a:pPr>
            <a:r>
              <a:rPr kumimoji="0" lang="en-SG"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rPr>
              <a:t>Addressed using Faker and manual adjustments.</a:t>
            </a:r>
          </a:p>
          <a:p>
            <a:pPr marL="457200" marR="0" lvl="0" indent="-457200" algn="l" defTabSz="685800" rtl="0" eaLnBrk="1" fontAlgn="auto" latinLnBrk="0" hangingPunct="1">
              <a:lnSpc>
                <a:spcPct val="150000"/>
              </a:lnSpc>
              <a:spcBef>
                <a:spcPts val="750"/>
              </a:spcBef>
              <a:spcAft>
                <a:spcPts val="0"/>
              </a:spcAft>
              <a:buClrTx/>
              <a:buSzTx/>
              <a:buFont typeface="+mj-lt"/>
              <a:buAutoNum type="arabicPeriod"/>
              <a:tabLst/>
              <a:defRPr/>
            </a:pPr>
            <a:r>
              <a:rPr kumimoji="0" lang="en-SG" sz="2100" b="0" i="0" u="sng"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rPr>
              <a:t>Error Handling:</a:t>
            </a:r>
          </a:p>
          <a:p>
            <a:pPr lvl="1">
              <a:lnSpc>
                <a:spcPct val="150000"/>
              </a:lnSpc>
              <a:defRPr/>
            </a:pPr>
            <a:r>
              <a:rPr kumimoji="0" lang="en-SG"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rPr>
              <a:t>Ensuring robust error handling for all edge cases.</a:t>
            </a:r>
          </a:p>
          <a:p>
            <a:pPr lvl="1">
              <a:lnSpc>
                <a:spcPct val="150000"/>
              </a:lnSpc>
              <a:defRPr/>
            </a:pPr>
            <a:r>
              <a:rPr kumimoji="0" lang="en-SG"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rPr>
              <a:t>Implemented comprehensive logging and rollback mechanisms.</a:t>
            </a:r>
          </a:p>
          <a:p>
            <a:pPr>
              <a:lnSpc>
                <a:spcPct val="150000"/>
              </a:lnSpc>
              <a:spcAft>
                <a:spcPts val="800"/>
              </a:spcAft>
              <a:buSzPts val="1000"/>
              <a:tabLst>
                <a:tab pos="457200" algn="l"/>
              </a:tabLst>
            </a:pPr>
            <a:endParaRPr lang="en-SG" sz="1200" kern="100" dirty="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0B4FFD16-27D4-215D-FF2B-9B7BBAA3680C}"/>
              </a:ext>
            </a:extLst>
          </p:cNvPr>
          <p:cNvSpPr>
            <a:spLocks noGrp="1"/>
          </p:cNvSpPr>
          <p:nvPr>
            <p:ph type="sldNum" sz="quarter" idx="12"/>
          </p:nvPr>
        </p:nvSpPr>
        <p:spPr/>
        <p:txBody>
          <a:bodyPr/>
          <a:lstStyle/>
          <a:p>
            <a:fld id="{16D939A3-E011-48D6-808F-A89240956D1F}" type="slidenum">
              <a:rPr lang="en-SG" smtClean="0"/>
              <a:pPr/>
              <a:t>12</a:t>
            </a:fld>
            <a:endParaRPr lang="en-SG" dirty="0"/>
          </a:p>
        </p:txBody>
      </p:sp>
    </p:spTree>
    <p:extLst>
      <p:ext uri="{BB962C8B-B14F-4D97-AF65-F5344CB8AC3E}">
        <p14:creationId xmlns:p14="http://schemas.microsoft.com/office/powerpoint/2010/main" val="2471566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43AE9-540A-549B-A107-D0D388F8D7E8}"/>
              </a:ext>
            </a:extLst>
          </p:cNvPr>
          <p:cNvSpPr>
            <a:spLocks noGrp="1"/>
          </p:cNvSpPr>
          <p:nvPr>
            <p:ph type="title"/>
          </p:nvPr>
        </p:nvSpPr>
        <p:spPr/>
        <p:txBody>
          <a:bodyPr/>
          <a:lstStyle/>
          <a:p>
            <a:r>
              <a:rPr lang="en-SG" b="1" dirty="0"/>
              <a:t>Possible Future Enhancements</a:t>
            </a:r>
          </a:p>
        </p:txBody>
      </p:sp>
      <p:sp>
        <p:nvSpPr>
          <p:cNvPr id="3" name="Content Placeholder 2">
            <a:extLst>
              <a:ext uri="{FF2B5EF4-FFF2-40B4-BE49-F238E27FC236}">
                <a16:creationId xmlns:a16="http://schemas.microsoft.com/office/drawing/2014/main" id="{31EDD533-9A46-FCA5-49D1-242E25B5E472}"/>
              </a:ext>
            </a:extLst>
          </p:cNvPr>
          <p:cNvSpPr>
            <a:spLocks noGrp="1"/>
          </p:cNvSpPr>
          <p:nvPr>
            <p:ph idx="1"/>
          </p:nvPr>
        </p:nvSpPr>
        <p:spPr/>
        <p:txBody>
          <a:bodyPr>
            <a:normAutofit/>
          </a:bodyPr>
          <a:lstStyle/>
          <a:p>
            <a:pPr marL="457200" indent="-457200">
              <a:lnSpc>
                <a:spcPct val="114000"/>
              </a:lnSpc>
              <a:buFont typeface="+mj-lt"/>
              <a:buAutoNum type="arabicPeriod"/>
            </a:pPr>
            <a:r>
              <a:rPr lang="en-US" u="sng" dirty="0"/>
              <a:t>Multi-processing Implementation:</a:t>
            </a:r>
          </a:p>
          <a:p>
            <a:pPr lvl="1">
              <a:lnSpc>
                <a:spcPct val="114000"/>
              </a:lnSpc>
            </a:pPr>
            <a:r>
              <a:rPr lang="en-US" dirty="0"/>
              <a:t>Replace </a:t>
            </a:r>
            <a:r>
              <a:rPr lang="en-US" dirty="0" err="1"/>
              <a:t>ThreadPoolExecutor</a:t>
            </a:r>
            <a:r>
              <a:rPr lang="en-US" dirty="0"/>
              <a:t> with Python’s multiprocessing module for better CPU-bound task handling.</a:t>
            </a:r>
          </a:p>
          <a:p>
            <a:pPr marL="457200" indent="-457200">
              <a:lnSpc>
                <a:spcPct val="114000"/>
              </a:lnSpc>
              <a:buFont typeface="+mj-lt"/>
              <a:buAutoNum type="arabicPeriod"/>
            </a:pPr>
            <a:r>
              <a:rPr lang="en-US" u="sng" dirty="0"/>
              <a:t>Advanced Security Measures:</a:t>
            </a:r>
          </a:p>
          <a:p>
            <a:pPr lvl="1">
              <a:lnSpc>
                <a:spcPct val="114000"/>
              </a:lnSpc>
            </a:pPr>
            <a:r>
              <a:rPr lang="en-US" dirty="0"/>
              <a:t>Implement OAuth2 for authentication instead of API keys.</a:t>
            </a:r>
          </a:p>
          <a:p>
            <a:pPr lvl="1">
              <a:lnSpc>
                <a:spcPct val="114000"/>
              </a:lnSpc>
            </a:pPr>
            <a:r>
              <a:rPr lang="en-US" dirty="0"/>
              <a:t>Add role-based access control (RBAC).</a:t>
            </a:r>
          </a:p>
          <a:p>
            <a:pPr marL="457200" indent="-457200">
              <a:lnSpc>
                <a:spcPct val="114000"/>
              </a:lnSpc>
              <a:buFont typeface="+mj-lt"/>
              <a:buAutoNum type="arabicPeriod"/>
            </a:pPr>
            <a:r>
              <a:rPr lang="en-US" u="sng" dirty="0"/>
              <a:t>User Interface (Optional):</a:t>
            </a:r>
          </a:p>
          <a:p>
            <a:pPr lvl="1">
              <a:lnSpc>
                <a:spcPct val="114000"/>
              </a:lnSpc>
            </a:pPr>
            <a:r>
              <a:rPr lang="en-US" dirty="0"/>
              <a:t>Develop a minimal frontend for demonstration purposes.</a:t>
            </a:r>
          </a:p>
          <a:p>
            <a:pPr marL="457200" indent="-457200">
              <a:lnSpc>
                <a:spcPct val="114000"/>
              </a:lnSpc>
              <a:buFont typeface="+mj-lt"/>
              <a:buAutoNum type="arabicPeriod"/>
            </a:pPr>
            <a:r>
              <a:rPr lang="en-US" u="sng" dirty="0"/>
              <a:t>Scalability Testing:</a:t>
            </a:r>
          </a:p>
          <a:p>
            <a:pPr lvl="1">
              <a:lnSpc>
                <a:spcPct val="114000"/>
              </a:lnSpc>
            </a:pPr>
            <a:r>
              <a:rPr lang="en-US" dirty="0"/>
              <a:t>Test with higher concurrency levels (e.g., 500+ users).</a:t>
            </a:r>
            <a:endParaRPr lang="en-SG" dirty="0"/>
          </a:p>
        </p:txBody>
      </p:sp>
      <p:sp>
        <p:nvSpPr>
          <p:cNvPr id="4" name="Slide Number Placeholder 3">
            <a:extLst>
              <a:ext uri="{FF2B5EF4-FFF2-40B4-BE49-F238E27FC236}">
                <a16:creationId xmlns:a16="http://schemas.microsoft.com/office/drawing/2014/main" id="{A9C2A505-51B6-34E7-9EF2-19F89632C9EB}"/>
              </a:ext>
            </a:extLst>
          </p:cNvPr>
          <p:cNvSpPr>
            <a:spLocks noGrp="1"/>
          </p:cNvSpPr>
          <p:nvPr>
            <p:ph type="sldNum" sz="quarter" idx="12"/>
          </p:nvPr>
        </p:nvSpPr>
        <p:spPr/>
        <p:txBody>
          <a:bodyPr/>
          <a:lstStyle/>
          <a:p>
            <a:fld id="{16D939A3-E011-48D6-808F-A89240956D1F}" type="slidenum">
              <a:rPr lang="en-SG" smtClean="0"/>
              <a:pPr/>
              <a:t>13</a:t>
            </a:fld>
            <a:endParaRPr lang="en-SG" dirty="0"/>
          </a:p>
        </p:txBody>
      </p:sp>
    </p:spTree>
    <p:extLst>
      <p:ext uri="{BB962C8B-B14F-4D97-AF65-F5344CB8AC3E}">
        <p14:creationId xmlns:p14="http://schemas.microsoft.com/office/powerpoint/2010/main" val="459275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2B473-B786-CA3D-CF1E-287C355C2F02}"/>
              </a:ext>
            </a:extLst>
          </p:cNvPr>
          <p:cNvSpPr>
            <a:spLocks noGrp="1"/>
          </p:cNvSpPr>
          <p:nvPr>
            <p:ph type="title"/>
          </p:nvPr>
        </p:nvSpPr>
        <p:spPr/>
        <p:txBody>
          <a:bodyPr/>
          <a:lstStyle/>
          <a:p>
            <a:r>
              <a:rPr lang="en-US" b="1" dirty="0"/>
              <a:t>Conclusion</a:t>
            </a:r>
            <a:endParaRPr lang="en-SG" b="1" dirty="0"/>
          </a:p>
        </p:txBody>
      </p:sp>
      <p:sp>
        <p:nvSpPr>
          <p:cNvPr id="3" name="Content Placeholder 2">
            <a:extLst>
              <a:ext uri="{FF2B5EF4-FFF2-40B4-BE49-F238E27FC236}">
                <a16:creationId xmlns:a16="http://schemas.microsoft.com/office/drawing/2014/main" id="{4348C7B8-BF8C-840F-58D0-12421C906AA5}"/>
              </a:ext>
            </a:extLst>
          </p:cNvPr>
          <p:cNvSpPr>
            <a:spLocks noGrp="1"/>
          </p:cNvSpPr>
          <p:nvPr>
            <p:ph idx="1"/>
          </p:nvPr>
        </p:nvSpPr>
        <p:spPr/>
        <p:txBody>
          <a:bodyPr>
            <a:normAutofit/>
          </a:bodyPr>
          <a:lstStyle/>
          <a:p>
            <a:pPr>
              <a:lnSpc>
                <a:spcPct val="114000"/>
              </a:lnSpc>
            </a:pPr>
            <a:r>
              <a:rPr lang="en-US" u="sng" dirty="0"/>
              <a:t>Summary of Achievements:</a:t>
            </a:r>
          </a:p>
          <a:p>
            <a:pPr lvl="1">
              <a:lnSpc>
                <a:spcPct val="114000"/>
              </a:lnSpc>
            </a:pPr>
            <a:r>
              <a:rPr lang="en-US" dirty="0"/>
              <a:t>Successfully simulated a backend automation system for work pass extension processing.</a:t>
            </a:r>
          </a:p>
          <a:p>
            <a:pPr lvl="1">
              <a:lnSpc>
                <a:spcPct val="114000"/>
              </a:lnSpc>
            </a:pPr>
            <a:r>
              <a:rPr lang="en-US" dirty="0"/>
              <a:t>Demonstrated significant improvements in processing speed and reliability.</a:t>
            </a:r>
          </a:p>
          <a:p>
            <a:pPr lvl="1">
              <a:lnSpc>
                <a:spcPct val="114000"/>
              </a:lnSpc>
            </a:pPr>
            <a:r>
              <a:rPr lang="en-US" dirty="0"/>
              <a:t>Conducted thorough performance testing with clear metrics.</a:t>
            </a:r>
          </a:p>
          <a:p>
            <a:pPr>
              <a:lnSpc>
                <a:spcPct val="114000"/>
              </a:lnSpc>
            </a:pPr>
            <a:r>
              <a:rPr lang="en-US" u="sng" dirty="0"/>
              <a:t>Next Steps:</a:t>
            </a:r>
          </a:p>
          <a:p>
            <a:pPr lvl="1">
              <a:lnSpc>
                <a:spcPct val="114000"/>
              </a:lnSpc>
            </a:pPr>
            <a:r>
              <a:rPr lang="en-US" dirty="0"/>
              <a:t>Complete planned enhancements.</a:t>
            </a:r>
          </a:p>
          <a:p>
            <a:pPr lvl="1">
              <a:lnSpc>
                <a:spcPct val="114000"/>
              </a:lnSpc>
            </a:pPr>
            <a:r>
              <a:rPr lang="en-US" dirty="0"/>
              <a:t>Finalize comparative analysis with RPA.</a:t>
            </a:r>
          </a:p>
          <a:p>
            <a:pPr lvl="1">
              <a:lnSpc>
                <a:spcPct val="114000"/>
              </a:lnSpc>
            </a:pPr>
            <a:r>
              <a:rPr lang="en-US" dirty="0"/>
              <a:t>Prepare for final project delivery and documentation.</a:t>
            </a:r>
          </a:p>
          <a:p>
            <a:pPr>
              <a:lnSpc>
                <a:spcPct val="114000"/>
              </a:lnSpc>
            </a:pPr>
            <a:r>
              <a:rPr lang="en-US" u="sng" dirty="0"/>
              <a:t>Impact:</a:t>
            </a:r>
          </a:p>
          <a:p>
            <a:pPr lvl="1">
              <a:lnSpc>
                <a:spcPct val="114000"/>
              </a:lnSpc>
            </a:pPr>
            <a:r>
              <a:rPr lang="en-US" dirty="0"/>
              <a:t>This project contributes to the growing body of knowledge on transitioning from RPA to backend automation in e-government systems.</a:t>
            </a:r>
            <a:endParaRPr lang="en-SG" dirty="0"/>
          </a:p>
        </p:txBody>
      </p:sp>
      <p:sp>
        <p:nvSpPr>
          <p:cNvPr id="4" name="Slide Number Placeholder 3">
            <a:extLst>
              <a:ext uri="{FF2B5EF4-FFF2-40B4-BE49-F238E27FC236}">
                <a16:creationId xmlns:a16="http://schemas.microsoft.com/office/drawing/2014/main" id="{8FC63EFD-08FA-05F4-C09F-76B397EB4408}"/>
              </a:ext>
            </a:extLst>
          </p:cNvPr>
          <p:cNvSpPr>
            <a:spLocks noGrp="1"/>
          </p:cNvSpPr>
          <p:nvPr>
            <p:ph type="sldNum" sz="quarter" idx="12"/>
          </p:nvPr>
        </p:nvSpPr>
        <p:spPr/>
        <p:txBody>
          <a:bodyPr/>
          <a:lstStyle/>
          <a:p>
            <a:fld id="{16D939A3-E011-48D6-808F-A89240956D1F}" type="slidenum">
              <a:rPr lang="en-SG" smtClean="0"/>
              <a:pPr/>
              <a:t>14</a:t>
            </a:fld>
            <a:endParaRPr lang="en-SG" dirty="0"/>
          </a:p>
        </p:txBody>
      </p:sp>
    </p:spTree>
    <p:extLst>
      <p:ext uri="{BB962C8B-B14F-4D97-AF65-F5344CB8AC3E}">
        <p14:creationId xmlns:p14="http://schemas.microsoft.com/office/powerpoint/2010/main" val="3105648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F71DA-CD78-74A6-3D35-E4CD11DBB298}"/>
              </a:ext>
            </a:extLst>
          </p:cNvPr>
          <p:cNvSpPr>
            <a:spLocks noGrp="1"/>
          </p:cNvSpPr>
          <p:nvPr>
            <p:ph type="title"/>
          </p:nvPr>
        </p:nvSpPr>
        <p:spPr/>
        <p:txBody>
          <a:bodyPr/>
          <a:lstStyle/>
          <a:p>
            <a:r>
              <a:rPr lang="en-US" b="1" dirty="0"/>
              <a:t>Thank you</a:t>
            </a:r>
            <a:endParaRPr lang="en-SG" b="1" dirty="0"/>
          </a:p>
        </p:txBody>
      </p:sp>
      <p:sp>
        <p:nvSpPr>
          <p:cNvPr id="3" name="Text Placeholder 2">
            <a:extLst>
              <a:ext uri="{FF2B5EF4-FFF2-40B4-BE49-F238E27FC236}">
                <a16:creationId xmlns:a16="http://schemas.microsoft.com/office/drawing/2014/main" id="{84AF5E93-1A66-9E31-29E9-4F69B5C4798D}"/>
              </a:ext>
            </a:extLst>
          </p:cNvPr>
          <p:cNvSpPr>
            <a:spLocks noGrp="1"/>
          </p:cNvSpPr>
          <p:nvPr>
            <p:ph type="body" idx="1"/>
          </p:nvPr>
        </p:nvSpPr>
        <p:spPr/>
        <p:txBody>
          <a:bodyPr/>
          <a:lstStyle/>
          <a:p>
            <a:endParaRPr lang="en-SG"/>
          </a:p>
        </p:txBody>
      </p:sp>
      <p:sp>
        <p:nvSpPr>
          <p:cNvPr id="4" name="Slide Number Placeholder 3">
            <a:extLst>
              <a:ext uri="{FF2B5EF4-FFF2-40B4-BE49-F238E27FC236}">
                <a16:creationId xmlns:a16="http://schemas.microsoft.com/office/drawing/2014/main" id="{F76D58CC-B83D-8485-CA19-09DD7E105CF1}"/>
              </a:ext>
            </a:extLst>
          </p:cNvPr>
          <p:cNvSpPr>
            <a:spLocks noGrp="1"/>
          </p:cNvSpPr>
          <p:nvPr>
            <p:ph type="sldNum" sz="quarter" idx="12"/>
          </p:nvPr>
        </p:nvSpPr>
        <p:spPr/>
        <p:txBody>
          <a:bodyPr/>
          <a:lstStyle/>
          <a:p>
            <a:fld id="{16D939A3-E011-48D6-808F-A89240956D1F}" type="slidenum">
              <a:rPr lang="en-SG" smtClean="0"/>
              <a:pPr/>
              <a:t>15</a:t>
            </a:fld>
            <a:endParaRPr lang="en-SG" dirty="0"/>
          </a:p>
        </p:txBody>
      </p:sp>
    </p:spTree>
    <p:extLst>
      <p:ext uri="{BB962C8B-B14F-4D97-AF65-F5344CB8AC3E}">
        <p14:creationId xmlns:p14="http://schemas.microsoft.com/office/powerpoint/2010/main" val="237420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137DA-FB5E-B6F8-5EEC-EB1E062CA2F0}"/>
              </a:ext>
            </a:extLst>
          </p:cNvPr>
          <p:cNvSpPr>
            <a:spLocks noGrp="1"/>
          </p:cNvSpPr>
          <p:nvPr>
            <p:ph type="title"/>
          </p:nvPr>
        </p:nvSpPr>
        <p:spPr/>
        <p:txBody>
          <a:bodyPr/>
          <a:lstStyle/>
          <a:p>
            <a:r>
              <a:rPr lang="en-SG" b="1" dirty="0"/>
              <a:t>Agenda</a:t>
            </a:r>
          </a:p>
        </p:txBody>
      </p:sp>
      <p:sp>
        <p:nvSpPr>
          <p:cNvPr id="3" name="Content Placeholder 2">
            <a:extLst>
              <a:ext uri="{FF2B5EF4-FFF2-40B4-BE49-F238E27FC236}">
                <a16:creationId xmlns:a16="http://schemas.microsoft.com/office/drawing/2014/main" id="{B2B21B1B-894D-0F4B-EDDC-3BFFECE7F316}"/>
              </a:ext>
            </a:extLst>
          </p:cNvPr>
          <p:cNvSpPr>
            <a:spLocks noGrp="1"/>
          </p:cNvSpPr>
          <p:nvPr>
            <p:ph sz="half" idx="1"/>
          </p:nvPr>
        </p:nvSpPr>
        <p:spPr/>
        <p:txBody>
          <a:bodyPr/>
          <a:lstStyle/>
          <a:p>
            <a:pPr marL="457200" indent="-457200">
              <a:lnSpc>
                <a:spcPct val="150000"/>
              </a:lnSpc>
              <a:buFont typeface="+mj-lt"/>
              <a:buAutoNum type="arabicPeriod"/>
            </a:pPr>
            <a:r>
              <a:rPr lang="en-SG" dirty="0"/>
              <a:t>Problem Statement</a:t>
            </a:r>
          </a:p>
          <a:p>
            <a:pPr marL="457200" indent="-457200">
              <a:lnSpc>
                <a:spcPct val="150000"/>
              </a:lnSpc>
              <a:buFont typeface="+mj-lt"/>
              <a:buAutoNum type="arabicPeriod"/>
            </a:pPr>
            <a:r>
              <a:rPr lang="en-SG" dirty="0"/>
              <a:t>Project Objectives &amp; Scope</a:t>
            </a:r>
          </a:p>
          <a:p>
            <a:pPr marL="457200" indent="-457200">
              <a:lnSpc>
                <a:spcPct val="150000"/>
              </a:lnSpc>
              <a:buFont typeface="+mj-lt"/>
              <a:buAutoNum type="arabicPeriod"/>
            </a:pPr>
            <a:r>
              <a:rPr lang="en-SG" dirty="0"/>
              <a:t>System Architecture</a:t>
            </a:r>
          </a:p>
          <a:p>
            <a:pPr marL="457200" indent="-457200">
              <a:lnSpc>
                <a:spcPct val="150000"/>
              </a:lnSpc>
              <a:buFont typeface="+mj-lt"/>
              <a:buAutoNum type="arabicPeriod"/>
            </a:pPr>
            <a:r>
              <a:rPr lang="en-SG" dirty="0"/>
              <a:t>Implementation Highlights</a:t>
            </a:r>
          </a:p>
          <a:p>
            <a:pPr marL="457200" indent="-457200">
              <a:lnSpc>
                <a:spcPct val="150000"/>
              </a:lnSpc>
              <a:buFont typeface="+mj-lt"/>
              <a:buAutoNum type="arabicPeriod"/>
            </a:pPr>
            <a:r>
              <a:rPr lang="en-SG" dirty="0"/>
              <a:t>Showcase</a:t>
            </a:r>
          </a:p>
          <a:p>
            <a:endParaRPr lang="en-SG" dirty="0"/>
          </a:p>
        </p:txBody>
      </p:sp>
      <p:sp>
        <p:nvSpPr>
          <p:cNvPr id="4" name="Content Placeholder 3">
            <a:extLst>
              <a:ext uri="{FF2B5EF4-FFF2-40B4-BE49-F238E27FC236}">
                <a16:creationId xmlns:a16="http://schemas.microsoft.com/office/drawing/2014/main" id="{5A0194E6-DF93-1E3C-FAA8-615D2D44F5E8}"/>
              </a:ext>
            </a:extLst>
          </p:cNvPr>
          <p:cNvSpPr>
            <a:spLocks noGrp="1"/>
          </p:cNvSpPr>
          <p:nvPr>
            <p:ph sz="half" idx="2"/>
          </p:nvPr>
        </p:nvSpPr>
        <p:spPr/>
        <p:txBody>
          <a:bodyPr/>
          <a:lstStyle/>
          <a:p>
            <a:pPr marL="457200" indent="-457200">
              <a:lnSpc>
                <a:spcPct val="150000"/>
              </a:lnSpc>
              <a:buFont typeface="+mj-lt"/>
              <a:buAutoNum type="arabicPeriod" startAt="6"/>
            </a:pPr>
            <a:r>
              <a:rPr lang="en-SG" dirty="0"/>
              <a:t>Performance Metrics</a:t>
            </a:r>
          </a:p>
          <a:p>
            <a:pPr marL="457200" indent="-457200">
              <a:lnSpc>
                <a:spcPct val="150000"/>
              </a:lnSpc>
              <a:buFont typeface="+mj-lt"/>
              <a:buAutoNum type="arabicPeriod" startAt="6"/>
            </a:pPr>
            <a:r>
              <a:rPr lang="en-SG" dirty="0"/>
              <a:t>Performance Benchmarking</a:t>
            </a:r>
          </a:p>
          <a:p>
            <a:pPr marL="457200" indent="-457200">
              <a:lnSpc>
                <a:spcPct val="150000"/>
              </a:lnSpc>
              <a:buFont typeface="+mj-lt"/>
              <a:buAutoNum type="arabicPeriod" startAt="6"/>
            </a:pPr>
            <a:r>
              <a:rPr lang="en-SG" dirty="0"/>
              <a:t>Challenges Faced</a:t>
            </a:r>
          </a:p>
          <a:p>
            <a:pPr marL="457200" indent="-457200">
              <a:lnSpc>
                <a:spcPct val="150000"/>
              </a:lnSpc>
              <a:buFont typeface="+mj-lt"/>
              <a:buAutoNum type="arabicPeriod" startAt="6"/>
            </a:pPr>
            <a:r>
              <a:rPr lang="en-SG" dirty="0"/>
              <a:t>Possible Future Enhancements</a:t>
            </a:r>
          </a:p>
          <a:p>
            <a:pPr marL="457200" indent="-457200">
              <a:lnSpc>
                <a:spcPct val="150000"/>
              </a:lnSpc>
              <a:buFont typeface="+mj-lt"/>
              <a:buAutoNum type="arabicPeriod" startAt="6"/>
            </a:pPr>
            <a:r>
              <a:rPr lang="en-SG" dirty="0"/>
              <a:t>Conclusion</a:t>
            </a:r>
          </a:p>
          <a:p>
            <a:endParaRPr lang="en-SG" dirty="0"/>
          </a:p>
        </p:txBody>
      </p:sp>
      <p:sp>
        <p:nvSpPr>
          <p:cNvPr id="5" name="Slide Number Placeholder 4">
            <a:extLst>
              <a:ext uri="{FF2B5EF4-FFF2-40B4-BE49-F238E27FC236}">
                <a16:creationId xmlns:a16="http://schemas.microsoft.com/office/drawing/2014/main" id="{90CEA44A-B20F-5437-FDD0-0B1CD6734416}"/>
              </a:ext>
            </a:extLst>
          </p:cNvPr>
          <p:cNvSpPr>
            <a:spLocks noGrp="1"/>
          </p:cNvSpPr>
          <p:nvPr>
            <p:ph type="sldNum" sz="quarter" idx="12"/>
          </p:nvPr>
        </p:nvSpPr>
        <p:spPr/>
        <p:txBody>
          <a:bodyPr/>
          <a:lstStyle/>
          <a:p>
            <a:fld id="{16D939A3-E011-48D6-808F-A89240956D1F}" type="slidenum">
              <a:rPr lang="en-SG" smtClean="0"/>
              <a:pPr/>
              <a:t>2</a:t>
            </a:fld>
            <a:endParaRPr lang="en-SG" dirty="0"/>
          </a:p>
        </p:txBody>
      </p:sp>
    </p:spTree>
    <p:extLst>
      <p:ext uri="{BB962C8B-B14F-4D97-AF65-F5344CB8AC3E}">
        <p14:creationId xmlns:p14="http://schemas.microsoft.com/office/powerpoint/2010/main" val="2061412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A2F3A-5E16-A4CF-CEBA-67944ECD2A52}"/>
              </a:ext>
            </a:extLst>
          </p:cNvPr>
          <p:cNvSpPr>
            <a:spLocks noGrp="1"/>
          </p:cNvSpPr>
          <p:nvPr>
            <p:ph type="title"/>
          </p:nvPr>
        </p:nvSpPr>
        <p:spPr/>
        <p:txBody>
          <a:bodyPr/>
          <a:lstStyle/>
          <a:p>
            <a:r>
              <a:rPr lang="en-SG" b="1" dirty="0"/>
              <a:t>Problem Statement</a:t>
            </a:r>
          </a:p>
        </p:txBody>
      </p:sp>
      <p:sp>
        <p:nvSpPr>
          <p:cNvPr id="3" name="Content Placeholder 2">
            <a:extLst>
              <a:ext uri="{FF2B5EF4-FFF2-40B4-BE49-F238E27FC236}">
                <a16:creationId xmlns:a16="http://schemas.microsoft.com/office/drawing/2014/main" id="{73DDCD0B-70CA-5A60-AA2B-3BDFDF294BBA}"/>
              </a:ext>
            </a:extLst>
          </p:cNvPr>
          <p:cNvSpPr>
            <a:spLocks noGrp="1"/>
          </p:cNvSpPr>
          <p:nvPr>
            <p:ph idx="1"/>
          </p:nvPr>
        </p:nvSpPr>
        <p:spPr/>
        <p:txBody>
          <a:bodyPr>
            <a:normAutofit/>
          </a:bodyPr>
          <a:lstStyle/>
          <a:p>
            <a:pPr algn="just">
              <a:lnSpc>
                <a:spcPct val="150000"/>
              </a:lnSpc>
            </a:pPr>
            <a:r>
              <a:rPr lang="en-US" dirty="0"/>
              <a:t>Companies submit requests to MOM to extend their pass validity; MOM to process such requests daily.</a:t>
            </a:r>
          </a:p>
          <a:p>
            <a:pPr algn="just">
              <a:lnSpc>
                <a:spcPct val="150000"/>
              </a:lnSpc>
            </a:pPr>
            <a:endParaRPr lang="en-US" dirty="0"/>
          </a:p>
          <a:p>
            <a:pPr algn="just">
              <a:lnSpc>
                <a:spcPct val="150000"/>
              </a:lnSpc>
            </a:pPr>
            <a:r>
              <a:rPr lang="en-US" dirty="0"/>
              <a:t>The current Robotic Process Automation (RPA) system used by the Ministry of Manpower (MOM) for work pass extensions has limitations:</a:t>
            </a:r>
          </a:p>
          <a:p>
            <a:pPr lvl="1" algn="just">
              <a:lnSpc>
                <a:spcPct val="150000"/>
              </a:lnSpc>
            </a:pPr>
            <a:r>
              <a:rPr lang="en-US" dirty="0"/>
              <a:t>Slower processing due to frontend interactions.</a:t>
            </a:r>
          </a:p>
          <a:p>
            <a:pPr lvl="1" algn="just">
              <a:lnSpc>
                <a:spcPct val="150000"/>
              </a:lnSpc>
            </a:pPr>
            <a:r>
              <a:rPr lang="en-US" dirty="0"/>
              <a:t>Reactive processing leads to potential overstays.</a:t>
            </a:r>
          </a:p>
          <a:p>
            <a:pPr lvl="1" algn="just">
              <a:lnSpc>
                <a:spcPct val="150000"/>
              </a:lnSpc>
            </a:pPr>
            <a:r>
              <a:rPr lang="en-US" dirty="0"/>
              <a:t>Susceptible to UI changes, causing disruptions.</a:t>
            </a:r>
            <a:endParaRPr lang="en-SG" dirty="0"/>
          </a:p>
        </p:txBody>
      </p:sp>
      <p:sp>
        <p:nvSpPr>
          <p:cNvPr id="4" name="Slide Number Placeholder 3">
            <a:extLst>
              <a:ext uri="{FF2B5EF4-FFF2-40B4-BE49-F238E27FC236}">
                <a16:creationId xmlns:a16="http://schemas.microsoft.com/office/drawing/2014/main" id="{7DA4B216-9FF6-05F6-06DF-D917F4229C5A}"/>
              </a:ext>
            </a:extLst>
          </p:cNvPr>
          <p:cNvSpPr>
            <a:spLocks noGrp="1"/>
          </p:cNvSpPr>
          <p:nvPr>
            <p:ph type="sldNum" sz="quarter" idx="12"/>
          </p:nvPr>
        </p:nvSpPr>
        <p:spPr/>
        <p:txBody>
          <a:bodyPr/>
          <a:lstStyle/>
          <a:p>
            <a:fld id="{16D939A3-E011-48D6-808F-A89240956D1F}" type="slidenum">
              <a:rPr lang="en-SG" smtClean="0"/>
              <a:pPr/>
              <a:t>3</a:t>
            </a:fld>
            <a:endParaRPr lang="en-SG" dirty="0"/>
          </a:p>
        </p:txBody>
      </p:sp>
    </p:spTree>
    <p:extLst>
      <p:ext uri="{BB962C8B-B14F-4D97-AF65-F5344CB8AC3E}">
        <p14:creationId xmlns:p14="http://schemas.microsoft.com/office/powerpoint/2010/main" val="384245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5014D-C1A1-6B2B-1D01-023A313E958B}"/>
              </a:ext>
            </a:extLst>
          </p:cNvPr>
          <p:cNvSpPr>
            <a:spLocks noGrp="1"/>
          </p:cNvSpPr>
          <p:nvPr>
            <p:ph type="title"/>
          </p:nvPr>
        </p:nvSpPr>
        <p:spPr/>
        <p:txBody>
          <a:bodyPr/>
          <a:lstStyle/>
          <a:p>
            <a:r>
              <a:rPr lang="en-SG" b="1" dirty="0"/>
              <a:t>Project Objectives &amp; Scope</a:t>
            </a:r>
          </a:p>
        </p:txBody>
      </p:sp>
      <p:sp>
        <p:nvSpPr>
          <p:cNvPr id="3" name="Content Placeholder 2">
            <a:extLst>
              <a:ext uri="{FF2B5EF4-FFF2-40B4-BE49-F238E27FC236}">
                <a16:creationId xmlns:a16="http://schemas.microsoft.com/office/drawing/2014/main" id="{BF518A35-3290-D02F-FC4D-966F0EDFBB4B}"/>
              </a:ext>
            </a:extLst>
          </p:cNvPr>
          <p:cNvSpPr>
            <a:spLocks noGrp="1"/>
          </p:cNvSpPr>
          <p:nvPr>
            <p:ph idx="1"/>
          </p:nvPr>
        </p:nvSpPr>
        <p:spPr>
          <a:xfrm>
            <a:off x="838200" y="1842116"/>
            <a:ext cx="10515600" cy="4351338"/>
          </a:xfrm>
        </p:spPr>
        <p:txBody>
          <a:bodyPr>
            <a:normAutofit fontScale="92500"/>
          </a:bodyPr>
          <a:lstStyle/>
          <a:p>
            <a:pPr>
              <a:lnSpc>
                <a:spcPct val="150000"/>
              </a:lnSpc>
            </a:pPr>
            <a:r>
              <a:rPr lang="en-US" u="sng" dirty="0"/>
              <a:t>Objective</a:t>
            </a:r>
            <a:r>
              <a:rPr lang="en-US" dirty="0"/>
              <a:t> - Simulate a backend automation system to demonstrate improvements in:</a:t>
            </a:r>
          </a:p>
          <a:p>
            <a:pPr lvl="1">
              <a:lnSpc>
                <a:spcPct val="150000"/>
              </a:lnSpc>
            </a:pPr>
            <a:r>
              <a:rPr lang="en-US" dirty="0"/>
              <a:t>Processing speed.</a:t>
            </a:r>
          </a:p>
          <a:p>
            <a:pPr lvl="1">
              <a:lnSpc>
                <a:spcPct val="150000"/>
              </a:lnSpc>
            </a:pPr>
            <a:r>
              <a:rPr lang="en-US" dirty="0"/>
              <a:t>Reliability.</a:t>
            </a:r>
          </a:p>
          <a:p>
            <a:pPr lvl="1">
              <a:lnSpc>
                <a:spcPct val="150000"/>
              </a:lnSpc>
            </a:pPr>
            <a:r>
              <a:rPr lang="en-US" dirty="0"/>
              <a:t>Proactive processing capabilities.</a:t>
            </a:r>
          </a:p>
          <a:p>
            <a:pPr>
              <a:lnSpc>
                <a:spcPct val="150000"/>
              </a:lnSpc>
            </a:pPr>
            <a:endParaRPr lang="en-US" dirty="0"/>
          </a:p>
          <a:p>
            <a:pPr>
              <a:lnSpc>
                <a:spcPct val="150000"/>
              </a:lnSpc>
            </a:pPr>
            <a:r>
              <a:rPr lang="en-US" u="sng" dirty="0"/>
              <a:t>Scope</a:t>
            </a:r>
            <a:r>
              <a:rPr lang="en-US" dirty="0"/>
              <a:t>: </a:t>
            </a:r>
          </a:p>
          <a:p>
            <a:pPr lvl="1">
              <a:lnSpc>
                <a:spcPct val="150000"/>
              </a:lnSpc>
            </a:pPr>
            <a:r>
              <a:rPr lang="en-US" dirty="0"/>
              <a:t>Simulated backend system without interacting with the actual Work Pass Integrated System (WINS) or using real MOM data.</a:t>
            </a:r>
          </a:p>
          <a:p>
            <a:pPr lvl="1">
              <a:lnSpc>
                <a:spcPct val="150000"/>
              </a:lnSpc>
            </a:pPr>
            <a:r>
              <a:rPr lang="en-US" dirty="0"/>
              <a:t>Focus on search, expiry updates, and short-term visit pass (STVP) creation/extension functionalities.</a:t>
            </a:r>
            <a:endParaRPr lang="en-SG" dirty="0"/>
          </a:p>
        </p:txBody>
      </p:sp>
      <p:sp>
        <p:nvSpPr>
          <p:cNvPr id="4" name="Slide Number Placeholder 3">
            <a:extLst>
              <a:ext uri="{FF2B5EF4-FFF2-40B4-BE49-F238E27FC236}">
                <a16:creationId xmlns:a16="http://schemas.microsoft.com/office/drawing/2014/main" id="{8F748D91-E263-01D9-81E4-E373FF9ABD90}"/>
              </a:ext>
            </a:extLst>
          </p:cNvPr>
          <p:cNvSpPr>
            <a:spLocks noGrp="1"/>
          </p:cNvSpPr>
          <p:nvPr>
            <p:ph type="sldNum" sz="quarter" idx="12"/>
          </p:nvPr>
        </p:nvSpPr>
        <p:spPr/>
        <p:txBody>
          <a:bodyPr/>
          <a:lstStyle/>
          <a:p>
            <a:fld id="{16D939A3-E011-48D6-808F-A89240956D1F}" type="slidenum">
              <a:rPr lang="en-SG" smtClean="0"/>
              <a:pPr/>
              <a:t>4</a:t>
            </a:fld>
            <a:endParaRPr lang="en-SG" dirty="0"/>
          </a:p>
        </p:txBody>
      </p:sp>
    </p:spTree>
    <p:extLst>
      <p:ext uri="{BB962C8B-B14F-4D97-AF65-F5344CB8AC3E}">
        <p14:creationId xmlns:p14="http://schemas.microsoft.com/office/powerpoint/2010/main" val="133948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1E065-4FD0-0A7A-6D51-64126C560B47}"/>
              </a:ext>
            </a:extLst>
          </p:cNvPr>
          <p:cNvSpPr>
            <a:spLocks noGrp="1"/>
          </p:cNvSpPr>
          <p:nvPr>
            <p:ph type="title"/>
          </p:nvPr>
        </p:nvSpPr>
        <p:spPr/>
        <p:txBody>
          <a:bodyPr/>
          <a:lstStyle/>
          <a:p>
            <a:r>
              <a:rPr lang="en-SG" b="1" dirty="0"/>
              <a:t>System Architecture</a:t>
            </a:r>
          </a:p>
        </p:txBody>
      </p:sp>
      <p:sp>
        <p:nvSpPr>
          <p:cNvPr id="3" name="Content Placeholder 2">
            <a:extLst>
              <a:ext uri="{FF2B5EF4-FFF2-40B4-BE49-F238E27FC236}">
                <a16:creationId xmlns:a16="http://schemas.microsoft.com/office/drawing/2014/main" id="{CF81E5FB-52D9-421B-6391-8008F02B09A1}"/>
              </a:ext>
            </a:extLst>
          </p:cNvPr>
          <p:cNvSpPr>
            <a:spLocks noGrp="1"/>
          </p:cNvSpPr>
          <p:nvPr>
            <p:ph idx="1"/>
          </p:nvPr>
        </p:nvSpPr>
        <p:spPr/>
        <p:txBody>
          <a:bodyPr/>
          <a:lstStyle/>
          <a:p>
            <a:pPr>
              <a:lnSpc>
                <a:spcPct val="200000"/>
              </a:lnSpc>
            </a:pPr>
            <a:r>
              <a:rPr lang="en-US" dirty="0"/>
              <a:t>Architecture Overview:</a:t>
            </a:r>
          </a:p>
          <a:p>
            <a:pPr lvl="1">
              <a:lnSpc>
                <a:spcPct val="200000"/>
              </a:lnSpc>
            </a:pPr>
            <a:r>
              <a:rPr lang="en-US" u="sng" dirty="0"/>
              <a:t>Frontend</a:t>
            </a:r>
            <a:r>
              <a:rPr lang="en-US" dirty="0"/>
              <a:t>: Not implemented; focus is on backend simulation.</a:t>
            </a:r>
          </a:p>
          <a:p>
            <a:pPr lvl="1">
              <a:lnSpc>
                <a:spcPct val="200000"/>
              </a:lnSpc>
            </a:pPr>
            <a:r>
              <a:rPr lang="en-US" u="sng" dirty="0"/>
              <a:t>Backend</a:t>
            </a:r>
            <a:r>
              <a:rPr lang="en-US" dirty="0"/>
              <a:t>: Flask-based API with endpoints simulating WINS functionalities.</a:t>
            </a:r>
          </a:p>
          <a:p>
            <a:pPr lvl="1">
              <a:lnSpc>
                <a:spcPct val="200000"/>
              </a:lnSpc>
            </a:pPr>
            <a:r>
              <a:rPr lang="en-US" u="sng" dirty="0"/>
              <a:t>Database</a:t>
            </a:r>
            <a:r>
              <a:rPr lang="en-US" dirty="0"/>
              <a:t>: SQLite database with tables for applications, amendments, and short-term visit passes (STVP).</a:t>
            </a:r>
          </a:p>
          <a:p>
            <a:pPr lvl="1">
              <a:lnSpc>
                <a:spcPct val="200000"/>
              </a:lnSpc>
            </a:pPr>
            <a:r>
              <a:rPr lang="en-US" u="sng" dirty="0"/>
              <a:t>Concurrency</a:t>
            </a:r>
            <a:r>
              <a:rPr lang="en-US" dirty="0"/>
              <a:t>: Multi-threading implemented using </a:t>
            </a:r>
            <a:r>
              <a:rPr lang="en-US" dirty="0" err="1"/>
              <a:t>ThreadPoolExecutor</a:t>
            </a:r>
            <a:r>
              <a:rPr lang="en-US" dirty="0"/>
              <a:t>.</a:t>
            </a:r>
          </a:p>
          <a:p>
            <a:pPr lvl="1">
              <a:lnSpc>
                <a:spcPct val="200000"/>
              </a:lnSpc>
            </a:pPr>
            <a:r>
              <a:rPr lang="en-US" u="sng" dirty="0"/>
              <a:t>Monitoring</a:t>
            </a:r>
            <a:r>
              <a:rPr lang="en-US" dirty="0"/>
              <a:t>: Prometheus metrics for request counts and latency.</a:t>
            </a:r>
            <a:endParaRPr lang="en-SG" dirty="0"/>
          </a:p>
        </p:txBody>
      </p:sp>
      <p:sp>
        <p:nvSpPr>
          <p:cNvPr id="4" name="Slide Number Placeholder 3">
            <a:extLst>
              <a:ext uri="{FF2B5EF4-FFF2-40B4-BE49-F238E27FC236}">
                <a16:creationId xmlns:a16="http://schemas.microsoft.com/office/drawing/2014/main" id="{0A730EDC-BF45-A206-A180-BA2C0CD153AF}"/>
              </a:ext>
            </a:extLst>
          </p:cNvPr>
          <p:cNvSpPr>
            <a:spLocks noGrp="1"/>
          </p:cNvSpPr>
          <p:nvPr>
            <p:ph type="sldNum" sz="quarter" idx="12"/>
          </p:nvPr>
        </p:nvSpPr>
        <p:spPr/>
        <p:txBody>
          <a:bodyPr/>
          <a:lstStyle/>
          <a:p>
            <a:fld id="{16D939A3-E011-48D6-808F-A89240956D1F}" type="slidenum">
              <a:rPr lang="en-SG" smtClean="0"/>
              <a:pPr/>
              <a:t>5</a:t>
            </a:fld>
            <a:endParaRPr lang="en-SG" dirty="0"/>
          </a:p>
        </p:txBody>
      </p:sp>
    </p:spTree>
    <p:extLst>
      <p:ext uri="{BB962C8B-B14F-4D97-AF65-F5344CB8AC3E}">
        <p14:creationId xmlns:p14="http://schemas.microsoft.com/office/powerpoint/2010/main" val="3080071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A3D5F-3526-7760-9EAD-91D856C124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310E6F-0202-1B5C-4624-C761C1F79B03}"/>
              </a:ext>
            </a:extLst>
          </p:cNvPr>
          <p:cNvSpPr>
            <a:spLocks noGrp="1"/>
          </p:cNvSpPr>
          <p:nvPr>
            <p:ph type="title"/>
          </p:nvPr>
        </p:nvSpPr>
        <p:spPr/>
        <p:txBody>
          <a:bodyPr/>
          <a:lstStyle/>
          <a:p>
            <a:r>
              <a:rPr lang="en-SG" b="1" dirty="0"/>
              <a:t>System Architecture – Key Components</a:t>
            </a:r>
          </a:p>
        </p:txBody>
      </p:sp>
      <p:sp>
        <p:nvSpPr>
          <p:cNvPr id="3" name="Content Placeholder 2">
            <a:extLst>
              <a:ext uri="{FF2B5EF4-FFF2-40B4-BE49-F238E27FC236}">
                <a16:creationId xmlns:a16="http://schemas.microsoft.com/office/drawing/2014/main" id="{F20FAF98-066C-6CF7-E58D-C01F39F0224B}"/>
              </a:ext>
            </a:extLst>
          </p:cNvPr>
          <p:cNvSpPr>
            <a:spLocks noGrp="1"/>
          </p:cNvSpPr>
          <p:nvPr>
            <p:ph idx="1"/>
          </p:nvPr>
        </p:nvSpPr>
        <p:spPr>
          <a:xfrm>
            <a:off x="838200" y="1587640"/>
            <a:ext cx="10515600" cy="4589323"/>
          </a:xfrm>
        </p:spPr>
        <p:txBody>
          <a:bodyPr>
            <a:noAutofit/>
          </a:bodyPr>
          <a:lstStyle/>
          <a:p>
            <a:pPr marL="342900" indent="-342900">
              <a:lnSpc>
                <a:spcPct val="150000"/>
              </a:lnSpc>
              <a:buFont typeface="+mj-lt"/>
              <a:buAutoNum type="arabicPeriod"/>
            </a:pPr>
            <a:r>
              <a:rPr lang="en-US" sz="2000" dirty="0"/>
              <a:t>API Endpoints:</a:t>
            </a:r>
          </a:p>
          <a:p>
            <a:pPr lvl="1">
              <a:lnSpc>
                <a:spcPct val="150000"/>
              </a:lnSpc>
            </a:pPr>
            <a:r>
              <a:rPr lang="en-US" sz="1600" dirty="0"/>
              <a:t>/applications/search</a:t>
            </a:r>
          </a:p>
          <a:p>
            <a:pPr lvl="1">
              <a:lnSpc>
                <a:spcPct val="150000"/>
              </a:lnSpc>
            </a:pPr>
            <a:r>
              <a:rPr lang="en-US" sz="1600" dirty="0"/>
              <a:t>/applications/{</a:t>
            </a:r>
            <a:r>
              <a:rPr lang="en-US" sz="1600" dirty="0" err="1"/>
              <a:t>application_id</a:t>
            </a:r>
            <a:r>
              <a:rPr lang="en-US" sz="1600" dirty="0"/>
              <a:t>}/update-expiry</a:t>
            </a:r>
          </a:p>
          <a:p>
            <a:pPr lvl="1">
              <a:lnSpc>
                <a:spcPct val="150000"/>
              </a:lnSpc>
            </a:pPr>
            <a:r>
              <a:rPr lang="en-US" sz="1600" dirty="0"/>
              <a:t>/applications/{</a:t>
            </a:r>
            <a:r>
              <a:rPr lang="en-US" sz="1600" dirty="0" err="1"/>
              <a:t>application_id</a:t>
            </a:r>
            <a:r>
              <a:rPr lang="en-US" sz="1600" dirty="0"/>
              <a:t>}/create-</a:t>
            </a:r>
            <a:r>
              <a:rPr lang="en-US" sz="1600" dirty="0" err="1"/>
              <a:t>stvp</a:t>
            </a:r>
            <a:endParaRPr lang="en-US" sz="1600" dirty="0"/>
          </a:p>
          <a:p>
            <a:pPr lvl="1">
              <a:lnSpc>
                <a:spcPct val="150000"/>
              </a:lnSpc>
            </a:pPr>
            <a:r>
              <a:rPr lang="en-US" sz="1600" dirty="0"/>
              <a:t>/applications (list all applications)</a:t>
            </a:r>
          </a:p>
          <a:p>
            <a:pPr lvl="1">
              <a:lnSpc>
                <a:spcPct val="150000"/>
              </a:lnSpc>
            </a:pPr>
            <a:r>
              <a:rPr lang="en-US" sz="1600" dirty="0"/>
              <a:t>/applications/{</a:t>
            </a:r>
            <a:r>
              <a:rPr lang="en-US" sz="1600" dirty="0" err="1"/>
              <a:t>application_id</a:t>
            </a:r>
            <a:r>
              <a:rPr lang="en-US" sz="1600" dirty="0"/>
              <a:t>}/amendments</a:t>
            </a:r>
          </a:p>
          <a:p>
            <a:pPr marL="342900" indent="-342900">
              <a:lnSpc>
                <a:spcPct val="150000"/>
              </a:lnSpc>
              <a:buFont typeface="+mj-lt"/>
              <a:buAutoNum type="arabicPeriod"/>
            </a:pPr>
            <a:r>
              <a:rPr lang="en-US" sz="2000" dirty="0"/>
              <a:t>Synthetic Data Generation:</a:t>
            </a:r>
          </a:p>
          <a:p>
            <a:pPr lvl="1">
              <a:lnSpc>
                <a:spcPct val="150000"/>
              </a:lnSpc>
            </a:pPr>
            <a:r>
              <a:rPr lang="en-US" sz="1600" dirty="0"/>
              <a:t>Faker library used to generate realistic test data.</a:t>
            </a:r>
          </a:p>
          <a:p>
            <a:pPr marL="342900" indent="-342900">
              <a:lnSpc>
                <a:spcPct val="150000"/>
              </a:lnSpc>
              <a:buFont typeface="+mj-lt"/>
              <a:buAutoNum type="arabicPeriod"/>
            </a:pPr>
            <a:r>
              <a:rPr lang="en-US" sz="2000" dirty="0"/>
              <a:t>Performance Testing:</a:t>
            </a:r>
          </a:p>
          <a:p>
            <a:pPr lvl="1">
              <a:lnSpc>
                <a:spcPct val="150000"/>
              </a:lnSpc>
            </a:pPr>
            <a:r>
              <a:rPr lang="en-US" sz="1600" dirty="0"/>
              <a:t>Load testing implemented in backend_test.py with metrics like success rate, total time, and confidence intervals.</a:t>
            </a:r>
            <a:endParaRPr lang="en-SG" sz="1600" dirty="0"/>
          </a:p>
        </p:txBody>
      </p:sp>
      <p:sp>
        <p:nvSpPr>
          <p:cNvPr id="4" name="Slide Number Placeholder 3">
            <a:extLst>
              <a:ext uri="{FF2B5EF4-FFF2-40B4-BE49-F238E27FC236}">
                <a16:creationId xmlns:a16="http://schemas.microsoft.com/office/drawing/2014/main" id="{C511FAB2-B813-4CC5-B244-E06B59395847}"/>
              </a:ext>
            </a:extLst>
          </p:cNvPr>
          <p:cNvSpPr>
            <a:spLocks noGrp="1"/>
          </p:cNvSpPr>
          <p:nvPr>
            <p:ph type="sldNum" sz="quarter" idx="12"/>
          </p:nvPr>
        </p:nvSpPr>
        <p:spPr/>
        <p:txBody>
          <a:bodyPr/>
          <a:lstStyle/>
          <a:p>
            <a:fld id="{16D939A3-E011-48D6-808F-A89240956D1F}" type="slidenum">
              <a:rPr lang="en-SG" smtClean="0"/>
              <a:pPr/>
              <a:t>6</a:t>
            </a:fld>
            <a:endParaRPr lang="en-SG" dirty="0"/>
          </a:p>
        </p:txBody>
      </p:sp>
    </p:spTree>
    <p:extLst>
      <p:ext uri="{BB962C8B-B14F-4D97-AF65-F5344CB8AC3E}">
        <p14:creationId xmlns:p14="http://schemas.microsoft.com/office/powerpoint/2010/main" val="1797255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747ED-82AC-F847-5851-66D499CD0C95}"/>
              </a:ext>
            </a:extLst>
          </p:cNvPr>
          <p:cNvSpPr>
            <a:spLocks noGrp="1"/>
          </p:cNvSpPr>
          <p:nvPr>
            <p:ph type="title"/>
          </p:nvPr>
        </p:nvSpPr>
        <p:spPr/>
        <p:txBody>
          <a:bodyPr/>
          <a:lstStyle/>
          <a:p>
            <a:r>
              <a:rPr lang="en-US" b="1" dirty="0"/>
              <a:t>Implementation Highlights - 1</a:t>
            </a:r>
            <a:endParaRPr lang="en-SG" b="1" dirty="0"/>
          </a:p>
        </p:txBody>
      </p:sp>
      <p:sp>
        <p:nvSpPr>
          <p:cNvPr id="3" name="Content Placeholder 2">
            <a:extLst>
              <a:ext uri="{FF2B5EF4-FFF2-40B4-BE49-F238E27FC236}">
                <a16:creationId xmlns:a16="http://schemas.microsoft.com/office/drawing/2014/main" id="{CF7E035A-37D7-BCD0-C539-AE79E03D540C}"/>
              </a:ext>
            </a:extLst>
          </p:cNvPr>
          <p:cNvSpPr>
            <a:spLocks noGrp="1"/>
          </p:cNvSpPr>
          <p:nvPr>
            <p:ph idx="1"/>
          </p:nvPr>
        </p:nvSpPr>
        <p:spPr/>
        <p:txBody>
          <a:bodyPr>
            <a:normAutofit fontScale="92500" lnSpcReduction="10000"/>
          </a:bodyPr>
          <a:lstStyle/>
          <a:p>
            <a:pPr marL="457200" indent="-457200">
              <a:lnSpc>
                <a:spcPct val="134000"/>
              </a:lnSpc>
              <a:buFont typeface="+mj-lt"/>
              <a:buAutoNum type="arabicPeriod"/>
            </a:pPr>
            <a:r>
              <a:rPr lang="en-US" sz="1800" u="sng" dirty="0"/>
              <a:t>Mock Database Creation:</a:t>
            </a:r>
          </a:p>
          <a:p>
            <a:pPr lvl="1">
              <a:lnSpc>
                <a:spcPct val="134000"/>
              </a:lnSpc>
            </a:pPr>
            <a:r>
              <a:rPr lang="en-US" sz="1600" dirty="0"/>
              <a:t>SQLite database (</a:t>
            </a:r>
            <a:r>
              <a:rPr lang="en-US" sz="1600" dirty="0" err="1"/>
              <a:t>with_amendments.db</a:t>
            </a:r>
            <a:r>
              <a:rPr lang="en-US" sz="1600" dirty="0"/>
              <a:t>) created with tables for applications, amendments, and STVPs.</a:t>
            </a:r>
          </a:p>
          <a:p>
            <a:pPr lvl="1">
              <a:lnSpc>
                <a:spcPct val="134000"/>
              </a:lnSpc>
            </a:pPr>
            <a:r>
              <a:rPr lang="en-US" sz="1600" dirty="0"/>
              <a:t>Synthetic data generated using Faker to simulate 1,000 sample records.</a:t>
            </a:r>
          </a:p>
          <a:p>
            <a:pPr lvl="1">
              <a:lnSpc>
                <a:spcPct val="134000"/>
              </a:lnSpc>
            </a:pPr>
            <a:endParaRPr lang="en-US" sz="1600" dirty="0"/>
          </a:p>
          <a:p>
            <a:pPr marL="457200" indent="-457200">
              <a:lnSpc>
                <a:spcPct val="134000"/>
              </a:lnSpc>
              <a:buFont typeface="+mj-lt"/>
              <a:buAutoNum type="arabicPeriod"/>
            </a:pPr>
            <a:r>
              <a:rPr lang="en-US" sz="1800" u="sng" dirty="0"/>
              <a:t>Backend Automation Simulation:</a:t>
            </a:r>
          </a:p>
          <a:p>
            <a:pPr lvl="1">
              <a:lnSpc>
                <a:spcPct val="134000"/>
              </a:lnSpc>
            </a:pPr>
            <a:r>
              <a:rPr lang="en-US" sz="1600" dirty="0"/>
              <a:t>Flask API implemented with 5 key endpoints.</a:t>
            </a:r>
          </a:p>
          <a:p>
            <a:pPr lvl="1">
              <a:lnSpc>
                <a:spcPct val="134000"/>
              </a:lnSpc>
            </a:pPr>
            <a:r>
              <a:rPr lang="en-US" sz="1600" dirty="0"/>
              <a:t>Atomic transactions ensure data consistency during updates and creations.</a:t>
            </a:r>
          </a:p>
          <a:p>
            <a:pPr lvl="1">
              <a:lnSpc>
                <a:spcPct val="134000"/>
              </a:lnSpc>
            </a:pPr>
            <a:endParaRPr lang="en-US" sz="1600" dirty="0"/>
          </a:p>
          <a:p>
            <a:pPr marL="457200" indent="-457200">
              <a:lnSpc>
                <a:spcPct val="134000"/>
              </a:lnSpc>
              <a:buFont typeface="+mj-lt"/>
              <a:buAutoNum type="arabicPeriod"/>
            </a:pPr>
            <a:r>
              <a:rPr lang="en-US" sz="1800" u="sng" dirty="0"/>
              <a:t>Performance Optimization:</a:t>
            </a:r>
          </a:p>
          <a:p>
            <a:pPr lvl="1">
              <a:lnSpc>
                <a:spcPct val="134000"/>
              </a:lnSpc>
            </a:pPr>
            <a:r>
              <a:rPr lang="en-US" sz="1600" dirty="0"/>
              <a:t>Caching and database indexing etc.</a:t>
            </a:r>
          </a:p>
          <a:p>
            <a:pPr lvl="1">
              <a:lnSpc>
                <a:spcPct val="134000"/>
              </a:lnSpc>
            </a:pPr>
            <a:r>
              <a:rPr lang="en-US" sz="1600" dirty="0"/>
              <a:t>Achieved a 50% reduction in processing time compared to RPA simulations.</a:t>
            </a:r>
          </a:p>
          <a:p>
            <a:pPr lvl="1">
              <a:lnSpc>
                <a:spcPct val="134000"/>
              </a:lnSpc>
            </a:pPr>
            <a:r>
              <a:rPr lang="en-US" sz="1600" dirty="0"/>
              <a:t>Example: Average latency reduced from ~6 seconds (RPA) to ~4 seconds (backend).</a:t>
            </a:r>
          </a:p>
        </p:txBody>
      </p:sp>
      <p:sp>
        <p:nvSpPr>
          <p:cNvPr id="4" name="Slide Number Placeholder 3">
            <a:extLst>
              <a:ext uri="{FF2B5EF4-FFF2-40B4-BE49-F238E27FC236}">
                <a16:creationId xmlns:a16="http://schemas.microsoft.com/office/drawing/2014/main" id="{225AC74B-249C-DCA7-CC38-C0BB76D74452}"/>
              </a:ext>
            </a:extLst>
          </p:cNvPr>
          <p:cNvSpPr>
            <a:spLocks noGrp="1"/>
          </p:cNvSpPr>
          <p:nvPr>
            <p:ph type="sldNum" sz="quarter" idx="12"/>
          </p:nvPr>
        </p:nvSpPr>
        <p:spPr/>
        <p:txBody>
          <a:bodyPr/>
          <a:lstStyle/>
          <a:p>
            <a:fld id="{16D939A3-E011-48D6-808F-A89240956D1F}" type="slidenum">
              <a:rPr lang="en-SG" smtClean="0"/>
              <a:pPr/>
              <a:t>7</a:t>
            </a:fld>
            <a:endParaRPr lang="en-SG" dirty="0"/>
          </a:p>
        </p:txBody>
      </p:sp>
    </p:spTree>
    <p:extLst>
      <p:ext uri="{BB962C8B-B14F-4D97-AF65-F5344CB8AC3E}">
        <p14:creationId xmlns:p14="http://schemas.microsoft.com/office/powerpoint/2010/main" val="3792898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89D953-F1EA-5C03-9DC1-09285D9027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833F79-A0D9-827D-1FC1-41835D039663}"/>
              </a:ext>
            </a:extLst>
          </p:cNvPr>
          <p:cNvSpPr>
            <a:spLocks noGrp="1"/>
          </p:cNvSpPr>
          <p:nvPr>
            <p:ph type="title"/>
          </p:nvPr>
        </p:nvSpPr>
        <p:spPr/>
        <p:txBody>
          <a:bodyPr/>
          <a:lstStyle/>
          <a:p>
            <a:r>
              <a:rPr lang="en-US" b="1" dirty="0"/>
              <a:t>Implementation Highlights - 2</a:t>
            </a:r>
            <a:endParaRPr lang="en-SG" b="1" dirty="0"/>
          </a:p>
        </p:txBody>
      </p:sp>
      <p:sp>
        <p:nvSpPr>
          <p:cNvPr id="3" name="Content Placeholder 2">
            <a:extLst>
              <a:ext uri="{FF2B5EF4-FFF2-40B4-BE49-F238E27FC236}">
                <a16:creationId xmlns:a16="http://schemas.microsoft.com/office/drawing/2014/main" id="{A8F540AD-C109-03D9-EA8D-0DCC839560B8}"/>
              </a:ext>
            </a:extLst>
          </p:cNvPr>
          <p:cNvSpPr>
            <a:spLocks noGrp="1"/>
          </p:cNvSpPr>
          <p:nvPr>
            <p:ph idx="1"/>
          </p:nvPr>
        </p:nvSpPr>
        <p:spPr/>
        <p:txBody>
          <a:bodyPr>
            <a:normAutofit/>
          </a:bodyPr>
          <a:lstStyle/>
          <a:p>
            <a:pPr marL="457200" indent="-457200">
              <a:lnSpc>
                <a:spcPct val="134000"/>
              </a:lnSpc>
              <a:buFont typeface="+mj-lt"/>
              <a:buAutoNum type="arabicPeriod"/>
            </a:pPr>
            <a:r>
              <a:rPr lang="en-US" sz="2000" u="sng" dirty="0"/>
              <a:t>Reliability Enhancements:</a:t>
            </a:r>
          </a:p>
          <a:p>
            <a:pPr lvl="1">
              <a:lnSpc>
                <a:spcPct val="134000"/>
              </a:lnSpc>
            </a:pPr>
            <a:r>
              <a:rPr lang="en-US" dirty="0"/>
              <a:t>Error handling and logging mechanisms implemented.</a:t>
            </a:r>
          </a:p>
          <a:p>
            <a:pPr lvl="1">
              <a:lnSpc>
                <a:spcPct val="134000"/>
              </a:lnSpc>
            </a:pPr>
            <a:r>
              <a:rPr lang="en-US" dirty="0"/>
              <a:t>Success rate of 100% achieved in load tests.</a:t>
            </a:r>
          </a:p>
          <a:p>
            <a:pPr lvl="1">
              <a:lnSpc>
                <a:spcPct val="134000"/>
              </a:lnSpc>
            </a:pPr>
            <a:endParaRPr lang="en-US" dirty="0"/>
          </a:p>
          <a:p>
            <a:pPr marL="457200" indent="-457200">
              <a:lnSpc>
                <a:spcPct val="134000"/>
              </a:lnSpc>
              <a:buFont typeface="+mj-lt"/>
              <a:buAutoNum type="arabicPeriod"/>
            </a:pPr>
            <a:r>
              <a:rPr lang="en-US" sz="2000" u="sng" dirty="0"/>
              <a:t>Multi-processing Implementation:</a:t>
            </a:r>
          </a:p>
          <a:p>
            <a:pPr lvl="1">
              <a:lnSpc>
                <a:spcPct val="134000"/>
              </a:lnSpc>
            </a:pPr>
            <a:r>
              <a:rPr lang="en-US" dirty="0"/>
              <a:t>Concurrent execution handled using </a:t>
            </a:r>
            <a:r>
              <a:rPr lang="en-US" dirty="0" err="1"/>
              <a:t>ThreadPoolExecutor</a:t>
            </a:r>
            <a:r>
              <a:rPr lang="en-US" dirty="0"/>
              <a:t> with 20 workers.</a:t>
            </a:r>
          </a:p>
          <a:p>
            <a:pPr lvl="1">
              <a:lnSpc>
                <a:spcPct val="134000"/>
              </a:lnSpc>
            </a:pPr>
            <a:r>
              <a:rPr lang="en-US" dirty="0"/>
              <a:t>Demonstrated ability to process 100 cases in ~21 seconds under load.</a:t>
            </a:r>
          </a:p>
          <a:p>
            <a:pPr lvl="1">
              <a:lnSpc>
                <a:spcPct val="134000"/>
              </a:lnSpc>
            </a:pPr>
            <a:endParaRPr lang="en-US" dirty="0"/>
          </a:p>
          <a:p>
            <a:pPr lvl="1">
              <a:lnSpc>
                <a:spcPct val="134000"/>
              </a:lnSpc>
            </a:pPr>
            <a:endParaRPr lang="en-US" dirty="0"/>
          </a:p>
        </p:txBody>
      </p:sp>
      <p:sp>
        <p:nvSpPr>
          <p:cNvPr id="4" name="Slide Number Placeholder 3">
            <a:extLst>
              <a:ext uri="{FF2B5EF4-FFF2-40B4-BE49-F238E27FC236}">
                <a16:creationId xmlns:a16="http://schemas.microsoft.com/office/drawing/2014/main" id="{532CFF0E-3E73-A3AF-435D-0F09678D76F1}"/>
              </a:ext>
            </a:extLst>
          </p:cNvPr>
          <p:cNvSpPr>
            <a:spLocks noGrp="1"/>
          </p:cNvSpPr>
          <p:nvPr>
            <p:ph type="sldNum" sz="quarter" idx="12"/>
          </p:nvPr>
        </p:nvSpPr>
        <p:spPr/>
        <p:txBody>
          <a:bodyPr/>
          <a:lstStyle/>
          <a:p>
            <a:fld id="{16D939A3-E011-48D6-808F-A89240956D1F}" type="slidenum">
              <a:rPr lang="en-SG" smtClean="0"/>
              <a:pPr/>
              <a:t>8</a:t>
            </a:fld>
            <a:endParaRPr lang="en-SG" dirty="0"/>
          </a:p>
        </p:txBody>
      </p:sp>
    </p:spTree>
    <p:extLst>
      <p:ext uri="{BB962C8B-B14F-4D97-AF65-F5344CB8AC3E}">
        <p14:creationId xmlns:p14="http://schemas.microsoft.com/office/powerpoint/2010/main" val="692217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DD89E-541B-2CA5-97B7-51585E2955DA}"/>
              </a:ext>
            </a:extLst>
          </p:cNvPr>
          <p:cNvSpPr>
            <a:spLocks noGrp="1"/>
          </p:cNvSpPr>
          <p:nvPr>
            <p:ph type="title"/>
          </p:nvPr>
        </p:nvSpPr>
        <p:spPr/>
        <p:txBody>
          <a:bodyPr/>
          <a:lstStyle/>
          <a:p>
            <a:r>
              <a:rPr lang="en-SG" b="1" dirty="0"/>
              <a:t>Showcase</a:t>
            </a:r>
          </a:p>
        </p:txBody>
      </p:sp>
      <p:sp>
        <p:nvSpPr>
          <p:cNvPr id="3" name="Text Placeholder 2">
            <a:extLst>
              <a:ext uri="{FF2B5EF4-FFF2-40B4-BE49-F238E27FC236}">
                <a16:creationId xmlns:a16="http://schemas.microsoft.com/office/drawing/2014/main" id="{8834F0F1-ABEC-6ED9-6FD0-F4CBB8FB7701}"/>
              </a:ext>
            </a:extLst>
          </p:cNvPr>
          <p:cNvSpPr>
            <a:spLocks noGrp="1"/>
          </p:cNvSpPr>
          <p:nvPr>
            <p:ph type="body" idx="1"/>
          </p:nvPr>
        </p:nvSpPr>
        <p:spPr/>
        <p:txBody>
          <a:bodyPr/>
          <a:lstStyle/>
          <a:p>
            <a:endParaRPr lang="en-SG"/>
          </a:p>
        </p:txBody>
      </p:sp>
      <p:sp>
        <p:nvSpPr>
          <p:cNvPr id="4" name="Slide Number Placeholder 3">
            <a:extLst>
              <a:ext uri="{FF2B5EF4-FFF2-40B4-BE49-F238E27FC236}">
                <a16:creationId xmlns:a16="http://schemas.microsoft.com/office/drawing/2014/main" id="{24B05392-3F56-48E5-3D53-56F880861151}"/>
              </a:ext>
            </a:extLst>
          </p:cNvPr>
          <p:cNvSpPr>
            <a:spLocks noGrp="1"/>
          </p:cNvSpPr>
          <p:nvPr>
            <p:ph type="sldNum" sz="quarter" idx="12"/>
          </p:nvPr>
        </p:nvSpPr>
        <p:spPr/>
        <p:txBody>
          <a:bodyPr/>
          <a:lstStyle/>
          <a:p>
            <a:fld id="{16D939A3-E011-48D6-808F-A89240956D1F}" type="slidenum">
              <a:rPr lang="en-SG" smtClean="0"/>
              <a:pPr/>
              <a:t>9</a:t>
            </a:fld>
            <a:endParaRPr lang="en-SG" dirty="0"/>
          </a:p>
        </p:txBody>
      </p:sp>
    </p:spTree>
    <p:extLst>
      <p:ext uri="{BB962C8B-B14F-4D97-AF65-F5344CB8AC3E}">
        <p14:creationId xmlns:p14="http://schemas.microsoft.com/office/powerpoint/2010/main" val="393354578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OM default font">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89</TotalTime>
  <Words>2325</Words>
  <Application>Microsoft Office PowerPoint</Application>
  <PresentationFormat>Widescreen</PresentationFormat>
  <Paragraphs>173</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Helvetica</vt:lpstr>
      <vt:lpstr>ui-sans-serif</vt:lpstr>
      <vt:lpstr>Aptos</vt:lpstr>
      <vt:lpstr>Arial</vt:lpstr>
      <vt:lpstr>Custom Design</vt:lpstr>
      <vt:lpstr>PowerPoint Presentation</vt:lpstr>
      <vt:lpstr>Agenda</vt:lpstr>
      <vt:lpstr>Problem Statement</vt:lpstr>
      <vt:lpstr>Project Objectives &amp; Scope</vt:lpstr>
      <vt:lpstr>System Architecture</vt:lpstr>
      <vt:lpstr>System Architecture – Key Components</vt:lpstr>
      <vt:lpstr>Implementation Highlights - 1</vt:lpstr>
      <vt:lpstr>Implementation Highlights - 2</vt:lpstr>
      <vt:lpstr>Showcase</vt:lpstr>
      <vt:lpstr>Performance Metrics</vt:lpstr>
      <vt:lpstr>Performance Benchmarking</vt:lpstr>
      <vt:lpstr>Challenges Faced</vt:lpstr>
      <vt:lpstr>Possible Future Enhancements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Hui Ching LIM FROM.TP (MOM_LITEMAIL)</dc:creator>
  <cp:lastModifiedBy>Hui Ching LIM</cp:lastModifiedBy>
  <cp:revision>9</cp:revision>
  <dcterms:created xsi:type="dcterms:W3CDTF">2025-02-18T14:23:37Z</dcterms:created>
  <dcterms:modified xsi:type="dcterms:W3CDTF">2025-02-20T14:21:40Z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434c4c7-833e-41e4-b0ab-cdb227a2f6f7_Enabled">
    <vt:lpwstr>true</vt:lpwstr>
  </property>
  <property fmtid="{D5CDD505-2E9C-101B-9397-08002B2CF9AE}" pid="3" name="MSIP_Label_5434c4c7-833e-41e4-b0ab-cdb227a2f6f7_SetDate">
    <vt:lpwstr>2025-02-18T14:27:15Z</vt:lpwstr>
  </property>
  <property fmtid="{D5CDD505-2E9C-101B-9397-08002B2CF9AE}" pid="4" name="MSIP_Label_5434c4c7-833e-41e4-b0ab-cdb227a2f6f7_Method">
    <vt:lpwstr>Privileged</vt:lpwstr>
  </property>
  <property fmtid="{D5CDD505-2E9C-101B-9397-08002B2CF9AE}" pid="5" name="MSIP_Label_5434c4c7-833e-41e4-b0ab-cdb227a2f6f7_Name">
    <vt:lpwstr>Official (Open)</vt:lpwstr>
  </property>
  <property fmtid="{D5CDD505-2E9C-101B-9397-08002B2CF9AE}" pid="6" name="MSIP_Label_5434c4c7-833e-41e4-b0ab-cdb227a2f6f7_SiteId">
    <vt:lpwstr>0b11c524-9a1c-4e1b-84cb-6336aefc2243</vt:lpwstr>
  </property>
  <property fmtid="{D5CDD505-2E9C-101B-9397-08002B2CF9AE}" pid="7" name="MSIP_Label_5434c4c7-833e-41e4-b0ab-cdb227a2f6f7_ActionId">
    <vt:lpwstr>f19eb7ba-ca75-48e1-bd5d-55aedc0278da</vt:lpwstr>
  </property>
  <property fmtid="{D5CDD505-2E9C-101B-9397-08002B2CF9AE}" pid="8" name="MSIP_Label_5434c4c7-833e-41e4-b0ab-cdb227a2f6f7_ContentBits">
    <vt:lpwstr>0</vt:lpwstr>
  </property>
</Properties>
</file>