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59" r:id="rId4"/>
    <p:sldId id="261" r:id="rId5"/>
    <p:sldId id="262" r:id="rId6"/>
    <p:sldId id="263" r:id="rId7"/>
    <p:sldId id="273" r:id="rId8"/>
    <p:sldId id="274" r:id="rId9"/>
    <p:sldId id="268" r:id="rId10"/>
    <p:sldId id="275" r:id="rId11"/>
    <p:sldId id="264" r:id="rId12"/>
    <p:sldId id="265" r:id="rId13"/>
    <p:sldId id="266" r:id="rId14"/>
    <p:sldId id="276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52B97-065F-49AD-B4FC-5BE6F31E3F8A}" type="datetimeFigureOut">
              <a:rPr lang="en-SG" smtClean="0"/>
              <a:t>20/2/2025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8CB15-ABD2-405A-80B6-B90B54911D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482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000" t="8000" r="-2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24000" y="3425061"/>
            <a:ext cx="9144000" cy="1147515"/>
          </a:xfrm>
          <a:prstGeom prst="rect">
            <a:avLst/>
          </a:prstGeom>
          <a:noFill/>
          <a:ln>
            <a:solidFill>
              <a:srgbClr val="90C1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524000" y="1305594"/>
            <a:ext cx="9144000" cy="2119467"/>
          </a:xfrm>
          <a:prstGeom prst="rect">
            <a:avLst/>
          </a:prstGeom>
          <a:solidFill>
            <a:srgbClr val="1F6585"/>
          </a:solidFill>
          <a:ln>
            <a:solidFill>
              <a:srgbClr val="90C1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02709" y="3606697"/>
            <a:ext cx="4965291" cy="494474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2D93C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Name, Department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1487230"/>
            <a:ext cx="9144000" cy="1937830"/>
          </a:xfrm>
        </p:spPr>
        <p:txBody>
          <a:bodyPr>
            <a:normAutofit/>
          </a:bodyPr>
          <a:lstStyle>
            <a:lvl1pPr marL="0" indent="0">
              <a:buNone/>
              <a:defRPr sz="33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Click</a:t>
            </a:r>
            <a:r>
              <a:rPr lang="en-US" sz="2400" b="1" baseline="0" dirty="0">
                <a:solidFill>
                  <a:schemeClr val="bg1"/>
                </a:solidFill>
              </a:rPr>
              <a:t> to add title</a:t>
            </a:r>
            <a:endParaRPr lang="en-SG" sz="2400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02709" y="4007260"/>
            <a:ext cx="4965291" cy="654050"/>
          </a:xfrm>
        </p:spPr>
        <p:txBody>
          <a:bodyPr/>
          <a:lstStyle>
            <a:lvl1pPr marL="0" indent="0">
              <a:buNone/>
              <a:defRPr baseline="0">
                <a:solidFill>
                  <a:srgbClr val="2D93C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SG" dirty="0"/>
              <a:t>Date (DD MM YYYY)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8EB98F1-26B7-4E84-B481-3DB971C32DF1}"/>
              </a:ext>
            </a:extLst>
          </p:cNvPr>
          <p:cNvSpPr txBox="1">
            <a:spLocks/>
          </p:cNvSpPr>
          <p:nvPr userDrawn="1"/>
        </p:nvSpPr>
        <p:spPr>
          <a:xfrm>
            <a:off x="6918325" y="6539376"/>
            <a:ext cx="4673600" cy="501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4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523F59-499C-4073-B2AC-958F11E12E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40813" y="3425061"/>
            <a:ext cx="2745087" cy="11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1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Full Colou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8B3014-16F7-40CC-BAD1-33EFE1FF4C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0181" t="50000" r="37796" b="16342"/>
          <a:stretch/>
        </p:blipFill>
        <p:spPr>
          <a:xfrm>
            <a:off x="1" y="3443876"/>
            <a:ext cx="12192000" cy="3145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4144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0AE361-3E84-4E85-ADB9-4168C9E6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691" y="6472045"/>
            <a:ext cx="140304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7B8B2C3-D172-4668-B1EE-E4EEE92E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6452" y="6486942"/>
            <a:ext cx="110203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72FDEEE0-573B-4207-BC8D-0707665EBD5A}"/>
              </a:ext>
            </a:extLst>
          </p:cNvPr>
          <p:cNvSpPr txBox="1">
            <a:spLocks/>
          </p:cNvSpPr>
          <p:nvPr userDrawn="1"/>
        </p:nvSpPr>
        <p:spPr>
          <a:xfrm>
            <a:off x="8008203" y="6496919"/>
            <a:ext cx="3909653" cy="501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1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A61484D2-B549-437E-9CD3-89314D78F6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6480" y="233037"/>
            <a:ext cx="1865445" cy="70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069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Black &amp; Whit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4144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6F5A22AE-8FE4-408A-AF9D-38D8BEC66D63}"/>
              </a:ext>
            </a:extLst>
          </p:cNvPr>
          <p:cNvSpPr txBox="1">
            <a:spLocks/>
          </p:cNvSpPr>
          <p:nvPr userDrawn="1"/>
        </p:nvSpPr>
        <p:spPr>
          <a:xfrm>
            <a:off x="8008203" y="6496919"/>
            <a:ext cx="3909653" cy="501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1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17EF0C-8C53-4DF2-862E-2489EEB2A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0181" t="50000" r="37796" b="16342"/>
          <a:stretch/>
        </p:blipFill>
        <p:spPr>
          <a:xfrm>
            <a:off x="1" y="3443876"/>
            <a:ext cx="12192000" cy="314526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B0D21C0-E914-4591-9ABE-A1DE7F41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691" y="6472045"/>
            <a:ext cx="140304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A48DC72-E86C-4447-852C-F1420D5D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6452" y="6486942"/>
            <a:ext cx="110203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27464A00-DABB-46A7-BC72-FA50591843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6480" y="233037"/>
            <a:ext cx="1865445" cy="70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736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FD2BD1E-C26E-4352-ADE6-B7E18FB83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129" t="50000" r="36848" b="16342"/>
          <a:stretch/>
        </p:blipFill>
        <p:spPr>
          <a:xfrm>
            <a:off x="1" y="4582759"/>
            <a:ext cx="8819543" cy="2275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93007" y="6178557"/>
            <a:ext cx="140304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51768" y="6193454"/>
            <a:ext cx="110203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8808417-516B-4131-817E-4CFE4E35C6C9}"/>
              </a:ext>
            </a:extLst>
          </p:cNvPr>
          <p:cNvSpPr txBox="1">
            <a:spLocks/>
          </p:cNvSpPr>
          <p:nvPr userDrawn="1"/>
        </p:nvSpPr>
        <p:spPr>
          <a:xfrm>
            <a:off x="8008203" y="6496919"/>
            <a:ext cx="3909653" cy="501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1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6AF0489E-DD5B-4AA6-AF90-EDE455FBAA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1769" y="233037"/>
            <a:ext cx="1340156" cy="50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978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A34C00-3386-4ECD-B8A0-E81C3E7D16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129" t="50000" r="36848" b="16342"/>
          <a:stretch/>
        </p:blipFill>
        <p:spPr>
          <a:xfrm>
            <a:off x="1" y="4582758"/>
            <a:ext cx="8819543" cy="2275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AFB9301D-EF89-4AAE-9F56-0641CC3B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93007" y="6178557"/>
            <a:ext cx="140304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19A8669-326E-41F1-B38A-EC3EC94E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768" y="6193454"/>
            <a:ext cx="110203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F5D25E1D-E480-4106-8D7B-262B924750B2}"/>
              </a:ext>
            </a:extLst>
          </p:cNvPr>
          <p:cNvSpPr txBox="1">
            <a:spLocks/>
          </p:cNvSpPr>
          <p:nvPr userDrawn="1"/>
        </p:nvSpPr>
        <p:spPr>
          <a:xfrm>
            <a:off x="8008203" y="6496919"/>
            <a:ext cx="3909653" cy="501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1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62D53370-C535-4894-98FF-03013652D2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1769" y="233037"/>
            <a:ext cx="1340156" cy="50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622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473DFB8-0D57-4701-A3BA-A22135DA1A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129" t="50000" r="36848" b="16342"/>
          <a:stretch/>
        </p:blipFill>
        <p:spPr>
          <a:xfrm>
            <a:off x="1" y="4582759"/>
            <a:ext cx="8819543" cy="2275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9527569-C100-4EAD-86E8-DD10AC27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93007" y="6178557"/>
            <a:ext cx="140304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DB221B-3341-4174-B62D-BC8F76CF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768" y="6193454"/>
            <a:ext cx="110203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E85EBAC1-E88F-4578-ABB7-6224D55B52EE}"/>
              </a:ext>
            </a:extLst>
          </p:cNvPr>
          <p:cNvSpPr txBox="1">
            <a:spLocks/>
          </p:cNvSpPr>
          <p:nvPr userDrawn="1"/>
        </p:nvSpPr>
        <p:spPr>
          <a:xfrm>
            <a:off x="8008203" y="6496919"/>
            <a:ext cx="3909653" cy="501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1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652B9FD-0EB1-4988-B0C7-D7E832B94B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1769" y="233037"/>
            <a:ext cx="1340156" cy="50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745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E9341A-B2B3-4C1A-BB39-DA74FCE306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129" t="50000" r="36848" b="16342"/>
          <a:stretch/>
        </p:blipFill>
        <p:spPr>
          <a:xfrm>
            <a:off x="1" y="4582759"/>
            <a:ext cx="8819543" cy="2275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E843066-E0DE-4E2B-8909-FE969413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93007" y="6178557"/>
            <a:ext cx="140304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63B5C9B-B106-4C33-9405-E79D417E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768" y="6193454"/>
            <a:ext cx="110203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579FEB3C-80A0-4EBA-B34F-941F5EB7CC8F}"/>
              </a:ext>
            </a:extLst>
          </p:cNvPr>
          <p:cNvSpPr txBox="1">
            <a:spLocks/>
          </p:cNvSpPr>
          <p:nvPr userDrawn="1"/>
        </p:nvSpPr>
        <p:spPr>
          <a:xfrm>
            <a:off x="8008203" y="6496919"/>
            <a:ext cx="3909653" cy="501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1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01F81946-38C0-4FB0-A278-A256E0F91A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1769" y="233037"/>
            <a:ext cx="1340156" cy="50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888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177820-BB75-4E6C-B0DF-FB1F492F13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129" t="50000" r="36848" b="16342"/>
          <a:stretch/>
        </p:blipFill>
        <p:spPr>
          <a:xfrm>
            <a:off x="1" y="4582759"/>
            <a:ext cx="8819543" cy="2275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0501189-8A22-496C-9377-7A549168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93007" y="6178557"/>
            <a:ext cx="140304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04111B1-7579-4FFC-804C-6A8A6743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768" y="6193454"/>
            <a:ext cx="110203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DC01EAE-3DDE-445F-9C12-2AA1BD2060E9}"/>
              </a:ext>
            </a:extLst>
          </p:cNvPr>
          <p:cNvSpPr txBox="1">
            <a:spLocks/>
          </p:cNvSpPr>
          <p:nvPr userDrawn="1"/>
        </p:nvSpPr>
        <p:spPr>
          <a:xfrm>
            <a:off x="8008203" y="6496919"/>
            <a:ext cx="3909653" cy="501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1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5C521B83-858C-4A90-A036-21F7819044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1769" y="233037"/>
            <a:ext cx="1340156" cy="50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162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F0DA5B-7510-4BCC-9B73-F307C994CC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129" t="50000" r="36848" b="16342"/>
          <a:stretch/>
        </p:blipFill>
        <p:spPr>
          <a:xfrm>
            <a:off x="1" y="4582759"/>
            <a:ext cx="8819543" cy="2275242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ECDC7A7-0B2A-45A3-B3AB-209D2560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93007" y="6178557"/>
            <a:ext cx="140304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FBF07AA-EDA1-4170-BF91-DE837208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768" y="6193454"/>
            <a:ext cx="110203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4C1313F-03B1-4271-A071-93763E2985C5}"/>
              </a:ext>
            </a:extLst>
          </p:cNvPr>
          <p:cNvSpPr txBox="1">
            <a:spLocks/>
          </p:cNvSpPr>
          <p:nvPr userDrawn="1"/>
        </p:nvSpPr>
        <p:spPr>
          <a:xfrm>
            <a:off x="8008203" y="6496919"/>
            <a:ext cx="3909653" cy="501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1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42828F3-FFAF-4014-BA79-2417D62D00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1769" y="233037"/>
            <a:ext cx="1340156" cy="50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616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531746-DF3F-4D03-B572-76F741EC8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129" t="50000" r="36848" b="16342"/>
          <a:stretch/>
        </p:blipFill>
        <p:spPr>
          <a:xfrm>
            <a:off x="1" y="4582759"/>
            <a:ext cx="8819543" cy="2275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2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1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15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1500">
                <a:latin typeface="Helvetica" panose="020B0604020202020204" pitchFamily="34" charset="0"/>
                <a:cs typeface="Helvetica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336F0F8-82D6-4913-8C7E-F1DA90BA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93007" y="6178557"/>
            <a:ext cx="140304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194EEE4-195B-4CCF-9F8C-823ABD9C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768" y="6193454"/>
            <a:ext cx="110203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7203FC24-467C-422E-B974-6CE7BBBC74B0}"/>
              </a:ext>
            </a:extLst>
          </p:cNvPr>
          <p:cNvSpPr txBox="1">
            <a:spLocks/>
          </p:cNvSpPr>
          <p:nvPr userDrawn="1"/>
        </p:nvSpPr>
        <p:spPr>
          <a:xfrm>
            <a:off x="8008203" y="6496919"/>
            <a:ext cx="3909653" cy="501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1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B818D3B-5E81-49D0-B9B6-EF6F6B53E4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1769" y="233037"/>
            <a:ext cx="1340156" cy="50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568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7AFF31-1B78-49E2-A9F0-4ECD46EF8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129" t="50000" r="36848" b="16342"/>
          <a:stretch/>
        </p:blipFill>
        <p:spPr>
          <a:xfrm>
            <a:off x="1" y="4582759"/>
            <a:ext cx="8819543" cy="2275242"/>
          </a:xfrm>
          <a:prstGeom prst="rect">
            <a:avLst/>
          </a:prstGeom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BBEFEC2A-AC72-430D-A7F3-C6E062A004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1769" y="233037"/>
            <a:ext cx="1340156" cy="50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F4869A4-E15A-4DF0-BD58-A0557726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93007" y="6178557"/>
            <a:ext cx="1403044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15F4EAD-AD87-4ACA-9343-90D41725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768" y="6193454"/>
            <a:ext cx="110203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CBCDFC66-014A-4ECE-A78C-1580BCAE1171}"/>
              </a:ext>
            </a:extLst>
          </p:cNvPr>
          <p:cNvSpPr txBox="1">
            <a:spLocks/>
          </p:cNvSpPr>
          <p:nvPr userDrawn="1"/>
        </p:nvSpPr>
        <p:spPr>
          <a:xfrm>
            <a:off x="8008203" y="6496919"/>
            <a:ext cx="3909653" cy="501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/>
          <a:lstStyle>
            <a:lvl1pPr>
              <a:defRPr sz="1400" b="1"/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F49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Workforce </a:t>
            </a:r>
            <a:r>
              <a:rPr lang="en-US" sz="1100" dirty="0">
                <a:solidFill>
                  <a:srgbClr val="F79646">
                    <a:lumMod val="75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Great Workplace</a:t>
            </a:r>
          </a:p>
        </p:txBody>
      </p:sp>
    </p:spTree>
    <p:extLst>
      <p:ext uri="{BB962C8B-B14F-4D97-AF65-F5344CB8AC3E}">
        <p14:creationId xmlns:p14="http://schemas.microsoft.com/office/powerpoint/2010/main" val="291142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6D939A3-E011-48D6-808F-A89240956D1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354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E714700-4707-485F-47DB-B407B9B93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Lim </a:t>
            </a:r>
            <a:r>
              <a:rPr lang="en-SG" altLang="zh-CN" dirty="0"/>
              <a:t>Hui Ching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BF545-07BE-FB40-06BD-E8427DEAE4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b="1" dirty="0"/>
              <a:t>Simulating Backend Automation for Work Pass Extension Processing</a:t>
            </a:r>
            <a:endParaRPr lang="en-SG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A40F2-F736-2651-18E1-705C02C6FD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SG" dirty="0"/>
              <a:t>21 February 2025</a:t>
            </a:r>
          </a:p>
        </p:txBody>
      </p:sp>
    </p:spTree>
    <p:extLst>
      <p:ext uri="{BB962C8B-B14F-4D97-AF65-F5344CB8AC3E}">
        <p14:creationId xmlns:p14="http://schemas.microsoft.com/office/powerpoint/2010/main" val="288888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2739-A26E-065E-8415-87A70EC5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8EC6-6975-E153-3C0C-D7E9A8E7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4000"/>
              </a:lnSpc>
            </a:pPr>
            <a:r>
              <a:rPr lang="en-US" u="sng" dirty="0"/>
              <a:t>Load Test Results: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Processed Cases: 100/100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Success Rate: 100%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Total Time Reported by Threads: 416.13 seconds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Avg Reported Latency: 4.1613 seconds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95% Confidence Interval for Latency: (4.1409, 4.1817) seconds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Actual Elapsed Time: 21.04 seconds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Average Actual Elapsed Time: 0.21 seconds</a:t>
            </a:r>
          </a:p>
          <a:p>
            <a:pPr lvl="1"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r>
              <a:rPr lang="en-US" u="sng" dirty="0"/>
              <a:t>Key Observations: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Significant improvement in concurrency efficiency.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Low variance in latency indicates stable performance.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11760-D333-F68B-8B77-F9A998B9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085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E5D1-8726-B9BB-CD1B-82FD71F8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Performance Benchmarking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1595061-E710-DB74-31F7-4B21AB2CC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473854"/>
              </p:ext>
            </p:extLst>
          </p:nvPr>
        </p:nvGraphicFramePr>
        <p:xfrm>
          <a:off x="2844525" y="2614708"/>
          <a:ext cx="6502951" cy="30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3554">
                  <a:extLst>
                    <a:ext uri="{9D8B030D-6E8A-4147-A177-3AD203B41FA5}">
                      <a16:colId xmlns:a16="http://schemas.microsoft.com/office/drawing/2014/main" val="1653789974"/>
                    </a:ext>
                  </a:extLst>
                </a:gridCol>
                <a:gridCol w="2037017">
                  <a:extLst>
                    <a:ext uri="{9D8B030D-6E8A-4147-A177-3AD203B41FA5}">
                      <a16:colId xmlns:a16="http://schemas.microsoft.com/office/drawing/2014/main" val="2696242127"/>
                    </a:ext>
                  </a:extLst>
                </a:gridCol>
                <a:gridCol w="2532380">
                  <a:extLst>
                    <a:ext uri="{9D8B030D-6E8A-4147-A177-3AD203B41FA5}">
                      <a16:colId xmlns:a16="http://schemas.microsoft.com/office/drawing/2014/main" val="3408945836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+mn-lt"/>
                        </a:rPr>
                        <a:t>Metric</a:t>
                      </a:r>
                      <a:endParaRPr lang="en-SG" sz="18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+mn-lt"/>
                        </a:rPr>
                        <a:t>RPA (100 Cases)</a:t>
                      </a:r>
                      <a:endParaRPr lang="en-SG" sz="18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+mn-lt"/>
                        </a:rPr>
                        <a:t>Backend (100 Cases)</a:t>
                      </a:r>
                      <a:endParaRPr lang="en-SG" sz="18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72398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+mn-lt"/>
                        </a:rPr>
                        <a:t>Total Time</a:t>
                      </a:r>
                      <a:endParaRPr lang="en-SG" sz="18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+mn-lt"/>
                        </a:rPr>
                        <a:t>501s</a:t>
                      </a:r>
                      <a:endParaRPr lang="en-SG" sz="18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+mn-lt"/>
                        </a:rPr>
                        <a:t>21s</a:t>
                      </a:r>
                      <a:endParaRPr lang="en-SG" sz="18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838908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>
                          <a:effectLst/>
                          <a:latin typeface="+mn-lt"/>
                        </a:rPr>
                        <a:t>Success Rate</a:t>
                      </a:r>
                      <a:endParaRPr lang="en-SG" sz="1800" kern="10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+mn-lt"/>
                        </a:rPr>
                        <a:t>90%</a:t>
                      </a:r>
                      <a:endParaRPr lang="en-SG" sz="18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+mn-lt"/>
                        </a:rPr>
                        <a:t>100%</a:t>
                      </a:r>
                      <a:endParaRPr lang="en-SG" sz="18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646943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>
                          <a:effectLst/>
                          <a:latin typeface="+mn-lt"/>
                        </a:rPr>
                        <a:t>Scalability</a:t>
                      </a:r>
                      <a:endParaRPr lang="en-SG" sz="1800" kern="10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>
                          <a:effectLst/>
                          <a:latin typeface="+mn-lt"/>
                        </a:rPr>
                        <a:t>1 thread</a:t>
                      </a:r>
                      <a:endParaRPr lang="en-SG" sz="1800" kern="10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+mn-lt"/>
                        </a:rPr>
                        <a:t>20+ threads</a:t>
                      </a:r>
                      <a:endParaRPr lang="en-SG" sz="18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54787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C57B0-1928-2327-8789-AACCC754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11</a:t>
            </a:fld>
            <a:endParaRPr lang="en-S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8D3FCD-0934-6BFA-88B8-3094071B0D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Comparative Metrics:</a:t>
            </a:r>
          </a:p>
        </p:txBody>
      </p:sp>
    </p:spTree>
    <p:extLst>
      <p:ext uri="{BB962C8B-B14F-4D97-AF65-F5344CB8AC3E}">
        <p14:creationId xmlns:p14="http://schemas.microsoft.com/office/powerpoint/2010/main" val="140322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C8BE-9894-3490-2B1D-B9F2270E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5BF7-E7C1-7A91-933E-DAD8FB8C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marR="0" lvl="0" indent="-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SG" sz="2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Concurrency Bottlenecks: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en-SG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Initial implementation faced locking issues during high concurrency.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en-SG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Resolved by optimizing transaction scope and using connection pooling.</a:t>
            </a:r>
          </a:p>
          <a:p>
            <a:pPr marL="457200" marR="0" lvl="0" indent="-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SG" sz="2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Synthetic Data Complexity: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en-SG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Ensuring realistic edge cases while maintaining privacy.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en-SG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Addressed using Faker and manual adjustments.</a:t>
            </a:r>
          </a:p>
          <a:p>
            <a:pPr marL="457200" marR="0" lvl="0" indent="-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SG" sz="2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Error Handling: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en-SG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Ensuring robust error handling for all edge cases.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en-SG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Implemented comprehensive logging and rollback mechanisms.</a:t>
            </a:r>
          </a:p>
          <a:p>
            <a:pPr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SG" sz="12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FFD16-27D4-215D-FF2B-9B7BBAA3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156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3AE9-540A-549B-A107-D0D388F8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Possible 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D533-9A46-FCA5-49D1-242E25B5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4000"/>
              </a:lnSpc>
              <a:buFont typeface="+mj-lt"/>
              <a:buAutoNum type="arabicPeriod"/>
            </a:pPr>
            <a:r>
              <a:rPr lang="en-US" u="sng" dirty="0"/>
              <a:t>Multi-processing Implementation: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Replace </a:t>
            </a:r>
            <a:r>
              <a:rPr lang="en-US" dirty="0" err="1"/>
              <a:t>ThreadPoolExecutor</a:t>
            </a:r>
            <a:r>
              <a:rPr lang="en-US" dirty="0"/>
              <a:t> with Python’s multiprocessing module for better CPU-bound task handling.</a:t>
            </a:r>
          </a:p>
          <a:p>
            <a:pPr marL="457200" indent="-457200">
              <a:lnSpc>
                <a:spcPct val="114000"/>
              </a:lnSpc>
              <a:buFont typeface="+mj-lt"/>
              <a:buAutoNum type="arabicPeriod"/>
            </a:pPr>
            <a:r>
              <a:rPr lang="en-US" u="sng" dirty="0"/>
              <a:t>Advanced Security Measures: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Implement OAuth2 for authentication instead of API keys.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Add role-based access control (RBAC).</a:t>
            </a:r>
          </a:p>
          <a:p>
            <a:pPr marL="457200" indent="-457200">
              <a:lnSpc>
                <a:spcPct val="114000"/>
              </a:lnSpc>
              <a:buFont typeface="+mj-lt"/>
              <a:buAutoNum type="arabicPeriod"/>
            </a:pPr>
            <a:r>
              <a:rPr lang="en-US" u="sng" dirty="0"/>
              <a:t>User Interface (Optional):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Develop a minimal frontend for demonstration purposes.</a:t>
            </a:r>
          </a:p>
          <a:p>
            <a:pPr marL="457200" indent="-457200">
              <a:lnSpc>
                <a:spcPct val="114000"/>
              </a:lnSpc>
              <a:buFont typeface="+mj-lt"/>
              <a:buAutoNum type="arabicPeriod"/>
            </a:pPr>
            <a:r>
              <a:rPr lang="en-US" u="sng" dirty="0"/>
              <a:t>Scalability Testing: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Test with higher concurrency levels (e.g., 500+ users).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2A505-51B6-34E7-9EF2-19F89632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9275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B473-B786-CA3D-CF1E-287C355C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C7B8-BF8C-840F-58D0-12421C90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u="sng" dirty="0"/>
              <a:t>Summary of Achievements: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Successfully simulated a backend automation system for work pass extension processing.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Demonstrated significant improvements in processing speed and reliability.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Conducted thorough performance testing with clear metrics.</a:t>
            </a:r>
          </a:p>
          <a:p>
            <a:pPr>
              <a:lnSpc>
                <a:spcPct val="114000"/>
              </a:lnSpc>
            </a:pPr>
            <a:r>
              <a:rPr lang="en-US" u="sng" dirty="0"/>
              <a:t>Next Steps: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Complete planned enhancements.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Finalize comparative analysis with RPA.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Prepare for final project delivery and documentation.</a:t>
            </a:r>
          </a:p>
          <a:p>
            <a:pPr>
              <a:lnSpc>
                <a:spcPct val="114000"/>
              </a:lnSpc>
            </a:pPr>
            <a:r>
              <a:rPr lang="en-US" u="sng" dirty="0"/>
              <a:t>Impact: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This project contributes to the growing body of knowledge on transitioning from RPA to backend automation in e-government systems.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63EFD-08FA-05F4-C09F-76B397E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564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71DA-CD78-74A6-3D35-E4CD11D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endParaRPr lang="en-SG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F5E93-1A66-9E31-29E9-4F69B5C47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D58CC-B83D-8485-CA19-09DD7E10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742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37DA-FB5E-B6F8-5EEC-EB1E062C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1B1B-894D-0F4B-EDDC-3BFFECE7F3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dirty="0"/>
              <a:t>Problem Statement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dirty="0"/>
              <a:t>Project Objectives &amp; Scope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dirty="0"/>
              <a:t>System Architecture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dirty="0"/>
              <a:t>Implementation Highlights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dirty="0"/>
              <a:t>Showcase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194E6-DF93-1E3C-FAA8-615D2D44F5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SG" dirty="0"/>
              <a:t>Performance Metrics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SG" dirty="0"/>
              <a:t>Performance Benchmarking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SG" dirty="0"/>
              <a:t>Challenges Faced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SG" dirty="0"/>
              <a:t>Possible Future Enhancements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SG" dirty="0"/>
              <a:t>Conclusion</a:t>
            </a:r>
          </a:p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EA44A-B20F-5437-FDD0-0B1CD673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141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2F3A-5E16-A4CF-CEBA-67944ECD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CD0B-70CA-5A60-AA2B-3BDFDF29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Companies submit requests to MOM to extend their pass validity; MOM to process such requests daily.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The current Robotic Process Automation (RPA) system used by the Ministry of Manpower (MOM) for work pass extensions has limitations: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Slower processing due to frontend interactions.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Reactive processing leads to potential overstays.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Susceptible to UI changes, causing disruptions.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4B216-9FF6-05F6-06DF-D917F422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424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014D-C1A1-6B2B-1D01-023A313E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Project Objectives &amp;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8A35-3290-D02F-FC4D-966F0EDFB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116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Objective</a:t>
            </a:r>
            <a:r>
              <a:rPr lang="en-US" dirty="0"/>
              <a:t> - Simulate a backend automation system to demonstrate improvements in: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Processing speed.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Reliability.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Proactive processing capabilities.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u="sng" dirty="0"/>
              <a:t>Scope</a:t>
            </a:r>
            <a:r>
              <a:rPr lang="en-US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Simulated backend system without interacting with the actual Work Pass Integrated System (WINS) or using real MOM data.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Focus on search, expiry updates, and short-term visit pass (STVP) creation/extension functionalities.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48D91-E263-01D9-81E4-E373FF9A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94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E065-4FD0-0A7A-6D51-64126C56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E5FB-52D9-421B-6391-8008F02B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Architecture Overview:</a:t>
            </a:r>
          </a:p>
          <a:p>
            <a:pPr lvl="1">
              <a:lnSpc>
                <a:spcPct val="200000"/>
              </a:lnSpc>
            </a:pPr>
            <a:r>
              <a:rPr lang="en-US" u="sng" dirty="0"/>
              <a:t>Frontend</a:t>
            </a:r>
            <a:r>
              <a:rPr lang="en-US" dirty="0"/>
              <a:t>: Not implemented; focus is on backend simulation.</a:t>
            </a:r>
          </a:p>
          <a:p>
            <a:pPr lvl="1">
              <a:lnSpc>
                <a:spcPct val="200000"/>
              </a:lnSpc>
            </a:pPr>
            <a:r>
              <a:rPr lang="en-US" u="sng" dirty="0"/>
              <a:t>Backend</a:t>
            </a:r>
            <a:r>
              <a:rPr lang="en-US" dirty="0"/>
              <a:t>: Flask-based API with endpoints simulating WINS functionalities.</a:t>
            </a:r>
          </a:p>
          <a:p>
            <a:pPr lvl="1">
              <a:lnSpc>
                <a:spcPct val="200000"/>
              </a:lnSpc>
            </a:pPr>
            <a:r>
              <a:rPr lang="en-US" u="sng" dirty="0"/>
              <a:t>Database</a:t>
            </a:r>
            <a:r>
              <a:rPr lang="en-US" dirty="0"/>
              <a:t>: SQLite database with tables for applications, amendments, and short-term visit passes (STVP).</a:t>
            </a:r>
          </a:p>
          <a:p>
            <a:pPr lvl="1">
              <a:lnSpc>
                <a:spcPct val="200000"/>
              </a:lnSpc>
            </a:pPr>
            <a:r>
              <a:rPr lang="en-US" u="sng" dirty="0"/>
              <a:t>Concurrency</a:t>
            </a:r>
            <a:r>
              <a:rPr lang="en-US" dirty="0"/>
              <a:t>: Multi-threading implemented using </a:t>
            </a:r>
            <a:r>
              <a:rPr lang="en-US" dirty="0" err="1"/>
              <a:t>ThreadPoolExecutor</a:t>
            </a:r>
            <a:r>
              <a:rPr lang="en-US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u="sng" dirty="0"/>
              <a:t>Monitoring</a:t>
            </a:r>
            <a:r>
              <a:rPr lang="en-US" dirty="0"/>
              <a:t>: Prometheus metrics for request counts and latency.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30EDC-BF45-A206-A180-BA2C0CD1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007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A3D5F-3526-7760-9EAD-91D856C12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0E6F-0202-1B5C-4624-C761C1F7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System Architecture – Key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AF98-066C-6CF7-E58D-C01F39F0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640"/>
            <a:ext cx="10515600" cy="458932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API Endpoints: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/applications/search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/applications/{</a:t>
            </a:r>
            <a:r>
              <a:rPr lang="en-US" sz="1600" dirty="0" err="1"/>
              <a:t>application_id</a:t>
            </a:r>
            <a:r>
              <a:rPr lang="en-US" sz="1600" dirty="0"/>
              <a:t>}/update-expiry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/applications/{</a:t>
            </a:r>
            <a:r>
              <a:rPr lang="en-US" sz="1600" dirty="0" err="1"/>
              <a:t>application_id</a:t>
            </a:r>
            <a:r>
              <a:rPr lang="en-US" sz="1600" dirty="0"/>
              <a:t>}/create-</a:t>
            </a:r>
            <a:r>
              <a:rPr lang="en-US" sz="1600" dirty="0" err="1"/>
              <a:t>stvp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/applications (list all applications)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/applications/{</a:t>
            </a:r>
            <a:r>
              <a:rPr lang="en-US" sz="1600" dirty="0" err="1"/>
              <a:t>application_id</a:t>
            </a:r>
            <a:r>
              <a:rPr lang="en-US" sz="1600" dirty="0"/>
              <a:t>}/amendments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Synthetic Data Generation: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Faker library used to generate realistic test data.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Performance Testing: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Load testing implemented in backend_test.py with metrics like success rate, total time, and confidence intervals.</a:t>
            </a:r>
            <a:endParaRPr lang="en-SG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1FAB2-B813-4CC5-B244-E06B5939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9725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47ED-82AC-F847-5851-66D499CD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Highlights - 1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035A-37D7-BCD0-C539-AE79E03D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34000"/>
              </a:lnSpc>
              <a:buFont typeface="+mj-lt"/>
              <a:buAutoNum type="arabicPeriod"/>
            </a:pPr>
            <a:r>
              <a:rPr lang="en-US" sz="1800" u="sng" dirty="0"/>
              <a:t>Mock Database Creation:</a:t>
            </a:r>
          </a:p>
          <a:p>
            <a:pPr lvl="1">
              <a:lnSpc>
                <a:spcPct val="134000"/>
              </a:lnSpc>
            </a:pPr>
            <a:r>
              <a:rPr lang="en-US" sz="1600" dirty="0"/>
              <a:t>SQLite database (</a:t>
            </a:r>
            <a:r>
              <a:rPr lang="en-US" sz="1600" dirty="0" err="1"/>
              <a:t>with_amendments.db</a:t>
            </a:r>
            <a:r>
              <a:rPr lang="en-US" sz="1600" dirty="0"/>
              <a:t>) created with tables for applications, amendments, and STVPs.</a:t>
            </a:r>
          </a:p>
          <a:p>
            <a:pPr lvl="1">
              <a:lnSpc>
                <a:spcPct val="134000"/>
              </a:lnSpc>
            </a:pPr>
            <a:r>
              <a:rPr lang="en-US" sz="1600" dirty="0"/>
              <a:t>Synthetic data generated using Faker to simulate 1,000 sample records.</a:t>
            </a:r>
          </a:p>
          <a:p>
            <a:pPr lvl="1">
              <a:lnSpc>
                <a:spcPct val="134000"/>
              </a:lnSpc>
            </a:pPr>
            <a:endParaRPr lang="en-US" sz="1600" dirty="0"/>
          </a:p>
          <a:p>
            <a:pPr marL="457200" indent="-457200">
              <a:lnSpc>
                <a:spcPct val="134000"/>
              </a:lnSpc>
              <a:buFont typeface="+mj-lt"/>
              <a:buAutoNum type="arabicPeriod"/>
            </a:pPr>
            <a:r>
              <a:rPr lang="en-US" sz="1800" u="sng" dirty="0"/>
              <a:t>Backend Automation Simulation:</a:t>
            </a:r>
          </a:p>
          <a:p>
            <a:pPr lvl="1">
              <a:lnSpc>
                <a:spcPct val="134000"/>
              </a:lnSpc>
            </a:pPr>
            <a:r>
              <a:rPr lang="en-US" sz="1600" dirty="0"/>
              <a:t>Flask API implemented with 5 key endpoints.</a:t>
            </a:r>
          </a:p>
          <a:p>
            <a:pPr lvl="1">
              <a:lnSpc>
                <a:spcPct val="134000"/>
              </a:lnSpc>
            </a:pPr>
            <a:r>
              <a:rPr lang="en-US" sz="1600" dirty="0"/>
              <a:t>Atomic transactions ensure data consistency during updates and creations.</a:t>
            </a:r>
          </a:p>
          <a:p>
            <a:pPr lvl="1">
              <a:lnSpc>
                <a:spcPct val="134000"/>
              </a:lnSpc>
            </a:pPr>
            <a:endParaRPr lang="en-US" sz="1600" dirty="0"/>
          </a:p>
          <a:p>
            <a:pPr marL="457200" indent="-457200">
              <a:lnSpc>
                <a:spcPct val="134000"/>
              </a:lnSpc>
              <a:buFont typeface="+mj-lt"/>
              <a:buAutoNum type="arabicPeriod"/>
            </a:pPr>
            <a:r>
              <a:rPr lang="en-US" sz="1800" u="sng" dirty="0"/>
              <a:t>Performance Optimization:</a:t>
            </a:r>
          </a:p>
          <a:p>
            <a:pPr lvl="1">
              <a:lnSpc>
                <a:spcPct val="134000"/>
              </a:lnSpc>
            </a:pPr>
            <a:r>
              <a:rPr lang="en-US" sz="1600" dirty="0"/>
              <a:t>Caching and database indexing etc.</a:t>
            </a:r>
          </a:p>
          <a:p>
            <a:pPr lvl="1">
              <a:lnSpc>
                <a:spcPct val="134000"/>
              </a:lnSpc>
            </a:pPr>
            <a:r>
              <a:rPr lang="en-US" sz="1600" dirty="0"/>
              <a:t>Achieved a 50% reduction in processing time compared to RPA simulations.</a:t>
            </a:r>
          </a:p>
          <a:p>
            <a:pPr lvl="1">
              <a:lnSpc>
                <a:spcPct val="134000"/>
              </a:lnSpc>
            </a:pPr>
            <a:r>
              <a:rPr lang="en-US" sz="1600" dirty="0"/>
              <a:t>Example: Average latency reduced from ~6 seconds (RPA) to ~4 seconds (backend).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AC74B-249C-DCA7-CC38-C0BB76D7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289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9D953-F1EA-5C03-9DC1-09285D902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3F79-A0D9-827D-1FC1-41835D03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Highlights - 2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40AD-C109-03D9-EA8D-0DCC8395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34000"/>
              </a:lnSpc>
              <a:buFont typeface="+mj-lt"/>
              <a:buAutoNum type="arabicPeriod"/>
            </a:pPr>
            <a:r>
              <a:rPr lang="en-US" sz="2000" u="sng" dirty="0"/>
              <a:t>Reliability Enhancements:</a:t>
            </a:r>
          </a:p>
          <a:p>
            <a:pPr lvl="1">
              <a:lnSpc>
                <a:spcPct val="134000"/>
              </a:lnSpc>
            </a:pPr>
            <a:r>
              <a:rPr lang="en-US" dirty="0"/>
              <a:t>Error handling and logging mechanisms implemented.</a:t>
            </a:r>
          </a:p>
          <a:p>
            <a:pPr lvl="1">
              <a:lnSpc>
                <a:spcPct val="134000"/>
              </a:lnSpc>
            </a:pPr>
            <a:r>
              <a:rPr lang="en-US" dirty="0"/>
              <a:t>Success rate of 100% achieved in load tests.</a:t>
            </a:r>
          </a:p>
          <a:p>
            <a:pPr lvl="1">
              <a:lnSpc>
                <a:spcPct val="134000"/>
              </a:lnSpc>
            </a:pPr>
            <a:endParaRPr lang="en-US" dirty="0"/>
          </a:p>
          <a:p>
            <a:pPr marL="457200" indent="-457200">
              <a:lnSpc>
                <a:spcPct val="134000"/>
              </a:lnSpc>
              <a:buFont typeface="+mj-lt"/>
              <a:buAutoNum type="arabicPeriod"/>
            </a:pPr>
            <a:r>
              <a:rPr lang="en-US" sz="2000" u="sng" dirty="0"/>
              <a:t>Multi-processing Implementation:</a:t>
            </a:r>
          </a:p>
          <a:p>
            <a:pPr lvl="1">
              <a:lnSpc>
                <a:spcPct val="134000"/>
              </a:lnSpc>
            </a:pPr>
            <a:r>
              <a:rPr lang="en-US" dirty="0"/>
              <a:t>Concurrent execution handled using </a:t>
            </a:r>
            <a:r>
              <a:rPr lang="en-US" dirty="0" err="1"/>
              <a:t>ThreadPoolExecutor</a:t>
            </a:r>
            <a:r>
              <a:rPr lang="en-US" dirty="0"/>
              <a:t> with 20 workers.</a:t>
            </a:r>
          </a:p>
          <a:p>
            <a:pPr lvl="1">
              <a:lnSpc>
                <a:spcPct val="134000"/>
              </a:lnSpc>
            </a:pPr>
            <a:r>
              <a:rPr lang="en-US" dirty="0"/>
              <a:t>Demonstrated ability to process 100 cases in ~21 seconds under load.</a:t>
            </a:r>
          </a:p>
          <a:p>
            <a:pPr lvl="1">
              <a:lnSpc>
                <a:spcPct val="134000"/>
              </a:lnSpc>
            </a:pPr>
            <a:endParaRPr lang="en-US" dirty="0"/>
          </a:p>
          <a:p>
            <a:pPr lvl="1">
              <a:lnSpc>
                <a:spcPct val="134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CFF0E-3E73-A3AF-435D-0F09678D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221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D89E-541B-2CA5-97B7-51585E29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Showcase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4F0F1-ABEC-6ED9-6FD0-F4CBB8FB7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05392-3F56-48E5-3D53-56F88086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9A3-E011-48D6-808F-A89240956D1F}" type="slidenum">
              <a:rPr lang="en-SG" smtClean="0"/>
              <a:pPr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35457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M default font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791</Words>
  <Application>Microsoft Office PowerPoint</Application>
  <PresentationFormat>Widescreen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Helvetica</vt:lpstr>
      <vt:lpstr>Aptos</vt:lpstr>
      <vt:lpstr>Arial</vt:lpstr>
      <vt:lpstr>Custom Design</vt:lpstr>
      <vt:lpstr>PowerPoint Presentation</vt:lpstr>
      <vt:lpstr>Agenda</vt:lpstr>
      <vt:lpstr>Problem Statement</vt:lpstr>
      <vt:lpstr>Project Objectives &amp; Scope</vt:lpstr>
      <vt:lpstr>System Architecture</vt:lpstr>
      <vt:lpstr>System Architecture – Key Components</vt:lpstr>
      <vt:lpstr>Implementation Highlights - 1</vt:lpstr>
      <vt:lpstr>Implementation Highlights - 2</vt:lpstr>
      <vt:lpstr>Showcase</vt:lpstr>
      <vt:lpstr>Performance Metrics</vt:lpstr>
      <vt:lpstr>Performance Benchmarking</vt:lpstr>
      <vt:lpstr>Challenges Faced</vt:lpstr>
      <vt:lpstr>Possible Future Enhancements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Hui Ching LIM FROM.TP (MOM_LITEMAIL)</dc:creator>
  <cp:lastModifiedBy>Hui Ching LIM</cp:lastModifiedBy>
  <cp:revision>8</cp:revision>
  <dcterms:created xsi:type="dcterms:W3CDTF">2025-02-18T14:23:37Z</dcterms:created>
  <dcterms:modified xsi:type="dcterms:W3CDTF">2025-02-20T13:20:31Z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34c4c7-833e-41e4-b0ab-cdb227a2f6f7_Enabled">
    <vt:lpwstr>true</vt:lpwstr>
  </property>
  <property fmtid="{D5CDD505-2E9C-101B-9397-08002B2CF9AE}" pid="3" name="MSIP_Label_5434c4c7-833e-41e4-b0ab-cdb227a2f6f7_SetDate">
    <vt:lpwstr>2025-02-18T14:27:15Z</vt:lpwstr>
  </property>
  <property fmtid="{D5CDD505-2E9C-101B-9397-08002B2CF9AE}" pid="4" name="MSIP_Label_5434c4c7-833e-41e4-b0ab-cdb227a2f6f7_Method">
    <vt:lpwstr>Privileged</vt:lpwstr>
  </property>
  <property fmtid="{D5CDD505-2E9C-101B-9397-08002B2CF9AE}" pid="5" name="MSIP_Label_5434c4c7-833e-41e4-b0ab-cdb227a2f6f7_Name">
    <vt:lpwstr>Official (Open)</vt:lpwstr>
  </property>
  <property fmtid="{D5CDD505-2E9C-101B-9397-08002B2CF9AE}" pid="6" name="MSIP_Label_5434c4c7-833e-41e4-b0ab-cdb227a2f6f7_SiteId">
    <vt:lpwstr>0b11c524-9a1c-4e1b-84cb-6336aefc2243</vt:lpwstr>
  </property>
  <property fmtid="{D5CDD505-2E9C-101B-9397-08002B2CF9AE}" pid="7" name="MSIP_Label_5434c4c7-833e-41e4-b0ab-cdb227a2f6f7_ActionId">
    <vt:lpwstr>f19eb7ba-ca75-48e1-bd5d-55aedc0278da</vt:lpwstr>
  </property>
  <property fmtid="{D5CDD505-2E9C-101B-9397-08002B2CF9AE}" pid="8" name="MSIP_Label_5434c4c7-833e-41e4-b0ab-cdb227a2f6f7_ContentBits">
    <vt:lpwstr>0</vt:lpwstr>
  </property>
</Properties>
</file>