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1" r:id="rId12"/>
    <p:sldId id="262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26" autoAdjust="0"/>
  </p:normalViewPr>
  <p:slideViewPr>
    <p:cSldViewPr snapToGrid="0">
      <p:cViewPr varScale="1">
        <p:scale>
          <a:sx n="110" d="100"/>
          <a:sy n="110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Model Development</a:t>
            </a:r>
          </a:p>
          <a:p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RFM analysis and customer</a:t>
            </a:r>
          </a:p>
          <a:p>
            <a:r>
              <a:rPr lang="en-US" dirty="0"/>
              <a:t>classification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3"/>
            <a:ext cx="4134600" cy="239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RFM analysis gives an understanding of the amount of customers that are benefiting the business.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RFM (Recency, Frequency, Monetarily), model gives us an insight of how many customers have displayed high level of engagement with the business.</a:t>
            </a:r>
          </a:p>
          <a:p>
            <a:r>
              <a:rPr lang="en-US" sz="1400" dirty="0"/>
              <a:t>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2A671-1A67-44C8-967F-2ABC4A94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09" y="833650"/>
            <a:ext cx="3476091" cy="2084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B66373-CACC-4C47-8E47-68A4719B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974" y="2928136"/>
            <a:ext cx="3682190" cy="22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6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6E322D3-2AE0-4BD3-9044-18267819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65012"/>
              </p:ext>
            </p:extLst>
          </p:nvPr>
        </p:nvGraphicFramePr>
        <p:xfrm>
          <a:off x="205025" y="1249554"/>
          <a:ext cx="8776854" cy="3117852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4180609">
                  <a:extLst>
                    <a:ext uri="{9D8B030D-6E8A-4147-A177-3AD203B41FA5}">
                      <a16:colId xmlns:a16="http://schemas.microsoft.com/office/drawing/2014/main" val="707142463"/>
                    </a:ext>
                  </a:extLst>
                </a:gridCol>
                <a:gridCol w="4596245">
                  <a:extLst>
                    <a:ext uri="{9D8B030D-6E8A-4147-A177-3AD203B41FA5}">
                      <a16:colId xmlns:a16="http://schemas.microsoft.com/office/drawing/2014/main" val="142572652"/>
                    </a:ext>
                  </a:extLst>
                </a:gridCol>
              </a:tblGrid>
              <a:tr h="77946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Customer Title and RFM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Count and interpretation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27410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PLATINUM (RFM score &gt; 411)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906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 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These are high value customers and should be the target for business.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83970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GOLD (RFM score &gt; 311)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753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These are also part of high value customers and should be targeted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6458"/>
                  </a:ext>
                </a:extLst>
              </a:tr>
              <a:tr h="77946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SILVER (RFM score&gt; 144)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953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venir Next LT Pro Light" panose="020B0304020202020204" pitchFamily="34" charset="0"/>
                        </a:rPr>
                        <a:t>These are customers which will fall under the category of low value customers.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8319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Targeting the top customers from the Dataset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862400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Outline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is a bike retail company that specializes in high 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Their marketing team is looking to boost their business by analyzing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three datasets provided gives us an insight to the top customers which drive the company value.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09F4C-C643-4C63-AF9C-2A0B0474ABE3}"/>
              </a:ext>
            </a:extLst>
          </p:cNvPr>
          <p:cNvSpPr txBox="1"/>
          <p:nvPr/>
        </p:nvSpPr>
        <p:spPr>
          <a:xfrm>
            <a:off x="4804377" y="1932708"/>
            <a:ext cx="413459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Content of data analysis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 and Old customer age distribution</a:t>
            </a:r>
            <a:r>
              <a:rPr lang="en-US" dirty="0"/>
              <a:t>s.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retail purchases from th</a:t>
            </a:r>
            <a:r>
              <a:rPr lang="en-US" dirty="0"/>
              <a:t>e last 3 years by gender.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 distributions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Wealth segmentation by age category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cars owned by state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RFM analysis and customer classification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assessment and Clean up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62400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Issues with data quality assessment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Accuracy: Correct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Completeness: Data fields with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Consistency: Values free from contradiction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Currency: Values up-to-date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Relevancy: Data items with value Meta-data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Validity: Data containing allowable values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Uniqueness: Duplication of records</a:t>
            </a: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B47B6-2478-4760-86E4-544D7EAE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67" y="2074814"/>
            <a:ext cx="4765833" cy="28047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and Old customer </a:t>
            </a:r>
          </a:p>
          <a:p>
            <a:r>
              <a:rPr lang="en-US" dirty="0"/>
              <a:t>age distributions by age category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99666"/>
            <a:ext cx="4134600" cy="3142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The first graph indicates new and second graphs indicates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both, customers aged 40-49 are in majority.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lowest amount of purchases are by customers below age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old customer list suggests age group of 20-69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new customer list suggests age group of 20-29 and 40-49.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There is a drop of customers in age group 30-39 in new.</a:t>
            </a:r>
            <a:endParaRPr sz="1400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E219F2-3E9D-4EC8-B4B4-9172268A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48" y="833650"/>
            <a:ext cx="3893825" cy="2112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6C345-255C-4399-A112-2B828904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48" y="2959593"/>
            <a:ext cx="3893825" cy="214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74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Percentage of bike purchases </a:t>
            </a:r>
          </a:p>
          <a:p>
            <a:r>
              <a:rPr lang="en-US" dirty="0"/>
              <a:t>over the last three years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288359"/>
            <a:ext cx="4134600" cy="190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/>
              <a:t>Over the last 3 years 50% of the purchases were made by females and 48% were made by men and rest by unknown gender.</a:t>
            </a:r>
          </a:p>
          <a:p>
            <a:endParaRPr lang="en-US" sz="1400" dirty="0"/>
          </a:p>
          <a:p>
            <a:r>
              <a:rPr lang="en-US" sz="1400" dirty="0"/>
              <a:t>Females make up majority of the bike purchases.</a:t>
            </a:r>
          </a:p>
          <a:p>
            <a:endParaRPr sz="1400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1CF9D-0D53-4972-9133-780BA96F1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99666"/>
            <a:ext cx="4134600" cy="24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882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288359"/>
            <a:ext cx="4134600" cy="1903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20% of the new customers are in Manufacturing and Financial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lowest amount of customers are in Agriculture and Health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1328E-5E3B-4F86-A5E3-5B591AB2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22" y="820525"/>
            <a:ext cx="3425882" cy="2196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FDCA7-5495-42AD-9F2D-7F7C716F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322" y="2992286"/>
            <a:ext cx="3425882" cy="205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16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 by age category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74331"/>
            <a:ext cx="4134600" cy="264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all age categories the largest number of customers are classified as “mass customers”.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next category is the “High net worth customers”.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“Affluent customers” can outperform the “High net worth” customer in 40-49 range.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0E7EF5-01E5-430D-9FE5-3040F58F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6498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618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 and not owned by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874331"/>
            <a:ext cx="4134600" cy="239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NSW has the highest number of people that do not own a car and from the dataset the majority of customers are from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VIC is split quite evenly but the numbers are quite lower than NSW.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QLD has a high number of people that do own a car.</a:t>
            </a:r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E80A1-CDB0-44D7-BB23-B4D86C6DB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02" y="1819842"/>
            <a:ext cx="4487045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414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Microsoft Office PowerPoint</Application>
  <PresentationFormat>On-screen Show (16:9)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Rounded MT Bold</vt:lpstr>
      <vt:lpstr>Avenir Next LT Pro Light</vt:lpstr>
      <vt:lpstr>Bahnschrift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Akshat Bhardwaj</cp:lastModifiedBy>
  <cp:revision>1</cp:revision>
  <dcterms:modified xsi:type="dcterms:W3CDTF">2021-08-14T08:50:31Z</dcterms:modified>
</cp:coreProperties>
</file>