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74" r:id="rId5"/>
    <p:sldId id="259" r:id="rId6"/>
    <p:sldId id="272" r:id="rId7"/>
    <p:sldId id="270" r:id="rId8"/>
    <p:sldId id="264" r:id="rId9"/>
    <p:sldId id="268" r:id="rId10"/>
    <p:sldId id="273" r:id="rId11"/>
    <p:sldId id="258" r:id="rId12"/>
    <p:sldId id="260" r:id="rId13"/>
    <p:sldId id="27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109"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10/12/2022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10/12/2022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4.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4.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1569-7A70-8106-28E3-FAD01463ADD7}"/>
              </a:ext>
            </a:extLst>
          </p:cNvPr>
          <p:cNvSpPr>
            <a:spLocks noGrp="1"/>
          </p:cNvSpPr>
          <p:nvPr>
            <p:ph type="title"/>
          </p:nvPr>
        </p:nvSpPr>
        <p:spPr>
          <a:xfrm>
            <a:off x="588263" y="457200"/>
            <a:ext cx="11018520" cy="1107996"/>
          </a:xfrm>
        </p:spPr>
        <p:txBody>
          <a:bodyPr/>
          <a:lstStyle/>
          <a:p>
            <a:r>
              <a:rPr lang="de-DE" dirty="0" err="1"/>
              <a:t>Verify</a:t>
            </a:r>
            <a:r>
              <a:rPr lang="de-DE" dirty="0"/>
              <a:t> Business Partner </a:t>
            </a:r>
            <a:r>
              <a:rPr lang="de-DE" dirty="0" err="1"/>
              <a:t>Role</a:t>
            </a:r>
            <a:r>
              <a:rPr lang="de-DE" dirty="0"/>
              <a:t> </a:t>
            </a:r>
            <a:r>
              <a:rPr lang="de-DE" dirty="0" err="1"/>
              <a:t>before</a:t>
            </a:r>
            <a:r>
              <a:rPr lang="de-DE" dirty="0"/>
              <a:t> </a:t>
            </a:r>
            <a:r>
              <a:rPr lang="de-DE" dirty="0" err="1"/>
              <a:t>updating</a:t>
            </a:r>
            <a:r>
              <a:rPr lang="de-DE" dirty="0"/>
              <a:t> </a:t>
            </a:r>
            <a:r>
              <a:rPr lang="de-DE" dirty="0" err="1"/>
              <a:t>from</a:t>
            </a:r>
            <a:r>
              <a:rPr lang="de-DE" dirty="0"/>
              <a:t> PowerBI</a:t>
            </a:r>
            <a:endParaRPr lang="en-DE" dirty="0"/>
          </a:p>
        </p:txBody>
      </p:sp>
      <p:pic>
        <p:nvPicPr>
          <p:cNvPr id="5" name="Picture 4">
            <a:extLst>
              <a:ext uri="{FF2B5EF4-FFF2-40B4-BE49-F238E27FC236}">
                <a16:creationId xmlns:a16="http://schemas.microsoft.com/office/drawing/2014/main" id="{B6C56BA8-275F-54FF-FA2D-10A35B3CA153}"/>
              </a:ext>
            </a:extLst>
          </p:cNvPr>
          <p:cNvPicPr>
            <a:picLocks noChangeAspect="1"/>
          </p:cNvPicPr>
          <p:nvPr/>
        </p:nvPicPr>
        <p:blipFill>
          <a:blip r:embed="rId2"/>
          <a:stretch>
            <a:fillRect/>
          </a:stretch>
        </p:blipFill>
        <p:spPr>
          <a:xfrm>
            <a:off x="1506071" y="2989042"/>
            <a:ext cx="3708750" cy="1604389"/>
          </a:xfrm>
          <a:prstGeom prst="rect">
            <a:avLst/>
          </a:prstGeom>
        </p:spPr>
      </p:pic>
      <p:pic>
        <p:nvPicPr>
          <p:cNvPr id="7" name="Picture 6">
            <a:extLst>
              <a:ext uri="{FF2B5EF4-FFF2-40B4-BE49-F238E27FC236}">
                <a16:creationId xmlns:a16="http://schemas.microsoft.com/office/drawing/2014/main" id="{0CA2AA64-70C7-A7D0-AFF3-A27CFB2A0804}"/>
              </a:ext>
            </a:extLst>
          </p:cNvPr>
          <p:cNvPicPr>
            <a:picLocks noChangeAspect="1"/>
          </p:cNvPicPr>
          <p:nvPr/>
        </p:nvPicPr>
        <p:blipFill>
          <a:blip r:embed="rId3"/>
          <a:stretch>
            <a:fillRect/>
          </a:stretch>
        </p:blipFill>
        <p:spPr>
          <a:xfrm>
            <a:off x="6351889" y="2975196"/>
            <a:ext cx="3317256" cy="1628593"/>
          </a:xfrm>
          <a:prstGeom prst="rect">
            <a:avLst/>
          </a:prstGeom>
        </p:spPr>
      </p:pic>
      <p:sp>
        <p:nvSpPr>
          <p:cNvPr id="8" name="Arrow: Chevron 7">
            <a:extLst>
              <a:ext uri="{FF2B5EF4-FFF2-40B4-BE49-F238E27FC236}">
                <a16:creationId xmlns:a16="http://schemas.microsoft.com/office/drawing/2014/main" id="{48D43098-84D3-0335-08C8-84962E57EF0B}"/>
              </a:ext>
            </a:extLst>
          </p:cNvPr>
          <p:cNvSpPr/>
          <p:nvPr/>
        </p:nvSpPr>
        <p:spPr bwMode="auto">
          <a:xfrm>
            <a:off x="5661518" y="3500438"/>
            <a:ext cx="357188" cy="553998"/>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C7885C-E5E8-FC8B-2CA5-ADF1FEBDE96E}"/>
              </a:ext>
            </a:extLst>
          </p:cNvPr>
          <p:cNvSpPr/>
          <p:nvPr/>
        </p:nvSpPr>
        <p:spPr bwMode="auto">
          <a:xfrm>
            <a:off x="8909387" y="4403912"/>
            <a:ext cx="604404" cy="18951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pic>
        <p:nvPicPr>
          <p:cNvPr id="4" name="Picture 3">
            <a:extLst>
              <a:ext uri="{FF2B5EF4-FFF2-40B4-BE49-F238E27FC236}">
                <a16:creationId xmlns:a16="http://schemas.microsoft.com/office/drawing/2014/main" id="{6BE1BEA8-1B45-C123-7CB2-040E0E12DDF9}"/>
              </a:ext>
            </a:extLst>
          </p:cNvPr>
          <p:cNvPicPr>
            <a:picLocks noChangeAspect="1"/>
          </p:cNvPicPr>
          <p:nvPr/>
        </p:nvPicPr>
        <p:blipFill>
          <a:blip r:embed="rId4"/>
          <a:stretch>
            <a:fillRect/>
          </a:stretch>
        </p:blipFill>
        <p:spPr>
          <a:xfrm>
            <a:off x="6351889" y="4785771"/>
            <a:ext cx="3531699" cy="1615029"/>
          </a:xfrm>
          <a:prstGeom prst="rect">
            <a:avLst/>
          </a:prstGeom>
        </p:spPr>
      </p:pic>
      <p:sp>
        <p:nvSpPr>
          <p:cNvPr id="6" name="Rectangle 5">
            <a:extLst>
              <a:ext uri="{FF2B5EF4-FFF2-40B4-BE49-F238E27FC236}">
                <a16:creationId xmlns:a16="http://schemas.microsoft.com/office/drawing/2014/main" id="{12849B09-3EF8-9171-785A-4AB75D8F3838}"/>
              </a:ext>
            </a:extLst>
          </p:cNvPr>
          <p:cNvSpPr/>
          <p:nvPr/>
        </p:nvSpPr>
        <p:spPr bwMode="auto">
          <a:xfrm>
            <a:off x="9192130" y="6116170"/>
            <a:ext cx="604404" cy="18951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D0B437DF-A5C9-029B-D59A-4D3F98322115}"/>
              </a:ext>
            </a:extLst>
          </p:cNvPr>
          <p:cNvPicPr>
            <a:picLocks noChangeAspect="1"/>
          </p:cNvPicPr>
          <p:nvPr/>
        </p:nvPicPr>
        <p:blipFill>
          <a:blip r:embed="rId2"/>
          <a:stretch>
            <a:fillRect/>
          </a:stretch>
        </p:blipFill>
        <p:spPr>
          <a:xfrm>
            <a:off x="1506071" y="4796411"/>
            <a:ext cx="3708750" cy="1604389"/>
          </a:xfrm>
          <a:prstGeom prst="rect">
            <a:avLst/>
          </a:prstGeom>
        </p:spPr>
      </p:pic>
      <p:sp>
        <p:nvSpPr>
          <p:cNvPr id="14" name="Arrow: Chevron 13">
            <a:extLst>
              <a:ext uri="{FF2B5EF4-FFF2-40B4-BE49-F238E27FC236}">
                <a16:creationId xmlns:a16="http://schemas.microsoft.com/office/drawing/2014/main" id="{260C37FD-5D58-CD8D-C8EE-1A2EB1F5F356}"/>
              </a:ext>
            </a:extLst>
          </p:cNvPr>
          <p:cNvSpPr/>
          <p:nvPr/>
        </p:nvSpPr>
        <p:spPr bwMode="auto">
          <a:xfrm>
            <a:off x="5661518" y="5246314"/>
            <a:ext cx="357188" cy="553998"/>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1501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Tree>
    <p:extLst>
      <p:ext uri="{BB962C8B-B14F-4D97-AF65-F5344CB8AC3E}">
        <p14:creationId xmlns:p14="http://schemas.microsoft.com/office/powerpoint/2010/main" val="92466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de-DE" sz="1200" dirty="0"/>
              <a:t>O</a:t>
            </a:r>
            <a:r>
              <a:rPr lang="en-BE" sz="1200" dirty="0"/>
              <a:t>Data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26092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2896141" y="1197319"/>
            <a:ext cx="5538902" cy="276999"/>
          </a:xfrm>
          <a:prstGeom prst="rect">
            <a:avLst/>
          </a:prstGeom>
          <a:noFill/>
        </p:spPr>
        <p:txBody>
          <a:bodyPr wrap="square" rtlCol="0">
            <a:spAutoFit/>
          </a:bodyPr>
          <a:lstStyle/>
          <a:p>
            <a:r>
              <a:rPr lang="de-DE" sz="1200" b="1" dirty="0"/>
              <a:t>Update</a:t>
            </a:r>
            <a:r>
              <a:rPr lang="de-DE" sz="1200" dirty="0"/>
              <a:t> Business Partner , </a:t>
            </a:r>
            <a:r>
              <a:rPr lang="de-DE" sz="1200" b="1" dirty="0"/>
              <a:t>Change</a:t>
            </a:r>
            <a:r>
              <a:rPr lang="de-DE" sz="1200" dirty="0"/>
              <a:t> </a:t>
            </a:r>
            <a:r>
              <a:rPr lang="de-DE" sz="1200" dirty="0" err="1"/>
              <a:t>Credit</a:t>
            </a:r>
            <a:r>
              <a:rPr lang="de-DE" sz="1200" dirty="0"/>
              <a:t> Score, </a:t>
            </a:r>
            <a:r>
              <a:rPr lang="de-DE" sz="1200" b="1" dirty="0" err="1"/>
              <a:t>Reduce</a:t>
            </a:r>
            <a:r>
              <a:rPr lang="de-DE" sz="1200" dirty="0"/>
              <a:t> </a:t>
            </a:r>
            <a:r>
              <a:rPr lang="de-DE" sz="1200" dirty="0" err="1"/>
              <a:t>line</a:t>
            </a:r>
            <a:r>
              <a:rPr lang="de-DE" sz="1200" dirty="0"/>
              <a:t> </a:t>
            </a:r>
            <a:r>
              <a:rPr lang="de-DE" sz="1200" dirty="0" err="1"/>
              <a:t>of</a:t>
            </a:r>
            <a:r>
              <a:rPr lang="de-DE" sz="1200" dirty="0"/>
              <a:t> </a:t>
            </a:r>
            <a:r>
              <a:rPr lang="de-DE" sz="1200" dirty="0" err="1"/>
              <a:t>Credit</a:t>
            </a:r>
            <a:r>
              <a:rPr lang="de-DE" sz="1200" dirty="0"/>
              <a:t> etc.</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13390" y="2117912"/>
            <a:ext cx="6422748" cy="297852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7DEC7D6-E65D-4D73-43E0-981DA0474BC2}"/>
              </a:ext>
            </a:extLst>
          </p:cNvPr>
          <p:cNvSpPr/>
          <p:nvPr/>
        </p:nvSpPr>
        <p:spPr bwMode="auto">
          <a:xfrm>
            <a:off x="7688180" y="1697703"/>
            <a:ext cx="1811299" cy="458727"/>
          </a:xfrm>
          <a:prstGeom prst="wedgeRoundRectCallou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146304" rIns="3600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de-DE" sz="1200" dirty="0">
                <a:solidFill>
                  <a:schemeClr val="tx1"/>
                </a:solidFill>
                <a:ea typeface="Segoe UI" pitchFamily="34" charset="0"/>
                <a:cs typeface="Segoe UI" pitchFamily="34" charset="0"/>
              </a:rPr>
              <a:t>☣️Bad </a:t>
            </a:r>
            <a:r>
              <a:rPr lang="de-DE" sz="1200" dirty="0" err="1">
                <a:solidFill>
                  <a:schemeClr val="tx1"/>
                </a:solidFill>
                <a:ea typeface="Segoe UI" pitchFamily="34" charset="0"/>
                <a:cs typeface="Segoe UI" pitchFamily="34" charset="0"/>
              </a:rPr>
              <a:t>payer</a:t>
            </a:r>
            <a:r>
              <a:rPr lang="de-DE" sz="1200" dirty="0">
                <a:solidFill>
                  <a:schemeClr val="tx1"/>
                </a:solidFill>
                <a:ea typeface="Segoe UI" pitchFamily="34" charset="0"/>
                <a:cs typeface="Segoe UI" pitchFamily="34" charset="0"/>
              </a:rPr>
              <a:t> </a:t>
            </a:r>
            <a:r>
              <a:rPr lang="de-DE" sz="1200" dirty="0" err="1">
                <a:solidFill>
                  <a:schemeClr val="tx1"/>
                </a:solidFill>
                <a:ea typeface="Segoe UI" pitchFamily="34" charset="0"/>
                <a:cs typeface="Segoe UI" pitchFamily="34" charset="0"/>
              </a:rPr>
              <a:t>found</a:t>
            </a:r>
            <a:r>
              <a:rPr lang="de-DE" sz="1200" dirty="0">
                <a:solidFill>
                  <a:schemeClr val="tx1"/>
                </a:solidFill>
                <a:ea typeface="Segoe UI" pitchFamily="34" charset="0"/>
                <a:cs typeface="Segoe UI" pitchFamily="34" charset="0"/>
              </a:rPr>
              <a:t>! 😱</a:t>
            </a:r>
            <a:endParaRPr lang="en-DE" sz="1200" dirty="0" err="1">
              <a:solidFill>
                <a:schemeClr val="tx1"/>
              </a:soli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54E4EB33-DABA-8F6B-22D5-D3691BBF27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46840" y="2938364"/>
            <a:ext cx="519886" cy="4835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764DAF50-4517-8AA4-7158-08989B6873CE}"/>
              </a:ext>
            </a:extLst>
          </p:cNvPr>
          <p:cNvCxnSpPr>
            <a:cxnSpLocks/>
          </p:cNvCxnSpPr>
          <p:nvPr/>
        </p:nvCxnSpPr>
        <p:spPr>
          <a:xfrm flipV="1">
            <a:off x="10325269" y="3257530"/>
            <a:ext cx="675203" cy="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DFD386-6453-0AF8-45ED-F0798D73D4A6}"/>
              </a:ext>
            </a:extLst>
          </p:cNvPr>
          <p:cNvSpPr txBox="1"/>
          <p:nvPr/>
        </p:nvSpPr>
        <p:spPr>
          <a:xfrm>
            <a:off x="11236376" y="3421875"/>
            <a:ext cx="825867" cy="307777"/>
          </a:xfrm>
          <a:prstGeom prst="rect">
            <a:avLst/>
          </a:prstGeom>
          <a:noFill/>
        </p:spPr>
        <p:txBody>
          <a:bodyPr wrap="none" rtlCol="0">
            <a:spAutoFit/>
          </a:bodyPr>
          <a:lstStyle/>
          <a:p>
            <a:r>
              <a:rPr lang="de-DE" sz="1400" dirty="0">
                <a:solidFill>
                  <a:schemeClr val="accent1"/>
                </a:solidFill>
              </a:rPr>
              <a:t>Outlook</a:t>
            </a:r>
            <a:endParaRPr lang="en-BE" sz="1400" dirty="0">
              <a:solidFill>
                <a:schemeClr val="accent1"/>
              </a:solidFill>
            </a:endParaRPr>
          </a:p>
        </p:txBody>
      </p:sp>
      <p:sp>
        <p:nvSpPr>
          <p:cNvPr id="18" name="TextBox 17">
            <a:extLst>
              <a:ext uri="{FF2B5EF4-FFF2-40B4-BE49-F238E27FC236}">
                <a16:creationId xmlns:a16="http://schemas.microsoft.com/office/drawing/2014/main" id="{D79754FE-574C-D777-7DE9-EA27785CD294}"/>
              </a:ext>
            </a:extLst>
          </p:cNvPr>
          <p:cNvSpPr txBox="1"/>
          <p:nvPr/>
        </p:nvSpPr>
        <p:spPr>
          <a:xfrm>
            <a:off x="10041857" y="2736253"/>
            <a:ext cx="1198612" cy="461665"/>
          </a:xfrm>
          <a:prstGeom prst="rect">
            <a:avLst/>
          </a:prstGeom>
          <a:noFill/>
        </p:spPr>
        <p:txBody>
          <a:bodyPr wrap="square" rtlCol="0">
            <a:spAutoFit/>
          </a:bodyPr>
          <a:lstStyle/>
          <a:p>
            <a:r>
              <a:rPr lang="de-DE" sz="1200" dirty="0"/>
              <a:t>Send </a:t>
            </a:r>
            <a:r>
              <a:rPr lang="de-DE" sz="1200" dirty="0" err="1"/>
              <a:t>pay</a:t>
            </a:r>
            <a:r>
              <a:rPr lang="de-DE" sz="1200" dirty="0"/>
              <a:t>-</a:t>
            </a:r>
            <a:r>
              <a:rPr lang="de-DE" sz="1200" dirty="0" err="1"/>
              <a:t>me</a:t>
            </a:r>
            <a:r>
              <a:rPr lang="de-DE" sz="1200" dirty="0"/>
              <a:t>-NOW⏱️E-Mail</a:t>
            </a:r>
            <a:endParaRPr lang="en-BE" sz="1200" dirty="0"/>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033045" y="3713942"/>
            <a:ext cx="825213" cy="40198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75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Blue_accent_white_background_Microsoft_template</Template>
  <TotalTime>420</TotalTime>
  <Words>450</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Architecture Overview</vt:lpstr>
      <vt:lpstr>Architecture Overview</vt:lpstr>
      <vt:lpstr>SAP Extraction – Synapse Pipelines</vt:lpstr>
      <vt:lpstr>PowerBI</vt:lpstr>
      <vt:lpstr>Azure ML</vt:lpstr>
      <vt:lpstr>Verify Business Partner Role before updating from PowerBI</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Martin Pankraz</cp:lastModifiedBy>
  <cp:revision>8</cp:revision>
  <dcterms:created xsi:type="dcterms:W3CDTF">2021-04-16T14:56:50Z</dcterms:created>
  <dcterms:modified xsi:type="dcterms:W3CDTF">2022-10-12T07:58:38Z</dcterms:modified>
</cp:coreProperties>
</file>