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박 재훈" initials="박재" lastIdx="2" clrIdx="0">
    <p:extLst>
      <p:ext uri="{19B8F6BF-5375-455C-9EA6-DF929625EA0E}">
        <p15:presenceInfo xmlns:p15="http://schemas.microsoft.com/office/powerpoint/2012/main" userId="S::fun.ahae@vvnst.com::f554682d-f8c1-4625-bff6-04189a0f40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6327" autoAdjust="0"/>
  </p:normalViewPr>
  <p:slideViewPr>
    <p:cSldViewPr snapToGrid="0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EE88D-487F-A9F5-7818-3FE33E81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8C408-8FFE-2989-1740-3A9E97BE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98B87-E366-3A91-D480-092CCAE8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Google Shape;106;g904fa87993_0_5">
            <a:extLst>
              <a:ext uri="{FF2B5EF4-FFF2-40B4-BE49-F238E27FC236}">
                <a16:creationId xmlns:a16="http://schemas.microsoft.com/office/drawing/2014/main" id="{200C2ADD-2080-FFCB-E83D-455FAB96BB2C}"/>
              </a:ext>
            </a:extLst>
          </p:cNvPr>
          <p:cNvSpPr/>
          <p:nvPr userDrawn="1"/>
        </p:nvSpPr>
        <p:spPr>
          <a:xfrm>
            <a:off x="116000" y="404676"/>
            <a:ext cx="9790200" cy="6366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D0EA2B-08D2-3E8B-F1B7-2996B6FDD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148" y="71789"/>
            <a:ext cx="111458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71BB5-C607-FF0E-4C66-6D5A3659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2B7B3C-D9F9-8620-9FF5-85BC24569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608A6D-2F63-760F-91A5-BF41874D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40CEA4-D9C9-B6EF-2478-980D867DE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5CB89-3936-27FB-DE6A-4E1BE85D4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82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0F7B04C-5C37-FFB7-44AB-A89DECFA4E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7BCA16-61E2-98FF-6C62-CC93C30F1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8FDE4-8EC7-D6C0-44DF-07F32402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C37F73-DE0D-51BC-3E23-9D3FF0F2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BCD978-43D2-57A0-A832-CDA20820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09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9C574-503E-B795-3DF6-FFFA12E0D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6D8193-85B5-C464-2916-A3618F1E4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E04D3-0CBE-F3BA-81A2-E5B58C42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F063EC-F17C-740F-2258-E52C41BC6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D07BB-23F9-16ED-2794-5BB638C3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0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61B9F4-F4A7-A85A-E7CB-E498AE3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6A479-44F3-54DE-6438-9837E89A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C3479D-1858-950B-ED6F-446A4E19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57A290-1147-A12B-D64D-36007B1E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C454F1-2832-BAC8-FF43-412C6788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40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82A20-90D3-0CBF-721B-DE78D60BE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217E0-0FA1-1B88-8071-F333DA983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0922A-A850-F19C-51D2-FD55BEAE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C73F16-47F2-EC58-5153-9DFAE3DB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6EDFC-A226-615C-73B7-AB1C10B3C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80A402-735A-79F7-D67A-06230A293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92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D0518-8E87-7138-973F-4350C95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A94EAC-997B-48A4-5F10-4ECC349A6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A2E4F-E6DD-A0C4-26F7-E6EDDB87E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5DB43A-8756-90FF-DF66-5EA376317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29425A-4E47-69DA-1121-607D6BE1B5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ECF25F7-6DE5-2CE1-B2DD-9E956AE37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D4D036-2456-C465-AB40-F6B8FC9E2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A4887F-7000-1953-7618-A4E6F90D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1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49C8E-DFB4-901D-D4E8-EB23F71D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FEB06A-607B-B5E7-FABD-7907CC17D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797330-C45C-DDD4-99D2-097C256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7AD9DD-2E32-F218-A9F6-83F1FDDB1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4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73B200-317E-1061-25A3-60D141D2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62821B-7BA2-E799-3048-EFCD013AF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92A678-4636-2DA5-CA29-6875EA82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34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8E735-5D39-AC1B-642E-2450FB57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8AFDF9-F22F-00C7-6F70-6D976364F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A65DC-8DCC-8578-354A-0386001DB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CD92D-2EAF-E059-4B0F-69C4EC55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52A00-84C1-43D7-AC93-57D9EB25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2C35FB-7F5A-6E0D-3548-720A7160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02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D2C6B-82DB-7896-274A-041C81D1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0FB651-6ECA-A630-184F-3ACEEA3BF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64BE5B-8DC4-9D06-A9FE-983FD453F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28D1AC-0785-68D6-2594-A9970295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964C2B-24C9-7AA1-610E-7E56DDC0A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9E142-E5E2-002F-5413-6D61A54BB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72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0CC21-130F-72C9-8237-EBE46139C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1144F0-C5E4-D601-C6B8-3FE8DA268A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0B0770-D3C5-2E58-9DF8-F989B12E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89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05;g904fa87993_0_5">
            <a:extLst>
              <a:ext uri="{FF2B5EF4-FFF2-40B4-BE49-F238E27FC236}">
                <a16:creationId xmlns:a16="http://schemas.microsoft.com/office/drawing/2014/main" id="{DC0CCE5E-0A8E-08B3-AA3D-9A2237EEF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0492875"/>
              </p:ext>
            </p:extLst>
          </p:nvPr>
        </p:nvGraphicFramePr>
        <p:xfrm>
          <a:off x="10023972" y="404674"/>
          <a:ext cx="2138325" cy="58378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560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데이터베이스 선택 버튼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1</a:t>
                      </a:r>
                      <a:endParaRPr lang="ko-KR" altLang="en-US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2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데이터베이스 선택 버튼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2</a:t>
                      </a:r>
                      <a:endParaRPr lang="ko-KR" altLang="en-US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3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데이터베이스 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table</a:t>
                      </a: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99225"/>
                  </a:ext>
                </a:extLst>
              </a:tr>
              <a:tr h="4680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4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검색창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 선택 후 </a:t>
                      </a:r>
                      <a:r>
                        <a:rPr lang="ko-KR" altLang="en-US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튜플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값으로 검색</a:t>
                      </a:r>
                      <a:endParaRPr lang="en-US" altLang="ko-KR" sz="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5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 목록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733473"/>
                  </a:ext>
                </a:extLst>
              </a:tr>
              <a:tr h="4680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6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새로고침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959271"/>
                  </a:ext>
                </a:extLst>
              </a:tr>
              <a:tr h="4680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1-1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 KEY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ko-KR" altLang="en-US" sz="800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기본키</a:t>
                      </a:r>
                      <a:r>
                        <a:rPr lang="ko-KR" altLang="en-US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기준 정렬</a:t>
                      </a:r>
                      <a:endParaRPr lang="en-US" altLang="ko-KR" sz="800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78574"/>
                  </a:ext>
                </a:extLst>
              </a:tr>
              <a:tr h="28601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3271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메뉴 이름</a:t>
                      </a:r>
                      <a:endParaRPr lang="en-US" altLang="ko-KR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데이터베이스 속성 값 이름</a:t>
                      </a:r>
                      <a:endParaRPr lang="en-US" altLang="ko-KR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lang="en-US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탭</a:t>
                      </a:r>
                      <a:endParaRPr lang="en-US" altLang="ko-KR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lang="en-US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정렬 최신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endParaRPr lang="ko-KR" altLang="en-US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2,3 </a:t>
                      </a: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페이지 </a:t>
                      </a:r>
                      <a:r>
                        <a:rPr lang="ko-KR" altLang="en-US" sz="800" u="none" strike="noStrike" cap="none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페이징</a:t>
                      </a: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 처리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endParaRPr lang="ko-KR" altLang="en-US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텍스트 왼쪽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금액 오른쪽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코드성</a:t>
                      </a: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 가운데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90486"/>
              </p:ext>
            </p:extLst>
          </p:nvPr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BATCH_JOB_INSTANCE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6225F3-23D9-8092-BAD6-ADDA8607D03F}"/>
              </a:ext>
            </a:extLst>
          </p:cNvPr>
          <p:cNvSpPr txBox="1"/>
          <p:nvPr/>
        </p:nvSpPr>
        <p:spPr>
          <a:xfrm>
            <a:off x="208547" y="385447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맑은고딕"/>
              </a:rPr>
              <a:t>Home &gt; 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BATCH_JOB_INSTANCE</a:t>
            </a:r>
          </a:p>
          <a:p>
            <a:endParaRPr lang="ko-KR" altLang="en-US" sz="90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  <a:latin typeface="맑은고딕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5E6CAB-AFE1-E5F4-4194-A9C8F8E70E65}"/>
              </a:ext>
            </a:extLst>
          </p:cNvPr>
          <p:cNvSpPr txBox="1"/>
          <p:nvPr/>
        </p:nvSpPr>
        <p:spPr>
          <a:xfrm>
            <a:off x="283060" y="635510"/>
            <a:ext cx="1787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굴림" panose="020B0600000101010101" pitchFamily="50" charset="-127"/>
              </a:rPr>
              <a:t>BATCH_JOB_INSTANCE</a:t>
            </a:r>
          </a:p>
        </p:txBody>
      </p:sp>
      <p:graphicFrame>
        <p:nvGraphicFramePr>
          <p:cNvPr id="2" name="Group 2216">
            <a:extLst>
              <a:ext uri="{FF2B5EF4-FFF2-40B4-BE49-F238E27FC236}">
                <a16:creationId xmlns:a16="http://schemas.microsoft.com/office/drawing/2014/main" id="{79BFFDBE-9DE1-9628-A20E-0BE6EFE25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894746"/>
              </p:ext>
            </p:extLst>
          </p:nvPr>
        </p:nvGraphicFramePr>
        <p:xfrm>
          <a:off x="1020637" y="2034979"/>
          <a:ext cx="8080805" cy="3132000"/>
        </p:xfrm>
        <a:graphic>
          <a:graphicData uri="http://schemas.openxmlformats.org/drawingml/2006/table">
            <a:tbl>
              <a:tblPr/>
              <a:tblGrid>
                <a:gridCol w="1135549">
                  <a:extLst>
                    <a:ext uri="{9D8B030D-6E8A-4147-A177-3AD203B41FA5}">
                      <a16:colId xmlns:a16="http://schemas.microsoft.com/office/drawing/2014/main" val="258338962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511073853"/>
                    </a:ext>
                  </a:extLst>
                </a:gridCol>
                <a:gridCol w="2939228">
                  <a:extLst>
                    <a:ext uri="{9D8B030D-6E8A-4147-A177-3AD203B41FA5}">
                      <a16:colId xmlns:a16="http://schemas.microsoft.com/office/drawing/2014/main" val="1910390503"/>
                    </a:ext>
                  </a:extLst>
                </a:gridCol>
                <a:gridCol w="2939228">
                  <a:extLst>
                    <a:ext uri="{9D8B030D-6E8A-4147-A177-3AD203B41FA5}">
                      <a16:colId xmlns:a16="http://schemas.microsoft.com/office/drawing/2014/main" val="2473538726"/>
                    </a:ext>
                  </a:extLst>
                </a:gridCol>
              </a:tblGrid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고딕"/>
                          <a:ea typeface="굴림" panose="020B0600000101010101" pitchFamily="50" charset="-127"/>
                          <a:cs typeface="+mn-cs"/>
                        </a:rPr>
                        <a:t>INSTANCE_ID</a:t>
                      </a:r>
                      <a:endParaRPr kumimoji="1" lang="ko-KR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맑은고딕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VERSION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고딕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 NAME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 KEY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86052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369853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875464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526304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841582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627317"/>
                  </a:ext>
                </a:extLst>
              </a:tr>
            </a:tbl>
          </a:graphicData>
        </a:graphic>
      </p:graphicFrame>
      <p:graphicFrame>
        <p:nvGraphicFramePr>
          <p:cNvPr id="16" name="Group 1554">
            <a:extLst>
              <a:ext uri="{FF2B5EF4-FFF2-40B4-BE49-F238E27FC236}">
                <a16:creationId xmlns:a16="http://schemas.microsoft.com/office/drawing/2014/main" id="{1FF358B7-9245-701F-A9B2-86ECFD05C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70299"/>
              </p:ext>
            </p:extLst>
          </p:nvPr>
        </p:nvGraphicFramePr>
        <p:xfrm>
          <a:off x="2135678" y="1779307"/>
          <a:ext cx="2805348" cy="222982"/>
        </p:xfrm>
        <a:graphic>
          <a:graphicData uri="http://schemas.openxmlformats.org/drawingml/2006/table">
            <a:tbl>
              <a:tblPr/>
              <a:tblGrid>
                <a:gridCol w="699816">
                  <a:extLst>
                    <a:ext uri="{9D8B030D-6E8A-4147-A177-3AD203B41FA5}">
                      <a16:colId xmlns:a16="http://schemas.microsoft.com/office/drawing/2014/main" val="923762761"/>
                    </a:ext>
                  </a:extLst>
                </a:gridCol>
                <a:gridCol w="2105532">
                  <a:extLst>
                    <a:ext uri="{9D8B030D-6E8A-4147-A177-3AD203B41FA5}">
                      <a16:colId xmlns:a16="http://schemas.microsoft.com/office/drawing/2014/main" val="434775213"/>
                    </a:ext>
                  </a:extLst>
                </a:gridCol>
              </a:tblGrid>
              <a:tr h="222982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357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SimSun" panose="02010600030101010101" pitchFamily="2" charset="-12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7223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192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1552575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0097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4669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29241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3813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SEARCH</a:t>
                      </a:r>
                    </a:p>
                  </a:txBody>
                  <a:tcPr marL="180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357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SimSun" panose="02010600030101010101" pitchFamily="2" charset="-12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7223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192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1552575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0097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4669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29241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3813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48122"/>
                  </a:ext>
                </a:extLst>
              </a:tr>
            </a:tbl>
          </a:graphicData>
        </a:graphic>
      </p:graphicFrame>
      <p:sp>
        <p:nvSpPr>
          <p:cNvPr id="18" name="사각형: 둥근 모서리 22">
            <a:extLst>
              <a:ext uri="{FF2B5EF4-FFF2-40B4-BE49-F238E27FC236}">
                <a16:creationId xmlns:a16="http://schemas.microsoft.com/office/drawing/2014/main" id="{DE76426C-9694-A5C5-6ACB-4E20D6139320}"/>
              </a:ext>
            </a:extLst>
          </p:cNvPr>
          <p:cNvSpPr/>
          <p:nvPr/>
        </p:nvSpPr>
        <p:spPr>
          <a:xfrm>
            <a:off x="4498320" y="1778295"/>
            <a:ext cx="442706" cy="222885"/>
          </a:xfrm>
          <a:prstGeom prst="roundRect">
            <a:avLst>
              <a:gd name="adj" fmla="val 1062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확인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5A6E9E8-7A3B-8278-A22E-5209EC427E6F}"/>
              </a:ext>
            </a:extLst>
          </p:cNvPr>
          <p:cNvGrpSpPr/>
          <p:nvPr/>
        </p:nvGrpSpPr>
        <p:grpSpPr>
          <a:xfrm>
            <a:off x="1023801" y="1765476"/>
            <a:ext cx="1147897" cy="249944"/>
            <a:chOff x="240524" y="1524131"/>
            <a:chExt cx="776329" cy="174515"/>
          </a:xfrm>
        </p:grpSpPr>
        <p:sp>
          <p:nvSpPr>
            <p:cNvPr id="17" name="사각형: 둥근 모서리 22">
              <a:extLst>
                <a:ext uri="{FF2B5EF4-FFF2-40B4-BE49-F238E27FC236}">
                  <a16:creationId xmlns:a16="http://schemas.microsoft.com/office/drawing/2014/main" id="{0D9BF5C2-CDBD-C29C-CDE1-2E995AAC9BA1}"/>
                </a:ext>
              </a:extLst>
            </p:cNvPr>
            <p:cNvSpPr/>
            <p:nvPr/>
          </p:nvSpPr>
          <p:spPr>
            <a:xfrm>
              <a:off x="240524" y="1524131"/>
              <a:ext cx="776329" cy="174515"/>
            </a:xfrm>
            <a:prstGeom prst="roundRect">
              <a:avLst>
                <a:gd name="adj" fmla="val 10628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이등변 삼각형 18">
              <a:extLst>
                <a:ext uri="{FF2B5EF4-FFF2-40B4-BE49-F238E27FC236}">
                  <a16:creationId xmlns:a16="http://schemas.microsoft.com/office/drawing/2014/main" id="{77F41661-118B-74A5-765C-9D4BD3D00288}"/>
                </a:ext>
              </a:extLst>
            </p:cNvPr>
            <p:cNvSpPr/>
            <p:nvPr/>
          </p:nvSpPr>
          <p:spPr>
            <a:xfrm rot="10800000">
              <a:off x="869143" y="1589551"/>
              <a:ext cx="59201" cy="6308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A6C636C-DC43-4CCB-41B1-945B4BAECE30}"/>
              </a:ext>
            </a:extLst>
          </p:cNvPr>
          <p:cNvSpPr/>
          <p:nvPr/>
        </p:nvSpPr>
        <p:spPr>
          <a:xfrm>
            <a:off x="1020637" y="1539130"/>
            <a:ext cx="2362486" cy="21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BE5D7B-BCA8-4B86-DCDB-7321AEE37760}"/>
              </a:ext>
            </a:extLst>
          </p:cNvPr>
          <p:cNvSpPr/>
          <p:nvPr/>
        </p:nvSpPr>
        <p:spPr>
          <a:xfrm>
            <a:off x="1021991" y="1763041"/>
            <a:ext cx="3935942" cy="258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D3C43D5-BBB0-AE02-AA15-8F9134BA83D7}"/>
              </a:ext>
            </a:extLst>
          </p:cNvPr>
          <p:cNvSpPr/>
          <p:nvPr/>
        </p:nvSpPr>
        <p:spPr>
          <a:xfrm>
            <a:off x="1020637" y="2028788"/>
            <a:ext cx="8104159" cy="31359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DBDFCF-2487-52A6-6A87-A40CDFA39CA2}"/>
              </a:ext>
            </a:extLst>
          </p:cNvPr>
          <p:cNvSpPr/>
          <p:nvPr/>
        </p:nvSpPr>
        <p:spPr>
          <a:xfrm>
            <a:off x="1023800" y="1764979"/>
            <a:ext cx="1147899" cy="25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CB38095-46C2-13F0-5DD2-612BC744FABB}"/>
              </a:ext>
            </a:extLst>
          </p:cNvPr>
          <p:cNvSpPr/>
          <p:nvPr/>
        </p:nvSpPr>
        <p:spPr>
          <a:xfrm>
            <a:off x="1025905" y="2038434"/>
            <a:ext cx="1143169" cy="5262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9F85CDC-7218-D48D-1850-2AE5B035648E}"/>
              </a:ext>
            </a:extLst>
          </p:cNvPr>
          <p:cNvSpPr/>
          <p:nvPr/>
        </p:nvSpPr>
        <p:spPr>
          <a:xfrm>
            <a:off x="2021364" y="2391978"/>
            <a:ext cx="295420" cy="295420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>
                <a:solidFill>
                  <a:schemeClr val="accent5">
                    <a:lumMod val="75000"/>
                  </a:schemeClr>
                </a:solidFill>
              </a:rPr>
              <a:t>1-1</a:t>
            </a:r>
            <a:endParaRPr lang="ko-KR" altLang="en-US" sz="900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10" name="Group 2216">
            <a:extLst>
              <a:ext uri="{FF2B5EF4-FFF2-40B4-BE49-F238E27FC236}">
                <a16:creationId xmlns:a16="http://schemas.microsoft.com/office/drawing/2014/main" id="{CC624396-6152-5E7B-46AB-E3EDA55BE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736755"/>
              </p:ext>
            </p:extLst>
          </p:nvPr>
        </p:nvGraphicFramePr>
        <p:xfrm>
          <a:off x="1028804" y="1539132"/>
          <a:ext cx="2354318" cy="214145"/>
        </p:xfrm>
        <a:graphic>
          <a:graphicData uri="http://schemas.openxmlformats.org/drawingml/2006/table">
            <a:tbl>
              <a:tblPr/>
              <a:tblGrid>
                <a:gridCol w="784772">
                  <a:extLst>
                    <a:ext uri="{9D8B030D-6E8A-4147-A177-3AD203B41FA5}">
                      <a16:colId xmlns:a16="http://schemas.microsoft.com/office/drawing/2014/main" val="2583389623"/>
                    </a:ext>
                  </a:extLst>
                </a:gridCol>
                <a:gridCol w="784774">
                  <a:extLst>
                    <a:ext uri="{9D8B030D-6E8A-4147-A177-3AD203B41FA5}">
                      <a16:colId xmlns:a16="http://schemas.microsoft.com/office/drawing/2014/main" val="1937490505"/>
                    </a:ext>
                  </a:extLst>
                </a:gridCol>
                <a:gridCol w="784772">
                  <a:extLst>
                    <a:ext uri="{9D8B030D-6E8A-4147-A177-3AD203B41FA5}">
                      <a16:colId xmlns:a16="http://schemas.microsoft.com/office/drawing/2014/main" val="433381236"/>
                    </a:ext>
                  </a:extLst>
                </a:gridCol>
              </a:tblGrid>
              <a:tr h="214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Batch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Execution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StepExecution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830799"/>
                  </a:ext>
                </a:extLst>
              </a:tr>
            </a:tbl>
          </a:graphicData>
        </a:graphic>
      </p:graphicFrame>
      <p:sp>
        <p:nvSpPr>
          <p:cNvPr id="21" name="타원 20">
            <a:extLst>
              <a:ext uri="{FF2B5EF4-FFF2-40B4-BE49-F238E27FC236}">
                <a16:creationId xmlns:a16="http://schemas.microsoft.com/office/drawing/2014/main" id="{E901C268-5554-CD76-A580-A34777707115}"/>
              </a:ext>
            </a:extLst>
          </p:cNvPr>
          <p:cNvSpPr/>
          <p:nvPr/>
        </p:nvSpPr>
        <p:spPr>
          <a:xfrm>
            <a:off x="892772" y="1343679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0DBD16D-BA8B-E3E2-B2DD-731062304D8B}"/>
              </a:ext>
            </a:extLst>
          </p:cNvPr>
          <p:cNvSpPr/>
          <p:nvPr/>
        </p:nvSpPr>
        <p:spPr>
          <a:xfrm>
            <a:off x="917728" y="2253415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3</a:t>
            </a:r>
            <a:endParaRPr lang="ko-KR" altLang="en-US" sz="9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498550CA-BF85-97F4-6E90-69959B9A8E2A}"/>
              </a:ext>
            </a:extLst>
          </p:cNvPr>
          <p:cNvSpPr/>
          <p:nvPr/>
        </p:nvSpPr>
        <p:spPr>
          <a:xfrm>
            <a:off x="4342156" y="1594068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338A69E-E2FB-7738-21BA-99421EFFACD4}"/>
              </a:ext>
            </a:extLst>
          </p:cNvPr>
          <p:cNvSpPr/>
          <p:nvPr/>
        </p:nvSpPr>
        <p:spPr>
          <a:xfrm>
            <a:off x="1052923" y="1764516"/>
            <a:ext cx="249944" cy="24994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5" name="사각형: 둥근 모서리 22">
            <a:extLst>
              <a:ext uri="{FF2B5EF4-FFF2-40B4-BE49-F238E27FC236}">
                <a16:creationId xmlns:a16="http://schemas.microsoft.com/office/drawing/2014/main" id="{B50C159E-2BDA-0583-0354-EE3FF39C765D}"/>
              </a:ext>
            </a:extLst>
          </p:cNvPr>
          <p:cNvSpPr/>
          <p:nvPr/>
        </p:nvSpPr>
        <p:spPr>
          <a:xfrm>
            <a:off x="8388299" y="1778296"/>
            <a:ext cx="717124" cy="222884"/>
          </a:xfrm>
          <a:prstGeom prst="roundRect">
            <a:avLst>
              <a:gd name="adj" fmla="val 1062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새로고침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75FB685-FAAD-F923-AF89-DFE9F62F91D3}"/>
              </a:ext>
            </a:extLst>
          </p:cNvPr>
          <p:cNvSpPr/>
          <p:nvPr/>
        </p:nvSpPr>
        <p:spPr>
          <a:xfrm>
            <a:off x="8240589" y="1584224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07356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05;g904fa87993_0_5">
            <a:extLst>
              <a:ext uri="{FF2B5EF4-FFF2-40B4-BE49-F238E27FC236}">
                <a16:creationId xmlns:a16="http://schemas.microsoft.com/office/drawing/2014/main" id="{DC0CCE5E-0A8E-08B3-AA3D-9A2237EEF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3344190"/>
              </p:ext>
            </p:extLst>
          </p:nvPr>
        </p:nvGraphicFramePr>
        <p:xfrm>
          <a:off x="10023972" y="404675"/>
          <a:ext cx="2138325" cy="50001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날짜 검색 기능</a:t>
                      </a:r>
                      <a:endParaRPr lang="en-US" altLang="ko-KR" sz="800" u="none" strike="noStrike" cap="none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 dirty="0" err="1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콤보박스</a:t>
                      </a:r>
                      <a:r>
                        <a:rPr lang="ko-KR" altLang="en-US" sz="800" u="none" strike="noStrike" cap="none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 또는 캘린더 이용할 예정</a:t>
                      </a:r>
                      <a:endParaRPr lang="en-US" altLang="ko-KR" sz="800" u="none" strike="noStrike" cap="none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 dirty="0" err="1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콤보박스</a:t>
                      </a:r>
                      <a:r>
                        <a:rPr lang="ko-KR" altLang="en-US" sz="800" u="none" strike="noStrike" cap="none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이용시</a:t>
                      </a:r>
                      <a:r>
                        <a:rPr lang="ko-KR" altLang="en-US" sz="800" u="none" strike="noStrike" cap="none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u="none" strike="noStrike" cap="none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1~2</a:t>
                      </a:r>
                      <a:r>
                        <a:rPr lang="ko-KR" altLang="en-US" sz="800" u="none" strike="noStrike" cap="none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주</a:t>
                      </a: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2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Status,</a:t>
                      </a:r>
                      <a:endParaRPr sz="800" u="none" strike="noStrike" cap="none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3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u="none" strike="noStrike" cap="none" dirty="0">
                          <a:solidFill>
                            <a:srgbClr val="0070C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Instance id - &gt; name</a:t>
                      </a:r>
                      <a:endParaRPr lang="ko-KR" altLang="en-US" sz="800" u="none" strike="noStrike" cap="none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99225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1-1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날짜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선택시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검색창</a:t>
                      </a:r>
                      <a:endParaRPr lang="en-US" altLang="ko-KR" sz="8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u="none" strike="noStrike" cap="none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Craete</a:t>
                      </a:r>
                      <a:r>
                        <a:rPr 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삭제</a:t>
                      </a:r>
                      <a:endParaRPr lang="en-US" altLang="ko-KR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- Create, Start </a:t>
                      </a: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둘 다 </a:t>
                      </a:r>
                      <a:r>
                        <a:rPr lang="ko-KR" altLang="en-US" sz="800" u="none" strike="noStrike" cap="none" dirty="0" err="1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같은값</a:t>
                      </a:r>
                      <a:endParaRPr lang="en-US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Version </a:t>
                      </a: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삭제</a:t>
                      </a:r>
                      <a:endParaRPr lang="en-US" altLang="ko-KR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다 </a:t>
                      </a:r>
                      <a:r>
                        <a:rPr lang="en-US" altLang="ko-KR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1</a:t>
                      </a: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endParaRPr lang="en-US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924857"/>
              </p:ext>
            </p:extLst>
          </p:nvPr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BATCH_JOB_EXECUTION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6225F3-23D9-8092-BAD6-ADDA8607D03F}"/>
              </a:ext>
            </a:extLst>
          </p:cNvPr>
          <p:cNvSpPr txBox="1"/>
          <p:nvPr/>
        </p:nvSpPr>
        <p:spPr>
          <a:xfrm>
            <a:off x="208547" y="38544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맑은고딕"/>
              </a:rPr>
              <a:t>Home &gt; 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BATCH_JOB_EXECUTION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5E6CAB-AFE1-E5F4-4194-A9C8F8E70E65}"/>
              </a:ext>
            </a:extLst>
          </p:cNvPr>
          <p:cNvSpPr txBox="1"/>
          <p:nvPr/>
        </p:nvSpPr>
        <p:spPr>
          <a:xfrm>
            <a:off x="283060" y="635510"/>
            <a:ext cx="1787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굴림" panose="020B0600000101010101" pitchFamily="50" charset="-127"/>
              </a:rPr>
              <a:t>BATCH_JOB_EXECUTION</a:t>
            </a:r>
          </a:p>
        </p:txBody>
      </p:sp>
      <p:graphicFrame>
        <p:nvGraphicFramePr>
          <p:cNvPr id="2" name="Group 2216">
            <a:extLst>
              <a:ext uri="{FF2B5EF4-FFF2-40B4-BE49-F238E27FC236}">
                <a16:creationId xmlns:a16="http://schemas.microsoft.com/office/drawing/2014/main" id="{79BFFDBE-9DE1-9628-A20E-0BE6EFE25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8115"/>
              </p:ext>
            </p:extLst>
          </p:nvPr>
        </p:nvGraphicFramePr>
        <p:xfrm>
          <a:off x="1028530" y="2027354"/>
          <a:ext cx="8075580" cy="3132000"/>
        </p:xfrm>
        <a:graphic>
          <a:graphicData uri="http://schemas.openxmlformats.org/drawingml/2006/table">
            <a:tbl>
              <a:tblPr/>
              <a:tblGrid>
                <a:gridCol w="600994">
                  <a:extLst>
                    <a:ext uri="{9D8B030D-6E8A-4147-A177-3AD203B41FA5}">
                      <a16:colId xmlns:a16="http://schemas.microsoft.com/office/drawing/2014/main" val="2583389623"/>
                    </a:ext>
                  </a:extLst>
                </a:gridCol>
                <a:gridCol w="561806">
                  <a:extLst>
                    <a:ext uri="{9D8B030D-6E8A-4147-A177-3AD203B41FA5}">
                      <a16:colId xmlns:a16="http://schemas.microsoft.com/office/drawing/2014/main" val="511073853"/>
                    </a:ext>
                  </a:extLst>
                </a:gridCol>
                <a:gridCol w="616426">
                  <a:extLst>
                    <a:ext uri="{9D8B030D-6E8A-4147-A177-3AD203B41FA5}">
                      <a16:colId xmlns:a16="http://schemas.microsoft.com/office/drawing/2014/main" val="1910390503"/>
                    </a:ext>
                  </a:extLst>
                </a:gridCol>
                <a:gridCol w="1021130">
                  <a:extLst>
                    <a:ext uri="{9D8B030D-6E8A-4147-A177-3AD203B41FA5}">
                      <a16:colId xmlns:a16="http://schemas.microsoft.com/office/drawing/2014/main" val="2473538726"/>
                    </a:ext>
                  </a:extLst>
                </a:gridCol>
                <a:gridCol w="1021130">
                  <a:extLst>
                    <a:ext uri="{9D8B030D-6E8A-4147-A177-3AD203B41FA5}">
                      <a16:colId xmlns:a16="http://schemas.microsoft.com/office/drawing/2014/main" val="2978245069"/>
                    </a:ext>
                  </a:extLst>
                </a:gridCol>
                <a:gridCol w="1021130">
                  <a:extLst>
                    <a:ext uri="{9D8B030D-6E8A-4147-A177-3AD203B41FA5}">
                      <a16:colId xmlns:a16="http://schemas.microsoft.com/office/drawing/2014/main" val="2963557493"/>
                    </a:ext>
                  </a:extLst>
                </a:gridCol>
                <a:gridCol w="1021130">
                  <a:extLst>
                    <a:ext uri="{9D8B030D-6E8A-4147-A177-3AD203B41FA5}">
                      <a16:colId xmlns:a16="http://schemas.microsoft.com/office/drawing/2014/main" val="3160210005"/>
                    </a:ext>
                  </a:extLst>
                </a:gridCol>
                <a:gridCol w="737278">
                  <a:extLst>
                    <a:ext uri="{9D8B030D-6E8A-4147-A177-3AD203B41FA5}">
                      <a16:colId xmlns:a16="http://schemas.microsoft.com/office/drawing/2014/main" val="2957723493"/>
                    </a:ext>
                  </a:extLst>
                </a:gridCol>
                <a:gridCol w="737278">
                  <a:extLst>
                    <a:ext uri="{9D8B030D-6E8A-4147-A177-3AD203B41FA5}">
                      <a16:colId xmlns:a16="http://schemas.microsoft.com/office/drawing/2014/main" val="2898006743"/>
                    </a:ext>
                  </a:extLst>
                </a:gridCol>
                <a:gridCol w="737278">
                  <a:extLst>
                    <a:ext uri="{9D8B030D-6E8A-4147-A177-3AD203B41FA5}">
                      <a16:colId xmlns:a16="http://schemas.microsoft.com/office/drawing/2014/main" val="2458290758"/>
                    </a:ext>
                  </a:extLst>
                </a:gridCol>
              </a:tblGrid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고딕"/>
                          <a:ea typeface="굴림" panose="020B0600000101010101" pitchFamily="50" charset="-127"/>
                          <a:cs typeface="+mn-cs"/>
                        </a:rPr>
                        <a:t>EXECUTION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고딕"/>
                          <a:ea typeface="굴림" panose="020B0600000101010101" pitchFamily="50" charset="-127"/>
                          <a:cs typeface="+mn-cs"/>
                        </a:rPr>
                        <a:t>ID</a:t>
                      </a: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맑은고딕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VERSION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고딕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고딕"/>
                          <a:ea typeface="굴림" panose="020B0600000101010101" pitchFamily="50" charset="-127"/>
                          <a:cs typeface="+mn-cs"/>
                        </a:rPr>
                        <a:t>INSTANCE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고딕"/>
                          <a:ea typeface="굴림" panose="020B0600000101010101" pitchFamily="50" charset="-127"/>
                          <a:cs typeface="+mn-cs"/>
                        </a:rPr>
                        <a:t>ID</a:t>
                      </a: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고딕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DURATION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START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END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LAST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STATUS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EXIT_CODE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MESSAGE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86052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COMPLETED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EXITED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369853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FAILED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COMPLETED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875464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STARTED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COMPLETED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526304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COMPLETED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FAILED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841582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COMPLETED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62731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0A8C1F-9903-5996-2710-B230778B6C9A}"/>
              </a:ext>
            </a:extLst>
          </p:cNvPr>
          <p:cNvSpPr/>
          <p:nvPr/>
        </p:nvSpPr>
        <p:spPr>
          <a:xfrm>
            <a:off x="1028531" y="2027353"/>
            <a:ext cx="609769" cy="5262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Group 1554">
            <a:extLst>
              <a:ext uri="{FF2B5EF4-FFF2-40B4-BE49-F238E27FC236}">
                <a16:creationId xmlns:a16="http://schemas.microsoft.com/office/drawing/2014/main" id="{93FD05F0-5E53-DE6C-EFD8-E64B7FE9A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593351"/>
              </p:ext>
            </p:extLst>
          </p:nvPr>
        </p:nvGraphicFramePr>
        <p:xfrm>
          <a:off x="2478045" y="803811"/>
          <a:ext cx="905077" cy="222982"/>
        </p:xfrm>
        <a:graphic>
          <a:graphicData uri="http://schemas.openxmlformats.org/drawingml/2006/table">
            <a:tbl>
              <a:tblPr/>
              <a:tblGrid>
                <a:gridCol w="905077">
                  <a:extLst>
                    <a:ext uri="{9D8B030D-6E8A-4147-A177-3AD203B41FA5}">
                      <a16:colId xmlns:a16="http://schemas.microsoft.com/office/drawing/2014/main" val="923762761"/>
                    </a:ext>
                  </a:extLst>
                </a:gridCol>
              </a:tblGrid>
              <a:tr h="222982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357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SimSun" panose="02010600030101010101" pitchFamily="2" charset="-12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7223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192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1552575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0097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4669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29241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3813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   2022.01.01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48122"/>
                  </a:ext>
                </a:extLst>
              </a:tr>
            </a:tbl>
          </a:graphicData>
        </a:graphic>
      </p:graphicFrame>
      <p:sp>
        <p:nvSpPr>
          <p:cNvPr id="16" name="사각형: 둥근 모서리 22">
            <a:extLst>
              <a:ext uri="{FF2B5EF4-FFF2-40B4-BE49-F238E27FC236}">
                <a16:creationId xmlns:a16="http://schemas.microsoft.com/office/drawing/2014/main" id="{2CE08969-B4FA-B955-4129-584547290C0B}"/>
              </a:ext>
            </a:extLst>
          </p:cNvPr>
          <p:cNvSpPr/>
          <p:nvPr/>
        </p:nvSpPr>
        <p:spPr>
          <a:xfrm>
            <a:off x="2519822" y="860010"/>
            <a:ext cx="149225" cy="110486"/>
          </a:xfrm>
          <a:prstGeom prst="roundRect">
            <a:avLst>
              <a:gd name="adj" fmla="val 1062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1554">
            <a:extLst>
              <a:ext uri="{FF2B5EF4-FFF2-40B4-BE49-F238E27FC236}">
                <a16:creationId xmlns:a16="http://schemas.microsoft.com/office/drawing/2014/main" id="{C0596657-EF43-C5BD-AEF4-D04E74174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89134"/>
              </p:ext>
            </p:extLst>
          </p:nvPr>
        </p:nvGraphicFramePr>
        <p:xfrm>
          <a:off x="3581515" y="803811"/>
          <a:ext cx="905077" cy="222982"/>
        </p:xfrm>
        <a:graphic>
          <a:graphicData uri="http://schemas.openxmlformats.org/drawingml/2006/table">
            <a:tbl>
              <a:tblPr/>
              <a:tblGrid>
                <a:gridCol w="905077">
                  <a:extLst>
                    <a:ext uri="{9D8B030D-6E8A-4147-A177-3AD203B41FA5}">
                      <a16:colId xmlns:a16="http://schemas.microsoft.com/office/drawing/2014/main" val="923762761"/>
                    </a:ext>
                  </a:extLst>
                </a:gridCol>
              </a:tblGrid>
              <a:tr h="222982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357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SimSun" panose="02010600030101010101" pitchFamily="2" charset="-12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7223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192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1552575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0097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4669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29241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3813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   2022.01.01</a:t>
                      </a:r>
                      <a:endParaRPr kumimoji="0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48122"/>
                  </a:ext>
                </a:extLst>
              </a:tr>
            </a:tbl>
          </a:graphicData>
        </a:graphic>
      </p:graphicFrame>
      <p:sp>
        <p:nvSpPr>
          <p:cNvPr id="18" name="사각형: 둥근 모서리 22">
            <a:extLst>
              <a:ext uri="{FF2B5EF4-FFF2-40B4-BE49-F238E27FC236}">
                <a16:creationId xmlns:a16="http://schemas.microsoft.com/office/drawing/2014/main" id="{2D21983E-F8C9-6B8A-0FD2-A7190ADF5E48}"/>
              </a:ext>
            </a:extLst>
          </p:cNvPr>
          <p:cNvSpPr/>
          <p:nvPr/>
        </p:nvSpPr>
        <p:spPr>
          <a:xfrm>
            <a:off x="3623292" y="860010"/>
            <a:ext cx="149225" cy="110486"/>
          </a:xfrm>
          <a:prstGeom prst="roundRect">
            <a:avLst>
              <a:gd name="adj" fmla="val 1062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20" name="Group 1554">
            <a:extLst>
              <a:ext uri="{FF2B5EF4-FFF2-40B4-BE49-F238E27FC236}">
                <a16:creationId xmlns:a16="http://schemas.microsoft.com/office/drawing/2014/main" id="{54AEF5D1-912D-3583-72F3-1517B3E93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25048"/>
              </p:ext>
            </p:extLst>
          </p:nvPr>
        </p:nvGraphicFramePr>
        <p:xfrm>
          <a:off x="3383122" y="803811"/>
          <a:ext cx="198393" cy="222982"/>
        </p:xfrm>
        <a:graphic>
          <a:graphicData uri="http://schemas.openxmlformats.org/drawingml/2006/table">
            <a:tbl>
              <a:tblPr/>
              <a:tblGrid>
                <a:gridCol w="198393">
                  <a:extLst>
                    <a:ext uri="{9D8B030D-6E8A-4147-A177-3AD203B41FA5}">
                      <a16:colId xmlns:a16="http://schemas.microsoft.com/office/drawing/2014/main" val="923762761"/>
                    </a:ext>
                  </a:extLst>
                </a:gridCol>
              </a:tblGrid>
              <a:tr h="222982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357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SimSun" panose="02010600030101010101" pitchFamily="2" charset="-12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7223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192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1552575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0097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4669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29241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3813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~</a:t>
                      </a:r>
                    </a:p>
                  </a:txBody>
                  <a:tcPr marL="180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48122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B7698D-B04A-91E7-4F38-56F77F9B77D3}"/>
              </a:ext>
            </a:extLst>
          </p:cNvPr>
          <p:cNvSpPr/>
          <p:nvPr/>
        </p:nvSpPr>
        <p:spPr>
          <a:xfrm>
            <a:off x="2455843" y="803811"/>
            <a:ext cx="2030749" cy="243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817E509-4E09-3BA0-8AF4-0947344DFA5B}"/>
              </a:ext>
            </a:extLst>
          </p:cNvPr>
          <p:cNvSpPr/>
          <p:nvPr/>
        </p:nvSpPr>
        <p:spPr>
          <a:xfrm>
            <a:off x="2330335" y="628384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1-1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59337E-0759-041C-2602-C6EFA9D710BD}"/>
              </a:ext>
            </a:extLst>
          </p:cNvPr>
          <p:cNvSpPr txBox="1"/>
          <p:nvPr/>
        </p:nvSpPr>
        <p:spPr>
          <a:xfrm>
            <a:off x="4307098" y="57325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</a:t>
            </a:r>
            <a:r>
              <a:rPr lang="en-US" altLang="ko-KR" sz="1600" dirty="0"/>
              <a:t>2 3 4 5</a:t>
            </a:r>
            <a:endParaRPr lang="ko-KR" altLang="en-US" dirty="0"/>
          </a:p>
        </p:txBody>
      </p:sp>
      <p:sp>
        <p:nvSpPr>
          <p:cNvPr id="25" name="사각형: 둥근 모서리 22">
            <a:extLst>
              <a:ext uri="{FF2B5EF4-FFF2-40B4-BE49-F238E27FC236}">
                <a16:creationId xmlns:a16="http://schemas.microsoft.com/office/drawing/2014/main" id="{685381EF-B7A4-9496-F2F8-9266445A117D}"/>
              </a:ext>
            </a:extLst>
          </p:cNvPr>
          <p:cNvSpPr/>
          <p:nvPr/>
        </p:nvSpPr>
        <p:spPr>
          <a:xfrm>
            <a:off x="4171950" y="5842693"/>
            <a:ext cx="173248" cy="174515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2">
            <a:extLst>
              <a:ext uri="{FF2B5EF4-FFF2-40B4-BE49-F238E27FC236}">
                <a16:creationId xmlns:a16="http://schemas.microsoft.com/office/drawing/2014/main" id="{CE3FBBD3-1E4C-8794-620D-5EA26CE4E05F}"/>
              </a:ext>
            </a:extLst>
          </p:cNvPr>
          <p:cNvSpPr/>
          <p:nvPr/>
        </p:nvSpPr>
        <p:spPr>
          <a:xfrm>
            <a:off x="5378225" y="5842693"/>
            <a:ext cx="173248" cy="174515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979CF0BC-318E-0E74-E683-B520EB8F47A8}"/>
              </a:ext>
            </a:extLst>
          </p:cNvPr>
          <p:cNvSpPr/>
          <p:nvPr/>
        </p:nvSpPr>
        <p:spPr>
          <a:xfrm rot="16200000">
            <a:off x="4228372" y="5900106"/>
            <a:ext cx="59201" cy="6308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B795EAFE-B223-2EE3-2316-C5B95928CAD5}"/>
              </a:ext>
            </a:extLst>
          </p:cNvPr>
          <p:cNvSpPr/>
          <p:nvPr/>
        </p:nvSpPr>
        <p:spPr>
          <a:xfrm rot="5400000">
            <a:off x="5440010" y="5900106"/>
            <a:ext cx="59201" cy="6308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6" name="Group 1554">
            <a:extLst>
              <a:ext uri="{FF2B5EF4-FFF2-40B4-BE49-F238E27FC236}">
                <a16:creationId xmlns:a16="http://schemas.microsoft.com/office/drawing/2014/main" id="{78EF7C1C-831F-EAA6-B943-DB42E66DF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380667"/>
              </p:ext>
            </p:extLst>
          </p:nvPr>
        </p:nvGraphicFramePr>
        <p:xfrm>
          <a:off x="2135678" y="1779307"/>
          <a:ext cx="2805348" cy="222982"/>
        </p:xfrm>
        <a:graphic>
          <a:graphicData uri="http://schemas.openxmlformats.org/drawingml/2006/table">
            <a:tbl>
              <a:tblPr/>
              <a:tblGrid>
                <a:gridCol w="699816">
                  <a:extLst>
                    <a:ext uri="{9D8B030D-6E8A-4147-A177-3AD203B41FA5}">
                      <a16:colId xmlns:a16="http://schemas.microsoft.com/office/drawing/2014/main" val="923762761"/>
                    </a:ext>
                  </a:extLst>
                </a:gridCol>
                <a:gridCol w="2105532">
                  <a:extLst>
                    <a:ext uri="{9D8B030D-6E8A-4147-A177-3AD203B41FA5}">
                      <a16:colId xmlns:a16="http://schemas.microsoft.com/office/drawing/2014/main" val="434775213"/>
                    </a:ext>
                  </a:extLst>
                </a:gridCol>
              </a:tblGrid>
              <a:tr h="222982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357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SimSun" panose="02010600030101010101" pitchFamily="2" charset="-12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7223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192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1552575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0097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4669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29241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3813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SEARCH</a:t>
                      </a:r>
                    </a:p>
                  </a:txBody>
                  <a:tcPr marL="180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357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SimSun" panose="02010600030101010101" pitchFamily="2" charset="-12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7223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192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1552575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0097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4669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29241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3813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48122"/>
                  </a:ext>
                </a:extLst>
              </a:tr>
            </a:tbl>
          </a:graphicData>
        </a:graphic>
      </p:graphicFrame>
      <p:sp>
        <p:nvSpPr>
          <p:cNvPr id="37" name="사각형: 둥근 모서리 22">
            <a:extLst>
              <a:ext uri="{FF2B5EF4-FFF2-40B4-BE49-F238E27FC236}">
                <a16:creationId xmlns:a16="http://schemas.microsoft.com/office/drawing/2014/main" id="{7624ED66-5142-5997-0746-62C85CFB19FC}"/>
              </a:ext>
            </a:extLst>
          </p:cNvPr>
          <p:cNvSpPr/>
          <p:nvPr/>
        </p:nvSpPr>
        <p:spPr>
          <a:xfrm>
            <a:off x="4498320" y="1778295"/>
            <a:ext cx="442706" cy="222885"/>
          </a:xfrm>
          <a:prstGeom prst="roundRect">
            <a:avLst>
              <a:gd name="adj" fmla="val 1062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확인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77D00CF-8C7E-3985-1C02-B43868441A18}"/>
              </a:ext>
            </a:extLst>
          </p:cNvPr>
          <p:cNvGrpSpPr/>
          <p:nvPr/>
        </p:nvGrpSpPr>
        <p:grpSpPr>
          <a:xfrm>
            <a:off x="1023801" y="1765476"/>
            <a:ext cx="1147897" cy="249944"/>
            <a:chOff x="240524" y="1524131"/>
            <a:chExt cx="776329" cy="174515"/>
          </a:xfrm>
        </p:grpSpPr>
        <p:sp>
          <p:nvSpPr>
            <p:cNvPr id="39" name="사각형: 둥근 모서리 22">
              <a:extLst>
                <a:ext uri="{FF2B5EF4-FFF2-40B4-BE49-F238E27FC236}">
                  <a16:creationId xmlns:a16="http://schemas.microsoft.com/office/drawing/2014/main" id="{21EB13CF-0CB5-4671-BB75-3726293C2DD5}"/>
                </a:ext>
              </a:extLst>
            </p:cNvPr>
            <p:cNvSpPr/>
            <p:nvPr/>
          </p:nvSpPr>
          <p:spPr>
            <a:xfrm>
              <a:off x="240524" y="1524131"/>
              <a:ext cx="776329" cy="174515"/>
            </a:xfrm>
            <a:prstGeom prst="roundRect">
              <a:avLst>
                <a:gd name="adj" fmla="val 10628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61A32ECC-F075-C3F4-CDBF-F9CD71BD6A7C}"/>
                </a:ext>
              </a:extLst>
            </p:cNvPr>
            <p:cNvSpPr/>
            <p:nvPr/>
          </p:nvSpPr>
          <p:spPr>
            <a:xfrm rot="10800000">
              <a:off x="869143" y="1589551"/>
              <a:ext cx="59201" cy="6308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317B12-DED5-D67F-801F-02EB6B839ECD}"/>
              </a:ext>
            </a:extLst>
          </p:cNvPr>
          <p:cNvSpPr/>
          <p:nvPr/>
        </p:nvSpPr>
        <p:spPr>
          <a:xfrm>
            <a:off x="1020637" y="1539130"/>
            <a:ext cx="2362486" cy="21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FDCB833-D74F-1831-6865-BC9A54560705}"/>
              </a:ext>
            </a:extLst>
          </p:cNvPr>
          <p:cNvSpPr/>
          <p:nvPr/>
        </p:nvSpPr>
        <p:spPr>
          <a:xfrm>
            <a:off x="1021991" y="1763041"/>
            <a:ext cx="3935942" cy="258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4F42AD1-5B18-2388-D285-F7B2A90533A2}"/>
              </a:ext>
            </a:extLst>
          </p:cNvPr>
          <p:cNvSpPr/>
          <p:nvPr/>
        </p:nvSpPr>
        <p:spPr>
          <a:xfrm>
            <a:off x="1023800" y="1764979"/>
            <a:ext cx="1147899" cy="25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44" name="Group 2216">
            <a:extLst>
              <a:ext uri="{FF2B5EF4-FFF2-40B4-BE49-F238E27FC236}">
                <a16:creationId xmlns:a16="http://schemas.microsoft.com/office/drawing/2014/main" id="{586EAD1E-D83C-E5AB-FE11-DBFD207B3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342587"/>
              </p:ext>
            </p:extLst>
          </p:nvPr>
        </p:nvGraphicFramePr>
        <p:xfrm>
          <a:off x="1028804" y="1539132"/>
          <a:ext cx="2354318" cy="214145"/>
        </p:xfrm>
        <a:graphic>
          <a:graphicData uri="http://schemas.openxmlformats.org/drawingml/2006/table">
            <a:tbl>
              <a:tblPr/>
              <a:tblGrid>
                <a:gridCol w="784772">
                  <a:extLst>
                    <a:ext uri="{9D8B030D-6E8A-4147-A177-3AD203B41FA5}">
                      <a16:colId xmlns:a16="http://schemas.microsoft.com/office/drawing/2014/main" val="2583389623"/>
                    </a:ext>
                  </a:extLst>
                </a:gridCol>
                <a:gridCol w="784774">
                  <a:extLst>
                    <a:ext uri="{9D8B030D-6E8A-4147-A177-3AD203B41FA5}">
                      <a16:colId xmlns:a16="http://schemas.microsoft.com/office/drawing/2014/main" val="1937490505"/>
                    </a:ext>
                  </a:extLst>
                </a:gridCol>
                <a:gridCol w="784772">
                  <a:extLst>
                    <a:ext uri="{9D8B030D-6E8A-4147-A177-3AD203B41FA5}">
                      <a16:colId xmlns:a16="http://schemas.microsoft.com/office/drawing/2014/main" val="433381236"/>
                    </a:ext>
                  </a:extLst>
                </a:gridCol>
              </a:tblGrid>
              <a:tr h="214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Batch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Execution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StepExecution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830799"/>
                  </a:ext>
                </a:extLst>
              </a:tr>
            </a:tbl>
          </a:graphicData>
        </a:graphic>
      </p:graphicFrame>
      <p:sp>
        <p:nvSpPr>
          <p:cNvPr id="45" name="타원 44">
            <a:extLst>
              <a:ext uri="{FF2B5EF4-FFF2-40B4-BE49-F238E27FC236}">
                <a16:creationId xmlns:a16="http://schemas.microsoft.com/office/drawing/2014/main" id="{844BDC4C-1C4C-793C-6B69-92011DB23DD9}"/>
              </a:ext>
            </a:extLst>
          </p:cNvPr>
          <p:cNvSpPr/>
          <p:nvPr/>
        </p:nvSpPr>
        <p:spPr>
          <a:xfrm>
            <a:off x="892772" y="1343679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5A4692A7-12CF-60F0-6458-D77DB48A0F2B}"/>
              </a:ext>
            </a:extLst>
          </p:cNvPr>
          <p:cNvSpPr/>
          <p:nvPr/>
        </p:nvSpPr>
        <p:spPr>
          <a:xfrm>
            <a:off x="4342156" y="1594068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447C979F-E0EB-2F7A-5604-C76A4105B834}"/>
              </a:ext>
            </a:extLst>
          </p:cNvPr>
          <p:cNvSpPr/>
          <p:nvPr/>
        </p:nvSpPr>
        <p:spPr>
          <a:xfrm>
            <a:off x="1052923" y="1764516"/>
            <a:ext cx="249944" cy="24994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48" name="사각형: 둥근 모서리 22">
            <a:extLst>
              <a:ext uri="{FF2B5EF4-FFF2-40B4-BE49-F238E27FC236}">
                <a16:creationId xmlns:a16="http://schemas.microsoft.com/office/drawing/2014/main" id="{E494DA72-141C-BCE5-6B10-BB8DFB91FB51}"/>
              </a:ext>
            </a:extLst>
          </p:cNvPr>
          <p:cNvSpPr/>
          <p:nvPr/>
        </p:nvSpPr>
        <p:spPr>
          <a:xfrm>
            <a:off x="8388299" y="1778296"/>
            <a:ext cx="717124" cy="222884"/>
          </a:xfrm>
          <a:prstGeom prst="roundRect">
            <a:avLst>
              <a:gd name="adj" fmla="val 1062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새로고침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B31A235-E256-877B-D76E-2D5F18557C72}"/>
              </a:ext>
            </a:extLst>
          </p:cNvPr>
          <p:cNvSpPr/>
          <p:nvPr/>
        </p:nvSpPr>
        <p:spPr>
          <a:xfrm>
            <a:off x="8240589" y="1584224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74384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105;g904fa87993_0_5">
            <a:extLst>
              <a:ext uri="{FF2B5EF4-FFF2-40B4-BE49-F238E27FC236}">
                <a16:creationId xmlns:a16="http://schemas.microsoft.com/office/drawing/2014/main" id="{DC0CCE5E-0A8E-08B3-AA3D-9A2237EEF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465156"/>
              </p:ext>
            </p:extLst>
          </p:nvPr>
        </p:nvGraphicFramePr>
        <p:xfrm>
          <a:off x="10023972" y="404675"/>
          <a:ext cx="2138325" cy="50001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1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lang="ko-KR" altLang="en-US" sz="800" u="none" strike="noStrike" cap="none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2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3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lang="ko-KR" altLang="en-US" sz="800" u="none" strike="noStrike" cap="none" dirty="0">
                        <a:solidFill>
                          <a:srgbClr val="0070C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99225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3F3F3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5</a:t>
                      </a:r>
                      <a:endParaRPr sz="800" u="none" strike="noStrike" cap="none" dirty="0">
                        <a:solidFill>
                          <a:srgbClr val="3F3F3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lang="en-US" altLang="ko-KR" sz="800" dirty="0">
                        <a:solidFill>
                          <a:srgbClr val="1D13D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Version </a:t>
                      </a: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삭제</a:t>
                      </a:r>
                      <a:endParaRPr lang="en-US" altLang="ko-KR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lang="en-US"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날짜 상태</a:t>
                      </a: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7303834"/>
              </p:ext>
            </p:extLst>
          </p:nvPr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BATCH_STEP_EXECUTION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6225F3-23D9-8092-BAD6-ADDA8607D03F}"/>
              </a:ext>
            </a:extLst>
          </p:cNvPr>
          <p:cNvSpPr txBox="1"/>
          <p:nvPr/>
        </p:nvSpPr>
        <p:spPr>
          <a:xfrm>
            <a:off x="208547" y="385447"/>
            <a:ext cx="2053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맑은고딕"/>
              </a:rPr>
              <a:t>Home &gt; 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BATCH_</a:t>
            </a:r>
            <a:r>
              <a:rPr kumimoji="1" lang="en-US" altLang="ko-KR" sz="900" b="1" dirty="0">
                <a:highlight>
                  <a:srgbClr val="FFFF00"/>
                </a:highlight>
                <a:ea typeface="굴림" panose="020B0600000101010101" pitchFamily="50" charset="-127"/>
              </a:rPr>
              <a:t>STEP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_EXECUTION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5E6CAB-AFE1-E5F4-4194-A9C8F8E70E65}"/>
              </a:ext>
            </a:extLst>
          </p:cNvPr>
          <p:cNvSpPr txBox="1"/>
          <p:nvPr/>
        </p:nvSpPr>
        <p:spPr>
          <a:xfrm>
            <a:off x="283060" y="635510"/>
            <a:ext cx="1787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굴림" panose="020B0600000101010101" pitchFamily="50" charset="-127"/>
              </a:rPr>
              <a:t>BATCH_</a:t>
            </a:r>
            <a:r>
              <a:rPr kumimoji="1"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굴림" panose="020B0600000101010101" pitchFamily="50" charset="-127"/>
              </a:rPr>
              <a:t>STEP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굴림" panose="020B0600000101010101" pitchFamily="50" charset="-127"/>
              </a:rPr>
              <a:t>_EXECUTION</a:t>
            </a:r>
          </a:p>
        </p:txBody>
      </p:sp>
      <p:graphicFrame>
        <p:nvGraphicFramePr>
          <p:cNvPr id="2" name="Group 2216">
            <a:extLst>
              <a:ext uri="{FF2B5EF4-FFF2-40B4-BE49-F238E27FC236}">
                <a16:creationId xmlns:a16="http://schemas.microsoft.com/office/drawing/2014/main" id="{79BFFDBE-9DE1-9628-A20E-0BE6EFE25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694541"/>
              </p:ext>
            </p:extLst>
          </p:nvPr>
        </p:nvGraphicFramePr>
        <p:xfrm>
          <a:off x="283060" y="2027368"/>
          <a:ext cx="9496880" cy="3132000"/>
        </p:xfrm>
        <a:graphic>
          <a:graphicData uri="http://schemas.openxmlformats.org/drawingml/2006/table">
            <a:tbl>
              <a:tblPr/>
              <a:tblGrid>
                <a:gridCol w="617305">
                  <a:extLst>
                    <a:ext uri="{9D8B030D-6E8A-4147-A177-3AD203B41FA5}">
                      <a16:colId xmlns:a16="http://schemas.microsoft.com/office/drawing/2014/main" val="2583389623"/>
                    </a:ext>
                  </a:extLst>
                </a:gridCol>
                <a:gridCol w="617305">
                  <a:extLst>
                    <a:ext uri="{9D8B030D-6E8A-4147-A177-3AD203B41FA5}">
                      <a16:colId xmlns:a16="http://schemas.microsoft.com/office/drawing/2014/main" val="511073853"/>
                    </a:ext>
                  </a:extLst>
                </a:gridCol>
                <a:gridCol w="544616">
                  <a:extLst>
                    <a:ext uri="{9D8B030D-6E8A-4147-A177-3AD203B41FA5}">
                      <a16:colId xmlns:a16="http://schemas.microsoft.com/office/drawing/2014/main" val="1910390503"/>
                    </a:ext>
                  </a:extLst>
                </a:gridCol>
                <a:gridCol w="658054">
                  <a:extLst>
                    <a:ext uri="{9D8B030D-6E8A-4147-A177-3AD203B41FA5}">
                      <a16:colId xmlns:a16="http://schemas.microsoft.com/office/drawing/2014/main" val="2473538726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978245069"/>
                    </a:ext>
                  </a:extLst>
                </a:gridCol>
                <a:gridCol w="658800">
                  <a:extLst>
                    <a:ext uri="{9D8B030D-6E8A-4147-A177-3AD203B41FA5}">
                      <a16:colId xmlns:a16="http://schemas.microsoft.com/office/drawing/2014/main" val="2963557493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69758146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602100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5772349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9800674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5829075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816484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49813821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228294079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317629080"/>
                    </a:ext>
                  </a:extLst>
                </a:gridCol>
                <a:gridCol w="738000">
                  <a:extLst>
                    <a:ext uri="{9D8B030D-6E8A-4147-A177-3AD203B41FA5}">
                      <a16:colId xmlns:a16="http://schemas.microsoft.com/office/drawing/2014/main" val="1347803066"/>
                    </a:ext>
                  </a:extLst>
                </a:gridCol>
              </a:tblGrid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고딕"/>
                          <a:ea typeface="굴림" panose="020B0600000101010101" pitchFamily="50" charset="-127"/>
                          <a:cs typeface="+mn-cs"/>
                        </a:rPr>
                        <a:t>STEP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고딕"/>
                          <a:ea typeface="굴림" panose="020B0600000101010101" pitchFamily="50" charset="-127"/>
                          <a:cs typeface="+mn-cs"/>
                        </a:rPr>
                        <a:t>EXECUTION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맑은고딕"/>
                          <a:ea typeface="굴림" panose="020B0600000101010101" pitchFamily="50" charset="-127"/>
                          <a:cs typeface="+mn-cs"/>
                        </a:rPr>
                        <a:t>ID</a:t>
                      </a: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맑은고딕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고딕"/>
                          <a:ea typeface="굴림" panose="020B0600000101010101" pitchFamily="50" charset="-127"/>
                          <a:cs typeface="+mn-cs"/>
                        </a:rPr>
                        <a:t>JOB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고딕"/>
                          <a:ea typeface="굴림" panose="020B0600000101010101" pitchFamily="50" charset="-127"/>
                          <a:cs typeface="+mn-cs"/>
                        </a:rPr>
                        <a:t>EXECUTION ID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고딕"/>
                          <a:ea typeface="굴림" panose="020B0600000101010101" pitchFamily="50" charset="-127"/>
                          <a:cs typeface="+mn-cs"/>
                        </a:rPr>
                        <a:t>STEP NAME</a:t>
                      </a:r>
                      <a:endParaRPr kumimoji="1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고딕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START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END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LAST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STATUS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COMMIT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READ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FILTER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READ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SKIP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WRITE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SKIP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PROCESS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SKIP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ROLLBACK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SKIP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EXIT_CODE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MESSAGE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886052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COMPLETED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EXITED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369853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FAILED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COMPLETED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875464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STARTED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COMPLETED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526304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COMPLETED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FAILED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841582"/>
                  </a:ext>
                </a:extLst>
              </a:tr>
              <a:tr h="522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2022.01.01 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굴림" panose="020B0600000101010101" pitchFamily="50" charset="-127"/>
                          <a:cs typeface="+mn-cs"/>
                        </a:rPr>
                        <a:t>00:00:00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COMPLETED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1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0</a:t>
                      </a: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252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627317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28AA1B-48AD-C4C6-D5E9-B792367AD74F}"/>
              </a:ext>
            </a:extLst>
          </p:cNvPr>
          <p:cNvSpPr/>
          <p:nvPr/>
        </p:nvSpPr>
        <p:spPr>
          <a:xfrm>
            <a:off x="283061" y="2027368"/>
            <a:ext cx="616100" cy="52622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22">
            <a:extLst>
              <a:ext uri="{FF2B5EF4-FFF2-40B4-BE49-F238E27FC236}">
                <a16:creationId xmlns:a16="http://schemas.microsoft.com/office/drawing/2014/main" id="{03010E20-B816-E52D-FEF7-EB803FB6938E}"/>
              </a:ext>
            </a:extLst>
          </p:cNvPr>
          <p:cNvSpPr/>
          <p:nvPr/>
        </p:nvSpPr>
        <p:spPr>
          <a:xfrm>
            <a:off x="4171950" y="5842693"/>
            <a:ext cx="173248" cy="174515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사각형: 둥근 모서리 22">
            <a:extLst>
              <a:ext uri="{FF2B5EF4-FFF2-40B4-BE49-F238E27FC236}">
                <a16:creationId xmlns:a16="http://schemas.microsoft.com/office/drawing/2014/main" id="{FC6AE930-33C4-6A6C-4B58-F6FC8BC47C5C}"/>
              </a:ext>
            </a:extLst>
          </p:cNvPr>
          <p:cNvSpPr/>
          <p:nvPr/>
        </p:nvSpPr>
        <p:spPr>
          <a:xfrm>
            <a:off x="5378225" y="5842693"/>
            <a:ext cx="173248" cy="174515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50EF464F-6297-EE89-C88B-CA7389700E83}"/>
              </a:ext>
            </a:extLst>
          </p:cNvPr>
          <p:cNvSpPr/>
          <p:nvPr/>
        </p:nvSpPr>
        <p:spPr>
          <a:xfrm rot="16200000">
            <a:off x="4228372" y="5900106"/>
            <a:ext cx="59201" cy="6308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이등변 삼각형 34">
            <a:extLst>
              <a:ext uri="{FF2B5EF4-FFF2-40B4-BE49-F238E27FC236}">
                <a16:creationId xmlns:a16="http://schemas.microsoft.com/office/drawing/2014/main" id="{5F1F149E-0123-A353-BF74-5440A01DB764}"/>
              </a:ext>
            </a:extLst>
          </p:cNvPr>
          <p:cNvSpPr/>
          <p:nvPr/>
        </p:nvSpPr>
        <p:spPr>
          <a:xfrm rot="5400000">
            <a:off x="5440010" y="5900106"/>
            <a:ext cx="59201" cy="6308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80E38F-8AEB-94D3-EEA8-16C3950E87CC}"/>
              </a:ext>
            </a:extLst>
          </p:cNvPr>
          <p:cNvSpPr txBox="1"/>
          <p:nvPr/>
        </p:nvSpPr>
        <p:spPr>
          <a:xfrm>
            <a:off x="4307098" y="57325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 </a:t>
            </a:r>
            <a:r>
              <a:rPr lang="en-US" altLang="ko-KR" sz="1600" dirty="0"/>
              <a:t>2 3 4 5</a:t>
            </a:r>
            <a:endParaRPr lang="ko-KR" altLang="en-US" dirty="0"/>
          </a:p>
        </p:txBody>
      </p:sp>
      <p:graphicFrame>
        <p:nvGraphicFramePr>
          <p:cNvPr id="3" name="Group 1554">
            <a:extLst>
              <a:ext uri="{FF2B5EF4-FFF2-40B4-BE49-F238E27FC236}">
                <a16:creationId xmlns:a16="http://schemas.microsoft.com/office/drawing/2014/main" id="{EE206A3D-72E9-F050-DEE1-75406E563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927241"/>
              </p:ext>
            </p:extLst>
          </p:nvPr>
        </p:nvGraphicFramePr>
        <p:xfrm>
          <a:off x="2135678" y="1779307"/>
          <a:ext cx="2805348" cy="222982"/>
        </p:xfrm>
        <a:graphic>
          <a:graphicData uri="http://schemas.openxmlformats.org/drawingml/2006/table">
            <a:tbl>
              <a:tblPr/>
              <a:tblGrid>
                <a:gridCol w="699816">
                  <a:extLst>
                    <a:ext uri="{9D8B030D-6E8A-4147-A177-3AD203B41FA5}">
                      <a16:colId xmlns:a16="http://schemas.microsoft.com/office/drawing/2014/main" val="923762761"/>
                    </a:ext>
                  </a:extLst>
                </a:gridCol>
                <a:gridCol w="2105532">
                  <a:extLst>
                    <a:ext uri="{9D8B030D-6E8A-4147-A177-3AD203B41FA5}">
                      <a16:colId xmlns:a16="http://schemas.microsoft.com/office/drawing/2014/main" val="434775213"/>
                    </a:ext>
                  </a:extLst>
                </a:gridCol>
              </a:tblGrid>
              <a:tr h="222982"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357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SimSun" panose="02010600030101010101" pitchFamily="2" charset="-12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7223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192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1552575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0097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4669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29241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3813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SEARCH</a:t>
                      </a:r>
                    </a:p>
                  </a:txBody>
                  <a:tcPr marL="18000" marR="252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2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</a:defRPr>
                      </a:lvl1pPr>
                      <a:lvl2pPr marL="357188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SimSun" panose="02010600030101010101" pitchFamily="2" charset="-122"/>
                        <a:defRPr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2pPr>
                      <a:lvl3pPr marL="7223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tx1"/>
                        </a:buClr>
                        <a:buFont typeface="Wingdings" panose="05000000000000000000" pitchFamily="2" charset="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3pPr>
                      <a:lvl4pPr marL="1192213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SimSun" panose="02010600030101010101" pitchFamily="2" charset="-122"/>
                        <a:defRPr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4pPr>
                      <a:lvl5pPr marL="1552575">
                        <a:lnSpc>
                          <a:spcPct val="104000"/>
                        </a:lnSpc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5pPr>
                      <a:lvl6pPr marL="20097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6pPr>
                      <a:lvl7pPr marL="24669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7pPr>
                      <a:lvl8pPr marL="29241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8pPr>
                      <a:lvl9pPr marL="3381375" fontAlgn="base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9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굴림" panose="020B0600000101010101" pitchFamily="50" charset="-127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4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348122"/>
                  </a:ext>
                </a:extLst>
              </a:tr>
            </a:tbl>
          </a:graphicData>
        </a:graphic>
      </p:graphicFrame>
      <p:sp>
        <p:nvSpPr>
          <p:cNvPr id="5" name="사각형: 둥근 모서리 22">
            <a:extLst>
              <a:ext uri="{FF2B5EF4-FFF2-40B4-BE49-F238E27FC236}">
                <a16:creationId xmlns:a16="http://schemas.microsoft.com/office/drawing/2014/main" id="{85794CD5-5E38-FFAE-9301-5C49CFF4D6BB}"/>
              </a:ext>
            </a:extLst>
          </p:cNvPr>
          <p:cNvSpPr/>
          <p:nvPr/>
        </p:nvSpPr>
        <p:spPr>
          <a:xfrm>
            <a:off x="4498320" y="1778295"/>
            <a:ext cx="442706" cy="222885"/>
          </a:xfrm>
          <a:prstGeom prst="roundRect">
            <a:avLst>
              <a:gd name="adj" fmla="val 1062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확인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CAF6AA1-CA82-753A-D8D6-AFE2F400094D}"/>
              </a:ext>
            </a:extLst>
          </p:cNvPr>
          <p:cNvGrpSpPr/>
          <p:nvPr/>
        </p:nvGrpSpPr>
        <p:grpSpPr>
          <a:xfrm>
            <a:off x="1023801" y="1765476"/>
            <a:ext cx="1147897" cy="249944"/>
            <a:chOff x="240524" y="1524131"/>
            <a:chExt cx="776329" cy="174515"/>
          </a:xfrm>
        </p:grpSpPr>
        <p:sp>
          <p:nvSpPr>
            <p:cNvPr id="9" name="사각형: 둥근 모서리 22">
              <a:extLst>
                <a:ext uri="{FF2B5EF4-FFF2-40B4-BE49-F238E27FC236}">
                  <a16:creationId xmlns:a16="http://schemas.microsoft.com/office/drawing/2014/main" id="{BABE6522-6F5D-9DD9-63A1-A33B2B2F2A3D}"/>
                </a:ext>
              </a:extLst>
            </p:cNvPr>
            <p:cNvSpPr/>
            <p:nvPr/>
          </p:nvSpPr>
          <p:spPr>
            <a:xfrm>
              <a:off x="240524" y="1524131"/>
              <a:ext cx="776329" cy="174515"/>
            </a:xfrm>
            <a:prstGeom prst="roundRect">
              <a:avLst>
                <a:gd name="adj" fmla="val 10628"/>
              </a:avLst>
            </a:prstGeom>
            <a:solidFill>
              <a:schemeClr val="bg1"/>
            </a:solidFill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이등변 삼각형 9">
              <a:extLst>
                <a:ext uri="{FF2B5EF4-FFF2-40B4-BE49-F238E27FC236}">
                  <a16:creationId xmlns:a16="http://schemas.microsoft.com/office/drawing/2014/main" id="{A06A9EED-BC32-9496-E60D-F19BB71DA3EB}"/>
                </a:ext>
              </a:extLst>
            </p:cNvPr>
            <p:cNvSpPr/>
            <p:nvPr/>
          </p:nvSpPr>
          <p:spPr>
            <a:xfrm rot="10800000">
              <a:off x="869143" y="1589551"/>
              <a:ext cx="59201" cy="63081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ACAFBC-A278-4349-8448-26BB57633BCA}"/>
              </a:ext>
            </a:extLst>
          </p:cNvPr>
          <p:cNvSpPr/>
          <p:nvPr/>
        </p:nvSpPr>
        <p:spPr>
          <a:xfrm>
            <a:off x="1020637" y="1539130"/>
            <a:ext cx="2362486" cy="218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8F9BE8-5C70-B2A0-3754-50B890E28EE2}"/>
              </a:ext>
            </a:extLst>
          </p:cNvPr>
          <p:cNvSpPr/>
          <p:nvPr/>
        </p:nvSpPr>
        <p:spPr>
          <a:xfrm>
            <a:off x="1021991" y="1763041"/>
            <a:ext cx="3935942" cy="258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0530166-96A2-433C-934D-709B8AC80A5C}"/>
              </a:ext>
            </a:extLst>
          </p:cNvPr>
          <p:cNvSpPr/>
          <p:nvPr/>
        </p:nvSpPr>
        <p:spPr>
          <a:xfrm>
            <a:off x="1023800" y="1764979"/>
            <a:ext cx="1147899" cy="256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15" name="Group 2216">
            <a:extLst>
              <a:ext uri="{FF2B5EF4-FFF2-40B4-BE49-F238E27FC236}">
                <a16:creationId xmlns:a16="http://schemas.microsoft.com/office/drawing/2014/main" id="{7D4854F3-5FE3-4611-2473-BAB29D149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42797"/>
              </p:ext>
            </p:extLst>
          </p:nvPr>
        </p:nvGraphicFramePr>
        <p:xfrm>
          <a:off x="1028804" y="1539132"/>
          <a:ext cx="2354318" cy="214145"/>
        </p:xfrm>
        <a:graphic>
          <a:graphicData uri="http://schemas.openxmlformats.org/drawingml/2006/table">
            <a:tbl>
              <a:tblPr/>
              <a:tblGrid>
                <a:gridCol w="784772">
                  <a:extLst>
                    <a:ext uri="{9D8B030D-6E8A-4147-A177-3AD203B41FA5}">
                      <a16:colId xmlns:a16="http://schemas.microsoft.com/office/drawing/2014/main" val="2583389623"/>
                    </a:ext>
                  </a:extLst>
                </a:gridCol>
                <a:gridCol w="784774">
                  <a:extLst>
                    <a:ext uri="{9D8B030D-6E8A-4147-A177-3AD203B41FA5}">
                      <a16:colId xmlns:a16="http://schemas.microsoft.com/office/drawing/2014/main" val="1937490505"/>
                    </a:ext>
                  </a:extLst>
                </a:gridCol>
                <a:gridCol w="784772">
                  <a:extLst>
                    <a:ext uri="{9D8B030D-6E8A-4147-A177-3AD203B41FA5}">
                      <a16:colId xmlns:a16="http://schemas.microsoft.com/office/drawing/2014/main" val="433381236"/>
                    </a:ext>
                  </a:extLst>
                </a:gridCol>
              </a:tblGrid>
              <a:tr h="2141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Batch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Execution</a:t>
                      </a: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StepExecution</a:t>
                      </a:r>
                      <a:endParaRPr kumimoji="1" lang="en-US" altLang="ko-KR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굴림" panose="020B0600000101010101" pitchFamily="50" charset="-127"/>
                      </a:endParaRPr>
                    </a:p>
                  </a:txBody>
                  <a:tcPr marL="0" marR="0" marT="0" marB="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830799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30BB9DF5-ADB7-E1C3-C06E-59E08F2E1334}"/>
              </a:ext>
            </a:extLst>
          </p:cNvPr>
          <p:cNvSpPr/>
          <p:nvPr/>
        </p:nvSpPr>
        <p:spPr>
          <a:xfrm>
            <a:off x="892772" y="1343679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0A1AF00-1E33-CF90-5E98-96C05C28BC3F}"/>
              </a:ext>
            </a:extLst>
          </p:cNvPr>
          <p:cNvSpPr/>
          <p:nvPr/>
        </p:nvSpPr>
        <p:spPr>
          <a:xfrm>
            <a:off x="4342156" y="1594068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4</a:t>
            </a:r>
            <a:endParaRPr lang="ko-KR" altLang="en-US" sz="9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96B6CEE-F9CF-CDCF-1B57-B1B52884AE23}"/>
              </a:ext>
            </a:extLst>
          </p:cNvPr>
          <p:cNvSpPr/>
          <p:nvPr/>
        </p:nvSpPr>
        <p:spPr>
          <a:xfrm>
            <a:off x="1052923" y="1764516"/>
            <a:ext cx="249944" cy="249944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5</a:t>
            </a:r>
            <a:endParaRPr lang="ko-KR" altLang="en-US" sz="900" dirty="0"/>
          </a:p>
        </p:txBody>
      </p:sp>
      <p:sp>
        <p:nvSpPr>
          <p:cNvPr id="19" name="사각형: 둥근 모서리 22">
            <a:extLst>
              <a:ext uri="{FF2B5EF4-FFF2-40B4-BE49-F238E27FC236}">
                <a16:creationId xmlns:a16="http://schemas.microsoft.com/office/drawing/2014/main" id="{BCDD9464-373A-0966-1219-FDED326F012D}"/>
              </a:ext>
            </a:extLst>
          </p:cNvPr>
          <p:cNvSpPr/>
          <p:nvPr/>
        </p:nvSpPr>
        <p:spPr>
          <a:xfrm>
            <a:off x="8388299" y="1778296"/>
            <a:ext cx="717124" cy="222884"/>
          </a:xfrm>
          <a:prstGeom prst="roundRect">
            <a:avLst>
              <a:gd name="adj" fmla="val 10628"/>
            </a:avLst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새로고침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942C615-DEAB-D2CF-F3EA-A29CCAE57E64}"/>
              </a:ext>
            </a:extLst>
          </p:cNvPr>
          <p:cNvSpPr/>
          <p:nvPr/>
        </p:nvSpPr>
        <p:spPr>
          <a:xfrm>
            <a:off x="8240589" y="1584224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dirty="0"/>
              <a:t>6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1277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442</Words>
  <Application>Microsoft Macintosh PowerPoint</Application>
  <PresentationFormat>와이드스크린</PresentationFormat>
  <Paragraphs>299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굴림</vt:lpstr>
      <vt:lpstr>나눔고딕</vt:lpstr>
      <vt:lpstr>Malgun Gothic</vt:lpstr>
      <vt:lpstr>Malgun Gothic</vt:lpstr>
      <vt:lpstr>맑은고딕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순자 장</dc:creator>
  <cp:lastModifiedBy>김한민</cp:lastModifiedBy>
  <cp:revision>195</cp:revision>
  <dcterms:created xsi:type="dcterms:W3CDTF">2023-11-01T06:07:29Z</dcterms:created>
  <dcterms:modified xsi:type="dcterms:W3CDTF">2024-09-02T04:03:10Z</dcterms:modified>
</cp:coreProperties>
</file>