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7" r:id="rId29"/>
    <p:sldId id="298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00" r:id="rId43"/>
    <p:sldId id="295" r:id="rId44"/>
    <p:sldId id="296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3" r:id="rId68"/>
    <p:sldId id="328" r:id="rId69"/>
    <p:sldId id="324" r:id="rId70"/>
    <p:sldId id="329" r:id="rId71"/>
    <p:sldId id="325" r:id="rId72"/>
    <p:sldId id="330" r:id="rId73"/>
    <p:sldId id="331" r:id="rId74"/>
    <p:sldId id="332" r:id="rId75"/>
    <p:sldId id="326" r:id="rId76"/>
    <p:sldId id="333" r:id="rId77"/>
    <p:sldId id="334" r:id="rId78"/>
    <p:sldId id="327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4" r:id="rId88"/>
    <p:sldId id="345" r:id="rId89"/>
    <p:sldId id="346" r:id="rId90"/>
    <p:sldId id="343" r:id="rId91"/>
    <p:sldId id="347" r:id="rId92"/>
    <p:sldId id="348" r:id="rId93"/>
    <p:sldId id="349" r:id="rId94"/>
    <p:sldId id="350" r:id="rId95"/>
    <p:sldId id="351" r:id="rId96"/>
    <p:sldId id="369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8" r:id="rId112"/>
    <p:sldId id="366" r:id="rId113"/>
    <p:sldId id="367" r:id="rId1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mediary" TargetMode="External"/><Relationship Id="rId2" Type="http://schemas.openxmlformats.org/officeDocument/2006/relationships/hyperlink" Target="https://en.wikipedia.org/wiki/Server_(computing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lient_(computing)" TargetMode="Externa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dk5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FILE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425" y="1264555"/>
            <a:ext cx="9755187" cy="3777622"/>
          </a:xfrm>
        </p:spPr>
        <p:txBody>
          <a:bodyPr>
            <a:noAutofit/>
          </a:bodyPr>
          <a:lstStyle/>
          <a:p>
            <a:r>
              <a:rPr lang="en-US" sz="2400" dirty="0"/>
              <a:t>File systems are </a:t>
            </a:r>
            <a:r>
              <a:rPr lang="en-US" sz="2400" b="1" dirty="0"/>
              <a:t>responsible</a:t>
            </a:r>
            <a:r>
              <a:rPr lang="en-US" sz="2400" dirty="0"/>
              <a:t> for the organization, storage, retrieval, naming, sharing </a:t>
            </a:r>
            <a:r>
              <a:rPr lang="en-US" sz="2400" dirty="0" smtClean="0"/>
              <a:t>and protection </a:t>
            </a:r>
            <a:r>
              <a:rPr lang="en-US" sz="2400" dirty="0"/>
              <a:t>of files. </a:t>
            </a:r>
            <a:endParaRPr lang="en-US" sz="2400" dirty="0" smtClean="0"/>
          </a:p>
          <a:p>
            <a:r>
              <a:rPr lang="en-US" sz="2400" dirty="0" smtClean="0"/>
              <a:t>They </a:t>
            </a:r>
            <a:r>
              <a:rPr lang="en-US" sz="2400" dirty="0"/>
              <a:t>provide a </a:t>
            </a:r>
            <a:r>
              <a:rPr lang="en-US" sz="2400" b="1" dirty="0"/>
              <a:t>programming interface </a:t>
            </a:r>
            <a:r>
              <a:rPr lang="en-US" sz="2400" dirty="0"/>
              <a:t>that characterizes the </a:t>
            </a:r>
            <a:r>
              <a:rPr lang="en-US" sz="2400" dirty="0" smtClean="0"/>
              <a:t>file abstraction</a:t>
            </a:r>
            <a:r>
              <a:rPr lang="en-US" sz="2400" dirty="0"/>
              <a:t>, freeing programmers from concern with the details of storage allocation </a:t>
            </a:r>
            <a:r>
              <a:rPr lang="en-US" sz="2400" dirty="0" smtClean="0"/>
              <a:t>and layout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Files </a:t>
            </a:r>
            <a:r>
              <a:rPr lang="en-US" sz="2400" dirty="0"/>
              <a:t>are stored on </a:t>
            </a:r>
            <a:r>
              <a:rPr lang="en-US" sz="2400" b="1" dirty="0"/>
              <a:t>disks or other non-volatile storage media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Files contain both </a:t>
            </a:r>
            <a:r>
              <a:rPr lang="en-US" sz="2400" b="1" i="1" dirty="0"/>
              <a:t>data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b="1" i="1" dirty="0"/>
              <a:t>attributes</a:t>
            </a:r>
            <a:r>
              <a:rPr lang="en-US" sz="2400" b="1" dirty="0"/>
              <a:t>. </a:t>
            </a:r>
            <a:endParaRPr lang="en-US" sz="2400" b="1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data consist of a </a:t>
            </a:r>
            <a:r>
              <a:rPr lang="en-US" sz="2400" b="1" dirty="0"/>
              <a:t>sequence of data </a:t>
            </a:r>
            <a:r>
              <a:rPr lang="en-US" sz="2400" b="1" dirty="0" smtClean="0"/>
              <a:t>items </a:t>
            </a:r>
            <a:r>
              <a:rPr lang="en-US" sz="2400" dirty="0" smtClean="0"/>
              <a:t>(</a:t>
            </a:r>
            <a:r>
              <a:rPr lang="en-US" sz="2400" dirty="0"/>
              <a:t>typically 8-bit bytes), accessible by operations to read and write any portion of </a:t>
            </a:r>
            <a:r>
              <a:rPr lang="en-US" sz="2400" dirty="0" smtClean="0"/>
              <a:t>the sequence.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 attributes are held as a </a:t>
            </a:r>
            <a:r>
              <a:rPr lang="en-US" sz="2400" b="1" dirty="0"/>
              <a:t>single record containing information </a:t>
            </a:r>
            <a:r>
              <a:rPr lang="en-US" sz="2400" dirty="0"/>
              <a:t>such as </a:t>
            </a:r>
            <a:r>
              <a:rPr lang="en-US" sz="2400" dirty="0" smtClean="0"/>
              <a:t>the length </a:t>
            </a:r>
            <a:r>
              <a:rPr lang="en-US" sz="2400" dirty="0"/>
              <a:t>of the file, timestamps, file type, owner’s identity and access control lists.</a:t>
            </a:r>
          </a:p>
        </p:txBody>
      </p:sp>
    </p:spTree>
    <p:extLst>
      <p:ext uri="{BB962C8B-B14F-4D97-AF65-F5344CB8AC3E}">
        <p14:creationId xmlns:p14="http://schemas.microsoft.com/office/powerpoint/2010/main" val="165614082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838" y="896471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DNS servers do not recognize relative names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 All </a:t>
            </a:r>
            <a:r>
              <a:rPr lang="en-US" sz="2400" dirty="0"/>
              <a:t>names are referred to the </a:t>
            </a:r>
            <a:r>
              <a:rPr lang="en-US" sz="2400" dirty="0" smtClean="0"/>
              <a:t>global root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practical implementations, client software keeps a list of </a:t>
            </a:r>
            <a:r>
              <a:rPr lang="en-US" sz="2400" dirty="0" smtClean="0"/>
              <a:t>domain names </a:t>
            </a:r>
            <a:r>
              <a:rPr lang="en-US" sz="2400" dirty="0"/>
              <a:t>that are appended automatically to any single-component name before resolution.</a:t>
            </a:r>
          </a:p>
          <a:p>
            <a:pPr lvl="1"/>
            <a:r>
              <a:rPr lang="en-US" sz="2400" dirty="0"/>
              <a:t>For example, the name www presented in the domain cdk5.net probably refers </a:t>
            </a:r>
            <a:r>
              <a:rPr lang="en-US" sz="2400" dirty="0" smtClean="0"/>
              <a:t>to www.cdk5.net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client </a:t>
            </a:r>
            <a:r>
              <a:rPr lang="en-US" sz="2400" dirty="0"/>
              <a:t>software will append the default domain cdk5.net and attempt </a:t>
            </a:r>
            <a:r>
              <a:rPr lang="en-US" sz="2400" dirty="0" smtClean="0"/>
              <a:t>to resolve </a:t>
            </a:r>
            <a:r>
              <a:rPr lang="en-US" sz="2400" dirty="0"/>
              <a:t>this name. </a:t>
            </a:r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this fails, then further default domain names may be appended</a:t>
            </a:r>
            <a:r>
              <a:rPr lang="en-US" sz="2400" dirty="0" smtClean="0"/>
              <a:t>;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49822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178" y="101596"/>
            <a:ext cx="8911687" cy="1280890"/>
          </a:xfrm>
        </p:spPr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131" y="742041"/>
            <a:ext cx="1034578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Alias </a:t>
            </a:r>
            <a:r>
              <a:rPr lang="en-US" sz="2000" dirty="0"/>
              <a:t>is a name defined to denote the same information as another name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Aliases </a:t>
            </a:r>
            <a:r>
              <a:rPr lang="en-US" sz="2000" dirty="0"/>
              <a:t>allow more </a:t>
            </a:r>
            <a:r>
              <a:rPr lang="en-US" sz="2000" dirty="0" smtClean="0"/>
              <a:t>convenient names </a:t>
            </a:r>
            <a:r>
              <a:rPr lang="en-US" sz="2000" dirty="0"/>
              <a:t>to be substituted for relatively complicated </a:t>
            </a:r>
            <a:r>
              <a:rPr lang="en-US" sz="2000" dirty="0" smtClean="0"/>
              <a:t>ones,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llow </a:t>
            </a:r>
            <a:r>
              <a:rPr lang="en-US" sz="2000" dirty="0"/>
              <a:t>alternative names </a:t>
            </a:r>
            <a:r>
              <a:rPr lang="en-US" sz="2000" dirty="0" smtClean="0"/>
              <a:t>to be </a:t>
            </a:r>
            <a:r>
              <a:rPr lang="en-US" sz="2000" dirty="0"/>
              <a:t>used by different people for the same entity. </a:t>
            </a:r>
            <a:endParaRPr lang="en-US" sz="2000" dirty="0" smtClean="0"/>
          </a:p>
          <a:p>
            <a:pPr lvl="1"/>
            <a:r>
              <a:rPr lang="en-US" sz="2000" dirty="0" smtClean="0"/>
              <a:t>An </a:t>
            </a:r>
            <a:r>
              <a:rPr lang="en-US" sz="2000" dirty="0"/>
              <a:t>example is the common use of </a:t>
            </a:r>
            <a:r>
              <a:rPr lang="en-US" sz="2000" dirty="0" smtClean="0"/>
              <a:t>URL </a:t>
            </a:r>
            <a:r>
              <a:rPr lang="en-US" sz="2000" dirty="0" err="1" smtClean="0"/>
              <a:t>shorteners</a:t>
            </a:r>
            <a:r>
              <a:rPr lang="en-US" sz="2000" dirty="0" smtClean="0"/>
              <a:t>,</a:t>
            </a:r>
          </a:p>
          <a:p>
            <a:pPr lvl="2"/>
            <a:r>
              <a:rPr lang="en-US" sz="1800" dirty="0" smtClean="0"/>
              <a:t>Often </a:t>
            </a:r>
            <a:r>
              <a:rPr lang="en-US" sz="1800" dirty="0"/>
              <a:t>used in Twitter posts and other situations where space is at a premium.</a:t>
            </a:r>
          </a:p>
          <a:p>
            <a:r>
              <a:rPr lang="en-US" sz="2000" dirty="0"/>
              <a:t>For </a:t>
            </a:r>
            <a:r>
              <a:rPr lang="en-US" sz="2000" dirty="0" smtClean="0"/>
              <a:t>example</a:t>
            </a:r>
          </a:p>
          <a:p>
            <a:pPr lvl="1"/>
            <a:r>
              <a:rPr lang="en-US" sz="2000" dirty="0" smtClean="0"/>
              <a:t>http</a:t>
            </a:r>
            <a:r>
              <a:rPr lang="en-US" sz="2000" dirty="0"/>
              <a:t>://bit.ly/ctqjvH refers </a:t>
            </a:r>
            <a:r>
              <a:rPr lang="en-US" sz="2000" dirty="0" smtClean="0"/>
              <a:t>to http</a:t>
            </a:r>
            <a:r>
              <a:rPr lang="en-US" sz="2000" dirty="0"/>
              <a:t>://cdk5.net/additional/rmi/programCode/ShapeListClient.java. </a:t>
            </a:r>
            <a:endParaRPr lang="en-US" sz="2000" dirty="0" smtClean="0"/>
          </a:p>
          <a:p>
            <a:r>
              <a:rPr lang="en-US" sz="2000" dirty="0" smtClean="0"/>
              <a:t>DNS </a:t>
            </a:r>
            <a:r>
              <a:rPr lang="en-US" sz="2000" dirty="0"/>
              <a:t>allows aliases in which one domain name is defined to stand </a:t>
            </a:r>
            <a:r>
              <a:rPr lang="en-US" sz="2000" dirty="0" smtClean="0"/>
              <a:t>for another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Aliases </a:t>
            </a:r>
            <a:r>
              <a:rPr lang="en-US" sz="2000" dirty="0"/>
              <a:t>are often used to specify the names of machines that run a web </a:t>
            </a:r>
            <a:r>
              <a:rPr lang="en-US" sz="2000" dirty="0" smtClean="0"/>
              <a:t>server or </a:t>
            </a:r>
            <a:r>
              <a:rPr lang="en-US" sz="2000" dirty="0"/>
              <a:t>an FTP server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For example, the name www.cdk5.net is an alias for </a:t>
            </a:r>
            <a:r>
              <a:rPr lang="en-US" sz="2000" dirty="0" smtClean="0"/>
              <a:t>cdk5.net</a:t>
            </a:r>
          </a:p>
          <a:p>
            <a:r>
              <a:rPr lang="en-US" dirty="0"/>
              <a:t>if the web </a:t>
            </a:r>
            <a:r>
              <a:rPr lang="en-US" dirty="0" smtClean="0"/>
              <a:t>server is </a:t>
            </a:r>
            <a:r>
              <a:rPr lang="en-US" dirty="0"/>
              <a:t>moved to another computer, only the entry for </a:t>
            </a:r>
            <a:r>
              <a:rPr lang="en-US" i="1" dirty="0"/>
              <a:t>cdk5.net </a:t>
            </a:r>
            <a:r>
              <a:rPr lang="en-US" dirty="0"/>
              <a:t>needs to be updated in </a:t>
            </a:r>
            <a:r>
              <a:rPr lang="en-US" dirty="0" smtClean="0"/>
              <a:t>the DNS </a:t>
            </a:r>
            <a:r>
              <a:rPr lang="en-US" dirty="0"/>
              <a:t>database.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656855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537" y="0"/>
            <a:ext cx="8911687" cy="1280890"/>
          </a:xfrm>
        </p:spPr>
        <p:txBody>
          <a:bodyPr/>
          <a:lstStyle/>
          <a:p>
            <a:r>
              <a:rPr lang="en-US" dirty="0"/>
              <a:t>Naming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2824" y="87956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 naming domain is a name space for which there exists a </a:t>
            </a:r>
            <a:r>
              <a:rPr lang="en-US" sz="2400" dirty="0" smtClean="0"/>
              <a:t>single overall </a:t>
            </a:r>
            <a:r>
              <a:rPr lang="en-US" sz="2400" dirty="0"/>
              <a:t>administrative authority responsible for assigning names within it. </a:t>
            </a:r>
            <a:endParaRPr lang="en-US" sz="2400" dirty="0" smtClean="0"/>
          </a:p>
          <a:p>
            <a:r>
              <a:rPr lang="en-US" sz="2400" dirty="0" smtClean="0"/>
              <a:t>Authority is </a:t>
            </a:r>
            <a:r>
              <a:rPr lang="en-US" sz="2400" dirty="0"/>
              <a:t>in overall control of which names may be bound within the domain, but it is free </a:t>
            </a:r>
            <a:r>
              <a:rPr lang="en-US" sz="2400" dirty="0" smtClean="0"/>
              <a:t>to delegate </a:t>
            </a:r>
            <a:r>
              <a:rPr lang="en-US" sz="2400" dirty="0"/>
              <a:t>this task.</a:t>
            </a:r>
          </a:p>
          <a:p>
            <a:r>
              <a:rPr lang="en-US" sz="2400" dirty="0"/>
              <a:t>Domains in DNS are collections of domain names; </a:t>
            </a:r>
            <a:endParaRPr lang="en-US" sz="2400" dirty="0" smtClean="0"/>
          </a:p>
          <a:p>
            <a:pPr lvl="1"/>
            <a:r>
              <a:rPr lang="en-US" sz="2400" dirty="0" smtClean="0"/>
              <a:t>Domain’s name is </a:t>
            </a:r>
            <a:r>
              <a:rPr lang="en-US" sz="2400" dirty="0"/>
              <a:t>the common suffix of the domain names within it, but otherwise it cannot </a:t>
            </a:r>
            <a:r>
              <a:rPr lang="en-US" sz="2400" dirty="0" smtClean="0"/>
              <a:t>be distinguished </a:t>
            </a:r>
          </a:p>
          <a:p>
            <a:pPr lvl="1"/>
            <a:r>
              <a:rPr lang="en-US" sz="2400" dirty="0" smtClean="0"/>
              <a:t>Example</a:t>
            </a:r>
            <a:r>
              <a:rPr lang="en-US" sz="2400" dirty="0"/>
              <a:t>, a computer name. For example, net is a domain </a:t>
            </a:r>
            <a:r>
              <a:rPr lang="en-US" sz="2400" dirty="0" smtClean="0"/>
              <a:t>that contains cdk5.net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administration of domains may be devolved to subdomains.</a:t>
            </a:r>
          </a:p>
        </p:txBody>
      </p:sp>
    </p:spTree>
    <p:extLst>
      <p:ext uri="{BB962C8B-B14F-4D97-AF65-F5344CB8AC3E}">
        <p14:creationId xmlns:p14="http://schemas.microsoft.com/office/powerpoint/2010/main" val="42880417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000" y="0"/>
            <a:ext cx="999032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dcs.qmul.ac.uk </a:t>
            </a:r>
          </a:p>
          <a:p>
            <a:pPr lvl="1"/>
            <a:r>
              <a:rPr lang="en-US" sz="2400" dirty="0" smtClean="0"/>
              <a:t> Department </a:t>
            </a:r>
            <a:r>
              <a:rPr lang="en-US" sz="2400" dirty="0"/>
              <a:t>of Computer Science at Queen Mary, </a:t>
            </a:r>
            <a:endParaRPr lang="en-US" sz="2400" dirty="0" smtClean="0"/>
          </a:p>
          <a:p>
            <a:pPr lvl="1"/>
            <a:r>
              <a:rPr lang="en-US" sz="2400" dirty="0" smtClean="0"/>
              <a:t>University of London </a:t>
            </a:r>
            <a:r>
              <a:rPr lang="en-US" sz="2400" dirty="0"/>
              <a:t>in the UK – can contain any name the department wishes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But the domain </a:t>
            </a:r>
            <a:r>
              <a:rPr lang="en-US" sz="2400" dirty="0" smtClean="0"/>
              <a:t>name dcs.qmul.ac.uk </a:t>
            </a:r>
            <a:r>
              <a:rPr lang="en-US" sz="2400" dirty="0"/>
              <a:t>itself had to be agreed with the college authorities, who manage </a:t>
            </a:r>
            <a:r>
              <a:rPr lang="en-US" sz="2400" dirty="0" smtClean="0"/>
              <a:t>the domain </a:t>
            </a:r>
            <a:r>
              <a:rPr lang="en-US" sz="2400" dirty="0"/>
              <a:t>qmul.ac.uk. </a:t>
            </a:r>
            <a:endParaRPr lang="en-US" sz="2400" dirty="0" smtClean="0"/>
          </a:p>
          <a:p>
            <a:r>
              <a:rPr lang="en-US" sz="2400" dirty="0" smtClean="0"/>
              <a:t>Similarly</a:t>
            </a:r>
            <a:r>
              <a:rPr lang="en-US" sz="2400" dirty="0"/>
              <a:t>, qmul.ac.uk had to be agreed with the registered </a:t>
            </a:r>
            <a:r>
              <a:rPr lang="en-US" sz="2400" dirty="0" smtClean="0"/>
              <a:t>authority for </a:t>
            </a:r>
            <a:r>
              <a:rPr lang="en-US" sz="2400" dirty="0"/>
              <a:t>ac.uk, and so on.</a:t>
            </a:r>
          </a:p>
          <a:p>
            <a:r>
              <a:rPr lang="en-US" sz="2400" dirty="0"/>
              <a:t>Responsibility for a naming domain normally goes hand in </a:t>
            </a:r>
            <a:r>
              <a:rPr lang="en-US" sz="2400" dirty="0" smtClean="0"/>
              <a:t>hand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esponsibility </a:t>
            </a:r>
            <a:r>
              <a:rPr lang="en-US" sz="2400" dirty="0"/>
              <a:t>for managing and keeping up-to-date the corresponding part of </a:t>
            </a:r>
            <a:r>
              <a:rPr lang="en-US" sz="2400" dirty="0" smtClean="0"/>
              <a:t>the database </a:t>
            </a:r>
            <a:r>
              <a:rPr lang="en-US" sz="2400" dirty="0"/>
              <a:t>stored in an authoritative name server and used by the name service. </a:t>
            </a:r>
            <a:endParaRPr lang="en-US" sz="2400" dirty="0" smtClean="0"/>
          </a:p>
          <a:p>
            <a:r>
              <a:rPr lang="en-US" sz="2400" dirty="0" smtClean="0"/>
              <a:t>Naming data </a:t>
            </a:r>
            <a:r>
              <a:rPr lang="en-US" sz="2400" dirty="0"/>
              <a:t>belonging to different naming domains are in general stored by distinct </a:t>
            </a:r>
            <a:r>
              <a:rPr lang="en-US" sz="2400" dirty="0" smtClean="0"/>
              <a:t>name servers </a:t>
            </a:r>
            <a:r>
              <a:rPr lang="en-US" sz="2400" dirty="0"/>
              <a:t>managed by the corresponding authorities.</a:t>
            </a:r>
          </a:p>
        </p:txBody>
      </p:sp>
    </p:spTree>
    <p:extLst>
      <p:ext uri="{BB962C8B-B14F-4D97-AF65-F5344CB8AC3E}">
        <p14:creationId xmlns:p14="http://schemas.microsoft.com/office/powerpoint/2010/main" val="25817760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Combining and customizing name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DNS provides a global and </a:t>
            </a:r>
            <a:r>
              <a:rPr lang="en-US" sz="2400" dirty="0" smtClean="0"/>
              <a:t>homogeneous name </a:t>
            </a:r>
            <a:r>
              <a:rPr lang="en-US" sz="2400" dirty="0"/>
              <a:t>space in which a given name refers to the same entity, </a:t>
            </a:r>
            <a:endParaRPr lang="en-US" sz="2400" dirty="0" smtClean="0"/>
          </a:p>
          <a:p>
            <a:r>
              <a:rPr lang="en-US" sz="2400" dirty="0" smtClean="0"/>
              <a:t>Some </a:t>
            </a:r>
            <a:r>
              <a:rPr lang="en-US" sz="2400" dirty="0"/>
              <a:t>name services allow </a:t>
            </a:r>
            <a:r>
              <a:rPr lang="en-US" sz="2400" dirty="0" smtClean="0"/>
              <a:t>distinct name </a:t>
            </a:r>
            <a:r>
              <a:rPr lang="en-US" sz="2400" dirty="0"/>
              <a:t>spaces – sometimes heterogeneous name spaces – to be embedded into them; </a:t>
            </a:r>
            <a:endParaRPr lang="en-US" sz="2400" dirty="0" smtClean="0"/>
          </a:p>
          <a:p>
            <a:r>
              <a:rPr lang="en-US" sz="2400" dirty="0" smtClean="0"/>
              <a:t>Some </a:t>
            </a:r>
            <a:r>
              <a:rPr lang="en-US" sz="2400" dirty="0"/>
              <a:t>name services allow the name space to be customized to suit the needs of </a:t>
            </a:r>
            <a:r>
              <a:rPr lang="en-US" sz="2400" dirty="0" smtClean="0"/>
              <a:t>individual groups</a:t>
            </a:r>
            <a:r>
              <a:rPr lang="en-US" sz="2400" dirty="0"/>
              <a:t>, users </a:t>
            </a:r>
            <a:r>
              <a:rPr lang="en-US" sz="2400" dirty="0" smtClean="0"/>
              <a:t>or </a:t>
            </a:r>
            <a:r>
              <a:rPr lang="en-US" sz="2400" dirty="0"/>
              <a:t>even processes.</a:t>
            </a:r>
          </a:p>
        </p:txBody>
      </p:sp>
    </p:spTree>
    <p:extLst>
      <p:ext uri="{BB962C8B-B14F-4D97-AF65-F5344CB8AC3E}">
        <p14:creationId xmlns:p14="http://schemas.microsoft.com/office/powerpoint/2010/main" val="18599899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982" y="206099"/>
            <a:ext cx="8911687" cy="1280890"/>
          </a:xfrm>
        </p:spPr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417" y="728978"/>
            <a:ext cx="9414556" cy="3777622"/>
          </a:xfrm>
        </p:spPr>
        <p:txBody>
          <a:bodyPr>
            <a:noAutofit/>
          </a:bodyPr>
          <a:lstStyle/>
          <a:p>
            <a:r>
              <a:rPr lang="en-US" sz="2000" dirty="0"/>
              <a:t>The practice of mounting file systems in UNIX and NFS </a:t>
            </a:r>
            <a:r>
              <a:rPr lang="en-US" sz="2000" dirty="0" smtClean="0"/>
              <a:t>provides </a:t>
            </a:r>
            <a:r>
              <a:rPr lang="en-US" sz="2000" dirty="0"/>
              <a:t>an example in which a part of one name space is conveniently embedded </a:t>
            </a:r>
            <a:r>
              <a:rPr lang="en-US" sz="2000" dirty="0" smtClean="0"/>
              <a:t>in another.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But consider how to merge the entire UNIX file systems of two (or more</a:t>
            </a:r>
            <a:r>
              <a:rPr lang="en-US" sz="2000" dirty="0" smtClean="0"/>
              <a:t>) computers </a:t>
            </a:r>
            <a:r>
              <a:rPr lang="en-US" sz="2000" dirty="0"/>
              <a:t>called red and blue. </a:t>
            </a:r>
            <a:endParaRPr lang="en-US" sz="2000" dirty="0" smtClean="0"/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computer has its own root, with overlapping </a:t>
            </a:r>
            <a:r>
              <a:rPr lang="en-US" sz="2000" dirty="0" smtClean="0"/>
              <a:t>file names.</a:t>
            </a:r>
          </a:p>
          <a:p>
            <a:pPr lvl="2"/>
            <a:r>
              <a:rPr lang="en-US" sz="1800" dirty="0" smtClean="0"/>
              <a:t>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passwd</a:t>
            </a:r>
            <a:r>
              <a:rPr lang="en-US" sz="1800" dirty="0"/>
              <a:t> refers to one file on red and a different file on blue.</a:t>
            </a:r>
          </a:p>
          <a:p>
            <a:pPr lvl="1"/>
            <a:r>
              <a:rPr lang="en-US" sz="2000" dirty="0"/>
              <a:t>The obvious way to merge the file systems is to replace each computer’s root with </a:t>
            </a:r>
            <a:r>
              <a:rPr lang="en-US" sz="2000" dirty="0" smtClean="0"/>
              <a:t>a ‘</a:t>
            </a:r>
            <a:r>
              <a:rPr lang="en-US" sz="2000" dirty="0"/>
              <a:t>super root’ </a:t>
            </a:r>
            <a:r>
              <a:rPr lang="en-US" sz="2000" dirty="0" smtClean="0"/>
              <a:t>say </a:t>
            </a:r>
            <a:r>
              <a:rPr lang="en-US" sz="2000" dirty="0"/>
              <a:t>as /red </a:t>
            </a:r>
            <a:r>
              <a:rPr lang="en-US" sz="2000" dirty="0" smtClean="0"/>
              <a:t>and /</a:t>
            </a:r>
            <a:r>
              <a:rPr lang="en-US" sz="2000" dirty="0"/>
              <a:t>blue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Users and programs can then refer to /red/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passwd</a:t>
            </a:r>
            <a:r>
              <a:rPr lang="en-US" sz="2000" dirty="0"/>
              <a:t> and /blue/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passwd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But the </a:t>
            </a:r>
            <a:r>
              <a:rPr lang="en-US" sz="2000" dirty="0"/>
              <a:t>new naming convention by itself would cause programs on the two computers </a:t>
            </a:r>
            <a:r>
              <a:rPr lang="en-US" sz="2000" dirty="0" smtClean="0"/>
              <a:t>that still </a:t>
            </a:r>
            <a:r>
              <a:rPr lang="en-US" sz="2000" dirty="0"/>
              <a:t>use the old name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passwd</a:t>
            </a:r>
            <a:r>
              <a:rPr lang="en-US" sz="2000" dirty="0"/>
              <a:t> to malfunction. </a:t>
            </a:r>
            <a:endParaRPr lang="en-US" sz="2000" dirty="0" smtClean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solution is to leave the old </a:t>
            </a:r>
            <a:r>
              <a:rPr lang="en-US" sz="2000" dirty="0" smtClean="0"/>
              <a:t>root contents </a:t>
            </a:r>
            <a:r>
              <a:rPr lang="en-US" sz="2000" dirty="0"/>
              <a:t>on each computer and embed the mounted file systems /red and /blue of </a:t>
            </a:r>
            <a:r>
              <a:rPr lang="en-US" sz="2000" dirty="0" smtClean="0"/>
              <a:t>both computers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02483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dirty="0"/>
              <a:t>can always merge name spaces by creating a higher-level </a:t>
            </a:r>
            <a:r>
              <a:rPr lang="en-US" sz="2400" dirty="0" smtClean="0"/>
              <a:t>root context </a:t>
            </a:r>
          </a:p>
          <a:p>
            <a:pPr lvl="1"/>
            <a:r>
              <a:rPr lang="en-US" sz="2200" dirty="0" smtClean="0"/>
              <a:t>but </a:t>
            </a:r>
            <a:r>
              <a:rPr lang="en-US" sz="2200" dirty="0"/>
              <a:t>this may raise a problem of backward-compatibility. </a:t>
            </a:r>
            <a:endParaRPr lang="en-US" sz="2200" dirty="0" smtClean="0"/>
          </a:p>
          <a:p>
            <a:r>
              <a:rPr lang="en-US" sz="2400" dirty="0" smtClean="0"/>
              <a:t>Fixing the compatibility </a:t>
            </a:r>
            <a:r>
              <a:rPr lang="en-US" sz="2400" dirty="0"/>
              <a:t>problem, in turn, leaves us with hybrid name spaces </a:t>
            </a:r>
            <a:endParaRPr lang="en-US" sz="2400" dirty="0" smtClean="0"/>
          </a:p>
          <a:p>
            <a:pPr lvl="1"/>
            <a:r>
              <a:rPr lang="en-US" sz="2200" dirty="0" smtClean="0"/>
              <a:t>inconvenience of </a:t>
            </a:r>
            <a:r>
              <a:rPr lang="en-US" sz="2200" dirty="0"/>
              <a:t>having to translate old names between the users of the two computers.</a:t>
            </a:r>
          </a:p>
        </p:txBody>
      </p:sp>
    </p:spTree>
    <p:extLst>
      <p:ext uri="{BB962C8B-B14F-4D97-AF65-F5344CB8AC3E}">
        <p14:creationId xmlns:p14="http://schemas.microsoft.com/office/powerpoint/2010/main" val="23362450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851" y="0"/>
            <a:ext cx="8911687" cy="721364"/>
          </a:xfrm>
        </p:spPr>
        <p:txBody>
          <a:bodyPr/>
          <a:lstStyle/>
          <a:p>
            <a:r>
              <a:rPr lang="en-US" dirty="0"/>
              <a:t>Heterogeneity: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624" y="1074061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Distributed Computing Environment (DCE) name </a:t>
            </a:r>
            <a:r>
              <a:rPr lang="en-US" sz="2400" dirty="0" smtClean="0"/>
              <a:t>allows </a:t>
            </a:r>
            <a:r>
              <a:rPr lang="en-US" sz="2400" dirty="0"/>
              <a:t>heterogeneous name spaces to be embedded within it. </a:t>
            </a:r>
            <a:endParaRPr lang="en-US" sz="2400" dirty="0" smtClean="0"/>
          </a:p>
          <a:p>
            <a:r>
              <a:rPr lang="en-US" sz="2400" dirty="0" smtClean="0"/>
              <a:t>DCE </a:t>
            </a:r>
            <a:r>
              <a:rPr lang="en-US" sz="2400" dirty="0"/>
              <a:t>names </a:t>
            </a:r>
            <a:r>
              <a:rPr lang="en-US" sz="2400" dirty="0" smtClean="0"/>
              <a:t>may contain </a:t>
            </a:r>
            <a:r>
              <a:rPr lang="en-US" sz="2400" dirty="0"/>
              <a:t>junctions, </a:t>
            </a:r>
            <a:endParaRPr lang="en-US" sz="2400" dirty="0" smtClean="0"/>
          </a:p>
          <a:p>
            <a:pPr lvl="1"/>
            <a:r>
              <a:rPr lang="en-US" sz="2200" dirty="0" smtClean="0"/>
              <a:t>which </a:t>
            </a:r>
            <a:r>
              <a:rPr lang="en-US" sz="2200" dirty="0"/>
              <a:t>are similar to mount points in NFS and UNIX </a:t>
            </a:r>
            <a:r>
              <a:rPr lang="en-US" sz="2200" dirty="0" smtClean="0"/>
              <a:t>except </a:t>
            </a:r>
            <a:r>
              <a:rPr lang="en-US" sz="2200" dirty="0"/>
              <a:t>that they allow heterogeneous name spaces to be mounted</a:t>
            </a:r>
            <a:r>
              <a:rPr lang="en-US" sz="22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For example,</a:t>
            </a:r>
          </a:p>
          <a:p>
            <a:pPr lvl="1"/>
            <a:r>
              <a:rPr lang="en-US" sz="2400" dirty="0" smtClean="0"/>
              <a:t>Consider </a:t>
            </a:r>
            <a:r>
              <a:rPr lang="en-US" sz="2400" dirty="0"/>
              <a:t>the full DCE name /.../dcs.qmul.ac.uk/principals/</a:t>
            </a:r>
            <a:r>
              <a:rPr lang="en-US" sz="2400" dirty="0" err="1"/>
              <a:t>Jean.Dollimore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first </a:t>
            </a:r>
            <a:r>
              <a:rPr lang="en-US" sz="2400" dirty="0" smtClean="0"/>
              <a:t>part of </a:t>
            </a:r>
            <a:r>
              <a:rPr lang="en-US" sz="2400" dirty="0"/>
              <a:t>this name, /.../dcs.qmul.ac.uk, denotes a context called a cell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 next component </a:t>
            </a:r>
            <a:r>
              <a:rPr lang="en-US" sz="2400" dirty="0" smtClean="0"/>
              <a:t>is a </a:t>
            </a:r>
            <a:r>
              <a:rPr lang="en-US" sz="2400" dirty="0"/>
              <a:t>junction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943637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376281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For example, the junction principals is a context containing security principals in </a:t>
            </a:r>
            <a:r>
              <a:rPr lang="en-US" sz="2400" dirty="0" smtClean="0"/>
              <a:t>which</a:t>
            </a:r>
            <a:endParaRPr lang="en-US" sz="2400" dirty="0"/>
          </a:p>
          <a:p>
            <a:pPr lvl="1"/>
            <a:r>
              <a:rPr lang="en-US" sz="2400" dirty="0" smtClean="0"/>
              <a:t>final </a:t>
            </a:r>
            <a:r>
              <a:rPr lang="en-US" sz="2400" dirty="0"/>
              <a:t>component, </a:t>
            </a:r>
            <a:r>
              <a:rPr lang="en-US" sz="2400" dirty="0" err="1" smtClean="0"/>
              <a:t>Jean.Dollimore</a:t>
            </a:r>
            <a:r>
              <a:rPr lang="en-US" sz="2400" dirty="0"/>
              <a:t>, may be looked up, and in which these principal names have their own syntax.</a:t>
            </a:r>
          </a:p>
          <a:p>
            <a:r>
              <a:rPr lang="en-US" sz="2400" dirty="0"/>
              <a:t> Similarly, in /.../dcs.qmul.ac.uk/files/pub/reports/TR2000-99, </a:t>
            </a:r>
            <a:endParaRPr lang="en-US" sz="2400" dirty="0" smtClean="0"/>
          </a:p>
          <a:p>
            <a:pPr lvl="1"/>
            <a:r>
              <a:rPr lang="en-US" sz="2200" dirty="0" smtClean="0"/>
              <a:t>junction </a:t>
            </a:r>
            <a:r>
              <a:rPr lang="en-US" sz="2200" dirty="0"/>
              <a:t>files is a context corresponding to a file system directory, </a:t>
            </a:r>
          </a:p>
          <a:p>
            <a:pPr lvl="1"/>
            <a:r>
              <a:rPr lang="en-US" sz="2400" dirty="0" smtClean="0"/>
              <a:t>final </a:t>
            </a:r>
            <a:r>
              <a:rPr lang="en-US" sz="2400" dirty="0"/>
              <a:t>component pub/reports/TR2000-99 is looked up and in which the file name space has a distinct syntax. </a:t>
            </a:r>
          </a:p>
          <a:p>
            <a:r>
              <a:rPr lang="en-US" sz="2400" dirty="0"/>
              <a:t>The two junctions principals and files are the roots of heterogeneous name  spaces, </a:t>
            </a:r>
            <a:endParaRPr lang="en-US" sz="2400" dirty="0" smtClean="0"/>
          </a:p>
          <a:p>
            <a:pPr lvl="1"/>
            <a:r>
              <a:rPr lang="en-US" sz="2200" dirty="0" smtClean="0"/>
              <a:t>implemented </a:t>
            </a:r>
            <a:r>
              <a:rPr lang="en-US" sz="2200" dirty="0"/>
              <a:t>by heterogeneous name services.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061280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File </a:t>
            </a:r>
            <a:r>
              <a:rPr lang="en-US" sz="2400" dirty="0"/>
              <a:t>system mounting enables users to import files that </a:t>
            </a:r>
            <a:r>
              <a:rPr lang="en-US" sz="2400" dirty="0" smtClean="0"/>
              <a:t>are stored </a:t>
            </a:r>
            <a:r>
              <a:rPr lang="en-US" sz="2400" dirty="0"/>
              <a:t>on servers and shared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While </a:t>
            </a:r>
            <a:r>
              <a:rPr lang="en-US" sz="2400" dirty="0"/>
              <a:t>the other names continue to refer to local, </a:t>
            </a:r>
            <a:r>
              <a:rPr lang="en-US" sz="2400" dirty="0" smtClean="0"/>
              <a:t>unshared files </a:t>
            </a:r>
            <a:r>
              <a:rPr lang="en-US" sz="2400" dirty="0"/>
              <a:t>and can be administered autonomously. </a:t>
            </a:r>
            <a:endParaRPr lang="en-US" sz="2400" dirty="0" smtClean="0"/>
          </a:p>
          <a:p>
            <a:pPr lvl="1"/>
            <a:r>
              <a:rPr lang="en-US" sz="2200" dirty="0" smtClean="0"/>
              <a:t>But </a:t>
            </a:r>
            <a:r>
              <a:rPr lang="en-US" sz="2200" dirty="0"/>
              <a:t>the same files accessed from </a:t>
            </a:r>
            <a:r>
              <a:rPr lang="en-US" sz="2200" dirty="0" smtClean="0"/>
              <a:t>two different </a:t>
            </a:r>
            <a:r>
              <a:rPr lang="en-US" sz="2200" dirty="0"/>
              <a:t>computers may be mounted at different points and thus have different names.</a:t>
            </a:r>
          </a:p>
          <a:p>
            <a:r>
              <a:rPr lang="en-US" sz="2400" dirty="0"/>
              <a:t>Not sharing the entire name space means users must translate names </a:t>
            </a:r>
            <a:r>
              <a:rPr lang="en-US" sz="2400" dirty="0" smtClean="0"/>
              <a:t>between computers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485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attribute record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5418319" cy="467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851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0127" y="33709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The Spring naming service </a:t>
            </a:r>
            <a:r>
              <a:rPr lang="en-US" sz="2400" dirty="0"/>
              <a:t>[</a:t>
            </a:r>
            <a:r>
              <a:rPr lang="en-US" sz="2400" dirty="0" err="1" smtClean="0"/>
              <a:t>Radia</a:t>
            </a:r>
            <a:r>
              <a:rPr lang="en-US" sz="2400" dirty="0" smtClean="0"/>
              <a:t> </a:t>
            </a:r>
            <a:r>
              <a:rPr lang="en-US" sz="2400" i="1" dirty="0"/>
              <a:t>et al. </a:t>
            </a:r>
            <a:r>
              <a:rPr lang="en-US" sz="2400" dirty="0"/>
              <a:t>1993] provides the ability to </a:t>
            </a:r>
            <a:r>
              <a:rPr lang="en-US" sz="2400" dirty="0" smtClean="0"/>
              <a:t>construct name </a:t>
            </a:r>
            <a:r>
              <a:rPr lang="en-US" sz="2400" dirty="0"/>
              <a:t>spaces dynamically and to share individual naming contexts selectively. </a:t>
            </a:r>
            <a:endParaRPr lang="en-US" sz="2400" dirty="0" smtClean="0"/>
          </a:p>
          <a:p>
            <a:pPr lvl="1"/>
            <a:r>
              <a:rPr lang="en-US" sz="2400" dirty="0" smtClean="0"/>
              <a:t>Even two different </a:t>
            </a:r>
            <a:r>
              <a:rPr lang="en-US" sz="2400" dirty="0"/>
              <a:t>processes on the same computer can have different naming contexts. </a:t>
            </a:r>
            <a:endParaRPr lang="en-US" sz="2400" dirty="0" smtClean="0"/>
          </a:p>
          <a:p>
            <a:r>
              <a:rPr lang="en-US" sz="2400" dirty="0" smtClean="0"/>
              <a:t>Spring naming </a:t>
            </a:r>
            <a:r>
              <a:rPr lang="en-US" sz="2400" dirty="0"/>
              <a:t>contexts are first-class objects that can be shared around a distributed system.</a:t>
            </a:r>
          </a:p>
          <a:p>
            <a:r>
              <a:rPr lang="en-US" sz="2400" dirty="0"/>
              <a:t>For example, suppose a user on computer </a:t>
            </a:r>
            <a:r>
              <a:rPr lang="en-US" sz="2400" i="1" dirty="0"/>
              <a:t>red </a:t>
            </a:r>
            <a:r>
              <a:rPr lang="en-US" sz="2400" dirty="0"/>
              <a:t>wishes to run a program on </a:t>
            </a:r>
            <a:r>
              <a:rPr lang="en-US" sz="2400" i="1" dirty="0"/>
              <a:t>blue </a:t>
            </a:r>
            <a:r>
              <a:rPr lang="en-US" sz="2400" dirty="0"/>
              <a:t>that </a:t>
            </a:r>
            <a:r>
              <a:rPr lang="en-US" sz="2400" dirty="0" smtClean="0"/>
              <a:t>issues file </a:t>
            </a:r>
            <a:r>
              <a:rPr lang="en-US" sz="2400" dirty="0"/>
              <a:t>pathnames such as </a:t>
            </a:r>
            <a:r>
              <a:rPr lang="en-US" sz="2400" i="1" dirty="0"/>
              <a:t>/</a:t>
            </a:r>
            <a:r>
              <a:rPr lang="en-US" sz="2400" i="1" dirty="0" err="1"/>
              <a:t>etc</a:t>
            </a:r>
            <a:r>
              <a:rPr lang="en-US" sz="2400" i="1" dirty="0"/>
              <a:t>/</a:t>
            </a:r>
            <a:r>
              <a:rPr lang="en-US" sz="2400" i="1" dirty="0" err="1"/>
              <a:t>passwd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400" dirty="0" smtClean="0"/>
              <a:t>but </a:t>
            </a:r>
            <a:r>
              <a:rPr lang="en-US" sz="2400" dirty="0"/>
              <a:t>these names are to resolve to the files on </a:t>
            </a:r>
            <a:r>
              <a:rPr lang="en-US" sz="2400" i="1" dirty="0" smtClean="0"/>
              <a:t>red</a:t>
            </a:r>
            <a:r>
              <a:rPr lang="en-US" sz="2400" dirty="0" smtClean="0"/>
              <a:t>’s file </a:t>
            </a:r>
            <a:r>
              <a:rPr lang="en-US" sz="2400" dirty="0"/>
              <a:t>system, not </a:t>
            </a:r>
            <a:r>
              <a:rPr lang="en-US" sz="2400" i="1" dirty="0"/>
              <a:t>blue</a:t>
            </a:r>
            <a:r>
              <a:rPr lang="en-US" sz="2400" dirty="0"/>
              <a:t>’s.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can be achieved in Spring by passing a reference to </a:t>
            </a:r>
            <a:r>
              <a:rPr lang="en-US" sz="2400" i="1" dirty="0" smtClean="0"/>
              <a:t>red</a:t>
            </a:r>
            <a:r>
              <a:rPr lang="en-US" sz="2400" dirty="0" smtClean="0"/>
              <a:t>’s local </a:t>
            </a:r>
            <a:r>
              <a:rPr lang="en-US" sz="2400" dirty="0"/>
              <a:t>naming context to </a:t>
            </a:r>
            <a:r>
              <a:rPr lang="en-US" sz="2400" i="1" dirty="0"/>
              <a:t>blue </a:t>
            </a:r>
            <a:r>
              <a:rPr lang="en-US" sz="2400" dirty="0"/>
              <a:t>and using it as the program’s naming context.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46255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666750"/>
            <a:ext cx="82391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9248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Plan 9 </a:t>
            </a:r>
            <a:r>
              <a:rPr lang="en-US" sz="2400" dirty="0"/>
              <a:t>[</a:t>
            </a:r>
            <a:r>
              <a:rPr lang="en-US" sz="2400" dirty="0" smtClean="0"/>
              <a:t>Pike et </a:t>
            </a:r>
            <a:r>
              <a:rPr lang="en-US" sz="2400" dirty="0"/>
              <a:t>al. 1993] also allows processes to have their own file system name space. </a:t>
            </a:r>
            <a:endParaRPr lang="en-US" sz="2400" dirty="0" smtClean="0"/>
          </a:p>
          <a:p>
            <a:r>
              <a:rPr lang="en-US" sz="2400" dirty="0" smtClean="0"/>
              <a:t>A novel feature </a:t>
            </a:r>
            <a:r>
              <a:rPr lang="en-US" sz="2400" dirty="0"/>
              <a:t>of Plan 9 </a:t>
            </a:r>
            <a:r>
              <a:rPr lang="en-US" sz="2400" dirty="0" smtClean="0"/>
              <a:t>is </a:t>
            </a:r>
            <a:r>
              <a:rPr lang="en-US" sz="2400" dirty="0"/>
              <a:t>that physical </a:t>
            </a:r>
            <a:r>
              <a:rPr lang="en-US" sz="2400" dirty="0" smtClean="0"/>
              <a:t>directories can </a:t>
            </a:r>
            <a:r>
              <a:rPr lang="en-US" sz="2400" dirty="0"/>
              <a:t>be ordered and merged into a single logical directory.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effect is that a </a:t>
            </a:r>
            <a:r>
              <a:rPr lang="en-US" sz="2400" dirty="0" smtClean="0"/>
              <a:t>name looked </a:t>
            </a:r>
            <a:r>
              <a:rPr lang="en-US" sz="2400" dirty="0"/>
              <a:t>up in the single logical directory is looked up in the succession of </a:t>
            </a:r>
            <a:r>
              <a:rPr lang="en-US" sz="2400" dirty="0" smtClean="0"/>
              <a:t>physical directories </a:t>
            </a:r>
            <a:r>
              <a:rPr lang="en-US" sz="2400" dirty="0"/>
              <a:t>until there is a match, when the attributes are returned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This eliminates </a:t>
            </a:r>
            <a:r>
              <a:rPr lang="en-US" sz="2400" dirty="0" smtClean="0"/>
              <a:t>the need </a:t>
            </a:r>
            <a:r>
              <a:rPr lang="en-US" sz="2400" dirty="0"/>
              <a:t>to supply lists of paths when looking for program or library files.</a:t>
            </a:r>
          </a:p>
        </p:txBody>
      </p:sp>
    </p:spTree>
    <p:extLst>
      <p:ext uri="{BB962C8B-B14F-4D97-AF65-F5344CB8AC3E}">
        <p14:creationId xmlns:p14="http://schemas.microsoft.com/office/powerpoint/2010/main" val="120129336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109662"/>
            <a:ext cx="72199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6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432" y="2133599"/>
            <a:ext cx="9435180" cy="462814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File systems are designed to store and manage large numbers of files, </a:t>
            </a:r>
            <a:r>
              <a:rPr lang="en-US" sz="2200" dirty="0" smtClean="0"/>
              <a:t>with facilities </a:t>
            </a:r>
            <a:r>
              <a:rPr lang="en-US" sz="2200" dirty="0"/>
              <a:t>for creating, naming and deleting files.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naming of files is supported by </a:t>
            </a:r>
            <a:r>
              <a:rPr lang="en-US" sz="2200" dirty="0" smtClean="0"/>
              <a:t>the use </a:t>
            </a:r>
            <a:r>
              <a:rPr lang="en-US" sz="2200" dirty="0"/>
              <a:t>of directories.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directory is a file, often of a special type, that provides a </a:t>
            </a:r>
            <a:r>
              <a:rPr lang="en-US" sz="2200" dirty="0" smtClean="0"/>
              <a:t>mapping from </a:t>
            </a:r>
            <a:r>
              <a:rPr lang="en-US" sz="2200" dirty="0"/>
              <a:t>text names to internal file identifiers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File systems also </a:t>
            </a:r>
            <a:r>
              <a:rPr lang="en-US" sz="2200" dirty="0" smtClean="0"/>
              <a:t>take responsibility </a:t>
            </a:r>
            <a:r>
              <a:rPr lang="en-US" sz="2200" dirty="0"/>
              <a:t>for </a:t>
            </a:r>
            <a:r>
              <a:rPr lang="en-US" sz="2200" dirty="0" smtClean="0"/>
              <a:t>the</a:t>
            </a:r>
          </a:p>
          <a:p>
            <a:pPr lvl="1"/>
            <a:r>
              <a:rPr lang="en-US" sz="2200" dirty="0" smtClean="0"/>
              <a:t>control </a:t>
            </a:r>
            <a:r>
              <a:rPr lang="en-US" sz="2200" dirty="0"/>
              <a:t>of access to </a:t>
            </a:r>
            <a:r>
              <a:rPr lang="en-US" sz="2200" dirty="0" smtClean="0"/>
              <a:t>files</a:t>
            </a:r>
          </a:p>
          <a:p>
            <a:pPr lvl="1"/>
            <a:r>
              <a:rPr lang="en-US" sz="2200" dirty="0" smtClean="0"/>
              <a:t>restricting </a:t>
            </a:r>
            <a:r>
              <a:rPr lang="en-US" sz="2200" dirty="0"/>
              <a:t>access to files according </a:t>
            </a:r>
            <a:r>
              <a:rPr lang="en-US" sz="2200" dirty="0" smtClean="0"/>
              <a:t>to users</a:t>
            </a:r>
            <a:r>
              <a:rPr lang="en-US" sz="2200" dirty="0"/>
              <a:t>’ authorizations </a:t>
            </a:r>
            <a:endParaRPr lang="en-US" sz="2200" dirty="0" smtClean="0"/>
          </a:p>
          <a:p>
            <a:pPr lvl="1"/>
            <a:r>
              <a:rPr lang="en-US" sz="2200" dirty="0" smtClean="0"/>
              <a:t>type </a:t>
            </a:r>
            <a:r>
              <a:rPr lang="en-US" sz="2200" dirty="0"/>
              <a:t>of access requested (reading, updating, executing </a:t>
            </a:r>
            <a:r>
              <a:rPr lang="en-US" sz="2200" dirty="0" smtClean="0"/>
              <a:t>and so on).</a:t>
            </a:r>
          </a:p>
          <a:p>
            <a:r>
              <a:rPr lang="en-US" sz="2200" dirty="0"/>
              <a:t>The term </a:t>
            </a:r>
            <a:r>
              <a:rPr lang="en-US" sz="2200" i="1" dirty="0"/>
              <a:t>metadata </a:t>
            </a:r>
            <a:r>
              <a:rPr lang="en-US" sz="2200" dirty="0"/>
              <a:t>is often used to refer to all of the extra information stored </a:t>
            </a:r>
            <a:r>
              <a:rPr lang="en-US" sz="2200" dirty="0" smtClean="0"/>
              <a:t>by a </a:t>
            </a:r>
            <a:r>
              <a:rPr lang="en-US" sz="2200" dirty="0"/>
              <a:t>file system that is needed for the management of files. </a:t>
            </a:r>
            <a:endParaRPr lang="en-US" sz="2200" dirty="0" smtClean="0"/>
          </a:p>
          <a:p>
            <a:pPr lvl="1"/>
            <a:r>
              <a:rPr lang="en-US" sz="2200" dirty="0" smtClean="0"/>
              <a:t>file </a:t>
            </a:r>
            <a:r>
              <a:rPr lang="en-US" sz="2200" dirty="0"/>
              <a:t>attributes</a:t>
            </a:r>
            <a:r>
              <a:rPr lang="en-US" sz="2200" dirty="0" smtClean="0"/>
              <a:t>, directories </a:t>
            </a:r>
            <a:r>
              <a:rPr lang="en-US" sz="2200" dirty="0"/>
              <a:t>and all the other persistent information used by the file system.</a:t>
            </a:r>
            <a:endParaRPr lang="en-US" sz="22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1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9210918" cy="34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8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Figure </a:t>
            </a:r>
            <a:r>
              <a:rPr lang="en-US" sz="2400" dirty="0" smtClean="0"/>
              <a:t>shows </a:t>
            </a:r>
            <a:r>
              <a:rPr lang="en-US" sz="2400" dirty="0"/>
              <a:t>a typical layered module structure for the implementation of </a:t>
            </a:r>
            <a:r>
              <a:rPr lang="en-US" sz="2400" dirty="0" smtClean="0"/>
              <a:t>a non-distributed </a:t>
            </a:r>
            <a:r>
              <a:rPr lang="en-US" sz="2400" dirty="0"/>
              <a:t>file system in a conventional operating system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Each layer depends </a:t>
            </a:r>
            <a:r>
              <a:rPr lang="en-US" sz="2400" dirty="0" smtClean="0"/>
              <a:t>only on </a:t>
            </a:r>
            <a:r>
              <a:rPr lang="en-US" sz="2400" dirty="0"/>
              <a:t>the layers below it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implementation of </a:t>
            </a:r>
            <a:r>
              <a:rPr lang="en-US" sz="2400" dirty="0" smtClean="0"/>
              <a:t>a distributed </a:t>
            </a:r>
            <a:r>
              <a:rPr lang="en-US" sz="2400" dirty="0"/>
              <a:t>file service requires all of </a:t>
            </a:r>
            <a:r>
              <a:rPr lang="en-US" sz="2400" dirty="0" smtClean="0"/>
              <a:t>the components </a:t>
            </a:r>
            <a:r>
              <a:rPr lang="en-US" sz="2400" dirty="0"/>
              <a:t>shown there, with additional components to deal with </a:t>
            </a:r>
            <a:endParaRPr lang="en-US" sz="2400" dirty="0" smtClean="0"/>
          </a:p>
          <a:p>
            <a:pPr lvl="1"/>
            <a:r>
              <a:rPr lang="en-US" sz="2200" dirty="0" smtClean="0"/>
              <a:t>client-server communication </a:t>
            </a:r>
          </a:p>
          <a:p>
            <a:pPr lvl="1"/>
            <a:r>
              <a:rPr lang="en-US" sz="2200" dirty="0" smtClean="0"/>
              <a:t>distributed </a:t>
            </a:r>
            <a:r>
              <a:rPr lang="en-US" sz="2200" dirty="0"/>
              <a:t>naming </a:t>
            </a:r>
            <a:endParaRPr lang="en-US" sz="2200" dirty="0" smtClean="0"/>
          </a:p>
          <a:p>
            <a:pPr lvl="1"/>
            <a:r>
              <a:rPr lang="en-US" sz="2200" dirty="0" smtClean="0"/>
              <a:t> </a:t>
            </a:r>
            <a:r>
              <a:rPr lang="en-US" sz="2200" dirty="0"/>
              <a:t>location of files.</a:t>
            </a:r>
          </a:p>
        </p:txBody>
      </p:sp>
    </p:spTree>
    <p:extLst>
      <p:ext uri="{BB962C8B-B14F-4D97-AF65-F5344CB8AC3E}">
        <p14:creationId xmlns:p14="http://schemas.microsoft.com/office/powerpoint/2010/main" val="148445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system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13" y="1218957"/>
            <a:ext cx="9646531" cy="54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66910"/>
            <a:ext cx="8911687" cy="699364"/>
          </a:xfrm>
        </p:spPr>
        <p:txBody>
          <a:bodyPr/>
          <a:lstStyle/>
          <a:p>
            <a:r>
              <a:rPr lang="en-US" b="1" dirty="0"/>
              <a:t>File system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349" y="866274"/>
            <a:ext cx="9246388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These system </a:t>
            </a:r>
            <a:r>
              <a:rPr lang="en-US" sz="2400" dirty="0"/>
              <a:t>calls </a:t>
            </a:r>
            <a:r>
              <a:rPr lang="en-US" sz="2400" dirty="0" smtClean="0"/>
              <a:t> are implemented by the </a:t>
            </a:r>
            <a:r>
              <a:rPr lang="en-US" sz="2400" b="1" dirty="0"/>
              <a:t>kernel;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pplication programmers </a:t>
            </a:r>
            <a:r>
              <a:rPr lang="en-US" sz="2400" dirty="0"/>
              <a:t>usually access them through procedure </a:t>
            </a:r>
            <a:r>
              <a:rPr lang="en-US" sz="2400" dirty="0" smtClean="0"/>
              <a:t>libraries such </a:t>
            </a:r>
            <a:r>
              <a:rPr lang="en-US" sz="2400" dirty="0"/>
              <a:t>as the C Standard </a:t>
            </a:r>
            <a:r>
              <a:rPr lang="en-US" sz="2400" dirty="0" err="1"/>
              <a:t>Input/Output</a:t>
            </a:r>
            <a:r>
              <a:rPr lang="en-US" sz="2400" dirty="0"/>
              <a:t> Library or the Java file </a:t>
            </a:r>
            <a:r>
              <a:rPr lang="en-US" sz="2400" dirty="0" smtClean="0"/>
              <a:t>classes</a:t>
            </a:r>
          </a:p>
          <a:p>
            <a:r>
              <a:rPr lang="en-US" sz="2400" dirty="0"/>
              <a:t>The UNIX operations are based on a programming model in which some file </a:t>
            </a:r>
            <a:r>
              <a:rPr lang="en-US" sz="2400" b="1" dirty="0" smtClean="0"/>
              <a:t>state information </a:t>
            </a:r>
            <a:r>
              <a:rPr lang="en-US" sz="2400" b="1" dirty="0"/>
              <a:t>is stored</a:t>
            </a:r>
            <a:r>
              <a:rPr lang="en-US" sz="2400" dirty="0"/>
              <a:t> by the file system for each running program. </a:t>
            </a:r>
            <a:endParaRPr lang="en-US" sz="2400" dirty="0" smtClean="0"/>
          </a:p>
          <a:p>
            <a:pPr lvl="1"/>
            <a:r>
              <a:rPr lang="en-US" sz="2000" dirty="0" smtClean="0"/>
              <a:t>list of </a:t>
            </a:r>
            <a:r>
              <a:rPr lang="en-US" sz="2000" dirty="0"/>
              <a:t>currently open files </a:t>
            </a: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read-write pointer for </a:t>
            </a:r>
            <a:r>
              <a:rPr lang="en-US" sz="2000" dirty="0" smtClean="0"/>
              <a:t>each giving </a:t>
            </a:r>
            <a:r>
              <a:rPr lang="en-US" sz="2000" dirty="0"/>
              <a:t>the position within </a:t>
            </a:r>
            <a:r>
              <a:rPr lang="en-US" sz="2000" dirty="0" smtClean="0"/>
              <a:t>the file </a:t>
            </a:r>
            <a:r>
              <a:rPr lang="en-US" sz="2000" dirty="0"/>
              <a:t>at which the next read or write operation will be applied</a:t>
            </a:r>
            <a:r>
              <a:rPr lang="en-US" sz="2000" dirty="0" smtClean="0"/>
              <a:t>.</a:t>
            </a:r>
          </a:p>
          <a:p>
            <a:r>
              <a:rPr lang="en-US" sz="2400" dirty="0"/>
              <a:t>The file system is responsible for applying </a:t>
            </a:r>
            <a:r>
              <a:rPr lang="en-US" sz="2400" b="1" dirty="0"/>
              <a:t>access control </a:t>
            </a:r>
            <a:r>
              <a:rPr lang="en-US" sz="2400" dirty="0"/>
              <a:t>for </a:t>
            </a:r>
            <a:r>
              <a:rPr lang="en-US" sz="2400" dirty="0" smtClean="0"/>
              <a:t>files</a:t>
            </a:r>
          </a:p>
          <a:p>
            <a:pPr lvl="1"/>
            <a:r>
              <a:rPr lang="en-US" sz="2000" dirty="0" smtClean="0"/>
              <a:t>Checking </a:t>
            </a:r>
            <a:r>
              <a:rPr lang="en-US" sz="2000" dirty="0"/>
              <a:t>the rights </a:t>
            </a:r>
            <a:r>
              <a:rPr lang="en-US" sz="2000" dirty="0" smtClean="0"/>
              <a:t>allowed for </a:t>
            </a:r>
            <a:r>
              <a:rPr lang="en-US" sz="2000" dirty="0"/>
              <a:t>the user’s identity in the access control list against the </a:t>
            </a:r>
            <a:r>
              <a:rPr lang="en-US" sz="2000" i="1" dirty="0"/>
              <a:t>mode </a:t>
            </a:r>
            <a:r>
              <a:rPr lang="en-US" sz="2000" dirty="0"/>
              <a:t>of access requested </a:t>
            </a:r>
            <a:r>
              <a:rPr lang="en-US" sz="2000" dirty="0" smtClean="0"/>
              <a:t>in the </a:t>
            </a:r>
            <a:r>
              <a:rPr lang="en-US" sz="2000" i="1" dirty="0"/>
              <a:t>open </a:t>
            </a:r>
            <a:r>
              <a:rPr lang="en-US" sz="2000" dirty="0"/>
              <a:t>system call</a:t>
            </a:r>
          </a:p>
        </p:txBody>
      </p:sp>
    </p:spTree>
    <p:extLst>
      <p:ext uri="{BB962C8B-B14F-4D97-AF65-F5344CB8AC3E}">
        <p14:creationId xmlns:p14="http://schemas.microsoft.com/office/powerpoint/2010/main" val="13023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553028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Many of </a:t>
            </a:r>
            <a:r>
              <a:rPr lang="en-US" sz="2400" b="1" dirty="0"/>
              <a:t>the requirements and potential pitfalls </a:t>
            </a:r>
            <a:r>
              <a:rPr lang="en-US" sz="2400" dirty="0"/>
              <a:t>in the design of distributed services </a:t>
            </a:r>
            <a:r>
              <a:rPr lang="en-US" sz="2400" b="1" dirty="0" smtClean="0"/>
              <a:t>were first </a:t>
            </a:r>
            <a:r>
              <a:rPr lang="en-US" sz="2400" b="1" dirty="0"/>
              <a:t>observed in the early development </a:t>
            </a:r>
            <a:r>
              <a:rPr lang="en-US" sz="2400" dirty="0"/>
              <a:t>of distributed file systems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Initially, they </a:t>
            </a:r>
            <a:r>
              <a:rPr lang="en-US" sz="2400" dirty="0" smtClean="0"/>
              <a:t>offered </a:t>
            </a:r>
            <a:r>
              <a:rPr lang="en-US" sz="2400" b="1" dirty="0" smtClean="0"/>
              <a:t>access </a:t>
            </a:r>
            <a:r>
              <a:rPr lang="en-US" sz="2400" b="1" dirty="0"/>
              <a:t>transparency </a:t>
            </a:r>
            <a:r>
              <a:rPr lang="en-US" sz="2400" dirty="0"/>
              <a:t>and </a:t>
            </a:r>
            <a:r>
              <a:rPr lang="en-US" sz="2400" b="1" dirty="0"/>
              <a:t>location transparency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During the Subsequent phases </a:t>
            </a:r>
            <a:r>
              <a:rPr lang="en-US" sz="2400" dirty="0"/>
              <a:t>of </a:t>
            </a:r>
            <a:r>
              <a:rPr lang="en-US" sz="2400" dirty="0" smtClean="0"/>
              <a:t>development</a:t>
            </a:r>
          </a:p>
          <a:p>
            <a:pPr lvl="1"/>
            <a:r>
              <a:rPr lang="en-US" sz="2400" b="1" dirty="0" smtClean="0"/>
              <a:t>Performance</a:t>
            </a:r>
          </a:p>
          <a:p>
            <a:pPr lvl="1"/>
            <a:r>
              <a:rPr lang="en-US" sz="2400" b="1" dirty="0" smtClean="0"/>
              <a:t>Scalability</a:t>
            </a:r>
          </a:p>
          <a:p>
            <a:pPr lvl="1"/>
            <a:r>
              <a:rPr lang="en-US" sz="2400" b="1" dirty="0" smtClean="0"/>
              <a:t> concurrency control</a:t>
            </a:r>
            <a:endParaRPr lang="en-US" sz="2400" b="1" dirty="0"/>
          </a:p>
          <a:p>
            <a:pPr lvl="1"/>
            <a:r>
              <a:rPr lang="en-US" sz="2400" b="1" dirty="0" smtClean="0"/>
              <a:t> </a:t>
            </a:r>
            <a:r>
              <a:rPr lang="en-US" sz="2400" b="1" dirty="0"/>
              <a:t>fault tolerance </a:t>
            </a:r>
          </a:p>
          <a:p>
            <a:pPr lvl="1"/>
            <a:r>
              <a:rPr lang="en-US" sz="2400" b="1" dirty="0" smtClean="0"/>
              <a:t>security </a:t>
            </a:r>
            <a:r>
              <a:rPr lang="en-US" sz="2400" b="1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9223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file service is usually the most heavily loaded service in an intranet</a:t>
            </a:r>
            <a:r>
              <a:rPr lang="en-US" sz="2400" dirty="0" smtClean="0"/>
              <a:t>, so </a:t>
            </a:r>
            <a:r>
              <a:rPr lang="en-US" sz="2400" dirty="0"/>
              <a:t>its functionality and performance are critical.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design of the file service </a:t>
            </a:r>
            <a:r>
              <a:rPr lang="en-US" sz="2400" dirty="0" smtClean="0"/>
              <a:t>should support </a:t>
            </a:r>
            <a:r>
              <a:rPr lang="en-US" sz="2400" dirty="0"/>
              <a:t>many of the transparency requirements for distributed </a:t>
            </a:r>
            <a:r>
              <a:rPr lang="en-US" sz="2400" dirty="0" smtClean="0"/>
              <a:t>systems</a:t>
            </a:r>
          </a:p>
          <a:p>
            <a:r>
              <a:rPr lang="en-US" sz="2400" dirty="0"/>
              <a:t>The design must balance the flexibility and scalability that derive </a:t>
            </a:r>
            <a:r>
              <a:rPr lang="en-US" sz="2400" dirty="0" smtClean="0"/>
              <a:t>from transparency </a:t>
            </a:r>
            <a:r>
              <a:rPr lang="en-US" sz="2400" dirty="0"/>
              <a:t>against software complexity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6150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782" y="188682"/>
            <a:ext cx="8911687" cy="4934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670" y="68217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i="1" dirty="0"/>
              <a:t>Access transparency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400" dirty="0" smtClean="0"/>
              <a:t>Client </a:t>
            </a:r>
            <a:r>
              <a:rPr lang="en-US" sz="2400" dirty="0"/>
              <a:t>programs should be unaware of the distribution of files.</a:t>
            </a:r>
          </a:p>
          <a:p>
            <a:pPr lvl="1"/>
            <a:r>
              <a:rPr lang="en-US" sz="2400" dirty="0"/>
              <a:t>A single set of operations is provided for access to local and remote </a:t>
            </a:r>
            <a:r>
              <a:rPr lang="en-US" sz="2400" dirty="0" smtClean="0"/>
              <a:t>files.</a:t>
            </a:r>
          </a:p>
          <a:p>
            <a:pPr lvl="1"/>
            <a:r>
              <a:rPr lang="en-US" sz="2400" dirty="0" smtClean="0"/>
              <a:t>Programs written </a:t>
            </a:r>
            <a:r>
              <a:rPr lang="en-US" sz="2400" dirty="0"/>
              <a:t>to operate on local files are able to access remote files without </a:t>
            </a:r>
            <a:r>
              <a:rPr lang="en-US" sz="2400" dirty="0" smtClean="0"/>
              <a:t>modification</a:t>
            </a:r>
          </a:p>
          <a:p>
            <a:r>
              <a:rPr lang="en-US" sz="2400" b="1" i="1" dirty="0"/>
              <a:t>Location transparency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400" dirty="0" smtClean="0"/>
              <a:t>Client </a:t>
            </a:r>
            <a:r>
              <a:rPr lang="en-US" sz="2400" dirty="0"/>
              <a:t>programs should see a uniform file name space. </a:t>
            </a:r>
            <a:endParaRPr lang="en-US" sz="2400" dirty="0" smtClean="0"/>
          </a:p>
          <a:p>
            <a:pPr lvl="1"/>
            <a:r>
              <a:rPr lang="en-US" sz="2400" dirty="0" smtClean="0"/>
              <a:t>Files or </a:t>
            </a:r>
            <a:r>
              <a:rPr lang="en-US" sz="2400" dirty="0"/>
              <a:t>groups of files may be relocated without changing their </a:t>
            </a:r>
            <a:r>
              <a:rPr lang="en-US" sz="2400" dirty="0" smtClean="0"/>
              <a:t>pathnames</a:t>
            </a:r>
          </a:p>
          <a:p>
            <a:pPr lvl="1"/>
            <a:r>
              <a:rPr lang="en-US" sz="2400" dirty="0" smtClean="0"/>
              <a:t> User programs </a:t>
            </a:r>
            <a:r>
              <a:rPr lang="en-US" sz="2400" dirty="0"/>
              <a:t>see the same name space wherever they are executed.</a:t>
            </a:r>
          </a:p>
        </p:txBody>
      </p:sp>
    </p:spTree>
    <p:extLst>
      <p:ext uri="{BB962C8B-B14F-4D97-AF65-F5344CB8AC3E}">
        <p14:creationId xmlns:p14="http://schemas.microsoft.com/office/powerpoint/2010/main" val="380530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253" y="146439"/>
            <a:ext cx="8911687" cy="4950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630" y="64144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sharing of stored information is perhaps the most important aspect </a:t>
            </a:r>
            <a:r>
              <a:rPr lang="en-US" sz="2400" dirty="0" smtClean="0"/>
              <a:t>of distributed </a:t>
            </a:r>
            <a:r>
              <a:rPr lang="en-US" sz="2400" dirty="0"/>
              <a:t>resource sharing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Web servers provide a restricted form of </a:t>
            </a:r>
            <a:r>
              <a:rPr lang="en-US" sz="2400" dirty="0" smtClean="0"/>
              <a:t>data sharing </a:t>
            </a:r>
            <a:r>
              <a:rPr lang="en-US" sz="2400" dirty="0"/>
              <a:t>in which files stored locally,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file systems at the server or in servers on a </a:t>
            </a:r>
            <a:r>
              <a:rPr lang="en-US" sz="2400" dirty="0" smtClean="0"/>
              <a:t>local network</a:t>
            </a:r>
            <a:r>
              <a:rPr lang="en-US" sz="2400" dirty="0"/>
              <a:t>, are made available to clients throughout the Internet.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design of </a:t>
            </a:r>
            <a:r>
              <a:rPr lang="en-US" sz="2400" dirty="0" smtClean="0"/>
              <a:t>large-scale wide </a:t>
            </a:r>
            <a:r>
              <a:rPr lang="en-US" sz="2400" dirty="0"/>
              <a:t>area read-write file storage systems poses problems of load balancing, reliability</a:t>
            </a:r>
            <a:r>
              <a:rPr lang="en-US" sz="2400" dirty="0" smtClean="0"/>
              <a:t>, availability </a:t>
            </a:r>
            <a:r>
              <a:rPr lang="en-US" sz="2400" dirty="0"/>
              <a:t>and security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The requirements for sharing within local networks and intranets lead to a </a:t>
            </a:r>
            <a:r>
              <a:rPr lang="en-US" sz="2400" dirty="0" smtClean="0"/>
              <a:t>need for </a:t>
            </a:r>
            <a:r>
              <a:rPr lang="en-US" sz="2400" dirty="0"/>
              <a:t>a different type of </a:t>
            </a:r>
            <a:r>
              <a:rPr lang="en-US" sz="2400" dirty="0" smtClean="0"/>
              <a:t>service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O</a:t>
            </a:r>
            <a:r>
              <a:rPr lang="en-US" sz="2400" dirty="0" smtClean="0"/>
              <a:t>ne </a:t>
            </a:r>
            <a:r>
              <a:rPr lang="en-US" sz="2400" dirty="0"/>
              <a:t>that supports the persistent storage of data </a:t>
            </a:r>
            <a:r>
              <a:rPr lang="en-US" sz="2400" dirty="0" smtClean="0"/>
              <a:t>and programs </a:t>
            </a:r>
            <a:r>
              <a:rPr lang="en-US" sz="2400" dirty="0"/>
              <a:t>of all types on behalf of clients and the consistent distribution of </a:t>
            </a:r>
            <a:r>
              <a:rPr lang="en-US" sz="2400" dirty="0" smtClean="0"/>
              <a:t>up-to-date data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32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410" y="420910"/>
            <a:ext cx="8911687" cy="4789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143" y="1264555"/>
            <a:ext cx="9632269" cy="3777622"/>
          </a:xfrm>
        </p:spPr>
        <p:txBody>
          <a:bodyPr>
            <a:noAutofit/>
          </a:bodyPr>
          <a:lstStyle/>
          <a:p>
            <a:r>
              <a:rPr lang="en-US" sz="2400" b="1" i="1" dirty="0"/>
              <a:t>Mobility transparency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400" dirty="0" smtClean="0"/>
              <a:t>Neither </a:t>
            </a:r>
            <a:r>
              <a:rPr lang="en-US" sz="2400" dirty="0"/>
              <a:t>client programs nor system administration tables </a:t>
            </a:r>
            <a:r>
              <a:rPr lang="en-US" sz="2400" dirty="0" smtClean="0"/>
              <a:t>in client </a:t>
            </a:r>
            <a:r>
              <a:rPr lang="en-US" sz="2400" dirty="0"/>
              <a:t>nodes need to be changed when files are moved.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allows file mobility </a:t>
            </a:r>
            <a:r>
              <a:rPr lang="en-US" sz="2400" dirty="0" smtClean="0"/>
              <a:t>–files </a:t>
            </a:r>
            <a:r>
              <a:rPr lang="en-US" sz="2400" dirty="0"/>
              <a:t>or, more commonly, sets or volumes of files may be moved, either by </a:t>
            </a:r>
            <a:r>
              <a:rPr lang="en-US" sz="2400" dirty="0" smtClean="0"/>
              <a:t>system administrators </a:t>
            </a:r>
            <a:r>
              <a:rPr lang="en-US" sz="2400" dirty="0"/>
              <a:t>or automatically</a:t>
            </a:r>
            <a:r>
              <a:rPr lang="en-US" sz="2400" dirty="0" smtClean="0"/>
              <a:t>.</a:t>
            </a:r>
          </a:p>
          <a:p>
            <a:r>
              <a:rPr lang="en-US" sz="2400" b="1" i="1" dirty="0"/>
              <a:t>Performance transparency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Client </a:t>
            </a:r>
            <a:r>
              <a:rPr lang="en-US" sz="2400" dirty="0"/>
              <a:t>programs should continue to perform </a:t>
            </a:r>
            <a:r>
              <a:rPr lang="en-US" sz="2400" dirty="0" smtClean="0"/>
              <a:t>satisfactorily while </a:t>
            </a:r>
            <a:r>
              <a:rPr lang="en-US" sz="2400" dirty="0"/>
              <a:t>the load on the service varies within a specified range</a:t>
            </a:r>
            <a:r>
              <a:rPr lang="en-US" sz="2400" dirty="0" smtClean="0"/>
              <a:t>.</a:t>
            </a:r>
          </a:p>
          <a:p>
            <a:r>
              <a:rPr lang="en-US" sz="2400" b="1" i="1" dirty="0"/>
              <a:t>Scaling transparency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service can be expanded by incremental growth to </a:t>
            </a:r>
            <a:r>
              <a:rPr lang="en-US" sz="2400" dirty="0" smtClean="0"/>
              <a:t>deal with </a:t>
            </a:r>
            <a:r>
              <a:rPr lang="en-US" sz="2400" dirty="0"/>
              <a:t>a wide range of loads and network sizes.</a:t>
            </a:r>
          </a:p>
        </p:txBody>
      </p:sp>
    </p:spTree>
    <p:extLst>
      <p:ext uri="{BB962C8B-B14F-4D97-AF65-F5344CB8AC3E}">
        <p14:creationId xmlns:p14="http://schemas.microsoft.com/office/powerpoint/2010/main" val="4746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Concurrent file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Changes to a file by one client should not interfere with </a:t>
            </a:r>
            <a:r>
              <a:rPr lang="en-US" sz="2400" dirty="0" smtClean="0"/>
              <a:t>the operation </a:t>
            </a:r>
            <a:r>
              <a:rPr lang="en-US" sz="2400" dirty="0"/>
              <a:t>of other clients simultaneously accessing or changing the same file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need </a:t>
            </a:r>
            <a:r>
              <a:rPr lang="en-US" sz="2400" dirty="0" smtClean="0"/>
              <a:t>for concurrency </a:t>
            </a:r>
            <a:r>
              <a:rPr lang="en-US" sz="2400" dirty="0"/>
              <a:t>control for access to shared data in many applications is widely </a:t>
            </a:r>
            <a:r>
              <a:rPr lang="en-US" sz="2400" dirty="0" smtClean="0"/>
              <a:t>accepted and </a:t>
            </a:r>
            <a:r>
              <a:rPr lang="en-US" sz="2400" dirty="0"/>
              <a:t>techniques are known for its implementation, but they are </a:t>
            </a:r>
            <a:r>
              <a:rPr lang="en-US" sz="2400" dirty="0" smtClean="0"/>
              <a:t>costly</a:t>
            </a:r>
          </a:p>
          <a:p>
            <a:r>
              <a:rPr lang="en-US" sz="2400" dirty="0" smtClean="0"/>
              <a:t>Most of the File services </a:t>
            </a:r>
            <a:r>
              <a:rPr lang="en-US" sz="2400" dirty="0"/>
              <a:t>follow modern UNIX standards in providing advisory or mandatory file- </a:t>
            </a:r>
            <a:r>
              <a:rPr lang="en-US" sz="2400" dirty="0" smtClean="0"/>
              <a:t>or record-level </a:t>
            </a:r>
            <a:r>
              <a:rPr lang="en-US" sz="2400" dirty="0"/>
              <a:t>locking</a:t>
            </a:r>
          </a:p>
        </p:txBody>
      </p:sp>
    </p:spTree>
    <p:extLst>
      <p:ext uri="{BB962C8B-B14F-4D97-AF65-F5344CB8AC3E}">
        <p14:creationId xmlns:p14="http://schemas.microsoft.com/office/powerpoint/2010/main" val="3923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File </a:t>
            </a:r>
            <a:r>
              <a:rPr lang="en-US" sz="2000" dirty="0"/>
              <a:t>may be represented </a:t>
            </a:r>
            <a:r>
              <a:rPr lang="en-US" sz="2000" dirty="0" smtClean="0"/>
              <a:t>by several </a:t>
            </a:r>
            <a:r>
              <a:rPr lang="en-US" sz="2000" dirty="0"/>
              <a:t>copies of its contents at different locations.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has two benefits </a:t>
            </a:r>
            <a:r>
              <a:rPr lang="en-US" sz="2000" dirty="0" smtClean="0"/>
              <a:t>–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it </a:t>
            </a:r>
            <a:r>
              <a:rPr lang="en-US" sz="2000" dirty="0" smtClean="0"/>
              <a:t>enables multiple </a:t>
            </a:r>
            <a:r>
              <a:rPr lang="en-US" sz="2000" dirty="0"/>
              <a:t>servers to share the load of providing a service to clients accessing the same </a:t>
            </a:r>
            <a:r>
              <a:rPr lang="en-US" sz="2000" dirty="0" smtClean="0"/>
              <a:t>set of </a:t>
            </a:r>
            <a:r>
              <a:rPr lang="en-US" sz="2000" dirty="0"/>
              <a:t>files, enhancing the scalability of the </a:t>
            </a:r>
            <a:r>
              <a:rPr lang="en-US" sz="2000" dirty="0" smtClean="0"/>
              <a:t>service</a:t>
            </a: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enhances fault tolerance </a:t>
            </a:r>
            <a:r>
              <a:rPr lang="en-US" sz="2000" dirty="0" smtClean="0"/>
              <a:t>by enabling </a:t>
            </a:r>
            <a:r>
              <a:rPr lang="en-US" sz="2000" dirty="0"/>
              <a:t>clients to locate another server that holds a copy of the file when one has failed.</a:t>
            </a:r>
          </a:p>
          <a:p>
            <a:r>
              <a:rPr lang="en-US" sz="2000" dirty="0"/>
              <a:t>Few file services support replication fully, but most support the caching of files </a:t>
            </a:r>
            <a:r>
              <a:rPr lang="en-US" sz="2000" dirty="0" smtClean="0"/>
              <a:t>or portions </a:t>
            </a:r>
            <a:r>
              <a:rPr lang="en-US" sz="2000" dirty="0"/>
              <a:t>of files locally, a limited form of replication.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256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and operating system heterogeneity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service interfaces should be </a:t>
            </a:r>
            <a:r>
              <a:rPr lang="en-US" sz="2400" dirty="0" smtClean="0"/>
              <a:t>defined so </a:t>
            </a:r>
            <a:r>
              <a:rPr lang="en-US" sz="2400" dirty="0"/>
              <a:t>that client and server software can be implemented for different operating </a:t>
            </a:r>
            <a:r>
              <a:rPr lang="en-US" sz="2400" dirty="0" smtClean="0"/>
              <a:t>systems and </a:t>
            </a:r>
            <a:r>
              <a:rPr lang="en-US" sz="2400" dirty="0"/>
              <a:t>computers.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requirement is an important aspect of openness.</a:t>
            </a:r>
          </a:p>
        </p:txBody>
      </p:sp>
    </p:spTree>
    <p:extLst>
      <p:ext uri="{BB962C8B-B14F-4D97-AF65-F5344CB8AC3E}">
        <p14:creationId xmlns:p14="http://schemas.microsoft.com/office/powerpoint/2010/main" val="18831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976" y="179973"/>
            <a:ext cx="8911687" cy="1280890"/>
          </a:xfrm>
        </p:spPr>
        <p:txBody>
          <a:bodyPr/>
          <a:lstStyle/>
          <a:p>
            <a:r>
              <a:rPr lang="en-US" b="1" dirty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537" y="820418"/>
            <a:ext cx="987552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central role of the file service in distributed systems makes </a:t>
            </a:r>
            <a:r>
              <a:rPr lang="en-US" sz="2400" dirty="0" smtClean="0"/>
              <a:t>it essential </a:t>
            </a:r>
            <a:r>
              <a:rPr lang="en-US" sz="2400" dirty="0"/>
              <a:t>that the service continue to operate in the face of client and server failures.</a:t>
            </a:r>
          </a:p>
          <a:p>
            <a:r>
              <a:rPr lang="en-US" sz="2400" dirty="0" smtClean="0"/>
              <a:t>To cope </a:t>
            </a:r>
            <a:r>
              <a:rPr lang="en-US" sz="2400" dirty="0"/>
              <a:t>with transient communication failures, the design can be based on </a:t>
            </a:r>
            <a:endParaRPr lang="en-US" sz="2400" dirty="0" smtClean="0"/>
          </a:p>
          <a:p>
            <a:pPr lvl="1"/>
            <a:r>
              <a:rPr lang="en-US" sz="2400" i="1" dirty="0" smtClean="0"/>
              <a:t>at-most-once </a:t>
            </a:r>
            <a:r>
              <a:rPr lang="en-US" sz="2400" dirty="0" smtClean="0"/>
              <a:t>invocation semantics </a:t>
            </a:r>
          </a:p>
          <a:p>
            <a:pPr lvl="1"/>
            <a:r>
              <a:rPr lang="en-US" sz="2400" i="1" dirty="0" smtClean="0"/>
              <a:t>at-least-once </a:t>
            </a:r>
            <a:r>
              <a:rPr lang="en-US" sz="2400" dirty="0" smtClean="0"/>
              <a:t>semantics </a:t>
            </a:r>
            <a:r>
              <a:rPr lang="en-US" sz="2400" dirty="0"/>
              <a:t>with a server protocol designed in terms of </a:t>
            </a:r>
            <a:r>
              <a:rPr lang="en-US" sz="2400" i="1" dirty="0"/>
              <a:t>idempotent </a:t>
            </a:r>
            <a:r>
              <a:rPr lang="en-US" sz="2400" dirty="0"/>
              <a:t>operations, </a:t>
            </a:r>
            <a:r>
              <a:rPr lang="en-US" sz="2400" dirty="0" smtClean="0"/>
              <a:t>ensuring that </a:t>
            </a:r>
            <a:r>
              <a:rPr lang="en-US" sz="2400" dirty="0"/>
              <a:t>duplicated requests do not result in invalid updates to files.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servers can </a:t>
            </a:r>
            <a:r>
              <a:rPr lang="en-US" sz="2400" dirty="0" smtClean="0"/>
              <a:t>be </a:t>
            </a:r>
            <a:r>
              <a:rPr lang="en-US" sz="2400" i="1" dirty="0" smtClean="0"/>
              <a:t>stateless</a:t>
            </a:r>
            <a:r>
              <a:rPr lang="en-US" sz="2400" dirty="0"/>
              <a:t>, so that they can be restarted and the service restored after a failure without </a:t>
            </a:r>
            <a:r>
              <a:rPr lang="en-US" sz="2400" dirty="0" smtClean="0"/>
              <a:t>any need </a:t>
            </a:r>
            <a:r>
              <a:rPr lang="en-US" sz="2400" dirty="0"/>
              <a:t>to recover previous state. </a:t>
            </a:r>
            <a:endParaRPr lang="en-US" sz="2400" dirty="0" smtClean="0"/>
          </a:p>
          <a:p>
            <a:r>
              <a:rPr lang="en-US" sz="2400" dirty="0" smtClean="0"/>
              <a:t>Tolerance </a:t>
            </a:r>
            <a:r>
              <a:rPr lang="en-US" sz="2400" dirty="0"/>
              <a:t>of disconnection or server failures requires </a:t>
            </a:r>
            <a:r>
              <a:rPr lang="en-US" sz="2400" dirty="0" smtClean="0"/>
              <a:t>file replication</a:t>
            </a:r>
            <a:r>
              <a:rPr lang="en-US" sz="2400" dirty="0"/>
              <a:t>, which is more difficult to achieve</a:t>
            </a:r>
          </a:p>
        </p:txBody>
      </p:sp>
    </p:spTree>
    <p:extLst>
      <p:ext uri="{BB962C8B-B14F-4D97-AF65-F5344CB8AC3E}">
        <p14:creationId xmlns:p14="http://schemas.microsoft.com/office/powerpoint/2010/main" val="177411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802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Conventional file systems such as that provided in UNIX offer </a:t>
            </a:r>
            <a:r>
              <a:rPr lang="en-US" sz="2400" i="1" dirty="0" smtClean="0"/>
              <a:t>one-copy update </a:t>
            </a:r>
            <a:r>
              <a:rPr lang="en-US" sz="2400" i="1" dirty="0"/>
              <a:t>semantics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refers to a model for concurrent access to files in which the </a:t>
            </a:r>
            <a:r>
              <a:rPr lang="en-US" sz="2400" dirty="0" smtClean="0"/>
              <a:t>file contents </a:t>
            </a:r>
            <a:r>
              <a:rPr lang="en-US" sz="2400" dirty="0"/>
              <a:t>seen by all of the processes accessing or updating a given file are those that </a:t>
            </a:r>
            <a:r>
              <a:rPr lang="en-US" sz="2400" dirty="0" smtClean="0"/>
              <a:t>they would </a:t>
            </a:r>
            <a:r>
              <a:rPr lang="en-US" sz="2400" dirty="0"/>
              <a:t>see if only a single copy of the file contents existed.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files are replicated </a:t>
            </a:r>
            <a:r>
              <a:rPr lang="en-US" sz="2400" dirty="0" smtClean="0"/>
              <a:t>or cached </a:t>
            </a:r>
            <a:r>
              <a:rPr lang="en-US" sz="2400" dirty="0"/>
              <a:t>at different sites, there is an inevitable delay in the propagation of </a:t>
            </a:r>
            <a:r>
              <a:rPr lang="en-US" sz="2400" dirty="0" smtClean="0"/>
              <a:t>modifications made </a:t>
            </a:r>
            <a:r>
              <a:rPr lang="en-US" sz="2400" dirty="0"/>
              <a:t>at one site to all of the other sites that hold </a:t>
            </a:r>
            <a:r>
              <a:rPr lang="en-US" sz="2400" dirty="0" smtClean="0"/>
              <a:t>copies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his </a:t>
            </a:r>
            <a:r>
              <a:rPr lang="en-US" sz="2400" dirty="0"/>
              <a:t>may result in </a:t>
            </a:r>
            <a:r>
              <a:rPr lang="en-US" sz="2400" dirty="0" smtClean="0"/>
              <a:t>some deviation </a:t>
            </a:r>
            <a:r>
              <a:rPr lang="en-US" sz="2400" dirty="0"/>
              <a:t>from one-copy semantics.</a:t>
            </a:r>
          </a:p>
        </p:txBody>
      </p:sp>
    </p:spTree>
    <p:extLst>
      <p:ext uri="{BB962C8B-B14F-4D97-AF65-F5344CB8AC3E}">
        <p14:creationId xmlns:p14="http://schemas.microsoft.com/office/powerpoint/2010/main" val="25010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Virtually all file systems provide access-control mechanisms based on </a:t>
            </a:r>
            <a:r>
              <a:rPr lang="en-US" sz="2800" dirty="0" smtClean="0"/>
              <a:t>the use </a:t>
            </a:r>
            <a:r>
              <a:rPr lang="en-US" sz="2800" dirty="0"/>
              <a:t>of access control lists.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distributed file systems, there is a need to </a:t>
            </a:r>
            <a:r>
              <a:rPr lang="en-US" sz="2800" b="1" dirty="0" smtClean="0"/>
              <a:t>authenticate client </a:t>
            </a:r>
            <a:r>
              <a:rPr lang="en-US" sz="2800" dirty="0"/>
              <a:t>requests so that access control at the server is based on correct user identities </a:t>
            </a:r>
            <a:r>
              <a:rPr lang="en-US" sz="2800" dirty="0" smtClean="0"/>
              <a:t>and to </a:t>
            </a:r>
            <a:r>
              <a:rPr lang="en-US" sz="2800" b="1" dirty="0"/>
              <a:t>protect the contents </a:t>
            </a:r>
            <a:r>
              <a:rPr lang="en-US" sz="2800" dirty="0"/>
              <a:t>of request and reply messages with digital signatures </a:t>
            </a:r>
            <a:r>
              <a:rPr lang="en-US" sz="2800" dirty="0" smtClean="0"/>
              <a:t>and (</a:t>
            </a:r>
            <a:r>
              <a:rPr lang="en-US" sz="2800" dirty="0"/>
              <a:t>optionally) encryption of secret data</a:t>
            </a:r>
          </a:p>
        </p:txBody>
      </p:sp>
    </p:spTree>
    <p:extLst>
      <p:ext uri="{BB962C8B-B14F-4D97-AF65-F5344CB8AC3E}">
        <p14:creationId xmlns:p14="http://schemas.microsoft.com/office/powerpoint/2010/main" val="40436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distributed file service should offer facilities that are of at least the </a:t>
            </a:r>
            <a:r>
              <a:rPr lang="en-US" sz="2400" b="1" dirty="0" smtClean="0"/>
              <a:t>same power </a:t>
            </a:r>
            <a:r>
              <a:rPr lang="en-US" sz="2400" dirty="0"/>
              <a:t>and generality as those found in conventional file systems and should achieve </a:t>
            </a:r>
            <a:r>
              <a:rPr lang="en-US" sz="2400" dirty="0" smtClean="0"/>
              <a:t>a comparable </a:t>
            </a:r>
            <a:r>
              <a:rPr lang="en-US" sz="2400" dirty="0"/>
              <a:t>level of </a:t>
            </a:r>
            <a:r>
              <a:rPr lang="en-US" sz="2400" b="1" dirty="0"/>
              <a:t>performance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0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493" y="225903"/>
            <a:ext cx="8911687" cy="776987"/>
          </a:xfrm>
        </p:spPr>
        <p:txBody>
          <a:bodyPr/>
          <a:lstStyle/>
          <a:p>
            <a:r>
              <a:rPr lang="en-US" dirty="0"/>
              <a:t>File Service Design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50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err="1"/>
              <a:t>Stateful</a:t>
            </a:r>
            <a:endParaRPr lang="en-US" sz="2400" dirty="0"/>
          </a:p>
          <a:p>
            <a:pPr lvl="1"/>
            <a:r>
              <a:rPr lang="en-US" sz="2400" dirty="0" smtClean="0"/>
              <a:t>server </a:t>
            </a:r>
            <a:r>
              <a:rPr lang="en-US" sz="2400" dirty="0"/>
              <a:t>holds information on open files, current position, </a:t>
            </a:r>
            <a:r>
              <a:rPr lang="en-US" sz="2400" dirty="0" smtClean="0"/>
              <a:t>file locks</a:t>
            </a:r>
            <a:endParaRPr lang="en-US" sz="2400" dirty="0"/>
          </a:p>
          <a:p>
            <a:pPr lvl="1"/>
            <a:r>
              <a:rPr lang="en-US" sz="2400" dirty="0" smtClean="0"/>
              <a:t>open </a:t>
            </a:r>
            <a:r>
              <a:rPr lang="en-US" sz="2400" dirty="0"/>
              <a:t>before access, close </a:t>
            </a:r>
            <a:r>
              <a:rPr lang="en-US" sz="2400" dirty="0" smtClean="0"/>
              <a:t>after </a:t>
            </a:r>
          </a:p>
          <a:p>
            <a:pPr lvl="1"/>
            <a:r>
              <a:rPr lang="en-US" sz="2400" dirty="0" smtClean="0"/>
              <a:t>better </a:t>
            </a:r>
            <a:r>
              <a:rPr lang="en-US" sz="2400" dirty="0"/>
              <a:t>performance </a:t>
            </a:r>
          </a:p>
          <a:p>
            <a:pPr lvl="2"/>
            <a:r>
              <a:rPr lang="en-US" sz="2400" dirty="0" smtClean="0"/>
              <a:t>shorter </a:t>
            </a:r>
            <a:r>
              <a:rPr lang="en-US" sz="2400" dirty="0"/>
              <a:t>message, read-ahead </a:t>
            </a:r>
            <a:r>
              <a:rPr lang="en-US" sz="2400" dirty="0" smtClean="0"/>
              <a:t>possible </a:t>
            </a:r>
            <a:endParaRPr lang="en-US" sz="2400" dirty="0"/>
          </a:p>
          <a:p>
            <a:pPr lvl="1"/>
            <a:r>
              <a:rPr lang="en-US" sz="2400" dirty="0" smtClean="0"/>
              <a:t>server </a:t>
            </a:r>
            <a:r>
              <a:rPr lang="en-US" sz="2400" dirty="0"/>
              <a:t>failure </a:t>
            </a:r>
          </a:p>
          <a:p>
            <a:pPr lvl="2"/>
            <a:r>
              <a:rPr lang="en-US" sz="2400" dirty="0" smtClean="0"/>
              <a:t>lose </a:t>
            </a:r>
            <a:r>
              <a:rPr lang="en-US" sz="2400" dirty="0"/>
              <a:t>state</a:t>
            </a:r>
          </a:p>
          <a:p>
            <a:pPr lvl="1"/>
            <a:r>
              <a:rPr lang="en-US" sz="2400" dirty="0" smtClean="0"/>
              <a:t>client failure</a:t>
            </a:r>
          </a:p>
          <a:p>
            <a:pPr lvl="2"/>
            <a:r>
              <a:rPr lang="en-US" sz="2400" dirty="0" smtClean="0"/>
              <a:t>tables </a:t>
            </a:r>
            <a:r>
              <a:rPr lang="en-US" sz="2400" dirty="0"/>
              <a:t>fill </a:t>
            </a:r>
            <a:r>
              <a:rPr lang="en-US" sz="2400" dirty="0" smtClean="0"/>
              <a:t>up</a:t>
            </a:r>
          </a:p>
          <a:p>
            <a:pPr lvl="1"/>
            <a:r>
              <a:rPr lang="en-US" sz="2400" dirty="0" smtClean="0"/>
              <a:t>can </a:t>
            </a:r>
            <a:r>
              <a:rPr lang="en-US" sz="2400" dirty="0"/>
              <a:t>provide file locks</a:t>
            </a:r>
          </a:p>
        </p:txBody>
      </p:sp>
    </p:spTree>
    <p:extLst>
      <p:ext uri="{BB962C8B-B14F-4D97-AF65-F5344CB8AC3E}">
        <p14:creationId xmlns:p14="http://schemas.microsoft.com/office/powerpoint/2010/main" val="403545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Service Design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Stateless</a:t>
            </a:r>
          </a:p>
          <a:p>
            <a:pPr lvl="1"/>
            <a:r>
              <a:rPr lang="en-US" sz="2400" dirty="0" smtClean="0"/>
              <a:t>no </a:t>
            </a:r>
            <a:r>
              <a:rPr lang="en-US" sz="2400" dirty="0"/>
              <a:t>state information held by server</a:t>
            </a:r>
          </a:p>
          <a:p>
            <a:pPr lvl="1"/>
            <a:r>
              <a:rPr lang="en-US" sz="2400" dirty="0" smtClean="0"/>
              <a:t>file </a:t>
            </a:r>
            <a:r>
              <a:rPr lang="en-US" sz="2400" dirty="0"/>
              <a:t>operations idempotent, must contain all information</a:t>
            </a:r>
          </a:p>
          <a:p>
            <a:pPr lvl="1"/>
            <a:r>
              <a:rPr lang="en-US" sz="2400" dirty="0"/>
              <a:t>needed (longer message)</a:t>
            </a:r>
          </a:p>
          <a:p>
            <a:pPr lvl="1"/>
            <a:r>
              <a:rPr lang="en-US" sz="2400" dirty="0" smtClean="0"/>
              <a:t>simpler </a:t>
            </a:r>
            <a:r>
              <a:rPr lang="en-US" sz="2400" dirty="0"/>
              <a:t>file server design</a:t>
            </a:r>
          </a:p>
          <a:p>
            <a:pPr lvl="1"/>
            <a:r>
              <a:rPr lang="en-US" sz="2400" dirty="0" smtClean="0"/>
              <a:t>can </a:t>
            </a:r>
            <a:r>
              <a:rPr lang="en-US" sz="2400" dirty="0"/>
              <a:t>recover easily from client or server crash</a:t>
            </a:r>
          </a:p>
          <a:p>
            <a:pPr lvl="1"/>
            <a:r>
              <a:rPr lang="en-US" sz="2400" dirty="0" smtClean="0"/>
              <a:t>locking </a:t>
            </a:r>
            <a:r>
              <a:rPr lang="en-US" sz="2400" dirty="0"/>
              <a:t>requires extra lock server to hold state</a:t>
            </a:r>
          </a:p>
        </p:txBody>
      </p:sp>
    </p:spTree>
    <p:extLst>
      <p:ext uri="{BB962C8B-B14F-4D97-AF65-F5344CB8AC3E}">
        <p14:creationId xmlns:p14="http://schemas.microsoft.com/office/powerpoint/2010/main" val="320787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686" y="1614985"/>
            <a:ext cx="9979925" cy="3777622"/>
          </a:xfrm>
        </p:spPr>
        <p:txBody>
          <a:bodyPr>
            <a:noAutofit/>
          </a:bodyPr>
          <a:lstStyle/>
          <a:p>
            <a:r>
              <a:rPr lang="en-US" sz="2400" dirty="0"/>
              <a:t>File systems were originally developed for centralized computer systems </a:t>
            </a:r>
            <a:r>
              <a:rPr lang="en-US" sz="2400" dirty="0" smtClean="0"/>
              <a:t>and desktop </a:t>
            </a:r>
            <a:r>
              <a:rPr lang="en-US" sz="2400" dirty="0"/>
              <a:t>computers as an operating system facility providing a convenient </a:t>
            </a:r>
            <a:r>
              <a:rPr lang="en-US" sz="2400" dirty="0" smtClean="0"/>
              <a:t>programming interface </a:t>
            </a:r>
            <a:r>
              <a:rPr lang="en-US" sz="2400" dirty="0"/>
              <a:t>to disk storage. </a:t>
            </a:r>
            <a:endParaRPr lang="en-US" sz="2400" dirty="0" smtClean="0"/>
          </a:p>
          <a:p>
            <a:r>
              <a:rPr lang="en-US" sz="2400" dirty="0" smtClean="0"/>
              <a:t>Access-control and </a:t>
            </a:r>
            <a:r>
              <a:rPr lang="en-US" sz="2400" dirty="0"/>
              <a:t>file-locking mechanisms that made them useful for the sharing of data </a:t>
            </a:r>
            <a:r>
              <a:rPr lang="en-US" sz="2400" dirty="0" smtClean="0"/>
              <a:t>and programs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Distributed </a:t>
            </a:r>
            <a:r>
              <a:rPr lang="en-US" sz="2400" dirty="0"/>
              <a:t>file systems support the sharing of information in the form of </a:t>
            </a:r>
            <a:r>
              <a:rPr lang="en-US" sz="2400" dirty="0" smtClean="0"/>
              <a:t>files and </a:t>
            </a:r>
            <a:r>
              <a:rPr lang="en-US" sz="2400" dirty="0"/>
              <a:t>hardware resources in the form of persistent storage throughout an intranet. </a:t>
            </a:r>
            <a:endParaRPr lang="en-US" sz="2400" dirty="0" smtClean="0"/>
          </a:p>
          <a:p>
            <a:r>
              <a:rPr lang="en-US" sz="2400" dirty="0" smtClean="0"/>
              <a:t>A well designed file </a:t>
            </a:r>
            <a:r>
              <a:rPr lang="en-US" sz="2400" dirty="0"/>
              <a:t>service provides access to files stored at a server with performance </a:t>
            </a:r>
            <a:r>
              <a:rPr lang="en-US" sz="2400" dirty="0" smtClean="0"/>
              <a:t>and reliability </a:t>
            </a:r>
            <a:r>
              <a:rPr lang="en-US" sz="2400" dirty="0"/>
              <a:t>similar to, and in some cases better than, files stored on local disks.</a:t>
            </a:r>
          </a:p>
        </p:txBody>
      </p:sp>
    </p:spTree>
    <p:extLst>
      <p:ext uri="{BB962C8B-B14F-4D97-AF65-F5344CB8AC3E}">
        <p14:creationId xmlns:p14="http://schemas.microsoft.com/office/powerpoint/2010/main" val="38544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service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698" y="1624148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An architecture that offers a </a:t>
            </a:r>
            <a:r>
              <a:rPr lang="en-US" sz="2000" dirty="0" smtClean="0"/>
              <a:t>to </a:t>
            </a:r>
            <a:r>
              <a:rPr lang="en-US" sz="2000" dirty="0"/>
              <a:t>files is obtained by structuring the file service as </a:t>
            </a:r>
            <a:r>
              <a:rPr lang="en-US" sz="2000" b="1" dirty="0"/>
              <a:t>three components </a:t>
            </a:r>
            <a:r>
              <a:rPr lang="en-US" sz="2000" dirty="0"/>
              <a:t>– </a:t>
            </a:r>
            <a:endParaRPr lang="en-US" sz="2000" dirty="0" smtClean="0"/>
          </a:p>
          <a:p>
            <a:pPr lvl="1"/>
            <a:r>
              <a:rPr lang="en-US" sz="2000" i="1" dirty="0" smtClean="0"/>
              <a:t>flat </a:t>
            </a:r>
            <a:r>
              <a:rPr lang="en-US" sz="2000" i="1" dirty="0"/>
              <a:t>file service</a:t>
            </a:r>
            <a:r>
              <a:rPr lang="en-US" sz="2000" dirty="0"/>
              <a:t>,</a:t>
            </a:r>
          </a:p>
          <a:p>
            <a:pPr lvl="1"/>
            <a:r>
              <a:rPr lang="en-US" sz="2000" i="1" dirty="0" smtClean="0"/>
              <a:t>directory </a:t>
            </a:r>
            <a:r>
              <a:rPr lang="en-US" sz="2000" i="1" dirty="0"/>
              <a:t>service </a:t>
            </a:r>
            <a:endParaRPr lang="en-US" sz="2000" i="1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i="1" dirty="0"/>
              <a:t>client module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flat file service and the directory service each </a:t>
            </a:r>
            <a:r>
              <a:rPr lang="en-US" sz="2000" b="1" dirty="0"/>
              <a:t>export </a:t>
            </a:r>
            <a:r>
              <a:rPr lang="en-US" sz="2000" b="1" dirty="0" smtClean="0"/>
              <a:t>an interface </a:t>
            </a:r>
            <a:r>
              <a:rPr lang="en-US" sz="2000" b="1" dirty="0"/>
              <a:t>for use by client programs</a:t>
            </a:r>
            <a:r>
              <a:rPr lang="en-US" sz="2000" dirty="0"/>
              <a:t>, and their </a:t>
            </a:r>
            <a:r>
              <a:rPr lang="en-US" sz="2000" b="1" dirty="0"/>
              <a:t>RPC </a:t>
            </a:r>
            <a:r>
              <a:rPr lang="en-US" sz="2000" b="1" dirty="0" smtClean="0"/>
              <a:t>interfaces</a:t>
            </a:r>
          </a:p>
          <a:p>
            <a:pPr lvl="1"/>
            <a:r>
              <a:rPr lang="en-US" sz="1800" dirty="0" smtClean="0"/>
              <a:t> comprehensive </a:t>
            </a:r>
            <a:r>
              <a:rPr lang="en-US" sz="1800" dirty="0"/>
              <a:t>set of operations for access to files. </a:t>
            </a:r>
            <a:endParaRPr lang="en-US" sz="18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client module provides a </a:t>
            </a:r>
            <a:r>
              <a:rPr lang="en-US" sz="2000" b="1" dirty="0" smtClean="0"/>
              <a:t>single programming </a:t>
            </a:r>
            <a:r>
              <a:rPr lang="en-US" sz="2000" b="1" dirty="0"/>
              <a:t>interface with operations </a:t>
            </a:r>
            <a:r>
              <a:rPr lang="en-US" sz="2000" dirty="0"/>
              <a:t>on files similar to those found in </a:t>
            </a:r>
            <a:r>
              <a:rPr lang="en-US" sz="2000" dirty="0" smtClean="0"/>
              <a:t>conventional file </a:t>
            </a:r>
            <a:r>
              <a:rPr lang="en-US" sz="2000" dirty="0"/>
              <a:t>systems.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b="1" dirty="0"/>
              <a:t>design is </a:t>
            </a:r>
            <a:r>
              <a:rPr lang="en-US" sz="2000" b="1" i="1" dirty="0"/>
              <a:t>open </a:t>
            </a:r>
            <a:r>
              <a:rPr lang="en-US" sz="2000" dirty="0"/>
              <a:t>in the sense that different client modules can be used </a:t>
            </a:r>
            <a:r>
              <a:rPr lang="en-US" sz="2000" dirty="0" smtClean="0"/>
              <a:t>to implement </a:t>
            </a:r>
            <a:r>
              <a:rPr lang="en-US" sz="2000" dirty="0"/>
              <a:t>different programming interfaces, </a:t>
            </a:r>
          </a:p>
        </p:txBody>
      </p:sp>
    </p:spTree>
    <p:extLst>
      <p:ext uri="{BB962C8B-B14F-4D97-AF65-F5344CB8AC3E}">
        <p14:creationId xmlns:p14="http://schemas.microsoft.com/office/powerpoint/2010/main" val="298000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18" y="767540"/>
            <a:ext cx="9324193" cy="45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4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Flat file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1017" y="178090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flat file service is concerned with </a:t>
            </a:r>
            <a:r>
              <a:rPr lang="en-US" sz="2400" b="1" dirty="0"/>
              <a:t>implementing operations </a:t>
            </a:r>
            <a:r>
              <a:rPr lang="en-US" sz="2400" dirty="0"/>
              <a:t>on </a:t>
            </a:r>
            <a:r>
              <a:rPr lang="en-US" sz="2400" dirty="0" smtClean="0"/>
              <a:t>the contents </a:t>
            </a:r>
            <a:r>
              <a:rPr lang="en-US" sz="2400" dirty="0"/>
              <a:t>of files. </a:t>
            </a:r>
            <a:endParaRPr lang="en-US" sz="2400" dirty="0" smtClean="0"/>
          </a:p>
          <a:p>
            <a:r>
              <a:rPr lang="en-US" sz="2400" i="1" dirty="0" smtClean="0"/>
              <a:t>Unique </a:t>
            </a:r>
            <a:r>
              <a:rPr lang="en-US" sz="2400" i="1" dirty="0"/>
              <a:t>file identifiers </a:t>
            </a:r>
            <a:r>
              <a:rPr lang="en-US" sz="2400" dirty="0"/>
              <a:t>(UFIDs) are used to refer to files in all </a:t>
            </a:r>
            <a:r>
              <a:rPr lang="en-US" sz="2400" dirty="0" smtClean="0"/>
              <a:t>requests for </a:t>
            </a:r>
            <a:r>
              <a:rPr lang="en-US" sz="2400" dirty="0"/>
              <a:t>flat file service operations. </a:t>
            </a:r>
            <a:endParaRPr lang="en-US" sz="2400" dirty="0" smtClean="0"/>
          </a:p>
          <a:p>
            <a:r>
              <a:rPr lang="en-US" sz="2400" dirty="0" smtClean="0"/>
              <a:t>UFIDs </a:t>
            </a:r>
            <a:r>
              <a:rPr lang="en-US" sz="2400" dirty="0"/>
              <a:t>are long sequences </a:t>
            </a:r>
            <a:r>
              <a:rPr lang="en-US" sz="2400" dirty="0" smtClean="0"/>
              <a:t>of bits </a:t>
            </a:r>
            <a:r>
              <a:rPr lang="en-US" sz="2400" dirty="0"/>
              <a:t>chosen so that each file has a UFID that is unique among all of the files in </a:t>
            </a:r>
            <a:r>
              <a:rPr lang="en-US" sz="2400" dirty="0" smtClean="0"/>
              <a:t>a </a:t>
            </a:r>
            <a:r>
              <a:rPr lang="en-US" sz="2400" dirty="0"/>
              <a:t>distributed system. </a:t>
            </a:r>
            <a:endParaRPr lang="en-US" sz="2400" dirty="0" smtClean="0"/>
          </a:p>
          <a:p>
            <a:r>
              <a:rPr lang="en-US" sz="2400" dirty="0"/>
              <a:t>Translates UFIDs to file locations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the flat file service receives a request to create a file, </a:t>
            </a:r>
            <a:r>
              <a:rPr lang="en-US" sz="2400" dirty="0" smtClean="0"/>
              <a:t>it  generates </a:t>
            </a:r>
            <a:r>
              <a:rPr lang="en-US" sz="2400" dirty="0"/>
              <a:t>a new UFID for it and returns the UFID to the </a:t>
            </a:r>
            <a:r>
              <a:rPr lang="en-US" sz="2400" dirty="0" smtClean="0"/>
              <a:t>requester</a:t>
            </a:r>
          </a:p>
        </p:txBody>
      </p:sp>
    </p:spTree>
    <p:extLst>
      <p:ext uri="{BB962C8B-B14F-4D97-AF65-F5344CB8AC3E}">
        <p14:creationId xmlns:p14="http://schemas.microsoft.com/office/powerpoint/2010/main" val="19474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Directory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081" y="1571897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The directory service provides a mapping between </a:t>
            </a:r>
            <a:r>
              <a:rPr lang="en-US" sz="2000" i="1" dirty="0"/>
              <a:t>text names </a:t>
            </a:r>
            <a:r>
              <a:rPr lang="en-US" sz="2000" dirty="0" smtClean="0"/>
              <a:t>for files </a:t>
            </a:r>
            <a:r>
              <a:rPr lang="en-US" sz="2000" dirty="0"/>
              <a:t>and their UFIDs. </a:t>
            </a:r>
            <a:endParaRPr lang="en-US" sz="2000" dirty="0" smtClean="0"/>
          </a:p>
          <a:p>
            <a:r>
              <a:rPr lang="en-US" sz="2000" dirty="0" smtClean="0"/>
              <a:t>Clients </a:t>
            </a:r>
            <a:r>
              <a:rPr lang="en-US" sz="2000" dirty="0"/>
              <a:t>may obtain the UFID of a file by quoting its text name </a:t>
            </a:r>
            <a:r>
              <a:rPr lang="en-US" sz="2000" dirty="0" smtClean="0"/>
              <a:t>to the </a:t>
            </a:r>
            <a:r>
              <a:rPr lang="en-US" sz="2000" dirty="0"/>
              <a:t>directory service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directory service provides the functions needed to </a:t>
            </a:r>
            <a:r>
              <a:rPr lang="en-US" sz="2000" dirty="0" smtClean="0"/>
              <a:t>generate directories</a:t>
            </a:r>
          </a:p>
          <a:p>
            <a:pPr lvl="1"/>
            <a:r>
              <a:rPr lang="en-US" sz="2000" dirty="0" smtClean="0"/>
              <a:t>to </a:t>
            </a:r>
            <a:r>
              <a:rPr lang="en-US" sz="2000" dirty="0"/>
              <a:t>add new file names to </a:t>
            </a:r>
            <a:r>
              <a:rPr lang="en-US" sz="2000" dirty="0" smtClean="0"/>
              <a:t>directories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to obtain UFIDs from directories. </a:t>
            </a:r>
            <a:endParaRPr lang="en-US" sz="2000" dirty="0" smtClean="0"/>
          </a:p>
          <a:p>
            <a:r>
              <a:rPr lang="en-US" sz="2000" dirty="0" smtClean="0"/>
              <a:t>It  is </a:t>
            </a:r>
            <a:r>
              <a:rPr lang="en-US" sz="2000" dirty="0"/>
              <a:t>a client of the flat file </a:t>
            </a:r>
            <a:r>
              <a:rPr lang="en-US" sz="2000" dirty="0" smtClean="0"/>
              <a:t>service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its directory files are stored in files of the flat </a:t>
            </a:r>
            <a:r>
              <a:rPr lang="en-US" sz="2000" dirty="0" smtClean="0"/>
              <a:t>file service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a hierarchic file-naming scheme is adopted, as in UNIX, directories </a:t>
            </a:r>
            <a:r>
              <a:rPr lang="en-US" sz="2000" dirty="0" smtClean="0"/>
              <a:t>hold references </a:t>
            </a:r>
            <a:r>
              <a:rPr lang="en-US" sz="2000" dirty="0"/>
              <a:t>to other directories</a:t>
            </a:r>
          </a:p>
        </p:txBody>
      </p:sp>
    </p:spTree>
    <p:extLst>
      <p:ext uri="{BB962C8B-B14F-4D97-AF65-F5344CB8AC3E}">
        <p14:creationId xmlns:p14="http://schemas.microsoft.com/office/powerpoint/2010/main" val="34222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7794" y="1449977"/>
            <a:ext cx="9616818" cy="49769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client module runs in each client computer, integrating </a:t>
            </a:r>
            <a:r>
              <a:rPr lang="en-US" sz="2400" dirty="0" smtClean="0"/>
              <a:t>and extending </a:t>
            </a:r>
            <a:r>
              <a:rPr lang="en-US" sz="2400" dirty="0"/>
              <a:t>the operations of the flat file service and the directory service under a </a:t>
            </a:r>
            <a:r>
              <a:rPr lang="en-US" sz="2400" dirty="0" smtClean="0"/>
              <a:t>single application </a:t>
            </a:r>
            <a:r>
              <a:rPr lang="en-US" sz="2400" dirty="0"/>
              <a:t>programming </a:t>
            </a:r>
            <a:r>
              <a:rPr lang="en-US" sz="2400" dirty="0" smtClean="0"/>
              <a:t>interface</a:t>
            </a:r>
          </a:p>
          <a:p>
            <a:pPr lvl="1"/>
            <a:r>
              <a:rPr lang="en-US" sz="2400" dirty="0"/>
              <a:t>API for file access, one per client computer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client module also holds </a:t>
            </a:r>
            <a:r>
              <a:rPr lang="en-US" sz="2400" dirty="0" smtClean="0"/>
              <a:t>information about </a:t>
            </a:r>
            <a:r>
              <a:rPr lang="en-US" sz="2400" dirty="0"/>
              <a:t>the network locations of the flat file server and directory server processes. </a:t>
            </a:r>
            <a:endParaRPr lang="en-US" sz="2400" dirty="0" smtClean="0"/>
          </a:p>
          <a:p>
            <a:r>
              <a:rPr lang="en-US" sz="2400" dirty="0" smtClean="0"/>
              <a:t>Client </a:t>
            </a:r>
            <a:r>
              <a:rPr lang="en-US" sz="2400" dirty="0"/>
              <a:t>module can play an important role in achieving satisfactory </a:t>
            </a:r>
            <a:r>
              <a:rPr lang="en-US" sz="2400" dirty="0" smtClean="0"/>
              <a:t>performance through </a:t>
            </a:r>
            <a:r>
              <a:rPr lang="en-US" sz="2400" dirty="0"/>
              <a:t>the implementation of a cache of recently used file blocks at the client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Holds state: open files, positions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Flat file service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93" y="1561885"/>
            <a:ext cx="9957315" cy="45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UNIX: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264" y="158496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Flat </a:t>
            </a:r>
            <a:r>
              <a:rPr lang="en-US" sz="2400" dirty="0"/>
              <a:t>file service has no </a:t>
            </a:r>
            <a:r>
              <a:rPr lang="en-US" sz="2400" i="1" dirty="0"/>
              <a:t>open </a:t>
            </a:r>
            <a:r>
              <a:rPr lang="en-US" sz="2400" dirty="0"/>
              <a:t>and </a:t>
            </a:r>
            <a:r>
              <a:rPr lang="en-US" sz="2400" i="1" dirty="0" smtClean="0"/>
              <a:t>close </a:t>
            </a:r>
            <a:r>
              <a:rPr lang="en-US" sz="2400" dirty="0" smtClean="0"/>
              <a:t>operations </a:t>
            </a:r>
            <a:r>
              <a:rPr lang="en-US" sz="2400" dirty="0"/>
              <a:t>– files can be accessed immediately by quoting the appropriate UFID.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i="1" dirty="0" smtClean="0"/>
              <a:t>Read </a:t>
            </a:r>
            <a:r>
              <a:rPr lang="en-US" sz="2400" dirty="0"/>
              <a:t>and </a:t>
            </a:r>
            <a:r>
              <a:rPr lang="en-US" sz="2400" i="1" dirty="0"/>
              <a:t>Write </a:t>
            </a:r>
            <a:r>
              <a:rPr lang="en-US" sz="2400" dirty="0"/>
              <a:t>requests in our interface include a parameter specifying a starting </a:t>
            </a:r>
            <a:r>
              <a:rPr lang="en-US" sz="2400" dirty="0" smtClean="0"/>
              <a:t>point within </a:t>
            </a:r>
            <a:r>
              <a:rPr lang="en-US" sz="2400" dirty="0"/>
              <a:t>the file for each transfer, whereas the equivalent UNIX operations do not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In UNIX</a:t>
            </a:r>
            <a:r>
              <a:rPr lang="en-US" sz="2400" dirty="0"/>
              <a:t>, each </a:t>
            </a:r>
            <a:r>
              <a:rPr lang="en-US" sz="2400" i="1" dirty="0"/>
              <a:t>read </a:t>
            </a:r>
            <a:r>
              <a:rPr lang="en-US" sz="2400" dirty="0"/>
              <a:t>or </a:t>
            </a:r>
            <a:r>
              <a:rPr lang="en-US" sz="2400" i="1" dirty="0"/>
              <a:t>write </a:t>
            </a:r>
            <a:r>
              <a:rPr lang="en-US" sz="2400" dirty="0"/>
              <a:t>operation starts at the current position of the </a:t>
            </a:r>
            <a:r>
              <a:rPr lang="en-US" sz="2400" dirty="0" smtClean="0"/>
              <a:t>read-write pointer</a:t>
            </a:r>
            <a:r>
              <a:rPr lang="en-US" sz="2400" dirty="0"/>
              <a:t>, and the read-write pointer is advanced by the number of bytes transferred </a:t>
            </a:r>
            <a:r>
              <a:rPr lang="en-US" sz="2400" dirty="0" smtClean="0"/>
              <a:t>after each </a:t>
            </a:r>
            <a:r>
              <a:rPr lang="en-US" sz="2400" i="1" dirty="0"/>
              <a:t>read </a:t>
            </a:r>
            <a:r>
              <a:rPr lang="en-US" sz="2400" dirty="0"/>
              <a:t>or </a:t>
            </a:r>
            <a:r>
              <a:rPr lang="en-US" sz="2400" i="1" dirty="0"/>
              <a:t>write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i="1" dirty="0"/>
              <a:t>seek </a:t>
            </a:r>
            <a:r>
              <a:rPr lang="en-US" sz="2400" dirty="0"/>
              <a:t>operation is provided to enable the read-write pointer to </a:t>
            </a:r>
            <a:r>
              <a:rPr lang="en-US" sz="2400" dirty="0" smtClean="0"/>
              <a:t>be explicitly </a:t>
            </a:r>
            <a:r>
              <a:rPr lang="en-US" sz="2400" dirty="0"/>
              <a:t>repositioned.</a:t>
            </a:r>
          </a:p>
        </p:txBody>
      </p:sp>
    </p:spTree>
    <p:extLst>
      <p:ext uri="{BB962C8B-B14F-4D97-AF65-F5344CB8AC3E}">
        <p14:creationId xmlns:p14="http://schemas.microsoft.com/office/powerpoint/2010/main" val="28587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6037" y="241171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interface to our flat file service differs from the UNIX file system </a:t>
            </a:r>
            <a:r>
              <a:rPr lang="en-US" sz="2400" dirty="0" smtClean="0"/>
              <a:t>interface mainly </a:t>
            </a:r>
            <a:r>
              <a:rPr lang="en-US" sz="2400" dirty="0"/>
              <a:t>for reasons of </a:t>
            </a:r>
            <a:r>
              <a:rPr lang="en-US" sz="2400" b="1" dirty="0"/>
              <a:t>fault </a:t>
            </a:r>
            <a:r>
              <a:rPr lang="en-US" sz="2400" b="1" dirty="0" smtClean="0"/>
              <a:t>tolerance</a:t>
            </a:r>
          </a:p>
          <a:p>
            <a:pPr lvl="1"/>
            <a:r>
              <a:rPr lang="en-US" sz="2400" b="1" i="1" dirty="0"/>
              <a:t>Repeatable operations</a:t>
            </a:r>
            <a:r>
              <a:rPr lang="en-US" sz="2400" dirty="0"/>
              <a:t>: </a:t>
            </a:r>
            <a:endParaRPr lang="en-US" sz="2400" dirty="0" smtClean="0"/>
          </a:p>
          <a:p>
            <a:pPr lvl="2"/>
            <a:r>
              <a:rPr lang="en-US" sz="2400" dirty="0" smtClean="0"/>
              <a:t>With </a:t>
            </a:r>
            <a:r>
              <a:rPr lang="en-US" sz="2400" dirty="0"/>
              <a:t>the exception of </a:t>
            </a:r>
            <a:r>
              <a:rPr lang="en-US" sz="2400" i="1" dirty="0"/>
              <a:t>Create</a:t>
            </a:r>
            <a:r>
              <a:rPr lang="en-US" sz="2400" dirty="0"/>
              <a:t>, </a:t>
            </a:r>
            <a:r>
              <a:rPr lang="en-US" sz="2400" dirty="0" smtClean="0"/>
              <a:t>allowing </a:t>
            </a:r>
            <a:r>
              <a:rPr lang="en-US" sz="2400" dirty="0"/>
              <a:t>the use of </a:t>
            </a:r>
            <a:r>
              <a:rPr lang="en-US" sz="2400" i="1" dirty="0"/>
              <a:t>at-least-once </a:t>
            </a:r>
            <a:r>
              <a:rPr lang="en-US" sz="2400" dirty="0"/>
              <a:t>RPC semantics </a:t>
            </a:r>
          </a:p>
          <a:p>
            <a:pPr lvl="2"/>
            <a:r>
              <a:rPr lang="en-US" sz="2400" dirty="0" smtClean="0"/>
              <a:t>clients </a:t>
            </a:r>
            <a:r>
              <a:rPr lang="en-US" sz="2400" dirty="0"/>
              <a:t>may </a:t>
            </a:r>
            <a:r>
              <a:rPr lang="en-US" sz="2400" dirty="0" smtClean="0"/>
              <a:t>repeat calls </a:t>
            </a:r>
            <a:r>
              <a:rPr lang="en-US" sz="2400" dirty="0"/>
              <a:t>to which they receive no reply. </a:t>
            </a:r>
            <a:endParaRPr lang="en-US" sz="2400" dirty="0" smtClean="0"/>
          </a:p>
          <a:p>
            <a:pPr lvl="2"/>
            <a:r>
              <a:rPr lang="en-US" sz="2400" dirty="0" smtClean="0"/>
              <a:t>Repeated </a:t>
            </a:r>
            <a:r>
              <a:rPr lang="en-US" sz="2400" dirty="0"/>
              <a:t>execution of </a:t>
            </a:r>
            <a:r>
              <a:rPr lang="en-US" sz="2400" i="1" dirty="0"/>
              <a:t>Create </a:t>
            </a:r>
            <a:r>
              <a:rPr lang="en-US" sz="2400" dirty="0"/>
              <a:t>produces </a:t>
            </a:r>
            <a:r>
              <a:rPr lang="en-US" sz="2400" dirty="0" smtClean="0"/>
              <a:t>a different </a:t>
            </a:r>
            <a:r>
              <a:rPr lang="en-US" sz="2400" dirty="0"/>
              <a:t>new file for each call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b="1" i="1" dirty="0"/>
              <a:t>Stateless servers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interface is suitable for implementation by </a:t>
            </a:r>
            <a:r>
              <a:rPr lang="en-US" sz="2400" i="1" dirty="0"/>
              <a:t>stateless </a:t>
            </a:r>
            <a:r>
              <a:rPr lang="en-US" sz="2400" dirty="0"/>
              <a:t>servers.</a:t>
            </a:r>
          </a:p>
          <a:p>
            <a:pPr lvl="2"/>
            <a:r>
              <a:rPr lang="en-US" sz="2400" dirty="0"/>
              <a:t>Stateless servers can be restarted after a failure and resume operation without </a:t>
            </a:r>
            <a:r>
              <a:rPr lang="en-US" sz="2400" dirty="0" smtClean="0"/>
              <a:t>any need </a:t>
            </a:r>
            <a:r>
              <a:rPr lang="en-US" sz="2400" dirty="0"/>
              <a:t>for clients or the server to restore any state</a:t>
            </a:r>
          </a:p>
        </p:txBody>
      </p:sp>
    </p:spTree>
    <p:extLst>
      <p:ext uri="{BB962C8B-B14F-4D97-AF65-F5344CB8AC3E}">
        <p14:creationId xmlns:p14="http://schemas.microsoft.com/office/powerpoint/2010/main" val="33018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6760" y="1455175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/>
              <a:t>In the UNIX file system, the user’s </a:t>
            </a:r>
            <a:r>
              <a:rPr lang="en-US" sz="2800" b="1" dirty="0"/>
              <a:t>access rights </a:t>
            </a:r>
            <a:r>
              <a:rPr lang="en-US" sz="2800" dirty="0"/>
              <a:t>are checked </a:t>
            </a:r>
            <a:r>
              <a:rPr lang="en-US" sz="2800" dirty="0" smtClean="0"/>
              <a:t>against the </a:t>
            </a:r>
            <a:r>
              <a:rPr lang="en-US" sz="2800" dirty="0"/>
              <a:t>access </a:t>
            </a:r>
            <a:r>
              <a:rPr lang="en-US" sz="2800" i="1" dirty="0"/>
              <a:t>mode </a:t>
            </a:r>
            <a:r>
              <a:rPr lang="en-US" sz="2800" dirty="0"/>
              <a:t>(read or write) requested in the </a:t>
            </a:r>
            <a:r>
              <a:rPr lang="en-US" sz="2800" i="1" dirty="0"/>
              <a:t>open </a:t>
            </a:r>
            <a:r>
              <a:rPr lang="en-US" sz="2800" dirty="0"/>
              <a:t>call </a:t>
            </a:r>
          </a:p>
          <a:p>
            <a:pPr lvl="1"/>
            <a:r>
              <a:rPr lang="en-US" sz="2800" dirty="0"/>
              <a:t>F</a:t>
            </a:r>
            <a:r>
              <a:rPr lang="en-US" sz="2800" dirty="0" smtClean="0"/>
              <a:t>ile </a:t>
            </a:r>
            <a:r>
              <a:rPr lang="en-US" sz="2800" dirty="0"/>
              <a:t>is opened only if the user has the necessary rights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The </a:t>
            </a:r>
            <a:r>
              <a:rPr lang="en-US" sz="2800" dirty="0" smtClean="0"/>
              <a:t>user identity </a:t>
            </a:r>
            <a:r>
              <a:rPr lang="en-US" sz="2800" dirty="0"/>
              <a:t>(UID) used in the access rights check is retrieved during the user’s </a:t>
            </a:r>
            <a:r>
              <a:rPr lang="en-US" sz="2800" dirty="0" smtClean="0"/>
              <a:t>earlier authenticated </a:t>
            </a:r>
            <a:r>
              <a:rPr lang="en-US" sz="2800" dirty="0"/>
              <a:t>login and cannot be tampered with in non-distributed implementations.</a:t>
            </a:r>
          </a:p>
          <a:p>
            <a:r>
              <a:rPr lang="en-US" sz="2800" dirty="0"/>
              <a:t>The resulting access rights are retained until the file is </a:t>
            </a:r>
            <a:r>
              <a:rPr lang="en-US" sz="2800" dirty="0" smtClean="0"/>
              <a:t>closed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9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8422" y="62411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distributed implementations, access rights checks have to be performed at the server because the server RPC interface is an otherwise unprotected point of access to files. </a:t>
            </a:r>
          </a:p>
          <a:p>
            <a:r>
              <a:rPr lang="en-US" sz="2000" dirty="0" smtClean="0"/>
              <a:t>A user identity has to be passed with requests, and the server is vulnerable to forged identities. </a:t>
            </a:r>
          </a:p>
          <a:p>
            <a:r>
              <a:rPr lang="en-US" sz="2000" dirty="0" smtClean="0"/>
              <a:t> If the results of an access rights check were retained at the server and used for future accesses, the </a:t>
            </a:r>
            <a:r>
              <a:rPr lang="en-US" sz="2000" b="1" dirty="0" smtClean="0"/>
              <a:t>server would no longer be stateless</a:t>
            </a:r>
          </a:p>
          <a:p>
            <a:r>
              <a:rPr lang="en-US" sz="2000" dirty="0" smtClean="0"/>
              <a:t>Two alternative approaches to the problem can be adopted:</a:t>
            </a:r>
          </a:p>
          <a:p>
            <a:pPr lvl="1"/>
            <a:r>
              <a:rPr lang="en-US" sz="2000" dirty="0" smtClean="0"/>
              <a:t>An access check is made whenever a file name is converted to a UFID, and the results are </a:t>
            </a:r>
            <a:r>
              <a:rPr lang="en-US" sz="2000" b="1" dirty="0" smtClean="0"/>
              <a:t>encoded in the form of a capability</a:t>
            </a:r>
            <a:r>
              <a:rPr lang="en-US" sz="2000" dirty="0" smtClean="0"/>
              <a:t>, which is returned to the client for submission with subsequent requests.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b="1" dirty="0" smtClean="0"/>
              <a:t>user identity is submitted with every client request, </a:t>
            </a:r>
            <a:r>
              <a:rPr lang="en-US" sz="2000" dirty="0" smtClean="0"/>
              <a:t>and access checks are performed by the server for every file operation.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69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131" y="169687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 file service enables programs to store and access remote files exactly as they </a:t>
            </a:r>
            <a:r>
              <a:rPr lang="en-US" sz="2400" dirty="0" smtClean="0"/>
              <a:t>do local ones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/>
              <a:t>allowing users to access their files from any computer in an intranet. </a:t>
            </a:r>
            <a:endParaRPr lang="en-US" sz="2200" dirty="0" smtClean="0"/>
          </a:p>
          <a:p>
            <a:r>
              <a:rPr lang="en-US" sz="2400" dirty="0" smtClean="0"/>
              <a:t>The concentration </a:t>
            </a:r>
            <a:r>
              <a:rPr lang="en-US" sz="2400" dirty="0"/>
              <a:t>of persistent storage at a few servers reduces the need for local </a:t>
            </a:r>
            <a:r>
              <a:rPr lang="en-US" sz="2400" dirty="0" smtClean="0"/>
              <a:t>disk storage</a:t>
            </a:r>
          </a:p>
          <a:p>
            <a:r>
              <a:rPr lang="en-US" sz="2400" dirty="0"/>
              <a:t>Other services, such as </a:t>
            </a:r>
            <a:r>
              <a:rPr lang="en-US" sz="2400" dirty="0" smtClean="0"/>
              <a:t>the name </a:t>
            </a:r>
            <a:r>
              <a:rPr lang="en-US" sz="2400" dirty="0"/>
              <a:t>service, the user authentication service and the print service, can be more </a:t>
            </a:r>
            <a:r>
              <a:rPr lang="en-US" sz="2400" dirty="0" smtClean="0"/>
              <a:t>easily </a:t>
            </a:r>
            <a:r>
              <a:rPr lang="en-US" sz="2400" dirty="0"/>
              <a:t>implemented when they can call upon the file service to meet their needs for </a:t>
            </a:r>
            <a:r>
              <a:rPr lang="en-US" sz="2400" dirty="0" smtClean="0"/>
              <a:t>persistent storage.</a:t>
            </a:r>
          </a:p>
          <a:p>
            <a:r>
              <a:rPr lang="en-US" sz="2400" dirty="0"/>
              <a:t>web servers often store and access the material from a local </a:t>
            </a:r>
            <a:r>
              <a:rPr lang="en-US" sz="2400" dirty="0" smtClean="0"/>
              <a:t>distributed file </a:t>
            </a:r>
            <a:r>
              <a:rPr lang="en-US" sz="2400" dirty="0"/>
              <a:t>system.</a:t>
            </a:r>
          </a:p>
        </p:txBody>
      </p:sp>
    </p:spTree>
    <p:extLst>
      <p:ext uri="{BB962C8B-B14F-4D97-AF65-F5344CB8AC3E}">
        <p14:creationId xmlns:p14="http://schemas.microsoft.com/office/powerpoint/2010/main" val="13994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Directory service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21" y="1356657"/>
            <a:ext cx="10777016" cy="47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2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Hierarchic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791" y="1772652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A hierarchic file system such as the one that UNIX </a:t>
            </a:r>
            <a:r>
              <a:rPr lang="en-US" sz="2000" dirty="0" smtClean="0"/>
              <a:t>provides consists </a:t>
            </a:r>
            <a:r>
              <a:rPr lang="en-US" sz="2000" dirty="0"/>
              <a:t>of a number of directories arranged in a tree structure. </a:t>
            </a:r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directory holds </a:t>
            </a:r>
            <a:r>
              <a:rPr lang="en-US" sz="2000" dirty="0" smtClean="0"/>
              <a:t>the names </a:t>
            </a:r>
            <a:r>
              <a:rPr lang="en-US" sz="2000" dirty="0"/>
              <a:t>of the files and other directories that are accessible from it. </a:t>
            </a:r>
            <a:endParaRPr lang="en-US" sz="2000" dirty="0" smtClean="0"/>
          </a:p>
          <a:p>
            <a:r>
              <a:rPr lang="en-US" sz="2000" dirty="0" smtClean="0"/>
              <a:t>Any </a:t>
            </a:r>
            <a:r>
              <a:rPr lang="en-US" sz="2000" dirty="0"/>
              <a:t>file or </a:t>
            </a:r>
            <a:r>
              <a:rPr lang="en-US" sz="2000" dirty="0" smtClean="0"/>
              <a:t>directory can </a:t>
            </a:r>
            <a:r>
              <a:rPr lang="en-US" sz="2000" dirty="0"/>
              <a:t>be referenced using a </a:t>
            </a:r>
            <a:r>
              <a:rPr lang="en-US" sz="2000" i="1" dirty="0"/>
              <a:t>pathname </a:t>
            </a:r>
            <a:r>
              <a:rPr lang="en-US" sz="2000" dirty="0"/>
              <a:t>– a multi-part name that represents a path </a:t>
            </a:r>
            <a:r>
              <a:rPr lang="en-US" sz="2000" dirty="0" smtClean="0"/>
              <a:t>through </a:t>
            </a:r>
            <a:r>
              <a:rPr lang="en-US" sz="2000" dirty="0"/>
              <a:t>the tree.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root has a distinguished name, and each file or directory has a name in </a:t>
            </a:r>
            <a:r>
              <a:rPr lang="en-US" sz="2000" dirty="0" smtClean="0"/>
              <a:t>a directory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UNIX file-naming scheme is not a strict hierarchy – files can have </a:t>
            </a:r>
            <a:r>
              <a:rPr lang="en-US" sz="2000" dirty="0" smtClean="0"/>
              <a:t>several names</a:t>
            </a:r>
            <a:r>
              <a:rPr lang="en-US" sz="2000" dirty="0"/>
              <a:t>, and they can be in the same or different directories.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is implemented by </a:t>
            </a:r>
            <a:r>
              <a:rPr lang="en-US" sz="2000" dirty="0" smtClean="0"/>
              <a:t>a </a:t>
            </a:r>
            <a:r>
              <a:rPr lang="en-US" sz="2000" i="1" dirty="0" smtClean="0"/>
              <a:t>link </a:t>
            </a:r>
            <a:r>
              <a:rPr lang="en-US" sz="2000" dirty="0"/>
              <a:t>operation, which adds a new name for a file to a specified directory</a:t>
            </a:r>
          </a:p>
        </p:txBody>
      </p:sp>
    </p:spTree>
    <p:extLst>
      <p:ext uri="{BB962C8B-B14F-4D97-AF65-F5344CB8AC3E}">
        <p14:creationId xmlns:p14="http://schemas.microsoft.com/office/powerpoint/2010/main" val="32940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174" y="624110"/>
            <a:ext cx="9704438" cy="58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2" y="748360"/>
            <a:ext cx="10314262" cy="5121497"/>
          </a:xfrm>
        </p:spPr>
        <p:txBody>
          <a:bodyPr>
            <a:noAutofit/>
          </a:bodyPr>
          <a:lstStyle/>
          <a:p>
            <a:r>
              <a:rPr lang="en-US" sz="2800" dirty="0" smtClean="0"/>
              <a:t>A tree-structured network of directories is constructed with files at the leaves and directories at the other nodes of the tree. </a:t>
            </a:r>
          </a:p>
          <a:p>
            <a:r>
              <a:rPr lang="en-US" sz="2800" dirty="0" smtClean="0"/>
              <a:t>The root of the tree is a directory with a ‘well-known’ UFID. </a:t>
            </a:r>
          </a:p>
          <a:p>
            <a:r>
              <a:rPr lang="en-US" sz="2800" dirty="0" smtClean="0"/>
              <a:t>Multiple names for files can be supported using the </a:t>
            </a:r>
            <a:r>
              <a:rPr lang="en-US" sz="2800" i="1" dirty="0" err="1" smtClean="0"/>
              <a:t>AddName</a:t>
            </a:r>
            <a:r>
              <a:rPr lang="en-US" sz="2800" i="1" dirty="0" smtClean="0"/>
              <a:t> </a:t>
            </a:r>
            <a:r>
              <a:rPr lang="en-US" sz="2800" dirty="0" smtClean="0"/>
              <a:t>operation and the reference count field in the attribute record.</a:t>
            </a:r>
          </a:p>
          <a:p>
            <a:r>
              <a:rPr lang="en-US" sz="2800" dirty="0" smtClean="0"/>
              <a:t>A function can be provided in the client module that gets the UFID of a file given its pathname.</a:t>
            </a:r>
          </a:p>
          <a:p>
            <a:r>
              <a:rPr lang="en-US" sz="2800" dirty="0" smtClean="0"/>
              <a:t> The function interprets the pathname starting from the root, using </a:t>
            </a:r>
            <a:r>
              <a:rPr lang="en-US" sz="2800" i="1" dirty="0" smtClean="0"/>
              <a:t>Lookup </a:t>
            </a:r>
            <a:r>
              <a:rPr lang="en-US" sz="2800" dirty="0" smtClean="0"/>
              <a:t>to obtain the UFID of each directory in the path.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31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113" y="46465"/>
            <a:ext cx="8911687" cy="646709"/>
          </a:xfrm>
        </p:spPr>
        <p:txBody>
          <a:bodyPr/>
          <a:lstStyle/>
          <a:p>
            <a:r>
              <a:rPr lang="en-US" b="1" dirty="0"/>
              <a:t>File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303" y="1327355"/>
            <a:ext cx="9705309" cy="5324167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file group </a:t>
            </a:r>
            <a:r>
              <a:rPr lang="en-US" sz="2400" dirty="0"/>
              <a:t>is a collection of files located on a given server.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server </a:t>
            </a:r>
            <a:r>
              <a:rPr lang="en-US" sz="2400" dirty="0" smtClean="0"/>
              <a:t>may hold </a:t>
            </a:r>
            <a:r>
              <a:rPr lang="en-US" sz="2400" dirty="0"/>
              <a:t>several file groups, and groups can be </a:t>
            </a:r>
            <a:r>
              <a:rPr lang="en-US" sz="2400" b="1" dirty="0"/>
              <a:t>moved </a:t>
            </a:r>
            <a:r>
              <a:rPr lang="en-US" sz="2400" dirty="0"/>
              <a:t>between servers, </a:t>
            </a:r>
            <a:r>
              <a:rPr lang="en-US" sz="2400" b="1" dirty="0"/>
              <a:t>but a file </a:t>
            </a:r>
            <a:r>
              <a:rPr lang="en-US" sz="2400" b="1" dirty="0" smtClean="0"/>
              <a:t>cannot change </a:t>
            </a:r>
            <a:r>
              <a:rPr lang="en-US" sz="2400" b="1" dirty="0"/>
              <a:t>the group to which it belongs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a distributed file </a:t>
            </a:r>
            <a:r>
              <a:rPr lang="en-US" sz="2400" dirty="0" smtClean="0"/>
              <a:t>service,</a:t>
            </a:r>
          </a:p>
          <a:p>
            <a:pPr lvl="1"/>
            <a:r>
              <a:rPr lang="en-US" sz="2400" dirty="0" smtClean="0"/>
              <a:t>file </a:t>
            </a:r>
            <a:r>
              <a:rPr lang="en-US" sz="2400" dirty="0"/>
              <a:t>groups </a:t>
            </a:r>
            <a:r>
              <a:rPr lang="en-US" sz="2400" dirty="0" smtClean="0"/>
              <a:t>support the </a:t>
            </a:r>
            <a:r>
              <a:rPr lang="en-US" sz="2400" dirty="0"/>
              <a:t>allocation of files to file servers in larger logical units and enable the service to </a:t>
            </a:r>
            <a:r>
              <a:rPr lang="en-US" sz="2400" dirty="0" smtClean="0"/>
              <a:t>be implemented </a:t>
            </a:r>
            <a:r>
              <a:rPr lang="en-US" sz="2400" dirty="0"/>
              <a:t>with files stored on several servers. </a:t>
            </a:r>
            <a:endParaRPr lang="en-US" sz="2400" dirty="0" smtClean="0"/>
          </a:p>
          <a:p>
            <a:pPr lvl="1"/>
            <a:r>
              <a:rPr lang="en-US" sz="2400" dirty="0" smtClean="0"/>
              <a:t>UFIDs </a:t>
            </a:r>
            <a:r>
              <a:rPr lang="en-US" sz="2400" dirty="0"/>
              <a:t>includes a file group </a:t>
            </a:r>
            <a:r>
              <a:rPr lang="en-US" sz="2400" dirty="0" smtClean="0"/>
              <a:t>identifier component</a:t>
            </a:r>
            <a:r>
              <a:rPr lang="en-US" sz="2400" dirty="0"/>
              <a:t>, enabling the client module in each client computer to take responsibility </a:t>
            </a:r>
            <a:r>
              <a:rPr lang="en-US" sz="2400" dirty="0" smtClean="0"/>
              <a:t>for dispatching </a:t>
            </a:r>
            <a:r>
              <a:rPr lang="en-US" sz="2400" dirty="0"/>
              <a:t>requests to the server that holds the relevant file group.</a:t>
            </a:r>
          </a:p>
        </p:txBody>
      </p:sp>
    </p:spTree>
    <p:extLst>
      <p:ext uri="{BB962C8B-B14F-4D97-AF65-F5344CB8AC3E}">
        <p14:creationId xmlns:p14="http://schemas.microsoft.com/office/powerpoint/2010/main" val="1709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8773" y="762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File group identifiers must be unique throughout a distributed system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Way </a:t>
            </a:r>
            <a:r>
              <a:rPr lang="en-US" sz="2400" dirty="0"/>
              <a:t>to ensure that file group identifiers will always </a:t>
            </a:r>
            <a:r>
              <a:rPr lang="en-US" sz="2400" dirty="0" smtClean="0"/>
              <a:t>be distinct </a:t>
            </a:r>
            <a:r>
              <a:rPr lang="en-US" sz="2400" dirty="0"/>
              <a:t>in a given system is to generate them with an algorithm that ensures </a:t>
            </a:r>
            <a:r>
              <a:rPr lang="en-US" sz="2400" dirty="0" smtClean="0"/>
              <a:t>global uniqueness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b="1" dirty="0" smtClean="0"/>
              <a:t>For </a:t>
            </a:r>
            <a:r>
              <a:rPr lang="en-US" sz="2400" b="1" dirty="0"/>
              <a:t>example</a:t>
            </a:r>
            <a:r>
              <a:rPr lang="en-US" sz="2400" dirty="0"/>
              <a:t>, whenever a new file group is created, a unique identifier </a:t>
            </a:r>
            <a:r>
              <a:rPr lang="en-US" sz="2400" dirty="0" smtClean="0"/>
              <a:t>can be </a:t>
            </a:r>
            <a:r>
              <a:rPr lang="en-US" sz="2400" dirty="0"/>
              <a:t>generated by concatenating the </a:t>
            </a:r>
            <a:r>
              <a:rPr lang="en-US" sz="2400" b="1" dirty="0"/>
              <a:t>32-bit IP address </a:t>
            </a:r>
            <a:r>
              <a:rPr lang="en-US" sz="2400" dirty="0"/>
              <a:t>of the host creating the new </a:t>
            </a:r>
            <a:r>
              <a:rPr lang="en-US" sz="2400" dirty="0" smtClean="0"/>
              <a:t>group with </a:t>
            </a:r>
            <a:r>
              <a:rPr lang="en-US" sz="2400" dirty="0"/>
              <a:t>a </a:t>
            </a:r>
            <a:r>
              <a:rPr lang="en-US" sz="2400" b="1" dirty="0"/>
              <a:t>16-bit integer derived from the date</a:t>
            </a:r>
            <a:r>
              <a:rPr lang="en-US" sz="2400" dirty="0"/>
              <a:t>, producing a unique 48-bit integer: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213" y="5238793"/>
            <a:ext cx="6588732" cy="10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Google File System (GFS)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Google File System (GFS) is </a:t>
            </a:r>
            <a:r>
              <a:rPr lang="en-US" sz="2400" dirty="0" smtClean="0"/>
              <a:t>a </a:t>
            </a:r>
            <a:r>
              <a:rPr lang="en-US" sz="2400" dirty="0"/>
              <a:t>distributed file system; </a:t>
            </a:r>
            <a:endParaRPr lang="en-US" sz="2400" dirty="0" smtClean="0"/>
          </a:p>
          <a:p>
            <a:r>
              <a:rPr lang="en-US" sz="2400" dirty="0" smtClean="0"/>
              <a:t>It is </a:t>
            </a:r>
            <a:r>
              <a:rPr lang="en-US" sz="2400" dirty="0"/>
              <a:t>specialized for the very particular requirements </a:t>
            </a:r>
            <a:r>
              <a:rPr lang="en-US" sz="2400" dirty="0" smtClean="0"/>
              <a:t>that Google </a:t>
            </a:r>
            <a:r>
              <a:rPr lang="en-US" sz="2400" dirty="0"/>
              <a:t>has in terms of storage and access to very large quantities of data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requirements led to very different design decisions from those made </a:t>
            </a:r>
            <a:r>
              <a:rPr lang="en-US" sz="2400" dirty="0" smtClean="0"/>
              <a:t>in NFS </a:t>
            </a:r>
            <a:r>
              <a:rPr lang="en-US" sz="2400" dirty="0"/>
              <a:t>and </a:t>
            </a:r>
            <a:r>
              <a:rPr lang="en-US" sz="2400" dirty="0" smtClean="0"/>
              <a:t>AFS</a:t>
            </a:r>
          </a:p>
          <a:p>
            <a:r>
              <a:rPr lang="en-US" sz="2400" dirty="0"/>
              <a:t>The overall goal of GFS is to meet the </a:t>
            </a:r>
            <a:endParaRPr lang="en-US" sz="2400" dirty="0" smtClean="0"/>
          </a:p>
          <a:p>
            <a:pPr lvl="1"/>
            <a:r>
              <a:rPr lang="en-US" sz="2200" dirty="0"/>
              <a:t>D</a:t>
            </a:r>
            <a:r>
              <a:rPr lang="en-US" sz="2200" dirty="0" smtClean="0"/>
              <a:t>emanding </a:t>
            </a:r>
            <a:r>
              <a:rPr lang="en-US" sz="2200" dirty="0"/>
              <a:t>and </a:t>
            </a:r>
            <a:r>
              <a:rPr lang="en-US" sz="2200" dirty="0" smtClean="0"/>
              <a:t>rapidly growing </a:t>
            </a:r>
            <a:r>
              <a:rPr lang="en-US" sz="2200" dirty="0"/>
              <a:t>needs of Google’s search engine </a:t>
            </a:r>
          </a:p>
          <a:p>
            <a:pPr lvl="1"/>
            <a:r>
              <a:rPr lang="en-US" sz="2200" dirty="0" smtClean="0"/>
              <a:t>Range </a:t>
            </a:r>
            <a:r>
              <a:rPr lang="en-US" sz="2200" dirty="0"/>
              <a:t>of other web </a:t>
            </a:r>
            <a:r>
              <a:rPr lang="en-US" sz="2200" dirty="0" smtClean="0"/>
              <a:t>applications offered </a:t>
            </a:r>
            <a:r>
              <a:rPr lang="en-US" sz="2200" dirty="0"/>
              <a:t>by the </a:t>
            </a:r>
            <a:r>
              <a:rPr lang="en-US" sz="2200" dirty="0" smtClean="0"/>
              <a:t>Google.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952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GFS </a:t>
            </a:r>
            <a:r>
              <a:rPr lang="en-US" sz="2400" b="1" dirty="0"/>
              <a:t>must run reliably </a:t>
            </a:r>
            <a:r>
              <a:rPr lang="en-US" sz="2400" dirty="0"/>
              <a:t>on the physical </a:t>
            </a:r>
            <a:r>
              <a:rPr lang="en-US" sz="2400" dirty="0" smtClean="0"/>
              <a:t>architecture,  that </a:t>
            </a:r>
            <a:r>
              <a:rPr lang="en-US" sz="2400" dirty="0"/>
              <a:t>is a very large system built from </a:t>
            </a:r>
            <a:r>
              <a:rPr lang="en-US" sz="2400" dirty="0" smtClean="0"/>
              <a:t>commodity hardware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designers of GFS started with the assumption that components </a:t>
            </a:r>
            <a:r>
              <a:rPr lang="en-US" sz="2400" dirty="0" smtClean="0"/>
              <a:t>will fail</a:t>
            </a:r>
          </a:p>
          <a:p>
            <a:pPr lvl="2"/>
            <a:r>
              <a:rPr lang="en-US" sz="2400" dirty="0"/>
              <a:t>H</a:t>
            </a:r>
            <a:r>
              <a:rPr lang="en-US" sz="2400" dirty="0" smtClean="0"/>
              <a:t>ardware components</a:t>
            </a:r>
          </a:p>
          <a:p>
            <a:pPr lvl="2"/>
            <a:r>
              <a:rPr lang="en-US" sz="2400" dirty="0" smtClean="0"/>
              <a:t>Software components</a:t>
            </a:r>
          </a:p>
          <a:p>
            <a:pPr lvl="1"/>
            <a:r>
              <a:rPr lang="en-US" sz="2400" dirty="0" smtClean="0"/>
              <a:t>Design </a:t>
            </a:r>
            <a:r>
              <a:rPr lang="en-US" sz="2400" dirty="0"/>
              <a:t>must be sufficiently tolerant of such failures to enable </a:t>
            </a:r>
            <a:r>
              <a:rPr lang="en-US" sz="2400" dirty="0" smtClean="0"/>
              <a:t>application-level services </a:t>
            </a:r>
            <a:r>
              <a:rPr lang="en-US" sz="2400" dirty="0"/>
              <a:t>to continue their operation in the face of any likely combination of </a:t>
            </a:r>
            <a:r>
              <a:rPr lang="en-US" sz="2400" dirty="0" smtClean="0"/>
              <a:t>failure conditions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991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233" y="129899"/>
            <a:ext cx="8911687" cy="1280890"/>
          </a:xfrm>
        </p:spPr>
        <p:txBody>
          <a:bodyPr/>
          <a:lstStyle/>
          <a:p>
            <a:r>
              <a:rPr lang="en-US" b="1" dirty="0"/>
              <a:t>GFS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1" y="1005840"/>
            <a:ext cx="9662749" cy="5185954"/>
          </a:xfrm>
        </p:spPr>
        <p:txBody>
          <a:bodyPr>
            <a:noAutofit/>
          </a:bodyPr>
          <a:lstStyle/>
          <a:p>
            <a:r>
              <a:rPr lang="en-US" sz="2000" b="1" dirty="0"/>
              <a:t>GFS is optimized for the patterns of usage </a:t>
            </a:r>
            <a:r>
              <a:rPr lang="en-US" sz="2000" dirty="0"/>
              <a:t>within Google, both in terms of </a:t>
            </a:r>
            <a:r>
              <a:rPr lang="en-US" sz="2000" dirty="0" smtClean="0"/>
              <a:t>the types </a:t>
            </a:r>
            <a:r>
              <a:rPr lang="en-US" sz="2000" dirty="0"/>
              <a:t>of files stored and the patterns of access to those files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The number of </a:t>
            </a:r>
            <a:r>
              <a:rPr lang="en-US" sz="2000" dirty="0" smtClean="0"/>
              <a:t>files stored </a:t>
            </a:r>
            <a:r>
              <a:rPr lang="en-US" sz="2000" dirty="0"/>
              <a:t>in GFS is not huge in comparison with other systems, but the files tend </a:t>
            </a:r>
            <a:r>
              <a:rPr lang="en-US" sz="2000" dirty="0" smtClean="0"/>
              <a:t>to be massive,.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The patterns of access are also atypical of file systems in general. </a:t>
            </a:r>
            <a:endParaRPr lang="en-US" sz="2000" dirty="0" smtClean="0"/>
          </a:p>
          <a:p>
            <a:pPr lvl="1"/>
            <a:r>
              <a:rPr lang="en-US" sz="2000" dirty="0" smtClean="0"/>
              <a:t>Accesses are </a:t>
            </a:r>
            <a:r>
              <a:rPr lang="en-US" sz="2000" dirty="0"/>
              <a:t>dominated by sequential reads through large files and sequential writes </a:t>
            </a:r>
            <a:r>
              <a:rPr lang="en-US" sz="2000" dirty="0" smtClean="0"/>
              <a:t>that append </a:t>
            </a:r>
            <a:r>
              <a:rPr lang="en-US" sz="2000" dirty="0"/>
              <a:t>data to </a:t>
            </a:r>
            <a:r>
              <a:rPr lang="en-US" sz="2000" dirty="0" smtClean="0"/>
              <a:t>files</a:t>
            </a:r>
          </a:p>
          <a:p>
            <a:pPr lvl="1"/>
            <a:r>
              <a:rPr lang="en-US" sz="2000" dirty="0" smtClean="0"/>
              <a:t>GFS </a:t>
            </a:r>
            <a:r>
              <a:rPr lang="en-US" sz="2000" dirty="0"/>
              <a:t>is very much tailored towards this style of access</a:t>
            </a:r>
            <a:r>
              <a:rPr lang="en-US" sz="2000" dirty="0" smtClean="0"/>
              <a:t>. Small</a:t>
            </a:r>
            <a:r>
              <a:rPr lang="en-US" sz="2000" dirty="0"/>
              <a:t>, random reads and writes do occur </a:t>
            </a:r>
            <a:r>
              <a:rPr lang="en-US" sz="2000" dirty="0" smtClean="0"/>
              <a:t>and </a:t>
            </a:r>
            <a:r>
              <a:rPr lang="en-US" sz="2000" dirty="0"/>
              <a:t>are supported</a:t>
            </a:r>
            <a:r>
              <a:rPr lang="en-US" sz="2000" dirty="0" smtClean="0"/>
              <a:t>, but </a:t>
            </a:r>
            <a:r>
              <a:rPr lang="en-US" sz="2000" dirty="0"/>
              <a:t>the system is not optimized for such cases. </a:t>
            </a:r>
            <a:endParaRPr lang="en-US" sz="2000" dirty="0" smtClean="0"/>
          </a:p>
          <a:p>
            <a:pPr lvl="2"/>
            <a:r>
              <a:rPr lang="en-US" sz="2000" dirty="0" smtClean="0"/>
              <a:t>for </a:t>
            </a:r>
            <a:r>
              <a:rPr lang="en-US" sz="2000" dirty="0"/>
              <a:t>example, by the storage of many web pages sequentially in single files that </a:t>
            </a:r>
            <a:r>
              <a:rPr lang="en-US" sz="2000" dirty="0" smtClean="0"/>
              <a:t>are scanned </a:t>
            </a:r>
            <a:r>
              <a:rPr lang="en-US" sz="2000" dirty="0"/>
              <a:t>by a variety of data analysis programs.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level of concurrent access </a:t>
            </a:r>
            <a:r>
              <a:rPr lang="en-US" sz="2000" dirty="0" smtClean="0"/>
              <a:t>is also </a:t>
            </a:r>
            <a:r>
              <a:rPr lang="en-US" sz="2000" dirty="0"/>
              <a:t>high in Google, with large numbers of concurrent appends being </a:t>
            </a:r>
            <a:r>
              <a:rPr lang="en-US" sz="2000" dirty="0" smtClean="0"/>
              <a:t>particularly prevalent</a:t>
            </a:r>
            <a:r>
              <a:rPr lang="en-US" sz="2000" dirty="0"/>
              <a:t>, often accompanied by concurrent reads.</a:t>
            </a:r>
          </a:p>
        </p:txBody>
      </p:sp>
    </p:spTree>
    <p:extLst>
      <p:ext uri="{BB962C8B-B14F-4D97-AF65-F5344CB8AC3E}">
        <p14:creationId xmlns:p14="http://schemas.microsoft.com/office/powerpoint/2010/main" val="30139446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674" y="271413"/>
            <a:ext cx="8911687" cy="1280890"/>
          </a:xfrm>
        </p:spPr>
        <p:txBody>
          <a:bodyPr/>
          <a:lstStyle/>
          <a:p>
            <a:r>
              <a:rPr lang="en-US" b="1" dirty="0"/>
              <a:t>GFS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624" y="138901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GFS must meet all the requirements </a:t>
            </a:r>
            <a:r>
              <a:rPr lang="en-US" sz="2400" dirty="0"/>
              <a:t>for the Google infrastructure as a whole; </a:t>
            </a:r>
            <a:r>
              <a:rPr lang="en-US" sz="2400" dirty="0" smtClean="0"/>
              <a:t>that is,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it must scale (particularly in terms of volume of data and number of clients</a:t>
            </a:r>
            <a:r>
              <a:rPr lang="en-US" sz="2400" dirty="0" smtClean="0"/>
              <a:t>),</a:t>
            </a:r>
          </a:p>
          <a:p>
            <a:pPr lvl="1"/>
            <a:r>
              <a:rPr lang="en-US" sz="2400" dirty="0" smtClean="0"/>
              <a:t> it must </a:t>
            </a:r>
            <a:r>
              <a:rPr lang="en-US" sz="2400" dirty="0"/>
              <a:t>be reliable in spite of the assumption about failures noted above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it </a:t>
            </a:r>
            <a:r>
              <a:rPr lang="en-US" sz="2400" dirty="0" smtClean="0"/>
              <a:t>must perform </a:t>
            </a:r>
            <a:r>
              <a:rPr lang="en-US" sz="2400" dirty="0"/>
              <a:t>well and it must be open in that it should support the development of </a:t>
            </a:r>
            <a:r>
              <a:rPr lang="en-US" sz="2400" dirty="0" smtClean="0"/>
              <a:t>new web </a:t>
            </a:r>
            <a:r>
              <a:rPr lang="en-US" sz="2400" dirty="0"/>
              <a:t>applications. </a:t>
            </a:r>
            <a:endParaRPr lang="en-US" sz="2400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terms of performance and given the types of data file stored</a:t>
            </a:r>
            <a:r>
              <a:rPr lang="en-US" sz="2400" dirty="0" smtClean="0"/>
              <a:t>, the </a:t>
            </a:r>
            <a:r>
              <a:rPr lang="en-US" sz="2400" dirty="0"/>
              <a:t>system is optimized for high and sustained throughput in reading data, and </a:t>
            </a:r>
            <a:r>
              <a:rPr lang="en-US" sz="2400" dirty="0" smtClean="0"/>
              <a:t>this is </a:t>
            </a:r>
            <a:r>
              <a:rPr lang="en-US" sz="2400" dirty="0"/>
              <a:t>prioritized over </a:t>
            </a:r>
            <a:r>
              <a:rPr lang="en-US" sz="2400" dirty="0" smtClean="0"/>
              <a:t>latency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443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144" y="1655928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With the advent of distributed</a:t>
            </a:r>
            <a:r>
              <a:rPr lang="en-US" sz="2400" b="1" dirty="0"/>
              <a:t> object-oriented programming</a:t>
            </a:r>
            <a:r>
              <a:rPr lang="en-US" sz="2400" dirty="0"/>
              <a:t>, a need arose for </a:t>
            </a:r>
            <a:r>
              <a:rPr lang="en-US" sz="2400" dirty="0" smtClean="0"/>
              <a:t>the </a:t>
            </a:r>
            <a:r>
              <a:rPr lang="en-US" sz="2400" b="1" dirty="0" smtClean="0"/>
              <a:t>persistent </a:t>
            </a:r>
            <a:r>
              <a:rPr lang="en-US" sz="2400" b="1" dirty="0"/>
              <a:t>storage </a:t>
            </a:r>
            <a:r>
              <a:rPr lang="en-US" sz="2400" dirty="0"/>
              <a:t>and distribution of shared objects. </a:t>
            </a:r>
            <a:endParaRPr lang="en-US" sz="2400" dirty="0" smtClean="0"/>
          </a:p>
          <a:p>
            <a:pPr lvl="1"/>
            <a:r>
              <a:rPr lang="en-US" sz="2400" dirty="0" smtClean="0"/>
              <a:t>One </a:t>
            </a:r>
            <a:r>
              <a:rPr lang="en-US" sz="2400" dirty="0"/>
              <a:t>way to achieve this is </a:t>
            </a:r>
            <a:r>
              <a:rPr lang="en-US" sz="2400" dirty="0" smtClean="0"/>
              <a:t>to </a:t>
            </a:r>
            <a:r>
              <a:rPr lang="en-US" sz="2400" b="1" dirty="0" smtClean="0"/>
              <a:t>serialize </a:t>
            </a:r>
            <a:r>
              <a:rPr lang="en-US" sz="2400" b="1" dirty="0"/>
              <a:t>objects </a:t>
            </a:r>
            <a:r>
              <a:rPr lang="en-US" sz="2400" dirty="0" smtClean="0"/>
              <a:t>and </a:t>
            </a:r>
            <a:r>
              <a:rPr lang="en-US" sz="2400" dirty="0"/>
              <a:t>to store and retrieve </a:t>
            </a:r>
            <a:r>
              <a:rPr lang="en-US" sz="2400" dirty="0" smtClean="0"/>
              <a:t>the serialized </a:t>
            </a:r>
            <a:r>
              <a:rPr lang="en-US" sz="2400" dirty="0"/>
              <a:t>objects using files</a:t>
            </a:r>
            <a:r>
              <a:rPr lang="en-US" sz="2400" dirty="0" smtClean="0"/>
              <a:t>.</a:t>
            </a:r>
          </a:p>
          <a:p>
            <a:pPr lvl="1"/>
            <a:r>
              <a:rPr lang="en-US" sz="2200" dirty="0" smtClean="0"/>
              <a:t>But </a:t>
            </a:r>
            <a:r>
              <a:rPr lang="en-US" sz="2200" dirty="0"/>
              <a:t>this method for achieving persistence and </a:t>
            </a:r>
            <a:r>
              <a:rPr lang="en-US" sz="2200" dirty="0" smtClean="0"/>
              <a:t>distribution is </a:t>
            </a:r>
            <a:r>
              <a:rPr lang="en-US" sz="2200" dirty="0"/>
              <a:t>impractical for rapidly changing objects, </a:t>
            </a:r>
            <a:endParaRPr lang="en-US" sz="2200" dirty="0" smtClean="0"/>
          </a:p>
          <a:p>
            <a:r>
              <a:rPr lang="en-US" sz="2600" dirty="0" smtClean="0"/>
              <a:t>Java </a:t>
            </a:r>
            <a:r>
              <a:rPr lang="en-US" sz="2600" dirty="0"/>
              <a:t>remote object invocation and CORBA ORBs provide access to remote</a:t>
            </a:r>
            <a:r>
              <a:rPr lang="en-US" sz="2600" dirty="0" smtClean="0"/>
              <a:t>, shared objects</a:t>
            </a:r>
          </a:p>
          <a:p>
            <a:pPr lvl="1"/>
            <a:r>
              <a:rPr lang="en-US" sz="2400" dirty="0" smtClean="0"/>
              <a:t>but </a:t>
            </a:r>
            <a:r>
              <a:rPr lang="en-US" sz="2400" dirty="0"/>
              <a:t>neither of these ensures the persistence of the objects, nor are </a:t>
            </a:r>
            <a:r>
              <a:rPr lang="en-US" sz="2400" dirty="0" smtClean="0"/>
              <a:t>the distributed </a:t>
            </a:r>
            <a:r>
              <a:rPr lang="en-US" sz="2400" dirty="0"/>
              <a:t>objects replicated.</a:t>
            </a:r>
          </a:p>
        </p:txBody>
      </p:sp>
    </p:spTree>
    <p:extLst>
      <p:ext uri="{BB962C8B-B14F-4D97-AF65-F5344CB8AC3E}">
        <p14:creationId xmlns:p14="http://schemas.microsoft.com/office/powerpoint/2010/main" val="30459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102" y="310601"/>
            <a:ext cx="8911687" cy="642988"/>
          </a:xfrm>
        </p:spPr>
        <p:txBody>
          <a:bodyPr/>
          <a:lstStyle/>
          <a:p>
            <a:r>
              <a:rPr lang="en-US" b="1" dirty="0"/>
              <a:t>GFS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983" y="953589"/>
            <a:ext cx="9466806" cy="3777622"/>
          </a:xfrm>
        </p:spPr>
        <p:txBody>
          <a:bodyPr>
            <a:noAutofit/>
          </a:bodyPr>
          <a:lstStyle/>
          <a:p>
            <a:r>
              <a:rPr lang="en-US" sz="2400" dirty="0"/>
              <a:t>GFS provides a conventional file system interface offering </a:t>
            </a:r>
            <a:r>
              <a:rPr lang="en-US" sz="2400" dirty="0" smtClean="0"/>
              <a:t>a hierarchical </a:t>
            </a:r>
            <a:r>
              <a:rPr lang="en-US" sz="2400" dirty="0"/>
              <a:t>namespace with individual files identified by pathnames. </a:t>
            </a:r>
            <a:endParaRPr lang="en-US" sz="2400" dirty="0" smtClean="0"/>
          </a:p>
          <a:p>
            <a:r>
              <a:rPr lang="en-US" sz="2400" dirty="0" smtClean="0"/>
              <a:t>File system </a:t>
            </a:r>
            <a:r>
              <a:rPr lang="en-US" sz="2400" dirty="0"/>
              <a:t>does not provide full POSIX compatibility, </a:t>
            </a:r>
            <a:r>
              <a:rPr lang="en-US" sz="2400" dirty="0" smtClean="0"/>
              <a:t>but many </a:t>
            </a:r>
            <a:r>
              <a:rPr lang="en-US" sz="2400" dirty="0"/>
              <a:t>of the operations will </a:t>
            </a:r>
            <a:r>
              <a:rPr lang="en-US" sz="2400" dirty="0" smtClean="0"/>
              <a:t>be  familiar </a:t>
            </a:r>
            <a:r>
              <a:rPr lang="en-US" sz="2400" dirty="0"/>
              <a:t>to users of such file </a:t>
            </a:r>
            <a:r>
              <a:rPr lang="en-US" sz="2400" dirty="0" smtClean="0"/>
              <a:t>systems</a:t>
            </a:r>
          </a:p>
          <a:p>
            <a:pPr lvl="1"/>
            <a:r>
              <a:rPr lang="en-US" sz="2400" b="1" i="1" dirty="0"/>
              <a:t>create </a:t>
            </a:r>
            <a:r>
              <a:rPr lang="en-US" sz="2400" b="1" dirty="0"/>
              <a:t>– create a new instance of a file;</a:t>
            </a:r>
          </a:p>
          <a:p>
            <a:pPr lvl="1"/>
            <a:r>
              <a:rPr lang="en-US" sz="2400" b="1" i="1" dirty="0"/>
              <a:t>delete </a:t>
            </a:r>
            <a:r>
              <a:rPr lang="en-US" sz="2400" b="1" dirty="0"/>
              <a:t>– delete an instance of a file;</a:t>
            </a:r>
          </a:p>
          <a:p>
            <a:pPr lvl="1"/>
            <a:r>
              <a:rPr lang="en-US" sz="2400" b="1" i="1" dirty="0"/>
              <a:t>open </a:t>
            </a:r>
            <a:r>
              <a:rPr lang="en-US" sz="2400" b="1" dirty="0"/>
              <a:t>– open a named file and return a handle;</a:t>
            </a:r>
          </a:p>
          <a:p>
            <a:pPr lvl="1"/>
            <a:r>
              <a:rPr lang="en-US" sz="2400" b="1" i="1" dirty="0"/>
              <a:t>close </a:t>
            </a:r>
            <a:r>
              <a:rPr lang="en-US" sz="2400" b="1" dirty="0"/>
              <a:t>– close a given file specified by a handle;</a:t>
            </a:r>
          </a:p>
          <a:p>
            <a:pPr lvl="1"/>
            <a:r>
              <a:rPr lang="en-US" sz="2400" b="1" i="1" dirty="0"/>
              <a:t>read </a:t>
            </a:r>
            <a:r>
              <a:rPr lang="en-US" sz="2400" b="1" dirty="0"/>
              <a:t>– read data from a specified file;</a:t>
            </a:r>
          </a:p>
          <a:p>
            <a:pPr lvl="1"/>
            <a:r>
              <a:rPr lang="en-US" sz="2400" b="1" i="1" dirty="0"/>
              <a:t>write </a:t>
            </a:r>
            <a:r>
              <a:rPr lang="en-US" sz="2400" b="1" dirty="0"/>
              <a:t>– write data to a specified file</a:t>
            </a:r>
            <a:r>
              <a:rPr lang="en-US" sz="2400" b="1" dirty="0" smtClean="0"/>
              <a:t>.</a:t>
            </a:r>
          </a:p>
          <a:p>
            <a:r>
              <a:rPr lang="en-US" sz="2000" dirty="0"/>
              <a:t>GFS operations are very similar to those for the flat file service</a:t>
            </a:r>
          </a:p>
        </p:txBody>
      </p:sp>
    </p:spTree>
    <p:extLst>
      <p:ext uri="{BB962C8B-B14F-4D97-AF65-F5344CB8AC3E}">
        <p14:creationId xmlns:p14="http://schemas.microsoft.com/office/powerpoint/2010/main" val="21809874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API also offers two more specialized operations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b="1" dirty="0" smtClean="0"/>
              <a:t> </a:t>
            </a:r>
            <a:r>
              <a:rPr lang="en-US" sz="2400" b="1" i="1" dirty="0"/>
              <a:t>S</a:t>
            </a:r>
            <a:r>
              <a:rPr lang="en-US" sz="2400" b="1" i="1" dirty="0" smtClean="0"/>
              <a:t>napshot </a:t>
            </a:r>
          </a:p>
          <a:p>
            <a:pPr lvl="2"/>
            <a:r>
              <a:rPr lang="en-US" sz="2400" dirty="0" smtClean="0"/>
              <a:t>Provides </a:t>
            </a:r>
            <a:r>
              <a:rPr lang="en-US" sz="2400" dirty="0"/>
              <a:t>an efficient mechanism to make a copy of a particular file or directory tree structure</a:t>
            </a:r>
          </a:p>
          <a:p>
            <a:pPr lvl="1"/>
            <a:r>
              <a:rPr lang="en-US" sz="2400" b="1" i="1" dirty="0" smtClean="0"/>
              <a:t>Record append</a:t>
            </a:r>
            <a:r>
              <a:rPr lang="en-US" sz="2400" b="1" dirty="0"/>
              <a:t>. </a:t>
            </a:r>
            <a:endParaRPr lang="en-US" sz="2400" b="1" dirty="0" smtClean="0"/>
          </a:p>
          <a:p>
            <a:pPr lvl="2"/>
            <a:r>
              <a:rPr lang="en-US" sz="2400" dirty="0"/>
              <a:t>M</a:t>
            </a:r>
            <a:r>
              <a:rPr lang="en-US" sz="2400" dirty="0" smtClean="0"/>
              <a:t>ultiple </a:t>
            </a:r>
            <a:r>
              <a:rPr lang="en-US" sz="2400" dirty="0"/>
              <a:t>clients carry out concurrent appends to a given file.</a:t>
            </a:r>
          </a:p>
        </p:txBody>
      </p:sp>
    </p:spTree>
    <p:extLst>
      <p:ext uri="{BB962C8B-B14F-4D97-AF65-F5344CB8AC3E}">
        <p14:creationId xmlns:p14="http://schemas.microsoft.com/office/powerpoint/2010/main" val="30709181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4960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/>
              <a:t>The most influential design choice in GFS is the storage of files </a:t>
            </a:r>
            <a:r>
              <a:rPr lang="en-US" sz="2800" dirty="0" smtClean="0"/>
              <a:t>in fixed-size </a:t>
            </a:r>
            <a:r>
              <a:rPr lang="en-US" sz="2800" i="1" dirty="0"/>
              <a:t>chunks</a:t>
            </a:r>
            <a:r>
              <a:rPr lang="en-US" sz="2800" dirty="0"/>
              <a:t>, </a:t>
            </a:r>
            <a:endParaRPr lang="en-US" sz="2800" dirty="0" smtClean="0"/>
          </a:p>
          <a:p>
            <a:pPr lvl="1"/>
            <a:r>
              <a:rPr lang="en-US" sz="2800" dirty="0" smtClean="0"/>
              <a:t>each </a:t>
            </a:r>
            <a:r>
              <a:rPr lang="en-US" sz="2800" dirty="0"/>
              <a:t>chunk is 64 megabytes in size.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is quite </a:t>
            </a:r>
            <a:r>
              <a:rPr lang="en-US" sz="2800" dirty="0" smtClean="0"/>
              <a:t>large compared </a:t>
            </a:r>
            <a:r>
              <a:rPr lang="en-US" sz="2800" dirty="0"/>
              <a:t>to other file system designs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At one level this simply reflects the size of </a:t>
            </a:r>
            <a:r>
              <a:rPr lang="en-US" sz="2800" dirty="0" smtClean="0"/>
              <a:t>the files </a:t>
            </a:r>
            <a:r>
              <a:rPr lang="en-US" sz="2800" dirty="0"/>
              <a:t>stored in GFS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At another level, this decision is crucial to providing highly </a:t>
            </a:r>
            <a:r>
              <a:rPr lang="en-US" sz="2800" dirty="0" smtClean="0"/>
              <a:t>efficient sequential </a:t>
            </a:r>
            <a:r>
              <a:rPr lang="en-US" sz="2800" dirty="0"/>
              <a:t>reads and appends of large amounts of data. </a:t>
            </a:r>
          </a:p>
        </p:txBody>
      </p:sp>
    </p:spTree>
    <p:extLst>
      <p:ext uri="{BB962C8B-B14F-4D97-AF65-F5344CB8AC3E}">
        <p14:creationId xmlns:p14="http://schemas.microsoft.com/office/powerpoint/2010/main" val="4975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8028" y="1232263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Job </a:t>
            </a:r>
            <a:r>
              <a:rPr lang="en-US" sz="2400" dirty="0"/>
              <a:t>of GFS is to provide a mapping from files </a:t>
            </a:r>
            <a:r>
              <a:rPr lang="en-US" sz="2400" dirty="0" smtClean="0"/>
              <a:t>to chunks </a:t>
            </a:r>
            <a:r>
              <a:rPr lang="en-US" sz="2400" dirty="0"/>
              <a:t>and then to support standard operations on files, mapping down to operations </a:t>
            </a:r>
            <a:r>
              <a:rPr lang="en-US" sz="2400" dirty="0" smtClean="0"/>
              <a:t>on individual </a:t>
            </a:r>
            <a:r>
              <a:rPr lang="en-US" sz="2400" dirty="0"/>
              <a:t>chunks.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68" y="2513153"/>
            <a:ext cx="10568560" cy="406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74" y="1467394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Each GFS </a:t>
            </a:r>
            <a:r>
              <a:rPr lang="en-US" sz="2000" dirty="0"/>
              <a:t>cluster has a </a:t>
            </a:r>
            <a:r>
              <a:rPr lang="en-US" sz="2000" b="1" dirty="0"/>
              <a:t>single master </a:t>
            </a:r>
            <a:r>
              <a:rPr lang="en-US" sz="2000" dirty="0"/>
              <a:t>and </a:t>
            </a:r>
            <a:r>
              <a:rPr lang="en-US" sz="2000" b="1" dirty="0"/>
              <a:t>multiple </a:t>
            </a:r>
            <a:r>
              <a:rPr lang="en-US" sz="2000" b="1" dirty="0" err="1"/>
              <a:t>chunkservers</a:t>
            </a:r>
            <a:r>
              <a:rPr lang="en-US" sz="2000" b="1" dirty="0"/>
              <a:t> </a:t>
            </a:r>
            <a:r>
              <a:rPr lang="en-US" sz="2000" dirty="0"/>
              <a:t>(typically on the order </a:t>
            </a:r>
            <a:r>
              <a:rPr lang="en-US" sz="2000" dirty="0" smtClean="0"/>
              <a:t>of hundreds)</a:t>
            </a:r>
          </a:p>
          <a:p>
            <a:pPr lvl="1"/>
            <a:r>
              <a:rPr lang="en-US" sz="2000" dirty="0" smtClean="0"/>
              <a:t>which </a:t>
            </a:r>
            <a:r>
              <a:rPr lang="en-US" sz="2000" dirty="0"/>
              <a:t>together provide a file service to large numbers of clients </a:t>
            </a:r>
            <a:r>
              <a:rPr lang="en-US" sz="2000" dirty="0" smtClean="0"/>
              <a:t>concurrently accessing </a:t>
            </a:r>
            <a:r>
              <a:rPr lang="en-US" sz="2000" dirty="0"/>
              <a:t>the data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role of the master is to manage metadata about the file system defining </a:t>
            </a:r>
            <a:r>
              <a:rPr lang="en-US" sz="2000" dirty="0" smtClean="0"/>
              <a:t>the </a:t>
            </a:r>
          </a:p>
          <a:p>
            <a:pPr lvl="1"/>
            <a:r>
              <a:rPr lang="en-US" sz="2000" dirty="0" smtClean="0"/>
              <a:t>namespace </a:t>
            </a:r>
            <a:r>
              <a:rPr lang="en-US" sz="2000" dirty="0"/>
              <a:t>for </a:t>
            </a:r>
            <a:r>
              <a:rPr lang="en-US" sz="2000" dirty="0" smtClean="0"/>
              <a:t>files</a:t>
            </a:r>
          </a:p>
          <a:p>
            <a:pPr lvl="1"/>
            <a:r>
              <a:rPr lang="en-US" sz="2000" dirty="0" smtClean="0"/>
              <a:t>access </a:t>
            </a:r>
            <a:r>
              <a:rPr lang="en-US" sz="2000" dirty="0"/>
              <a:t>control information </a:t>
            </a:r>
          </a:p>
          <a:p>
            <a:pPr lvl="1"/>
            <a:r>
              <a:rPr lang="en-US" sz="2000" dirty="0" smtClean="0"/>
              <a:t>mapping </a:t>
            </a:r>
            <a:r>
              <a:rPr lang="en-US" sz="2000" dirty="0"/>
              <a:t>of each particular </a:t>
            </a:r>
            <a:r>
              <a:rPr lang="en-US" sz="2000" dirty="0" smtClean="0"/>
              <a:t>file to </a:t>
            </a:r>
            <a:r>
              <a:rPr lang="en-US" sz="2000" dirty="0"/>
              <a:t>the associated set of chunks.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addition, all chunks are replicated </a:t>
            </a:r>
            <a:endParaRPr lang="en-US" sz="2000" dirty="0" smtClean="0"/>
          </a:p>
          <a:p>
            <a:pPr lvl="1"/>
            <a:r>
              <a:rPr lang="en-US" sz="2000" dirty="0" smtClean="0"/>
              <a:t>by </a:t>
            </a:r>
            <a:r>
              <a:rPr lang="en-US" sz="2000" dirty="0"/>
              <a:t>default on </a:t>
            </a:r>
            <a:r>
              <a:rPr lang="en-US" sz="2000" dirty="0" smtClean="0"/>
              <a:t>three independent </a:t>
            </a:r>
            <a:r>
              <a:rPr lang="en-US" sz="2000" dirty="0" err="1"/>
              <a:t>chunkservers</a:t>
            </a:r>
            <a:r>
              <a:rPr lang="en-US" sz="2000" dirty="0"/>
              <a:t>, but the level of replication can be specified by </a:t>
            </a:r>
            <a:r>
              <a:rPr lang="en-US" sz="2000" dirty="0" smtClean="0"/>
              <a:t>the programmer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location of the replicas is maintained in the master.</a:t>
            </a:r>
          </a:p>
        </p:txBody>
      </p:sp>
    </p:spTree>
    <p:extLst>
      <p:ext uri="{BB962C8B-B14F-4D97-AF65-F5344CB8AC3E}">
        <p14:creationId xmlns:p14="http://schemas.microsoft.com/office/powerpoint/2010/main" val="18250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521" y="171558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Replication </a:t>
            </a:r>
            <a:r>
              <a:rPr lang="en-US" sz="2400" dirty="0" smtClean="0"/>
              <a:t>is important </a:t>
            </a:r>
            <a:r>
              <a:rPr lang="en-US" sz="2400" dirty="0"/>
              <a:t>in GFS to provide the necessary reliability in the event of </a:t>
            </a:r>
            <a:r>
              <a:rPr lang="en-US" sz="2400" dirty="0" smtClean="0"/>
              <a:t>hardware and </a:t>
            </a:r>
            <a:r>
              <a:rPr lang="en-US" sz="2400" dirty="0"/>
              <a:t>software failures. </a:t>
            </a:r>
            <a:endParaRPr lang="en-US" sz="2400" dirty="0" smtClean="0"/>
          </a:p>
          <a:p>
            <a:pPr lvl="1"/>
            <a:r>
              <a:rPr lang="en-US" sz="2400" dirty="0" smtClean="0"/>
              <a:t>NFS </a:t>
            </a:r>
            <a:r>
              <a:rPr lang="en-US" sz="2400" dirty="0"/>
              <a:t>and AFS, </a:t>
            </a:r>
            <a:r>
              <a:rPr lang="en-US" sz="2400" dirty="0" smtClean="0"/>
              <a:t>do </a:t>
            </a:r>
            <a:r>
              <a:rPr lang="en-US" sz="2400" dirty="0"/>
              <a:t>not </a:t>
            </a:r>
            <a:r>
              <a:rPr lang="en-US" sz="2400" dirty="0" smtClean="0"/>
              <a:t>provide replication </a:t>
            </a:r>
            <a:r>
              <a:rPr lang="en-US" sz="2400" dirty="0"/>
              <a:t>with </a:t>
            </a:r>
            <a:r>
              <a:rPr lang="en-US" sz="2400" dirty="0" smtClean="0"/>
              <a:t>updates</a:t>
            </a:r>
          </a:p>
          <a:p>
            <a:r>
              <a:rPr lang="en-US" sz="2400" dirty="0"/>
              <a:t>The key metadata is stored persistently in an operation log that supports </a:t>
            </a:r>
            <a:r>
              <a:rPr lang="en-US" sz="2400" dirty="0" smtClean="0"/>
              <a:t>recovery in </a:t>
            </a:r>
            <a:r>
              <a:rPr lang="en-US" sz="2400" dirty="0"/>
              <a:t>the event of crashes </a:t>
            </a:r>
            <a:r>
              <a:rPr lang="en-US" sz="2400" dirty="0" smtClean="0"/>
              <a:t>(</a:t>
            </a:r>
            <a:r>
              <a:rPr lang="en-US" sz="2400" b="1" dirty="0" smtClean="0"/>
              <a:t>reliability</a:t>
            </a:r>
            <a:r>
              <a:rPr lang="en-US" sz="2400" dirty="0"/>
              <a:t>).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particular, all the </a:t>
            </a:r>
            <a:r>
              <a:rPr lang="en-US" sz="2400" dirty="0" smtClean="0"/>
              <a:t>information is </a:t>
            </a:r>
            <a:r>
              <a:rPr lang="en-US" sz="2400" dirty="0"/>
              <a:t>logged apart from the location of replicas </a:t>
            </a:r>
            <a:endParaRPr lang="en-US" sz="2400" dirty="0" smtClean="0"/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ecovered by polling </a:t>
            </a:r>
            <a:r>
              <a:rPr lang="en-US" sz="2400" dirty="0" err="1"/>
              <a:t>chunkservers</a:t>
            </a:r>
            <a:r>
              <a:rPr lang="en-US" sz="2400" dirty="0"/>
              <a:t> and asking them what replicas they currently </a:t>
            </a:r>
            <a:r>
              <a:rPr lang="en-US" sz="2400" dirty="0" smtClean="0"/>
              <a:t>store.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184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Although the master is centralized, and hence a single point of failure, </a:t>
            </a:r>
            <a:r>
              <a:rPr lang="en-US" sz="2400" dirty="0" smtClean="0"/>
              <a:t>the operations </a:t>
            </a:r>
            <a:r>
              <a:rPr lang="en-US" sz="2400" dirty="0"/>
              <a:t>log is replicated on several remote </a:t>
            </a:r>
            <a:r>
              <a:rPr lang="en-US" sz="2400" dirty="0" smtClean="0"/>
              <a:t>machines</a:t>
            </a:r>
          </a:p>
          <a:p>
            <a:pPr lvl="1"/>
            <a:r>
              <a:rPr lang="en-US" sz="2400" dirty="0" smtClean="0"/>
              <a:t>so </a:t>
            </a:r>
            <a:r>
              <a:rPr lang="en-US" sz="2400" dirty="0"/>
              <a:t>the master can be </a:t>
            </a:r>
            <a:r>
              <a:rPr lang="en-US" sz="2400" dirty="0" smtClean="0"/>
              <a:t>readily restored </a:t>
            </a:r>
            <a:r>
              <a:rPr lang="en-US" sz="2400" dirty="0"/>
              <a:t>on failure.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benefit of having such a single, centralized master is that it </a:t>
            </a:r>
            <a:r>
              <a:rPr lang="en-US" sz="2400" dirty="0" smtClean="0"/>
              <a:t>has a </a:t>
            </a:r>
            <a:r>
              <a:rPr lang="en-US" sz="2400" i="1" dirty="0"/>
              <a:t>global view </a:t>
            </a:r>
            <a:r>
              <a:rPr lang="en-US" sz="2400" dirty="0"/>
              <a:t>of the file system and hence it can make optimum management decisions,</a:t>
            </a:r>
          </a:p>
          <a:p>
            <a:pPr lvl="1"/>
            <a:r>
              <a:rPr lang="en-US" sz="2400" dirty="0"/>
              <a:t>for example related to chunk placement. </a:t>
            </a:r>
          </a:p>
          <a:p>
            <a:r>
              <a:rPr lang="en-US" sz="2400" dirty="0" smtClean="0"/>
              <a:t>simpler </a:t>
            </a:r>
            <a:r>
              <a:rPr lang="en-US" sz="2400" dirty="0"/>
              <a:t>to implement</a:t>
            </a:r>
            <a:r>
              <a:rPr lang="en-US" sz="2400" dirty="0" smtClean="0"/>
              <a:t>, allowing </a:t>
            </a:r>
            <a:r>
              <a:rPr lang="en-US" sz="2400" dirty="0"/>
              <a:t>Google to develop GFS in a relatively short period of time. </a:t>
            </a:r>
          </a:p>
        </p:txBody>
      </p:sp>
    </p:spTree>
    <p:extLst>
      <p:ext uri="{BB962C8B-B14F-4D97-AF65-F5344CB8AC3E}">
        <p14:creationId xmlns:p14="http://schemas.microsoft.com/office/powerpoint/2010/main" val="23325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452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When clients need to access data starting from a particular byte offset within a file</a:t>
            </a:r>
            <a:r>
              <a:rPr lang="en-US" sz="2400" dirty="0" smtClean="0"/>
              <a:t>, the </a:t>
            </a:r>
            <a:r>
              <a:rPr lang="en-US" sz="2400" dirty="0"/>
              <a:t>GFS client library will first translate this to a file name and chunk index </a:t>
            </a:r>
            <a:r>
              <a:rPr lang="en-US" sz="2400" dirty="0" smtClean="0"/>
              <a:t>pair. 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is then sent to the master in the form </a:t>
            </a:r>
            <a:r>
              <a:rPr lang="en-US" sz="2400" dirty="0" smtClean="0"/>
              <a:t>of an </a:t>
            </a:r>
            <a:r>
              <a:rPr lang="en-US" sz="2400" dirty="0"/>
              <a:t>RPC request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master replies with the appropriate </a:t>
            </a:r>
            <a:r>
              <a:rPr lang="en-US" sz="2400" dirty="0" smtClean="0"/>
              <a:t>chunk identifier </a:t>
            </a:r>
            <a:r>
              <a:rPr lang="en-US" sz="2400" dirty="0"/>
              <a:t>and location of the replicas, </a:t>
            </a:r>
          </a:p>
          <a:p>
            <a:pPr lvl="1"/>
            <a:r>
              <a:rPr lang="en-US" sz="2400" dirty="0" smtClean="0"/>
              <a:t>This information </a:t>
            </a:r>
            <a:r>
              <a:rPr lang="en-US" sz="2400" dirty="0"/>
              <a:t>is cached in the client </a:t>
            </a:r>
          </a:p>
          <a:p>
            <a:pPr lvl="1"/>
            <a:r>
              <a:rPr lang="en-US" sz="2400" dirty="0" smtClean="0"/>
              <a:t>Used </a:t>
            </a:r>
            <a:r>
              <a:rPr lang="en-US" sz="2400" dirty="0"/>
              <a:t>subsequently to access the data by direct RPC invocation to one of the </a:t>
            </a:r>
            <a:r>
              <a:rPr lang="en-US" sz="2400" dirty="0" smtClean="0"/>
              <a:t>replicated </a:t>
            </a:r>
            <a:r>
              <a:rPr lang="en-US" sz="2400" dirty="0" err="1" smtClean="0"/>
              <a:t>chunkservers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This way the </a:t>
            </a:r>
            <a:r>
              <a:rPr lang="en-US" sz="2400" dirty="0"/>
              <a:t>master is involved at the start and is then completely </a:t>
            </a:r>
            <a:r>
              <a:rPr lang="en-US" sz="2400" dirty="0" smtClean="0"/>
              <a:t>out of </a:t>
            </a:r>
            <a:r>
              <a:rPr lang="en-US" sz="2400" dirty="0"/>
              <a:t>the loop, implementing a separation of control and data flows</a:t>
            </a:r>
          </a:p>
        </p:txBody>
      </p:sp>
    </p:spTree>
    <p:extLst>
      <p:ext uri="{BB962C8B-B14F-4D97-AF65-F5344CB8AC3E}">
        <p14:creationId xmlns:p14="http://schemas.microsoft.com/office/powerpoint/2010/main" val="6480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743" y="1541417"/>
            <a:ext cx="9479869" cy="4369805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As the system has grown in usage, problems have emerged with the </a:t>
            </a:r>
            <a:r>
              <a:rPr lang="en-US" sz="2600" dirty="0" smtClean="0"/>
              <a:t>centralized master </a:t>
            </a:r>
            <a:r>
              <a:rPr lang="en-US" sz="2600" dirty="0"/>
              <a:t>scheme:</a:t>
            </a:r>
          </a:p>
          <a:p>
            <a:pPr lvl="1"/>
            <a:r>
              <a:rPr lang="en-US" sz="2600" dirty="0" smtClean="0"/>
              <a:t>Despite </a:t>
            </a:r>
            <a:r>
              <a:rPr lang="en-US" sz="2600" dirty="0"/>
              <a:t>the separation of control and data flow and the performance </a:t>
            </a:r>
            <a:r>
              <a:rPr lang="en-US" sz="2600" dirty="0" smtClean="0"/>
              <a:t>optimization of </a:t>
            </a:r>
            <a:r>
              <a:rPr lang="en-US" sz="2600" dirty="0"/>
              <a:t>the master, it is emerging as a bottleneck in the design.</a:t>
            </a:r>
          </a:p>
          <a:p>
            <a:pPr lvl="1"/>
            <a:r>
              <a:rPr lang="en-US" sz="2600" b="1" dirty="0" smtClean="0"/>
              <a:t> </a:t>
            </a:r>
            <a:r>
              <a:rPr lang="en-US" sz="2600" dirty="0"/>
              <a:t>Despite the reduced amount of metadata stemming from the large chunk size, </a:t>
            </a:r>
            <a:r>
              <a:rPr lang="en-US" sz="2600" dirty="0" smtClean="0"/>
              <a:t>the amount </a:t>
            </a:r>
            <a:r>
              <a:rPr lang="en-US" sz="2600" dirty="0"/>
              <a:t>of metadata stored by each master is increasing to a level where it </a:t>
            </a:r>
            <a:r>
              <a:rPr lang="en-US" sz="2600" dirty="0" smtClean="0"/>
              <a:t>is difficult </a:t>
            </a:r>
            <a:r>
              <a:rPr lang="en-US" sz="2600" dirty="0"/>
              <a:t>to actually keep all metadata in main memory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Google is now working on </a:t>
            </a:r>
            <a:r>
              <a:rPr lang="en-US" sz="2600" dirty="0" smtClean="0"/>
              <a:t>a </a:t>
            </a:r>
            <a:r>
              <a:rPr lang="en-US" sz="2600" b="1" dirty="0"/>
              <a:t>distributed </a:t>
            </a:r>
            <a:r>
              <a:rPr lang="en-US" sz="2600" b="1" dirty="0" smtClean="0"/>
              <a:t>master solution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43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389" y="1415143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b="1" dirty="0"/>
              <a:t>Caching: </a:t>
            </a:r>
            <a:endParaRPr lang="en-US" sz="2000" b="1" dirty="0" smtClean="0"/>
          </a:p>
          <a:p>
            <a:pPr lvl="1"/>
            <a:r>
              <a:rPr lang="en-US" sz="2000" i="1" dirty="0" smtClean="0"/>
              <a:t>caching </a:t>
            </a:r>
            <a:r>
              <a:rPr lang="en-US" sz="2000" dirty="0"/>
              <a:t>often plays a crucial role in the </a:t>
            </a:r>
            <a:r>
              <a:rPr lang="en-US" sz="2000" dirty="0" smtClean="0"/>
              <a:t>performance and </a:t>
            </a:r>
            <a:r>
              <a:rPr lang="en-US" sz="2000" dirty="0"/>
              <a:t>scalability of a file system </a:t>
            </a:r>
            <a:endParaRPr lang="en-US" sz="2000" dirty="0" smtClean="0"/>
          </a:p>
          <a:p>
            <a:pPr lvl="1"/>
            <a:r>
              <a:rPr lang="en-US" sz="2000" dirty="0" smtClean="0"/>
              <a:t>GFS </a:t>
            </a:r>
            <a:r>
              <a:rPr lang="en-US" sz="2000" b="1" dirty="0"/>
              <a:t>does not make heavy use of </a:t>
            </a:r>
            <a:r>
              <a:rPr lang="en-US" sz="2000" b="1" dirty="0" smtClean="0"/>
              <a:t>caching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nformation </a:t>
            </a:r>
            <a:r>
              <a:rPr lang="en-US" sz="2000" dirty="0"/>
              <a:t>about the locations of chunks is cached at clients when </a:t>
            </a:r>
            <a:r>
              <a:rPr lang="en-US" sz="2000" dirty="0" smtClean="0"/>
              <a:t>first accessed</a:t>
            </a:r>
            <a:r>
              <a:rPr lang="en-US" sz="2000" dirty="0"/>
              <a:t>, to minimize interactions with the master. </a:t>
            </a:r>
            <a:endParaRPr lang="en-US" sz="2000" dirty="0" smtClean="0"/>
          </a:p>
          <a:p>
            <a:pPr lvl="1"/>
            <a:r>
              <a:rPr lang="en-US" sz="2000" dirty="0" smtClean="0"/>
              <a:t>GFS </a:t>
            </a:r>
            <a:r>
              <a:rPr lang="en-US" sz="2000" dirty="0"/>
              <a:t>clients do not cache file data. Given the fact that </a:t>
            </a:r>
            <a:r>
              <a:rPr lang="en-US" sz="2000" dirty="0" smtClean="0"/>
              <a:t>most accesses </a:t>
            </a:r>
            <a:r>
              <a:rPr lang="en-US" sz="2000" dirty="0"/>
              <a:t>involve sequential streaming, </a:t>
            </a:r>
            <a:endParaRPr lang="en-US" sz="2000" dirty="0" smtClean="0"/>
          </a:p>
          <a:p>
            <a:pPr lvl="1"/>
            <a:r>
              <a:rPr lang="en-US" sz="2000" dirty="0" smtClean="0"/>
              <a:t>By </a:t>
            </a:r>
            <a:r>
              <a:rPr lang="en-US" sz="2000" dirty="0"/>
              <a:t>limiting caching at clients, GFS also </a:t>
            </a:r>
            <a:r>
              <a:rPr lang="en-US" sz="2000" dirty="0" smtClean="0"/>
              <a:t>avoids the </a:t>
            </a:r>
            <a:r>
              <a:rPr lang="en-US" sz="2000" dirty="0"/>
              <a:t>need for cache coherency </a:t>
            </a:r>
            <a:r>
              <a:rPr lang="en-US" sz="2000" dirty="0" smtClean="0"/>
              <a:t>protocols</a:t>
            </a:r>
          </a:p>
          <a:p>
            <a:pPr lvl="1"/>
            <a:r>
              <a:rPr lang="en-US" sz="2000" dirty="0"/>
              <a:t>GFS also does not provide any particular strategy for server-side caching </a:t>
            </a:r>
            <a:r>
              <a:rPr lang="en-US" sz="2000" dirty="0" smtClean="0"/>
              <a:t>(</a:t>
            </a:r>
            <a:r>
              <a:rPr lang="en-US" sz="2000" dirty="0" err="1" smtClean="0"/>
              <a:t>chunkservers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 Relying </a:t>
            </a:r>
            <a:r>
              <a:rPr lang="en-US" sz="2000" dirty="0"/>
              <a:t>on the buffer cache in Linux to maintain </a:t>
            </a:r>
            <a:r>
              <a:rPr lang="en-US" sz="2000" dirty="0" smtClean="0"/>
              <a:t>frequently accessed </a:t>
            </a:r>
            <a:r>
              <a:rPr lang="en-US" sz="2000" dirty="0"/>
              <a:t>data in memory.</a:t>
            </a:r>
          </a:p>
        </p:txBody>
      </p:sp>
    </p:spTree>
    <p:extLst>
      <p:ext uri="{BB962C8B-B14F-4D97-AF65-F5344CB8AC3E}">
        <p14:creationId xmlns:p14="http://schemas.microsoft.com/office/powerpoint/2010/main" val="30227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31" y="112263"/>
            <a:ext cx="10737669" cy="67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Logging: </a:t>
            </a:r>
            <a:endParaRPr lang="en-US" sz="2400" b="1" dirty="0" smtClean="0"/>
          </a:p>
          <a:p>
            <a:pPr lvl="1"/>
            <a:r>
              <a:rPr lang="en-US" sz="2400" dirty="0" smtClean="0"/>
              <a:t>GFS </a:t>
            </a:r>
            <a:r>
              <a:rPr lang="en-US" sz="2400" dirty="0"/>
              <a:t>is a key example of the use of </a:t>
            </a:r>
            <a:r>
              <a:rPr lang="en-US" sz="2400" i="1" dirty="0"/>
              <a:t>logging </a:t>
            </a:r>
            <a:r>
              <a:rPr lang="en-US" sz="2400" dirty="0"/>
              <a:t>in Google to support </a:t>
            </a:r>
            <a:r>
              <a:rPr lang="en-US" sz="2400" dirty="0" smtClean="0"/>
              <a:t>debugging and </a:t>
            </a:r>
            <a:r>
              <a:rPr lang="en-US" sz="2400" dirty="0"/>
              <a:t>performance analysis. </a:t>
            </a:r>
          </a:p>
          <a:p>
            <a:pPr lvl="1"/>
            <a:r>
              <a:rPr lang="en-US" sz="2400" dirty="0" smtClean="0"/>
              <a:t>GFS </a:t>
            </a:r>
            <a:r>
              <a:rPr lang="en-US" sz="2400" dirty="0"/>
              <a:t>servers all maintain extensive </a:t>
            </a:r>
            <a:r>
              <a:rPr lang="en-US" sz="2400" dirty="0" smtClean="0"/>
              <a:t>diagnostic logs </a:t>
            </a:r>
            <a:r>
              <a:rPr lang="en-US" sz="2400" dirty="0"/>
              <a:t>that store significant server events and all RPC requests and replies. </a:t>
            </a:r>
            <a:endParaRPr lang="en-US" sz="2400" dirty="0" smtClean="0"/>
          </a:p>
          <a:p>
            <a:pPr lvl="1"/>
            <a:r>
              <a:rPr lang="en-US" sz="2400" dirty="0" smtClean="0"/>
              <a:t>These </a:t>
            </a:r>
            <a:r>
              <a:rPr lang="en-US" sz="2400" dirty="0"/>
              <a:t>logs </a:t>
            </a:r>
            <a:r>
              <a:rPr lang="en-US" sz="2400" dirty="0" smtClean="0"/>
              <a:t>are monitored </a:t>
            </a:r>
            <a:r>
              <a:rPr lang="en-US" sz="2400" dirty="0"/>
              <a:t>continually and used in the event of system problems to identify </a:t>
            </a:r>
            <a:r>
              <a:rPr lang="en-US" sz="2400" dirty="0" smtClean="0"/>
              <a:t>the underlying </a:t>
            </a:r>
            <a:r>
              <a:rPr lang="en-US" sz="2400" dirty="0"/>
              <a:t>causes.</a:t>
            </a:r>
          </a:p>
        </p:txBody>
      </p:sp>
    </p:spTree>
    <p:extLst>
      <p:ext uri="{BB962C8B-B14F-4D97-AF65-F5344CB8AC3E}">
        <p14:creationId xmlns:p14="http://schemas.microsoft.com/office/powerpoint/2010/main" val="5370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171" y="0"/>
            <a:ext cx="8911687" cy="1280890"/>
          </a:xfrm>
        </p:spPr>
        <p:txBody>
          <a:bodyPr/>
          <a:lstStyle/>
          <a:p>
            <a:r>
              <a:rPr lang="en-US" b="1" dirty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669" y="833481"/>
            <a:ext cx="9479869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Managing consistency in GFS 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 </a:t>
            </a:r>
            <a:r>
              <a:rPr lang="en-US" sz="2400" dirty="0"/>
              <a:t>Given that chunks are replicated in GFS, it is </a:t>
            </a:r>
            <a:r>
              <a:rPr lang="en-US" sz="2400" dirty="0" smtClean="0"/>
              <a:t>important to </a:t>
            </a:r>
            <a:r>
              <a:rPr lang="en-US" sz="2400" dirty="0"/>
              <a:t>maintain the consistency of replicas in the face of operations that alter the </a:t>
            </a:r>
            <a:r>
              <a:rPr lang="en-US" sz="2400" dirty="0" smtClean="0"/>
              <a:t>data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i="1" dirty="0"/>
              <a:t>write </a:t>
            </a:r>
            <a:r>
              <a:rPr lang="en-US" sz="2400" dirty="0"/>
              <a:t>and </a:t>
            </a:r>
            <a:r>
              <a:rPr lang="en-US" sz="2400" i="1" dirty="0"/>
              <a:t>record append </a:t>
            </a:r>
            <a:r>
              <a:rPr lang="en-US" sz="2400" dirty="0"/>
              <a:t>operations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GFS provides an approach for </a:t>
            </a:r>
            <a:r>
              <a:rPr lang="en-US" sz="2400" dirty="0" smtClean="0"/>
              <a:t>consistency management </a:t>
            </a:r>
          </a:p>
          <a:p>
            <a:pPr lvl="2"/>
            <a:r>
              <a:rPr lang="en-US" sz="2400" dirty="0"/>
              <a:t>M</a:t>
            </a:r>
            <a:r>
              <a:rPr lang="en-US" sz="2400" dirty="0" smtClean="0"/>
              <a:t>aintains </a:t>
            </a:r>
            <a:r>
              <a:rPr lang="en-US" sz="2400" dirty="0"/>
              <a:t>the previously mentioned separation between control and data </a:t>
            </a:r>
            <a:r>
              <a:rPr lang="en-US" sz="2400" dirty="0" smtClean="0"/>
              <a:t>and hence </a:t>
            </a:r>
            <a:r>
              <a:rPr lang="en-US" sz="2400" dirty="0"/>
              <a:t>allows high-performance updates to data with minimal involvement </a:t>
            </a:r>
            <a:r>
              <a:rPr lang="en-US" sz="2400" dirty="0" smtClean="0"/>
              <a:t>of masters</a:t>
            </a:r>
            <a:r>
              <a:rPr lang="en-US" sz="2400" dirty="0"/>
              <a:t>;</a:t>
            </a:r>
          </a:p>
          <a:p>
            <a:pPr lvl="2"/>
            <a:r>
              <a:rPr lang="en-US" sz="2400" dirty="0" smtClean="0"/>
              <a:t>Provides </a:t>
            </a:r>
            <a:r>
              <a:rPr lang="en-US" sz="2400" dirty="0"/>
              <a:t>a relaxed form of consistency recognizing, for example, the </a:t>
            </a:r>
            <a:r>
              <a:rPr lang="en-US" sz="2400" dirty="0" smtClean="0"/>
              <a:t>particular semantics </a:t>
            </a:r>
            <a:r>
              <a:rPr lang="en-US" sz="2400" dirty="0"/>
              <a:t>offered by </a:t>
            </a:r>
            <a:r>
              <a:rPr lang="en-US" sz="2400" i="1" dirty="0"/>
              <a:t>record append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41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515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When a mutation (i.e., a </a:t>
            </a:r>
            <a:r>
              <a:rPr lang="en-US" sz="2400" i="1" dirty="0"/>
              <a:t>write</a:t>
            </a:r>
            <a:r>
              <a:rPr lang="en-US" sz="2400" dirty="0"/>
              <a:t>, </a:t>
            </a:r>
            <a:r>
              <a:rPr lang="en-US" sz="2400" i="1" dirty="0"/>
              <a:t>append </a:t>
            </a:r>
            <a:r>
              <a:rPr lang="en-US" sz="2400" dirty="0"/>
              <a:t>or </a:t>
            </a:r>
            <a:r>
              <a:rPr lang="en-US" sz="2400" i="1" dirty="0"/>
              <a:t>delete </a:t>
            </a:r>
            <a:r>
              <a:rPr lang="en-US" sz="2400" dirty="0"/>
              <a:t>operation) is requested for </a:t>
            </a:r>
            <a:r>
              <a:rPr lang="en-US" sz="2400" dirty="0" smtClean="0"/>
              <a:t>a chunk</a:t>
            </a:r>
            <a:endParaRPr lang="en-US" sz="2400" dirty="0"/>
          </a:p>
          <a:p>
            <a:pPr lvl="1"/>
            <a:r>
              <a:rPr lang="en-US" sz="2200" dirty="0" smtClean="0"/>
              <a:t>Master </a:t>
            </a:r>
            <a:r>
              <a:rPr lang="en-US" sz="2200" dirty="0"/>
              <a:t>grants a chunk </a:t>
            </a:r>
            <a:r>
              <a:rPr lang="en-US" sz="2200" i="1" dirty="0"/>
              <a:t>lease </a:t>
            </a:r>
            <a:r>
              <a:rPr lang="en-US" sz="2200" dirty="0"/>
              <a:t>to one of the replicas, which is then </a:t>
            </a:r>
            <a:r>
              <a:rPr lang="en-US" sz="2200" dirty="0" smtClean="0"/>
              <a:t>designated as </a:t>
            </a:r>
            <a:r>
              <a:rPr lang="en-US" sz="2200" dirty="0"/>
              <a:t>the </a:t>
            </a:r>
            <a:r>
              <a:rPr lang="en-US" sz="2200" i="1" dirty="0"/>
              <a:t>primary</a:t>
            </a:r>
            <a:r>
              <a:rPr lang="en-US" sz="2200" dirty="0"/>
              <a:t>. </a:t>
            </a:r>
            <a:endParaRPr lang="en-US" sz="2200" dirty="0" smtClean="0"/>
          </a:p>
          <a:p>
            <a:pPr lvl="1"/>
            <a:r>
              <a:rPr lang="en-US" sz="2200" dirty="0"/>
              <a:t>P</a:t>
            </a:r>
            <a:r>
              <a:rPr lang="en-US" sz="2200" dirty="0" smtClean="0"/>
              <a:t>rimary </a:t>
            </a:r>
            <a:r>
              <a:rPr lang="en-US" sz="2200" dirty="0"/>
              <a:t>is responsible for providing a serial order for all </a:t>
            </a:r>
            <a:r>
              <a:rPr lang="en-US" sz="2200" dirty="0" smtClean="0"/>
              <a:t>the currently </a:t>
            </a:r>
            <a:r>
              <a:rPr lang="en-US" sz="2200" dirty="0"/>
              <a:t>pending concurrent mutations to that chunk. </a:t>
            </a:r>
            <a:endParaRPr lang="en-US" sz="2200" dirty="0" smtClean="0"/>
          </a:p>
          <a:p>
            <a:pPr lvl="1"/>
            <a:r>
              <a:rPr lang="en-US" sz="2200" dirty="0" smtClean="0"/>
              <a:t>A </a:t>
            </a:r>
            <a:r>
              <a:rPr lang="en-US" sz="2200" dirty="0"/>
              <a:t>global ordering is thus </a:t>
            </a:r>
            <a:r>
              <a:rPr lang="en-US" sz="2200" dirty="0" smtClean="0"/>
              <a:t>provided by </a:t>
            </a:r>
            <a:r>
              <a:rPr lang="en-US" sz="2200" dirty="0"/>
              <a:t>the ordering of the chunk leases combined with the order determined by that primary.</a:t>
            </a:r>
          </a:p>
          <a:p>
            <a:r>
              <a:rPr lang="en-US" sz="2400" dirty="0" smtClean="0"/>
              <a:t>lease </a:t>
            </a:r>
            <a:r>
              <a:rPr lang="en-US" sz="2400" dirty="0"/>
              <a:t>permits the primary to make mutations on its local copies and </a:t>
            </a:r>
            <a:r>
              <a:rPr lang="en-US" sz="2400" dirty="0" smtClean="0"/>
              <a:t>to control </a:t>
            </a:r>
            <a:r>
              <a:rPr lang="en-US" sz="2400" dirty="0"/>
              <a:t>the order of the mutations at the secondary </a:t>
            </a:r>
            <a:r>
              <a:rPr lang="en-US" sz="2400" dirty="0" smtClean="0"/>
              <a:t>copies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05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steps involved in mutations are therefore as follows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On receiving a request from a client, the master grants a </a:t>
            </a:r>
            <a:r>
              <a:rPr lang="en-US" sz="2400" b="1" dirty="0"/>
              <a:t>lease to one of the </a:t>
            </a:r>
            <a:r>
              <a:rPr lang="en-US" sz="2400" b="1" dirty="0" smtClean="0"/>
              <a:t>replicas </a:t>
            </a:r>
            <a:r>
              <a:rPr lang="en-US" sz="2400" dirty="0" smtClean="0"/>
              <a:t>(</a:t>
            </a:r>
            <a:r>
              <a:rPr lang="en-US" sz="2400" dirty="0"/>
              <a:t>the primary) and returns the identity of the primary and other (secondary) </a:t>
            </a:r>
            <a:r>
              <a:rPr lang="en-US" sz="2400" dirty="0" smtClean="0"/>
              <a:t>replicas to </a:t>
            </a:r>
            <a:r>
              <a:rPr lang="en-US" sz="2400" dirty="0"/>
              <a:t>the client.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client sends all data to the replicas, and this is stored temporarily in a </a:t>
            </a:r>
            <a:r>
              <a:rPr lang="en-US" sz="2400" dirty="0" smtClean="0"/>
              <a:t>buffer cache </a:t>
            </a:r>
            <a:r>
              <a:rPr lang="en-US" sz="2400" dirty="0"/>
              <a:t>and not written until further instruction </a:t>
            </a:r>
          </a:p>
          <a:p>
            <a:r>
              <a:rPr lang="en-US" sz="2400" dirty="0"/>
              <a:t>Once all the replicas have acknowledged receipt of this data, the client sends </a:t>
            </a:r>
            <a:r>
              <a:rPr lang="en-US" sz="2400" dirty="0" smtClean="0"/>
              <a:t>a write </a:t>
            </a:r>
            <a:r>
              <a:rPr lang="en-US" sz="2400" dirty="0"/>
              <a:t>request to the primary; </a:t>
            </a:r>
            <a:endParaRPr lang="en-US" sz="2400" dirty="0" smtClean="0"/>
          </a:p>
          <a:p>
            <a:pPr lvl="1"/>
            <a:r>
              <a:rPr lang="en-US" sz="2400" dirty="0" smtClean="0"/>
              <a:t>Primary </a:t>
            </a:r>
            <a:r>
              <a:rPr lang="en-US" sz="2400" dirty="0"/>
              <a:t>then determines a serial order </a:t>
            </a:r>
            <a:r>
              <a:rPr lang="en-US" sz="2400" dirty="0" smtClean="0"/>
              <a:t>for concurrent </a:t>
            </a:r>
            <a:r>
              <a:rPr lang="en-US" sz="2400" dirty="0"/>
              <a:t>requests and applies updates in this order at the primary site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55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829" y="101019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primary requests that the same mutations in the same order are carried out </a:t>
            </a:r>
            <a:r>
              <a:rPr lang="en-US" sz="2400" dirty="0" smtClean="0"/>
              <a:t>at secondary </a:t>
            </a:r>
            <a:r>
              <a:rPr lang="en-US" sz="2400" dirty="0"/>
              <a:t>replicas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secondary replicas send back an </a:t>
            </a:r>
            <a:r>
              <a:rPr lang="en-US" sz="2400" dirty="0" smtClean="0"/>
              <a:t>acknowledgement when </a:t>
            </a:r>
            <a:r>
              <a:rPr lang="en-US" sz="2400" dirty="0"/>
              <a:t>the mutations have </a:t>
            </a:r>
            <a:r>
              <a:rPr lang="en-US" sz="2400" dirty="0" smtClean="0"/>
              <a:t>succeeded</a:t>
            </a:r>
          </a:p>
          <a:p>
            <a:r>
              <a:rPr lang="en-US" sz="2400" dirty="0"/>
              <a:t>If all acknowledgements are received, the primary reports success back to </a:t>
            </a:r>
            <a:r>
              <a:rPr lang="en-US" sz="2400" dirty="0" smtClean="0"/>
              <a:t>the client;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otherwise, a failure is reported indicating that the mutation succeeded at </a:t>
            </a:r>
            <a:r>
              <a:rPr lang="en-US" sz="2400" dirty="0" smtClean="0"/>
              <a:t>the primary </a:t>
            </a:r>
            <a:r>
              <a:rPr lang="en-US" sz="2400" dirty="0"/>
              <a:t>and at some but not all of the replicas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GFS attempts to overcome this </a:t>
            </a:r>
            <a:r>
              <a:rPr lang="en-US" sz="2400" dirty="0" smtClean="0"/>
              <a:t>failure by </a:t>
            </a:r>
            <a:r>
              <a:rPr lang="en-US" sz="2400" dirty="0"/>
              <a:t>retrying the failed mutations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In the worst case, this will not succeed </a:t>
            </a:r>
            <a:r>
              <a:rPr lang="en-US" sz="2400" dirty="0" smtClean="0"/>
              <a:t>and therefore </a:t>
            </a:r>
            <a:r>
              <a:rPr lang="en-US" sz="2400" dirty="0"/>
              <a:t>consistency is not guaranteed by the approach</a:t>
            </a:r>
          </a:p>
        </p:txBody>
      </p:sp>
    </p:spTree>
    <p:extLst>
      <p:ext uri="{BB962C8B-B14F-4D97-AF65-F5344CB8AC3E}">
        <p14:creationId xmlns:p14="http://schemas.microsoft.com/office/powerpoint/2010/main" val="31924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Managing consistency in GFS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2457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GFS adopts a passive replication architecture </a:t>
            </a:r>
            <a:endParaRPr lang="en-US" sz="2400" dirty="0" smtClean="0"/>
          </a:p>
          <a:p>
            <a:r>
              <a:rPr lang="en-US" sz="2400" dirty="0" smtClean="0"/>
              <a:t>In passive </a:t>
            </a:r>
            <a:r>
              <a:rPr lang="en-US" sz="2400" dirty="0"/>
              <a:t>replication, updates are sent to the primary and the primary is then </a:t>
            </a:r>
            <a:r>
              <a:rPr lang="en-US" sz="2400" dirty="0" smtClean="0"/>
              <a:t>responsible for </a:t>
            </a:r>
            <a:r>
              <a:rPr lang="en-US" sz="2400" dirty="0"/>
              <a:t>sending out subsequent updates to the backup servers and ensuring they </a:t>
            </a:r>
            <a:r>
              <a:rPr lang="en-US" sz="2400" dirty="0" smtClean="0"/>
              <a:t>are coordinated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GFS, the client sends data to all the replicas but the request goes to </a:t>
            </a:r>
            <a:r>
              <a:rPr lang="en-US" sz="2400" dirty="0" smtClean="0"/>
              <a:t>the primary</a:t>
            </a:r>
            <a:r>
              <a:rPr lang="en-US" sz="2400" dirty="0"/>
              <a:t>, which is then responsible for scheduling the actual mutations 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allows the transmission </a:t>
            </a:r>
            <a:r>
              <a:rPr lang="en-US" sz="2400" dirty="0" smtClean="0"/>
              <a:t>of large </a:t>
            </a:r>
            <a:r>
              <a:rPr lang="en-US" sz="2400" dirty="0"/>
              <a:t>quantities of data to be optimized independently of the control flow.</a:t>
            </a:r>
          </a:p>
        </p:txBody>
      </p:sp>
    </p:spTree>
    <p:extLst>
      <p:ext uri="{BB962C8B-B14F-4D97-AF65-F5344CB8AC3E}">
        <p14:creationId xmlns:p14="http://schemas.microsoft.com/office/powerpoint/2010/main" val="11852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Managing consistency in GFS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109" y="1385454"/>
            <a:ext cx="9689667" cy="3777622"/>
          </a:xfrm>
        </p:spPr>
        <p:txBody>
          <a:bodyPr>
            <a:noAutofit/>
          </a:bodyPr>
          <a:lstStyle/>
          <a:p>
            <a:r>
              <a:rPr lang="en-US" sz="2400" dirty="0"/>
              <a:t>In mutations, there is an important distinction between </a:t>
            </a:r>
            <a:r>
              <a:rPr lang="en-US" sz="2400" i="1" dirty="0"/>
              <a:t>write </a:t>
            </a:r>
            <a:r>
              <a:rPr lang="en-US" sz="2400" dirty="0"/>
              <a:t>and </a:t>
            </a:r>
            <a:r>
              <a:rPr lang="en-US" sz="2400" i="1" dirty="0"/>
              <a:t>record </a:t>
            </a:r>
            <a:r>
              <a:rPr lang="en-US" sz="2400" i="1" dirty="0" smtClean="0"/>
              <a:t>append </a:t>
            </a:r>
            <a:r>
              <a:rPr lang="en-US" sz="2400" dirty="0" smtClean="0"/>
              <a:t>operations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i="1" dirty="0" smtClean="0"/>
              <a:t>Writes </a:t>
            </a:r>
            <a:r>
              <a:rPr lang="en-US" sz="2400" dirty="0"/>
              <a:t>specify an offset at which mutations should occur, whereas </a:t>
            </a:r>
            <a:r>
              <a:rPr lang="en-US" sz="2400" i="1" dirty="0" smtClean="0"/>
              <a:t>record appends </a:t>
            </a:r>
            <a:r>
              <a:rPr lang="en-US" sz="2400" dirty="0"/>
              <a:t>do not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dirty="0" smtClean="0"/>
              <a:t>write, the </a:t>
            </a:r>
            <a:r>
              <a:rPr lang="en-US" sz="2400" dirty="0"/>
              <a:t>location is </a:t>
            </a:r>
            <a:r>
              <a:rPr lang="en-US" sz="2400" dirty="0" smtClean="0"/>
              <a:t>predetermined</a:t>
            </a:r>
          </a:p>
          <a:p>
            <a:r>
              <a:rPr lang="en-US" sz="2400" dirty="0" smtClean="0"/>
              <a:t>In Record append,  </a:t>
            </a:r>
            <a:r>
              <a:rPr lang="en-US" sz="2400" dirty="0"/>
              <a:t>the system decides. </a:t>
            </a:r>
            <a:endParaRPr lang="en-US" sz="2400" dirty="0" smtClean="0"/>
          </a:p>
          <a:p>
            <a:r>
              <a:rPr lang="en-US" sz="2400" dirty="0" smtClean="0"/>
              <a:t>Concurrent </a:t>
            </a:r>
            <a:r>
              <a:rPr lang="en-US" sz="2400" i="1" dirty="0"/>
              <a:t>writes </a:t>
            </a:r>
            <a:r>
              <a:rPr lang="en-US" sz="2400" dirty="0"/>
              <a:t>to the same location are not </a:t>
            </a:r>
            <a:r>
              <a:rPr lang="en-US" sz="2400" dirty="0" smtClean="0"/>
              <a:t>serializable and </a:t>
            </a:r>
            <a:r>
              <a:rPr lang="en-US" sz="2400" dirty="0"/>
              <a:t>may result in corrupted regions of the file. 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i="1" dirty="0"/>
              <a:t>record append </a:t>
            </a:r>
            <a:r>
              <a:rPr lang="en-US" sz="2400" dirty="0"/>
              <a:t>operations, </a:t>
            </a:r>
            <a:r>
              <a:rPr lang="en-US" sz="2400" dirty="0" smtClean="0"/>
              <a:t>GFS guarantees </a:t>
            </a:r>
            <a:r>
              <a:rPr lang="en-US" sz="2400" dirty="0"/>
              <a:t>the append will happen at least once and atomically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 system does not guarantee, though, that all copies of the </a:t>
            </a:r>
            <a:r>
              <a:rPr lang="en-US" sz="2400" dirty="0" smtClean="0"/>
              <a:t>chunk will </a:t>
            </a:r>
            <a:r>
              <a:rPr lang="en-US" sz="2400" dirty="0"/>
              <a:t>be </a:t>
            </a:r>
            <a:r>
              <a:rPr lang="en-US" sz="2400" dirty="0" smtClean="0"/>
              <a:t>identical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86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altLang="en-US" dirty="0"/>
              <a:t>Name Services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6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>
                <a:solidFill>
                  <a:schemeClr val="accent1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1201" y="1611086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In a distributed system, names are used to refer to a wide variety of resources such </a:t>
            </a:r>
            <a:r>
              <a:rPr lang="en-US" sz="2000" dirty="0" smtClean="0"/>
              <a:t>as computers</a:t>
            </a:r>
            <a:r>
              <a:rPr lang="en-US" sz="2000" dirty="0"/>
              <a:t>, services, remote objects and files, as well as to users. </a:t>
            </a:r>
            <a:endParaRPr lang="en-US" sz="2000" dirty="0" smtClean="0"/>
          </a:p>
          <a:p>
            <a:r>
              <a:rPr lang="en-US" sz="2000" dirty="0" smtClean="0"/>
              <a:t>Names facilitate </a:t>
            </a:r>
            <a:r>
              <a:rPr lang="en-US" sz="2000" dirty="0"/>
              <a:t>communication and resource sharing.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name is needed to request a </a:t>
            </a:r>
            <a:r>
              <a:rPr lang="en-US" sz="2000" dirty="0" smtClean="0"/>
              <a:t>computer system </a:t>
            </a:r>
            <a:r>
              <a:rPr lang="en-US" sz="2000" dirty="0"/>
              <a:t>to act upon a specific resource chosen out of many; </a:t>
            </a:r>
            <a:endParaRPr lang="en-US" sz="2000" dirty="0" smtClean="0"/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example, a name in </a:t>
            </a:r>
            <a:r>
              <a:rPr lang="en-US" sz="2000" dirty="0" smtClean="0"/>
              <a:t>the form </a:t>
            </a:r>
            <a:r>
              <a:rPr lang="en-US" sz="2000" dirty="0"/>
              <a:t>of a URL is needed to access a specific web page. </a:t>
            </a:r>
            <a:endParaRPr lang="en-US" sz="2000" dirty="0" smtClean="0"/>
          </a:p>
          <a:p>
            <a:r>
              <a:rPr lang="en-US" sz="2000" dirty="0" smtClean="0"/>
              <a:t>Processes </a:t>
            </a:r>
            <a:r>
              <a:rPr lang="en-US" sz="2000" dirty="0"/>
              <a:t>cannot share </a:t>
            </a:r>
            <a:r>
              <a:rPr lang="en-US" sz="2000" dirty="0" smtClean="0"/>
              <a:t>particular resources </a:t>
            </a:r>
            <a:r>
              <a:rPr lang="en-US" sz="2000" dirty="0"/>
              <a:t>managed by a computer system unless they can name them consistently. </a:t>
            </a:r>
            <a:endParaRPr lang="en-US" sz="2000" dirty="0" smtClean="0"/>
          </a:p>
          <a:p>
            <a:r>
              <a:rPr lang="en-US" sz="2000" dirty="0" smtClean="0"/>
              <a:t>Users cannot </a:t>
            </a:r>
            <a:r>
              <a:rPr lang="en-US" sz="2000" dirty="0"/>
              <a:t>communicate with one another via a distributed system unless they can name </a:t>
            </a:r>
            <a:r>
              <a:rPr lang="en-US" sz="2000" dirty="0" smtClean="0"/>
              <a:t>one another</a:t>
            </a:r>
            <a:r>
              <a:rPr lang="en-US" sz="2000" dirty="0"/>
              <a:t>, </a:t>
            </a:r>
            <a:endParaRPr lang="en-US" sz="2000" dirty="0" smtClean="0"/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example, with email addresses.</a:t>
            </a:r>
          </a:p>
        </p:txBody>
      </p:sp>
    </p:spTree>
    <p:extLst>
      <p:ext uri="{BB962C8B-B14F-4D97-AF65-F5344CB8AC3E}">
        <p14:creationId xmlns:p14="http://schemas.microsoft.com/office/powerpoint/2010/main" val="17070399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62641" y="1807029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buNone/>
            </a:pPr>
            <a:r>
              <a:rPr lang="sv-SE" altLang="en-US" sz="2600" dirty="0"/>
              <a:t>Names</a:t>
            </a:r>
          </a:p>
          <a:p>
            <a:pPr marL="609600" indent="-609600"/>
            <a:endParaRPr lang="sv-SE" altLang="en-US" sz="2400" dirty="0"/>
          </a:p>
          <a:p>
            <a:pPr marL="609600" indent="-609600"/>
            <a:r>
              <a:rPr lang="sv-SE" altLang="en-US" sz="2400" dirty="0"/>
              <a:t>Fundamental in distributed systems</a:t>
            </a:r>
          </a:p>
          <a:p>
            <a:pPr marL="609600" indent="-609600"/>
            <a:r>
              <a:rPr lang="sv-SE" altLang="en-US" sz="2400" dirty="0"/>
              <a:t>Facilitates communication and resource sharing </a:t>
            </a:r>
          </a:p>
          <a:p>
            <a:pPr marL="609600" indent="-609600"/>
            <a:r>
              <a:rPr lang="sv-SE" altLang="en-US" sz="2400" dirty="0"/>
              <a:t>A consistent naming system is required</a:t>
            </a:r>
          </a:p>
          <a:p>
            <a:pPr marL="609600" indent="-609600"/>
            <a:endParaRPr lang="sv-SE" altLang="en-US" sz="2400" dirty="0"/>
          </a:p>
          <a:p>
            <a:pPr marL="609600" indent="-609600"/>
            <a:r>
              <a:rPr lang="sv-SE" altLang="en-US" sz="2400" dirty="0"/>
              <a:t>Adresses: locations of objects, not identifiers</a:t>
            </a:r>
          </a:p>
          <a:p>
            <a:pPr marL="609600" indent="-609600"/>
            <a:endParaRPr lang="sv-SE" altLang="en-US" sz="2400" dirty="0"/>
          </a:p>
          <a:p>
            <a:pPr marL="609600" indent="-609600">
              <a:buNone/>
            </a:pPr>
            <a:r>
              <a:rPr lang="sv-SE" altLang="en-US" sz="2000" dirty="0"/>
              <a:t>	</a:t>
            </a:r>
          </a:p>
          <a:p>
            <a:pPr marL="609600" indent="-609600"/>
            <a:endParaRPr lang="sv-SE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39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The </a:t>
            </a:r>
            <a:r>
              <a:rPr lang="en-US" sz="2800" i="1" dirty="0"/>
              <a:t>consistency </a:t>
            </a:r>
            <a:r>
              <a:rPr lang="en-US" sz="2800" dirty="0"/>
              <a:t>column indicates whether mechanisms exist for the maintenance of consistency between multiple copies of data when updates occur</a:t>
            </a:r>
            <a:endParaRPr lang="en-US" sz="2800" b="1" dirty="0" smtClean="0"/>
          </a:p>
          <a:p>
            <a:pPr lvl="1"/>
            <a:r>
              <a:rPr lang="en-US" sz="2800" b="1" dirty="0" smtClean="0"/>
              <a:t>Strict </a:t>
            </a:r>
            <a:r>
              <a:rPr lang="en-US" sz="2800" b="1" dirty="0"/>
              <a:t>consistency </a:t>
            </a:r>
            <a:r>
              <a:rPr lang="en-US" sz="2800" dirty="0"/>
              <a:t>is the strongest consistency model. Under this model, a write to a variable by any processor needs to be seen instantaneously by all processors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Virtually all storage systems rely on the </a:t>
            </a:r>
            <a:r>
              <a:rPr lang="en-US" sz="2800" b="1" dirty="0"/>
              <a:t>use of caching </a:t>
            </a:r>
            <a:r>
              <a:rPr lang="en-US" sz="2800" dirty="0"/>
              <a:t>to optimize the </a:t>
            </a:r>
            <a:r>
              <a:rPr lang="en-US" sz="2800" b="1" dirty="0"/>
              <a:t>performance of programs</a:t>
            </a:r>
            <a:r>
              <a:rPr lang="en-US" sz="28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859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>
                <a:solidFill>
                  <a:schemeClr val="accent1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Names are not the only useful means of identification: descriptive attributes </a:t>
            </a:r>
            <a:r>
              <a:rPr lang="en-US" sz="2400" dirty="0" smtClean="0"/>
              <a:t>are another.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Sometimes clients do not know the name of the particular </a:t>
            </a:r>
            <a:r>
              <a:rPr lang="en-US" sz="2400" dirty="0" smtClean="0"/>
              <a:t>entity</a:t>
            </a:r>
          </a:p>
          <a:p>
            <a:pPr lvl="1"/>
            <a:r>
              <a:rPr lang="en-US" sz="2400" dirty="0" smtClean="0"/>
              <a:t>but </a:t>
            </a:r>
            <a:r>
              <a:rPr lang="en-US" sz="2400" dirty="0"/>
              <a:t>they do have some information that describes it. </a:t>
            </a:r>
            <a:endParaRPr lang="en-US" sz="2400" dirty="0" smtClean="0"/>
          </a:p>
          <a:p>
            <a:r>
              <a:rPr lang="en-US" sz="2400" dirty="0"/>
              <a:t>T</a:t>
            </a:r>
            <a:r>
              <a:rPr lang="en-US" sz="2400" dirty="0" smtClean="0"/>
              <a:t>hey </a:t>
            </a:r>
            <a:r>
              <a:rPr lang="en-US" sz="2400" dirty="0"/>
              <a:t>may require a </a:t>
            </a:r>
            <a:r>
              <a:rPr lang="en-US" sz="2400" b="1" dirty="0"/>
              <a:t>service </a:t>
            </a:r>
            <a:r>
              <a:rPr lang="en-US" sz="2400" dirty="0" smtClean="0"/>
              <a:t>and know </a:t>
            </a:r>
            <a:r>
              <a:rPr lang="en-US" sz="2400" dirty="0"/>
              <a:t>some of its characteristics but not what entity implements it.</a:t>
            </a:r>
          </a:p>
        </p:txBody>
      </p:sp>
    </p:spTree>
    <p:extLst>
      <p:ext uri="{BB962C8B-B14F-4D97-AF65-F5344CB8AC3E}">
        <p14:creationId xmlns:p14="http://schemas.microsoft.com/office/powerpoint/2010/main" val="35761529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9368" y="1624147"/>
            <a:ext cx="9258799" cy="459377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sv-SE" altLang="en-US" sz="3500" b="1" dirty="0"/>
              <a:t>Name service</a:t>
            </a:r>
          </a:p>
          <a:p>
            <a:pPr>
              <a:lnSpc>
                <a:spcPct val="90000"/>
              </a:lnSpc>
            </a:pPr>
            <a:endParaRPr lang="sv-SE" altLang="en-US" sz="2000" dirty="0"/>
          </a:p>
          <a:p>
            <a:pPr lvl="1">
              <a:lnSpc>
                <a:spcPct val="90000"/>
              </a:lnSpc>
            </a:pPr>
            <a:r>
              <a:rPr lang="sv-SE" altLang="en-US" sz="2900" dirty="0"/>
              <a:t>Translates a human-readable name into a system-internal identifier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altLang="en-US" sz="2900" dirty="0"/>
          </a:p>
          <a:p>
            <a:pPr lvl="1">
              <a:lnSpc>
                <a:spcPct val="90000"/>
              </a:lnSpc>
            </a:pPr>
            <a:r>
              <a:rPr lang="sv-SE" altLang="en-US" sz="2900" dirty="0"/>
              <a:t>Ex human readable names: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altLang="en-US" sz="2900" dirty="0"/>
              <a:t>		http://www.facebook.com  	URL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altLang="en-US" sz="2900" dirty="0"/>
              <a:t>		www.facebook.com		Internet Domain Name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altLang="en-US" sz="2900" dirty="0"/>
              <a:t>		/etc/passwd			File name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altLang="en-US" sz="2900" dirty="0"/>
          </a:p>
          <a:p>
            <a:pPr lvl="1">
              <a:lnSpc>
                <a:spcPct val="90000"/>
              </a:lnSpc>
            </a:pPr>
            <a:r>
              <a:rPr lang="sv-SE" altLang="en-US" sz="2900" dirty="0"/>
              <a:t>Ex system-internal name: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altLang="en-US" sz="29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altLang="en-US" sz="2900" dirty="0"/>
              <a:t>		123.25.7.34			IP address</a:t>
            </a:r>
          </a:p>
        </p:txBody>
      </p:sp>
    </p:spTree>
    <p:extLst>
      <p:ext uri="{BB962C8B-B14F-4D97-AF65-F5344CB8AC3E}">
        <p14:creationId xmlns:p14="http://schemas.microsoft.com/office/powerpoint/2010/main" val="36649052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Names, addresses and other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080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Any process that requires access to a specific resource must possess </a:t>
            </a:r>
            <a:r>
              <a:rPr lang="en-US" sz="2400" b="1" dirty="0" smtClean="0"/>
              <a:t>a name or an identifier</a:t>
            </a:r>
          </a:p>
          <a:p>
            <a:pPr lvl="1"/>
            <a:r>
              <a:rPr lang="en-US" sz="2400" dirty="0" smtClean="0"/>
              <a:t>Examples of human-readable names are </a:t>
            </a:r>
          </a:p>
          <a:p>
            <a:pPr lvl="2"/>
            <a:r>
              <a:rPr lang="en-US" sz="2400" dirty="0" smtClean="0"/>
              <a:t>file names such as </a:t>
            </a:r>
            <a:r>
              <a:rPr lang="en-US" sz="2400" b="1" i="1" dirty="0" smtClean="0"/>
              <a:t>/</a:t>
            </a:r>
            <a:r>
              <a:rPr lang="en-US" sz="2400" b="1" i="1" dirty="0" err="1" smtClean="0"/>
              <a:t>etc</a:t>
            </a:r>
            <a:r>
              <a:rPr lang="en-US" sz="2400" b="1" i="1" dirty="0" smtClean="0"/>
              <a:t>/</a:t>
            </a:r>
            <a:r>
              <a:rPr lang="en-US" sz="2400" b="1" i="1" dirty="0" err="1" smtClean="0"/>
              <a:t>passwd</a:t>
            </a:r>
            <a:r>
              <a:rPr lang="en-US" sz="2400" dirty="0" smtClean="0"/>
              <a:t>,</a:t>
            </a:r>
          </a:p>
          <a:p>
            <a:pPr lvl="2"/>
            <a:r>
              <a:rPr lang="en-US" sz="2400" dirty="0" smtClean="0"/>
              <a:t>URLs such as </a:t>
            </a:r>
            <a:r>
              <a:rPr lang="en-US" sz="2400" b="1" i="1" dirty="0" smtClean="0"/>
              <a:t>http://www.cdk5.net/ </a:t>
            </a:r>
            <a:endParaRPr lang="en-US" sz="2400" b="1" dirty="0" smtClean="0"/>
          </a:p>
          <a:p>
            <a:pPr lvl="2"/>
            <a:r>
              <a:rPr lang="en-US" sz="2400" dirty="0" smtClean="0"/>
              <a:t> Internet domain names such as </a:t>
            </a:r>
            <a:r>
              <a:rPr lang="en-US" sz="2400" b="1" i="1" dirty="0" smtClean="0"/>
              <a:t>www.cdk5.net.</a:t>
            </a:r>
          </a:p>
          <a:p>
            <a:r>
              <a:rPr lang="en-US" sz="2400" i="1" dirty="0" smtClean="0"/>
              <a:t>Identifier </a:t>
            </a:r>
            <a:r>
              <a:rPr lang="en-US" sz="2400" dirty="0" smtClean="0"/>
              <a:t>is sometimes used to refer to names that are interpreted only by  programs. </a:t>
            </a:r>
          </a:p>
          <a:p>
            <a:pPr lvl="1"/>
            <a:r>
              <a:rPr lang="en-US" sz="2400" b="1" dirty="0" smtClean="0"/>
              <a:t>Remote object references </a:t>
            </a:r>
            <a:r>
              <a:rPr lang="en-US" sz="2400" dirty="0" smtClean="0"/>
              <a:t>and </a:t>
            </a:r>
            <a:r>
              <a:rPr lang="en-US" sz="2400" b="1" dirty="0" smtClean="0"/>
              <a:t>NFS file handles </a:t>
            </a:r>
            <a:r>
              <a:rPr lang="en-US" sz="2400" dirty="0" smtClean="0"/>
              <a:t>are examples of identifiers.</a:t>
            </a:r>
          </a:p>
          <a:p>
            <a:r>
              <a:rPr lang="en-US" sz="2400" dirty="0" smtClean="0"/>
              <a:t>Identifiers are chosen for the efficiency with which they can be looked up and stored by software.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4393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pure </a:t>
            </a:r>
            <a:r>
              <a:rPr lang="en-US" dirty="0"/>
              <a:t>name and other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95" y="1467394"/>
            <a:ext cx="9297988" cy="5181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Pure names are simply </a:t>
            </a:r>
            <a:r>
              <a:rPr lang="en-US" sz="2400" dirty="0" smtClean="0"/>
              <a:t>un interpreted </a:t>
            </a:r>
            <a:r>
              <a:rPr lang="en-US" sz="2400" dirty="0"/>
              <a:t>bit patterns. </a:t>
            </a:r>
            <a:endParaRPr lang="en-US" sz="2400" dirty="0" smtClean="0"/>
          </a:p>
          <a:p>
            <a:r>
              <a:rPr lang="en-US" sz="2400" dirty="0" smtClean="0"/>
              <a:t>Non-pure </a:t>
            </a:r>
            <a:r>
              <a:rPr lang="en-US" sz="2400" dirty="0"/>
              <a:t>names contain </a:t>
            </a:r>
            <a:r>
              <a:rPr lang="en-US" sz="2400" dirty="0" smtClean="0"/>
              <a:t>information about </a:t>
            </a:r>
            <a:r>
              <a:rPr lang="en-US" sz="2400" dirty="0"/>
              <a:t>the object that they name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Contain </a:t>
            </a:r>
            <a:r>
              <a:rPr lang="en-US" sz="2400" dirty="0"/>
              <a:t>information about </a:t>
            </a:r>
            <a:r>
              <a:rPr lang="en-US" sz="2400" dirty="0" smtClean="0"/>
              <a:t>the location </a:t>
            </a:r>
            <a:r>
              <a:rPr lang="en-US" sz="2400" dirty="0"/>
              <a:t>of the object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Pure names always have to be looked up before they can be of </a:t>
            </a:r>
            <a:r>
              <a:rPr lang="en-US" sz="2400" dirty="0" smtClean="0"/>
              <a:t>any use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Pure </a:t>
            </a:r>
            <a:r>
              <a:rPr lang="en-US" sz="2400" dirty="0"/>
              <a:t>name is an object’s </a:t>
            </a:r>
            <a:r>
              <a:rPr lang="en-US" sz="2400" i="1" dirty="0"/>
              <a:t>address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400" dirty="0" smtClean="0"/>
              <a:t>Value </a:t>
            </a:r>
            <a:r>
              <a:rPr lang="en-US" sz="2400" dirty="0"/>
              <a:t>that </a:t>
            </a:r>
            <a:r>
              <a:rPr lang="en-US" sz="2400" dirty="0" smtClean="0"/>
              <a:t>identifies the </a:t>
            </a:r>
            <a:r>
              <a:rPr lang="en-US" sz="2400" dirty="0"/>
              <a:t>location of the object rather than the object itself. </a:t>
            </a:r>
            <a:endParaRPr lang="en-US" sz="2400" dirty="0" smtClean="0"/>
          </a:p>
          <a:p>
            <a:pPr lvl="1"/>
            <a:r>
              <a:rPr lang="en-US" sz="2400" dirty="0" smtClean="0"/>
              <a:t>Addresses </a:t>
            </a:r>
            <a:r>
              <a:rPr lang="en-US" sz="2400" dirty="0"/>
              <a:t>are efficient </a:t>
            </a:r>
            <a:r>
              <a:rPr lang="en-US" sz="2400" dirty="0" smtClean="0"/>
              <a:t>for accessing </a:t>
            </a:r>
            <a:r>
              <a:rPr lang="en-US" sz="2400" dirty="0"/>
              <a:t>objects, </a:t>
            </a:r>
            <a:endParaRPr lang="en-US" sz="2400" dirty="0" smtClean="0"/>
          </a:p>
          <a:p>
            <a:pPr lvl="2"/>
            <a:r>
              <a:rPr lang="en-US" sz="2200" dirty="0" smtClean="0"/>
              <a:t>but </a:t>
            </a:r>
            <a:r>
              <a:rPr lang="en-US" sz="2200" dirty="0"/>
              <a:t>objects can sometimes be relocated, so addresses are </a:t>
            </a:r>
            <a:r>
              <a:rPr lang="en-US" sz="2200" dirty="0" smtClean="0"/>
              <a:t>inadequate as </a:t>
            </a:r>
            <a:r>
              <a:rPr lang="en-US" sz="2200" dirty="0"/>
              <a:t>a means of identification</a:t>
            </a:r>
            <a:r>
              <a:rPr lang="en-US" sz="2200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423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Names, addresses and other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886" y="148045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We say that a name is </a:t>
            </a:r>
            <a:r>
              <a:rPr lang="en-US" sz="2400" b="1" i="1" dirty="0"/>
              <a:t>resolved </a:t>
            </a:r>
            <a:endParaRPr lang="en-US" sz="2400" b="1" i="1" dirty="0" smtClean="0"/>
          </a:p>
          <a:p>
            <a:pPr lvl="1"/>
            <a:r>
              <a:rPr lang="en-US" sz="2400" dirty="0" smtClean="0"/>
              <a:t>when </a:t>
            </a:r>
            <a:r>
              <a:rPr lang="en-US" sz="2400" dirty="0"/>
              <a:t>it is translated into data about the </a:t>
            </a:r>
            <a:r>
              <a:rPr lang="en-US" sz="2400" dirty="0" smtClean="0"/>
              <a:t>named resource </a:t>
            </a:r>
            <a:r>
              <a:rPr lang="en-US" sz="2400" dirty="0"/>
              <a:t>or object, </a:t>
            </a:r>
            <a:endParaRPr lang="en-US" sz="2400" dirty="0" smtClean="0"/>
          </a:p>
          <a:p>
            <a:r>
              <a:rPr lang="en-US" sz="2400" b="1" dirty="0" smtClean="0"/>
              <a:t>Binding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association between </a:t>
            </a:r>
            <a:r>
              <a:rPr lang="en-US" sz="2400" dirty="0" smtClean="0"/>
              <a:t>a name </a:t>
            </a:r>
            <a:r>
              <a:rPr lang="en-US" sz="2400" dirty="0"/>
              <a:t>and an object </a:t>
            </a:r>
            <a:endParaRPr lang="en-US" sz="2400" dirty="0" smtClean="0"/>
          </a:p>
          <a:p>
            <a:r>
              <a:rPr lang="en-US" sz="2400" dirty="0" smtClean="0"/>
              <a:t>Names </a:t>
            </a:r>
            <a:r>
              <a:rPr lang="en-US" sz="2400" dirty="0"/>
              <a:t>are bound to </a:t>
            </a:r>
            <a:r>
              <a:rPr lang="en-US" sz="2400" i="1" dirty="0"/>
              <a:t>attributes </a:t>
            </a:r>
            <a:r>
              <a:rPr lang="en-US" sz="2400" dirty="0"/>
              <a:t>of </a:t>
            </a:r>
            <a:r>
              <a:rPr lang="en-US" sz="2400" dirty="0" smtClean="0"/>
              <a:t>the named </a:t>
            </a:r>
            <a:r>
              <a:rPr lang="en-US" sz="2400" dirty="0"/>
              <a:t>objects, rather than the implementation of the objects themselves. </a:t>
            </a:r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attribute </a:t>
            </a:r>
            <a:r>
              <a:rPr lang="en-US" sz="2400" dirty="0" smtClean="0"/>
              <a:t>is </a:t>
            </a:r>
            <a:r>
              <a:rPr lang="en-US" sz="2400" dirty="0"/>
              <a:t>the value of a property associated with an object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 key attribute of an entity that </a:t>
            </a:r>
            <a:r>
              <a:rPr lang="en-US" sz="2400" dirty="0" smtClean="0"/>
              <a:t>is  usually </a:t>
            </a:r>
            <a:r>
              <a:rPr lang="en-US" sz="2400" dirty="0"/>
              <a:t>relevant in a distributed system is its address</a:t>
            </a:r>
          </a:p>
        </p:txBody>
      </p:sp>
    </p:spTree>
    <p:extLst>
      <p:ext uri="{BB962C8B-B14F-4D97-AF65-F5344CB8AC3E}">
        <p14:creationId xmlns:p14="http://schemas.microsoft.com/office/powerpoint/2010/main" val="12162166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710" y="0"/>
            <a:ext cx="8911687" cy="1280890"/>
          </a:xfrm>
        </p:spPr>
        <p:txBody>
          <a:bodyPr/>
          <a:lstStyle/>
          <a:p>
            <a:r>
              <a:rPr lang="sv-SE" altLang="en-US" dirty="0">
                <a:solidFill>
                  <a:schemeClr val="accent1"/>
                </a:solidFill>
              </a:rPr>
              <a:t>General terms</a:t>
            </a:r>
            <a:endParaRPr lang="sv-SE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29" y="693426"/>
            <a:ext cx="9094567" cy="37776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v-SE" altLang="en-US" sz="2000" b="1" dirty="0" smtClean="0"/>
              <a:t>Resolution</a:t>
            </a:r>
            <a:r>
              <a:rPr lang="sv-SE" altLang="en-US" sz="2000" dirty="0" smtClean="0"/>
              <a:t> : </a:t>
            </a:r>
            <a:r>
              <a:rPr lang="sv-SE" altLang="en-US" sz="2000" dirty="0"/>
              <a:t>Translation of a name into data</a:t>
            </a:r>
          </a:p>
          <a:p>
            <a:pPr>
              <a:lnSpc>
                <a:spcPct val="90000"/>
              </a:lnSpc>
            </a:pPr>
            <a:r>
              <a:rPr lang="sv-SE" altLang="en-US" sz="2000" b="1" dirty="0" smtClean="0"/>
              <a:t>Binding</a:t>
            </a:r>
            <a:r>
              <a:rPr lang="sv-SE" altLang="en-US" sz="2000" dirty="0" smtClean="0"/>
              <a:t> : </a:t>
            </a:r>
            <a:r>
              <a:rPr lang="sv-SE" altLang="en-US" sz="2000" dirty="0"/>
              <a:t>Association between an object and a name</a:t>
            </a:r>
          </a:p>
          <a:p>
            <a:pPr>
              <a:lnSpc>
                <a:spcPct val="90000"/>
              </a:lnSpc>
            </a:pPr>
            <a:r>
              <a:rPr lang="sv-SE" altLang="en-US" sz="2000" b="1" dirty="0" smtClean="0"/>
              <a:t>Context</a:t>
            </a:r>
            <a:r>
              <a:rPr lang="sv-SE" altLang="en-US" sz="2000" dirty="0" smtClean="0"/>
              <a:t> :Set </a:t>
            </a:r>
            <a:r>
              <a:rPr lang="sv-SE" altLang="en-US" sz="2000" dirty="0"/>
              <a:t>of bindings</a:t>
            </a:r>
          </a:p>
          <a:p>
            <a:pPr>
              <a:lnSpc>
                <a:spcPct val="90000"/>
              </a:lnSpc>
            </a:pPr>
            <a:r>
              <a:rPr lang="sv-SE" altLang="en-US" sz="2000" b="1" dirty="0" smtClean="0"/>
              <a:t>Attributes</a:t>
            </a:r>
            <a:r>
              <a:rPr lang="sv-SE" altLang="en-US" sz="2000" dirty="0"/>
              <a:t>: value of property of an object</a:t>
            </a:r>
          </a:p>
          <a:p>
            <a:pPr lvl="1">
              <a:lnSpc>
                <a:spcPct val="90000"/>
              </a:lnSpc>
            </a:pPr>
            <a:r>
              <a:rPr lang="sv-SE" altLang="en-US" sz="2000" dirty="0"/>
              <a:t>Ex: address</a:t>
            </a:r>
          </a:p>
          <a:p>
            <a:pPr>
              <a:lnSpc>
                <a:spcPct val="90000"/>
              </a:lnSpc>
            </a:pPr>
            <a:r>
              <a:rPr lang="sv-SE" altLang="en-US" sz="2000" dirty="0" smtClean="0"/>
              <a:t>Ex </a:t>
            </a:r>
            <a:r>
              <a:rPr lang="sv-SE" altLang="en-US" sz="2000" dirty="0"/>
              <a:t>Name Service:</a:t>
            </a:r>
          </a:p>
          <a:p>
            <a:pPr lvl="1">
              <a:lnSpc>
                <a:spcPct val="90000"/>
              </a:lnSpc>
            </a:pPr>
            <a:r>
              <a:rPr lang="sv-SE" altLang="en-US" sz="2000" dirty="0"/>
              <a:t>Domain Name System (DNS</a:t>
            </a:r>
            <a:r>
              <a:rPr lang="sv-SE" altLang="en-US" sz="2000" dirty="0" smtClean="0"/>
              <a:t>)</a:t>
            </a:r>
          </a:p>
          <a:p>
            <a:pPr lvl="2"/>
            <a:r>
              <a:rPr lang="en-US" sz="2000" dirty="0"/>
              <a:t>maps domain names to the attributes of a host computer: its IP </a:t>
            </a:r>
            <a:r>
              <a:rPr lang="en-US" sz="2000" dirty="0" err="1" smtClean="0"/>
              <a:t>address,the</a:t>
            </a:r>
            <a:r>
              <a:rPr lang="en-US" sz="2000" dirty="0" smtClean="0"/>
              <a:t> </a:t>
            </a:r>
            <a:r>
              <a:rPr lang="en-US" sz="2000" dirty="0"/>
              <a:t>type of </a:t>
            </a:r>
            <a:r>
              <a:rPr lang="en-US" sz="2000" dirty="0" smtClean="0"/>
              <a:t>entry</a:t>
            </a:r>
          </a:p>
          <a:p>
            <a:pPr lvl="1"/>
            <a:r>
              <a:rPr lang="en-US" sz="2000" dirty="0"/>
              <a:t>X500 directory </a:t>
            </a:r>
            <a:r>
              <a:rPr lang="en-US" sz="2000" dirty="0" smtClean="0"/>
              <a:t>service</a:t>
            </a:r>
          </a:p>
          <a:p>
            <a:pPr lvl="2"/>
            <a:r>
              <a:rPr lang="en-US" sz="2000" dirty="0" smtClean="0"/>
              <a:t>map </a:t>
            </a:r>
            <a:r>
              <a:rPr lang="en-US" sz="2000" dirty="0"/>
              <a:t>a person’s name onto </a:t>
            </a:r>
            <a:r>
              <a:rPr lang="en-US" sz="2000" dirty="0" smtClean="0"/>
              <a:t>attributes (</a:t>
            </a:r>
            <a:r>
              <a:rPr lang="en-US" sz="2000" dirty="0"/>
              <a:t>email address and telephone </a:t>
            </a:r>
            <a:r>
              <a:rPr lang="en-US" sz="2000" dirty="0" smtClean="0"/>
              <a:t>number)</a:t>
            </a:r>
          </a:p>
          <a:p>
            <a:pPr lvl="1"/>
            <a:r>
              <a:rPr lang="en-US" sz="2000" dirty="0"/>
              <a:t>CORBA Naming </a:t>
            </a:r>
            <a:r>
              <a:rPr lang="en-US" sz="2000" dirty="0" smtClean="0"/>
              <a:t>Service</a:t>
            </a:r>
          </a:p>
          <a:p>
            <a:pPr lvl="2"/>
            <a:r>
              <a:rPr lang="en-US" sz="2000" dirty="0"/>
              <a:t>maps the name of a remote object onto its remote </a:t>
            </a:r>
            <a:r>
              <a:rPr lang="en-US" sz="2000" dirty="0" smtClean="0"/>
              <a:t>object reference</a:t>
            </a:r>
          </a:p>
          <a:p>
            <a:pPr lvl="2"/>
            <a:endParaRPr lang="sv-SE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81923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</a:t>
            </a:r>
            <a:r>
              <a:rPr lang="en-US" sz="2400" dirty="0"/>
              <a:t>IP address must be looked up to obtain a </a:t>
            </a:r>
            <a:r>
              <a:rPr lang="en-US" sz="2400" dirty="0" smtClean="0"/>
              <a:t>network address </a:t>
            </a:r>
            <a:r>
              <a:rPr lang="en-US" sz="2400" dirty="0"/>
              <a:t>such as an Ethernet address. </a:t>
            </a:r>
            <a:endParaRPr lang="en-US" sz="2400" dirty="0" smtClean="0"/>
          </a:p>
          <a:p>
            <a:r>
              <a:rPr lang="en-US" sz="2400" dirty="0" smtClean="0"/>
              <a:t>Web </a:t>
            </a:r>
            <a:r>
              <a:rPr lang="en-US" sz="2400" dirty="0"/>
              <a:t>browsers and email clients make </a:t>
            </a:r>
            <a:r>
              <a:rPr lang="en-US" sz="2400" dirty="0" smtClean="0"/>
              <a:t>use of </a:t>
            </a:r>
            <a:r>
              <a:rPr lang="en-US" sz="2400" dirty="0"/>
              <a:t>the DNS to interpret the domain names in URLs and email addresses</a:t>
            </a:r>
          </a:p>
        </p:txBody>
      </p:sp>
    </p:spTree>
    <p:extLst>
      <p:ext uri="{BB962C8B-B14F-4D97-AF65-F5344CB8AC3E}">
        <p14:creationId xmlns:p14="http://schemas.microsoft.com/office/powerpoint/2010/main" val="42625187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85" y="309154"/>
            <a:ext cx="9711828" cy="61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689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>
                <a:solidFill>
                  <a:schemeClr val="accent1"/>
                </a:solidFill>
              </a:rPr>
              <a:t>Name Service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772" y="1264555"/>
            <a:ext cx="8915400" cy="3777622"/>
          </a:xfrm>
        </p:spPr>
        <p:txBody>
          <a:bodyPr>
            <a:noAutofit/>
          </a:bodyPr>
          <a:lstStyle/>
          <a:p>
            <a:r>
              <a:rPr lang="sv-SE" altLang="en-US" sz="2400" dirty="0"/>
              <a:t>A name service stores the collection of one or more naming contexts</a:t>
            </a:r>
          </a:p>
          <a:p>
            <a:r>
              <a:rPr lang="sv-SE" altLang="en-US" sz="2400" dirty="0"/>
              <a:t>Major operation: Look at attributes of a given name</a:t>
            </a:r>
          </a:p>
          <a:p>
            <a:r>
              <a:rPr lang="sv-SE" altLang="en-US" sz="2400" dirty="0"/>
              <a:t>Other operations required</a:t>
            </a:r>
          </a:p>
          <a:p>
            <a:pPr lvl="1"/>
            <a:r>
              <a:rPr lang="sv-SE" altLang="en-US" sz="2400" dirty="0"/>
              <a:t>Adding/deleting bindings</a:t>
            </a:r>
          </a:p>
          <a:p>
            <a:pPr lvl="1"/>
            <a:r>
              <a:rPr lang="sv-SE" altLang="en-US" sz="2400" dirty="0"/>
              <a:t>Listing bound names</a:t>
            </a:r>
          </a:p>
          <a:p>
            <a:pPr lvl="1"/>
            <a:r>
              <a:rPr lang="sv-SE" altLang="en-US" sz="2400" dirty="0"/>
              <a:t>Adding/deleting context</a:t>
            </a:r>
          </a:p>
          <a:p>
            <a:pPr lvl="1">
              <a:buFont typeface="Wingdings" panose="05000000000000000000" pitchFamily="2" charset="2"/>
              <a:buNone/>
            </a:pPr>
            <a:endParaRPr lang="sv-SE" altLang="en-US" sz="2400" dirty="0"/>
          </a:p>
          <a:p>
            <a:r>
              <a:rPr lang="sv-SE" altLang="en-US" sz="2400" dirty="0"/>
              <a:t>Name management is separated from other services</a:t>
            </a:r>
          </a:p>
          <a:p>
            <a:pPr lvl="1"/>
            <a:r>
              <a:rPr lang="sv-SE" altLang="en-US" sz="2400" dirty="0"/>
              <a:t>Unification: use the same naming scheme</a:t>
            </a:r>
          </a:p>
          <a:p>
            <a:pPr lvl="1"/>
            <a:r>
              <a:rPr lang="sv-SE" altLang="en-US" sz="2400" dirty="0"/>
              <a:t>Integration: Openness</a:t>
            </a:r>
          </a:p>
        </p:txBody>
      </p:sp>
    </p:spTree>
    <p:extLst>
      <p:ext uri="{BB962C8B-B14F-4D97-AF65-F5344CB8AC3E}">
        <p14:creationId xmlns:p14="http://schemas.microsoft.com/office/powerpoint/2010/main" val="2020516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Names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081" y="1428206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Many of the names used in a distributed system are specific </a:t>
            </a:r>
            <a:r>
              <a:rPr lang="en-US" sz="2000" dirty="0" smtClean="0"/>
              <a:t>to some </a:t>
            </a:r>
            <a:r>
              <a:rPr lang="en-US" sz="2000" dirty="0"/>
              <a:t>particular service. </a:t>
            </a:r>
            <a:endParaRPr lang="en-US" sz="2000" dirty="0" smtClean="0"/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example, users of the social networking web </a:t>
            </a:r>
            <a:r>
              <a:rPr lang="en-US" sz="2000" dirty="0" smtClean="0"/>
              <a:t>site </a:t>
            </a:r>
            <a:r>
              <a:rPr lang="en-US" sz="2000" i="1" dirty="0" smtClean="0"/>
              <a:t>twitter.com</a:t>
            </a:r>
            <a:r>
              <a:rPr lang="en-US" sz="2000" dirty="0"/>
              <a:t>, have names such as </a:t>
            </a:r>
            <a:r>
              <a:rPr lang="en-US" sz="2000" i="1" dirty="0"/>
              <a:t>@</a:t>
            </a:r>
            <a:r>
              <a:rPr lang="en-US" sz="2000" i="1" dirty="0" err="1"/>
              <a:t>magmapoetry</a:t>
            </a:r>
            <a:r>
              <a:rPr lang="en-US" sz="2000" i="1" dirty="0"/>
              <a:t> </a:t>
            </a:r>
            <a:r>
              <a:rPr lang="en-US" sz="2000" dirty="0"/>
              <a:t>that no other service resolves. </a:t>
            </a:r>
            <a:endParaRPr lang="en-US" sz="2000" dirty="0" smtClean="0"/>
          </a:p>
          <a:p>
            <a:r>
              <a:rPr lang="en-US" sz="2000" dirty="0" smtClean="0"/>
              <a:t>Client may use a service-specific name when requesting a service to perform an operation upon a named object or resource that it manages.</a:t>
            </a:r>
          </a:p>
          <a:p>
            <a:pPr lvl="1"/>
            <a:r>
              <a:rPr lang="en-US" sz="2000" dirty="0" smtClean="0"/>
              <a:t>For example, a </a:t>
            </a:r>
            <a:r>
              <a:rPr lang="en-US" sz="2000" b="1" dirty="0" smtClean="0"/>
              <a:t>file name </a:t>
            </a:r>
            <a:r>
              <a:rPr lang="en-US" sz="2000" dirty="0" smtClean="0"/>
              <a:t> and a </a:t>
            </a:r>
            <a:r>
              <a:rPr lang="en-US" sz="2000" b="1" dirty="0" smtClean="0"/>
              <a:t>process identifier</a:t>
            </a:r>
          </a:p>
          <a:p>
            <a:r>
              <a:rPr lang="en-US" sz="2000" dirty="0"/>
              <a:t>Names are also sometimes needed to refer to entities in a distributed system </a:t>
            </a:r>
            <a:r>
              <a:rPr lang="en-US" sz="2000" dirty="0" smtClean="0"/>
              <a:t>that are </a:t>
            </a:r>
            <a:r>
              <a:rPr lang="en-US" sz="2000" dirty="0"/>
              <a:t>beyond the scope of any single service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users (with proper names and email </a:t>
            </a:r>
            <a:r>
              <a:rPr lang="en-US" sz="2000" dirty="0" smtClean="0"/>
              <a:t>addresses)</a:t>
            </a:r>
          </a:p>
          <a:p>
            <a:pPr lvl="1"/>
            <a:r>
              <a:rPr lang="en-US" sz="2000" dirty="0" smtClean="0"/>
              <a:t>computers </a:t>
            </a:r>
            <a:r>
              <a:rPr lang="en-US" sz="2000" dirty="0"/>
              <a:t>(with </a:t>
            </a:r>
            <a:r>
              <a:rPr lang="en-US" sz="2000" i="1" dirty="0"/>
              <a:t>hostnames </a:t>
            </a:r>
            <a:r>
              <a:rPr lang="en-US" sz="2000" dirty="0"/>
              <a:t>such </a:t>
            </a:r>
            <a:r>
              <a:rPr lang="en-US" sz="2000" dirty="0" smtClean="0"/>
              <a:t>as </a:t>
            </a:r>
            <a:r>
              <a:rPr lang="en-US" sz="2000" i="1" dirty="0" smtClean="0"/>
              <a:t>www.cdk5.net</a:t>
            </a:r>
            <a:r>
              <a:rPr lang="en-US" sz="2000" dirty="0"/>
              <a:t>) 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ervices (File Services)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0908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469" y="114844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Caching was </a:t>
            </a:r>
            <a:r>
              <a:rPr lang="en-US" sz="2400" dirty="0"/>
              <a:t>first applied to main memory and non-distributed file systems, and for those </a:t>
            </a:r>
            <a:r>
              <a:rPr lang="en-US" sz="2400" dirty="0" smtClean="0"/>
              <a:t>the consistency </a:t>
            </a:r>
            <a:r>
              <a:rPr lang="en-US" sz="2400" dirty="0"/>
              <a:t>is </a:t>
            </a:r>
            <a:r>
              <a:rPr lang="en-US" sz="2400" dirty="0" smtClean="0"/>
              <a:t>strict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rograms </a:t>
            </a:r>
            <a:r>
              <a:rPr lang="en-US" sz="2400" dirty="0"/>
              <a:t>cannot observe any discrepancies between cached copies and stored data </a:t>
            </a:r>
            <a:r>
              <a:rPr lang="en-US" sz="2400" dirty="0" smtClean="0"/>
              <a:t>after an </a:t>
            </a:r>
            <a:r>
              <a:rPr lang="en-US" sz="2400" dirty="0"/>
              <a:t>update.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distributed replicas are used, </a:t>
            </a:r>
            <a:r>
              <a:rPr lang="en-US" sz="2400" b="1" dirty="0"/>
              <a:t>strict consistency is more difficult </a:t>
            </a:r>
            <a:r>
              <a:rPr lang="en-US" sz="2400" b="1" dirty="0" smtClean="0"/>
              <a:t>to achieve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Distributed </a:t>
            </a:r>
            <a:r>
              <a:rPr lang="en-US" sz="2400" dirty="0"/>
              <a:t>file systems such as Sun NFS and the Andrew File System </a:t>
            </a:r>
            <a:r>
              <a:rPr lang="en-US" sz="2400" dirty="0" smtClean="0"/>
              <a:t>cache copies </a:t>
            </a:r>
            <a:r>
              <a:rPr lang="en-US" sz="2400" dirty="0"/>
              <a:t>of portions of files at client computers, </a:t>
            </a:r>
            <a:endParaRPr lang="en-US" sz="2400" dirty="0" smtClean="0"/>
          </a:p>
          <a:p>
            <a:pPr lvl="1"/>
            <a:r>
              <a:rPr lang="en-US" sz="2400" dirty="0" smtClean="0"/>
              <a:t>adopts </a:t>
            </a:r>
            <a:r>
              <a:rPr lang="en-US" sz="2400" dirty="0"/>
              <a:t>specific </a:t>
            </a:r>
            <a:r>
              <a:rPr lang="en-US" sz="2400" dirty="0" smtClean="0"/>
              <a:t>consistency mechanisms </a:t>
            </a:r>
            <a:r>
              <a:rPr lang="en-US" sz="2400" dirty="0"/>
              <a:t>to maintain an </a:t>
            </a:r>
            <a:r>
              <a:rPr lang="en-US" sz="2400" b="1" dirty="0"/>
              <a:t>approximation to strict consistency</a:t>
            </a:r>
          </a:p>
        </p:txBody>
      </p:sp>
    </p:spTree>
    <p:extLst>
      <p:ext uri="{BB962C8B-B14F-4D97-AF65-F5344CB8AC3E}">
        <p14:creationId xmlns:p14="http://schemas.microsoft.com/office/powerpoint/2010/main" val="36875275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Names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Note that many of these names must be readable by and meaningful </a:t>
            </a:r>
            <a:r>
              <a:rPr lang="en-US" sz="2400" dirty="0" smtClean="0"/>
              <a:t>to humans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400" dirty="0" smtClean="0"/>
              <a:t>since </a:t>
            </a:r>
            <a:r>
              <a:rPr lang="en-US" sz="2400" dirty="0"/>
              <a:t>users and system administrators need to refer to the major </a:t>
            </a:r>
            <a:r>
              <a:rPr lang="en-US" sz="2400" dirty="0" smtClean="0"/>
              <a:t>components and </a:t>
            </a:r>
            <a:r>
              <a:rPr lang="en-US" sz="2400" dirty="0"/>
              <a:t>configuration of distributed </a:t>
            </a:r>
            <a:r>
              <a:rPr lang="en-US" sz="2400" dirty="0" smtClean="0"/>
              <a:t>systems</a:t>
            </a:r>
          </a:p>
          <a:p>
            <a:pPr lvl="1"/>
            <a:r>
              <a:rPr lang="en-US" sz="2400" dirty="0" smtClean="0"/>
              <a:t>programmers </a:t>
            </a:r>
            <a:r>
              <a:rPr lang="en-US" sz="2400" dirty="0"/>
              <a:t>need to refer to services </a:t>
            </a:r>
            <a:r>
              <a:rPr lang="en-US" sz="2400" dirty="0" smtClean="0"/>
              <a:t>in programs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users need to communicate with each other via the distributed system </a:t>
            </a:r>
            <a:r>
              <a:rPr lang="en-US" sz="2400" dirty="0" smtClean="0"/>
              <a:t>and discuss </a:t>
            </a:r>
            <a:r>
              <a:rPr lang="en-US" sz="2400" dirty="0"/>
              <a:t>what services are available in different parts of it.</a:t>
            </a:r>
          </a:p>
        </p:txBody>
      </p:sp>
    </p:spTree>
    <p:extLst>
      <p:ext uri="{BB962C8B-B14F-4D97-AF65-F5344CB8AC3E}">
        <p14:creationId xmlns:p14="http://schemas.microsoft.com/office/powerpoint/2010/main" val="3686563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Uniform Resource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663" y="1088572"/>
            <a:ext cx="9440681" cy="3777622"/>
          </a:xfrm>
        </p:spPr>
        <p:txBody>
          <a:bodyPr>
            <a:noAutofit/>
          </a:bodyPr>
          <a:lstStyle/>
          <a:p>
            <a:r>
              <a:rPr lang="fr-FR" sz="2000" i="1" dirty="0"/>
              <a:t>Uniform Resource </a:t>
            </a:r>
            <a:r>
              <a:rPr lang="fr-FR" sz="2000" i="1" dirty="0" err="1"/>
              <a:t>Identifiers</a:t>
            </a:r>
            <a:r>
              <a:rPr lang="fr-FR" sz="2000" i="1" dirty="0"/>
              <a:t> </a:t>
            </a:r>
            <a:r>
              <a:rPr lang="fr-FR" sz="2000" dirty="0"/>
              <a:t>(</a:t>
            </a:r>
            <a:r>
              <a:rPr lang="fr-FR" sz="2000" dirty="0" err="1"/>
              <a:t>URIs</a:t>
            </a:r>
            <a:r>
              <a:rPr lang="fr-FR" sz="2000" dirty="0"/>
              <a:t>) </a:t>
            </a:r>
            <a:endParaRPr lang="fr-FR" sz="2000" dirty="0" smtClean="0"/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o </a:t>
            </a:r>
            <a:r>
              <a:rPr lang="en-US" sz="2000" dirty="0"/>
              <a:t>identify resources on the Web, and other </a:t>
            </a:r>
            <a:r>
              <a:rPr lang="en-US" sz="2000" dirty="0" smtClean="0"/>
              <a:t>Internet resources </a:t>
            </a:r>
            <a:r>
              <a:rPr lang="en-US" sz="2000" dirty="0"/>
              <a:t>such as electronic mailboxes. </a:t>
            </a:r>
            <a:endParaRPr lang="en-US" sz="2000" dirty="0" smtClean="0"/>
          </a:p>
          <a:p>
            <a:r>
              <a:rPr lang="en-US" sz="2000" dirty="0" smtClean="0"/>
              <a:t>Goal </a:t>
            </a:r>
            <a:r>
              <a:rPr lang="en-US" sz="2000" dirty="0"/>
              <a:t>was to identify resources </a:t>
            </a:r>
            <a:r>
              <a:rPr lang="en-US" sz="2000" dirty="0" smtClean="0"/>
              <a:t>in a </a:t>
            </a:r>
            <a:r>
              <a:rPr lang="en-US" sz="2000" dirty="0"/>
              <a:t>coherent </a:t>
            </a:r>
            <a:r>
              <a:rPr lang="en-US" sz="2000" dirty="0" smtClean="0"/>
              <a:t>way</a:t>
            </a:r>
          </a:p>
          <a:p>
            <a:pPr lvl="1"/>
            <a:r>
              <a:rPr lang="en-US" sz="2000" dirty="0" smtClean="0"/>
              <a:t>so </a:t>
            </a:r>
            <a:r>
              <a:rPr lang="en-US" sz="2000" dirty="0"/>
              <a:t>that they could all be processed by common software such </a:t>
            </a:r>
            <a:r>
              <a:rPr lang="en-US" sz="2000" dirty="0" smtClean="0"/>
              <a:t>as browsers.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URIs are ‘uniform’ </a:t>
            </a:r>
          </a:p>
          <a:p>
            <a:pPr lvl="1"/>
            <a:r>
              <a:rPr lang="en-US" sz="2000" dirty="0" smtClean="0"/>
              <a:t>Syntax </a:t>
            </a:r>
            <a:r>
              <a:rPr lang="en-US" sz="2000" dirty="0"/>
              <a:t>incorporates that of indefinitely </a:t>
            </a:r>
            <a:r>
              <a:rPr lang="en-US" sz="2000" dirty="0" smtClean="0"/>
              <a:t>many individual </a:t>
            </a:r>
            <a:r>
              <a:rPr lang="en-US" sz="2000" dirty="0"/>
              <a:t>types of resource </a:t>
            </a:r>
            <a:r>
              <a:rPr lang="en-US" sz="2000" dirty="0" smtClean="0"/>
              <a:t>identifiers </a:t>
            </a:r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rocedures for </a:t>
            </a:r>
            <a:r>
              <a:rPr lang="en-US" sz="2000" dirty="0"/>
              <a:t>managing the global namespace of schemes.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advantage of uniformity </a:t>
            </a:r>
          </a:p>
          <a:p>
            <a:pPr lvl="1"/>
            <a:r>
              <a:rPr lang="en-US" sz="2000" dirty="0" smtClean="0"/>
              <a:t> It eases </a:t>
            </a:r>
            <a:r>
              <a:rPr lang="en-US" sz="2000" dirty="0"/>
              <a:t>the process of introducing new types of identifier, </a:t>
            </a:r>
            <a:endParaRPr lang="en-US" sz="2000" dirty="0" smtClean="0"/>
          </a:p>
          <a:p>
            <a:pPr lvl="1"/>
            <a:r>
              <a:rPr lang="en-US" sz="2000" dirty="0" smtClean="0"/>
              <a:t>Using </a:t>
            </a:r>
            <a:r>
              <a:rPr lang="en-US" sz="2000" dirty="0"/>
              <a:t>existing </a:t>
            </a:r>
            <a:r>
              <a:rPr lang="en-US" sz="2000" dirty="0" smtClean="0"/>
              <a:t>types of </a:t>
            </a:r>
            <a:r>
              <a:rPr lang="en-US" sz="2000" dirty="0"/>
              <a:t>identifier in new contexts, without disrupting existing usage.</a:t>
            </a:r>
          </a:p>
        </p:txBody>
      </p:sp>
    </p:spTree>
    <p:extLst>
      <p:ext uri="{BB962C8B-B14F-4D97-AF65-F5344CB8AC3E}">
        <p14:creationId xmlns:p14="http://schemas.microsoft.com/office/powerpoint/2010/main" val="5599416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354" y="-16335"/>
            <a:ext cx="8911687" cy="1280890"/>
          </a:xfrm>
        </p:spPr>
        <p:txBody>
          <a:bodyPr/>
          <a:lstStyle/>
          <a:p>
            <a:r>
              <a:rPr lang="en-US" dirty="0"/>
              <a:t>Uniform Resource Locators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851" y="755103"/>
            <a:ext cx="10054635" cy="3777622"/>
          </a:xfrm>
        </p:spPr>
        <p:txBody>
          <a:bodyPr>
            <a:noAutofit/>
          </a:bodyPr>
          <a:lstStyle/>
          <a:p>
            <a:r>
              <a:rPr lang="en-US" sz="2400" dirty="0"/>
              <a:t>Some URIs contain information that can be used to </a:t>
            </a:r>
            <a:r>
              <a:rPr lang="en-US" sz="2400" dirty="0" smtClean="0"/>
              <a:t>locate and </a:t>
            </a:r>
            <a:r>
              <a:rPr lang="en-US" sz="2400" dirty="0"/>
              <a:t>access a resource; </a:t>
            </a:r>
            <a:endParaRPr lang="en-US" sz="2400" dirty="0" smtClean="0"/>
          </a:p>
          <a:p>
            <a:pPr lvl="1"/>
            <a:r>
              <a:rPr lang="en-US" sz="2400" dirty="0" smtClean="0"/>
              <a:t>others </a:t>
            </a:r>
            <a:r>
              <a:rPr lang="en-US" sz="2400" dirty="0"/>
              <a:t>are pure resource names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familiar term </a:t>
            </a:r>
            <a:r>
              <a:rPr lang="en-US" sz="2400" i="1" dirty="0" smtClean="0"/>
              <a:t>Uniform Resource </a:t>
            </a:r>
            <a:r>
              <a:rPr lang="en-US" sz="2400" i="1" dirty="0"/>
              <a:t>Locator </a:t>
            </a:r>
            <a:r>
              <a:rPr lang="en-US" sz="2400" dirty="0"/>
              <a:t>(URL) is often used for URIs </a:t>
            </a:r>
            <a:endParaRPr lang="en-US" sz="2400" dirty="0" smtClean="0"/>
          </a:p>
          <a:p>
            <a:pPr lvl="1"/>
            <a:r>
              <a:rPr lang="en-US" sz="2400" dirty="0" smtClean="0"/>
              <a:t>Provide </a:t>
            </a:r>
            <a:r>
              <a:rPr lang="en-US" sz="2400" dirty="0"/>
              <a:t>location information 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pecify </a:t>
            </a:r>
            <a:r>
              <a:rPr lang="en-US" sz="2400" dirty="0"/>
              <a:t>the method for accessing the resource, including the ‘</a:t>
            </a:r>
            <a:r>
              <a:rPr lang="en-US" sz="2400" dirty="0" smtClean="0"/>
              <a:t>http’ 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For example, </a:t>
            </a:r>
            <a:endParaRPr lang="en-US" sz="2400" dirty="0" smtClean="0"/>
          </a:p>
          <a:p>
            <a:pPr lvl="1"/>
            <a:r>
              <a:rPr lang="en-US" sz="2400" i="1" dirty="0" smtClean="0"/>
              <a:t>http</a:t>
            </a:r>
            <a:r>
              <a:rPr lang="en-US" sz="2400" i="1" dirty="0"/>
              <a:t>://www.cdk5.net/ </a:t>
            </a:r>
            <a:r>
              <a:rPr lang="en-US" sz="2400" dirty="0"/>
              <a:t>identifies a web page at the given </a:t>
            </a:r>
            <a:r>
              <a:rPr lang="en-US" sz="2400" dirty="0" smtClean="0"/>
              <a:t>path (‘/’) </a:t>
            </a:r>
            <a:r>
              <a:rPr lang="en-US" sz="2400" dirty="0"/>
              <a:t>on the host </a:t>
            </a:r>
            <a:r>
              <a:rPr lang="en-US" sz="2400" i="1" dirty="0"/>
              <a:t>www.cdk5.net</a:t>
            </a:r>
            <a:r>
              <a:rPr lang="en-US" sz="2400" dirty="0"/>
              <a:t>, and specifies that the HTTP protocol be used to </a:t>
            </a:r>
            <a:r>
              <a:rPr lang="en-US" sz="2400" dirty="0" smtClean="0"/>
              <a:t>access it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‘</a:t>
            </a:r>
            <a:r>
              <a:rPr lang="en-US" sz="2400" dirty="0"/>
              <a:t>mailto’ URL, such as </a:t>
            </a:r>
            <a:r>
              <a:rPr lang="en-US" sz="2400" i="1" dirty="0"/>
              <a:t>mailto:fred@flintstone.org</a:t>
            </a:r>
            <a:r>
              <a:rPr lang="en-US" sz="2400" dirty="0"/>
              <a:t>, </a:t>
            </a:r>
            <a:r>
              <a:rPr lang="en-US" sz="2400" dirty="0" smtClean="0"/>
              <a:t>which identifies </a:t>
            </a:r>
            <a:r>
              <a:rPr lang="en-US" sz="2400" dirty="0"/>
              <a:t>the mailbox at the given address.</a:t>
            </a:r>
          </a:p>
        </p:txBody>
      </p:sp>
    </p:spTree>
    <p:extLst>
      <p:ext uri="{BB962C8B-B14F-4D97-AF65-F5344CB8AC3E}">
        <p14:creationId xmlns:p14="http://schemas.microsoft.com/office/powerpoint/2010/main" val="20765320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326" y="1767839"/>
            <a:ext cx="8915400" cy="439782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URLs are efficient identifiers for accessing resources. </a:t>
            </a:r>
            <a:endParaRPr lang="en-US" sz="2400" dirty="0" smtClean="0"/>
          </a:p>
          <a:p>
            <a:r>
              <a:rPr lang="en-US" sz="2400" dirty="0" smtClean="0"/>
              <a:t>Suffer </a:t>
            </a:r>
            <a:r>
              <a:rPr lang="en-US" sz="2400" dirty="0"/>
              <a:t>from </a:t>
            </a:r>
            <a:r>
              <a:rPr lang="en-US" sz="2400" dirty="0" smtClean="0"/>
              <a:t>the disadvantage 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a </a:t>
            </a:r>
            <a:r>
              <a:rPr lang="en-US" sz="2400" dirty="0" smtClean="0"/>
              <a:t>resource </a:t>
            </a:r>
            <a:r>
              <a:rPr lang="en-US" sz="2400" dirty="0"/>
              <a:t>is deleted or if it moves, say from one web site to another</a:t>
            </a:r>
            <a:r>
              <a:rPr lang="en-US" sz="2400" dirty="0" smtClean="0"/>
              <a:t>, </a:t>
            </a:r>
          </a:p>
          <a:p>
            <a:pPr lvl="1"/>
            <a:r>
              <a:rPr lang="en-US" sz="2400" dirty="0" smtClean="0"/>
              <a:t>Dangling </a:t>
            </a:r>
            <a:r>
              <a:rPr lang="en-US" sz="2400" dirty="0"/>
              <a:t>links to the resource containing the old URL.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a user clicks </a:t>
            </a:r>
            <a:r>
              <a:rPr lang="en-US" sz="2400" dirty="0" smtClean="0"/>
              <a:t>on a </a:t>
            </a:r>
            <a:r>
              <a:rPr lang="en-US" sz="2400" dirty="0"/>
              <a:t>dangling link to a web resource, </a:t>
            </a:r>
            <a:endParaRPr lang="en-US" sz="2400" dirty="0" smtClean="0"/>
          </a:p>
          <a:p>
            <a:pPr lvl="1"/>
            <a:r>
              <a:rPr lang="en-US" sz="2400" dirty="0" smtClean="0"/>
              <a:t>Web </a:t>
            </a:r>
            <a:r>
              <a:rPr lang="en-US" sz="2400" dirty="0"/>
              <a:t>server will either respond that </a:t>
            </a:r>
            <a:r>
              <a:rPr lang="en-US" sz="2400" dirty="0" smtClean="0"/>
              <a:t>the resource </a:t>
            </a:r>
            <a:r>
              <a:rPr lang="en-US" sz="2400" dirty="0"/>
              <a:t>is not found </a:t>
            </a:r>
            <a:endParaRPr lang="en-US" sz="2400" dirty="0" smtClean="0"/>
          </a:p>
          <a:p>
            <a:pPr lvl="1"/>
            <a:r>
              <a:rPr lang="en-US" sz="2400" dirty="0" smtClean="0"/>
              <a:t>OR supply </a:t>
            </a:r>
            <a:r>
              <a:rPr lang="en-US" sz="2400" dirty="0"/>
              <a:t>a different resource that now </a:t>
            </a:r>
            <a:r>
              <a:rPr lang="en-US" sz="2400" dirty="0" smtClean="0"/>
              <a:t>occupies the </a:t>
            </a:r>
            <a:r>
              <a:rPr lang="en-US" sz="2400" dirty="0"/>
              <a:t>same location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848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Names: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138" y="170252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i="1" dirty="0"/>
              <a:t>Uniform Resource Names </a:t>
            </a:r>
            <a:r>
              <a:rPr lang="en-US" sz="2400" dirty="0"/>
              <a:t>(URNs) are URIs that are used </a:t>
            </a:r>
            <a:r>
              <a:rPr lang="en-US" sz="2400" dirty="0" smtClean="0"/>
              <a:t>as pure </a:t>
            </a:r>
            <a:r>
              <a:rPr lang="en-US" sz="2400" dirty="0"/>
              <a:t>resource names rather than locators.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</a:t>
            </a:r>
            <a:endParaRPr lang="en-US" sz="2400" dirty="0" smtClean="0"/>
          </a:p>
          <a:p>
            <a:pPr lvl="1"/>
            <a:r>
              <a:rPr lang="en-US" sz="2400" dirty="0" smtClean="0"/>
              <a:t>the URI: </a:t>
            </a:r>
            <a:r>
              <a:rPr lang="en-US" sz="2400" i="1" dirty="0" smtClean="0"/>
              <a:t>mid:0E4FC272-5C02-11D9-B115-000A95B55BC8@hpl.hp.com</a:t>
            </a:r>
            <a:endParaRPr lang="en-US" sz="2400" i="1" dirty="0"/>
          </a:p>
          <a:p>
            <a:pPr lvl="1"/>
            <a:r>
              <a:rPr lang="en-US" sz="2400" dirty="0" smtClean="0"/>
              <a:t>URN </a:t>
            </a:r>
            <a:r>
              <a:rPr lang="en-US" sz="2400" dirty="0"/>
              <a:t>that identifies the email message containing it in its ‘Message-Id’ field. </a:t>
            </a:r>
            <a:endParaRPr lang="en-US" sz="2400" dirty="0" smtClean="0"/>
          </a:p>
          <a:p>
            <a:r>
              <a:rPr lang="en-US" sz="2400" dirty="0" smtClean="0"/>
              <a:t>The URI </a:t>
            </a:r>
            <a:r>
              <a:rPr lang="en-US" sz="2400" dirty="0"/>
              <a:t>distinguishes that message from any other email message. </a:t>
            </a:r>
            <a:endParaRPr lang="en-US" sz="2400" dirty="0" smtClean="0"/>
          </a:p>
          <a:p>
            <a:r>
              <a:rPr lang="en-US" sz="2400" dirty="0" smtClean="0"/>
              <a:t>But </a:t>
            </a:r>
            <a:r>
              <a:rPr lang="en-US" sz="2400" dirty="0"/>
              <a:t>it does not </a:t>
            </a:r>
            <a:r>
              <a:rPr lang="en-US" sz="2400" dirty="0" smtClean="0"/>
              <a:t>provide the </a:t>
            </a:r>
            <a:r>
              <a:rPr lang="en-US" sz="2400" dirty="0"/>
              <a:t>message’s address in any store, so a lookup operation is needed to find it.</a:t>
            </a:r>
          </a:p>
        </p:txBody>
      </p:sp>
    </p:spTree>
    <p:extLst>
      <p:ext uri="{BB962C8B-B14F-4D97-AF65-F5344CB8AC3E}">
        <p14:creationId xmlns:p14="http://schemas.microsoft.com/office/powerpoint/2010/main" val="27671075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Names: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378" y="165027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 special subtree of URIs beginning with </a:t>
            </a:r>
            <a:r>
              <a:rPr lang="en-US" sz="2400" i="1" dirty="0"/>
              <a:t>urn: </a:t>
            </a:r>
            <a:r>
              <a:rPr lang="en-US" sz="2400" dirty="0"/>
              <a:t>has been reserved for URNs </a:t>
            </a:r>
          </a:p>
          <a:p>
            <a:r>
              <a:rPr lang="en-US" sz="2400" b="1" i="1" dirty="0" err="1" smtClean="0"/>
              <a:t>urn:nameSpace:nameSpace-specificName</a:t>
            </a:r>
            <a:r>
              <a:rPr lang="en-US" sz="2400" b="1" dirty="0" smtClean="0"/>
              <a:t>.</a:t>
            </a:r>
          </a:p>
          <a:p>
            <a:r>
              <a:rPr lang="en-US" sz="2400" dirty="0" smtClean="0"/>
              <a:t> For example</a:t>
            </a:r>
          </a:p>
          <a:p>
            <a:pPr lvl="1"/>
            <a:r>
              <a:rPr lang="en-US" sz="2400" b="1" dirty="0" smtClean="0"/>
              <a:t>urn:ISBN:0-201-62433-8</a:t>
            </a:r>
            <a:r>
              <a:rPr lang="en-US" sz="2400" dirty="0" smtClean="0"/>
              <a:t> </a:t>
            </a:r>
            <a:r>
              <a:rPr lang="en-US" sz="2400" dirty="0"/>
              <a:t>identifies books that bear the name 0-201-62433-8 </a:t>
            </a:r>
            <a:r>
              <a:rPr lang="en-US" sz="2400" dirty="0" smtClean="0"/>
              <a:t>in the </a:t>
            </a:r>
            <a:r>
              <a:rPr lang="en-US" sz="2400" dirty="0"/>
              <a:t>standard ISBN naming scheme. </a:t>
            </a:r>
            <a:endParaRPr lang="en-US" sz="2400" dirty="0" smtClean="0"/>
          </a:p>
          <a:p>
            <a:pPr lvl="1"/>
            <a:r>
              <a:rPr lang="en-US" sz="2400" b="1" i="1" dirty="0" smtClean="0"/>
              <a:t>urn:doi:10.555/music-pop-1234</a:t>
            </a:r>
            <a:r>
              <a:rPr lang="en-US" sz="2400" i="1" dirty="0" smtClean="0"/>
              <a:t> </a:t>
            </a:r>
            <a:r>
              <a:rPr lang="en-US" sz="2400" dirty="0"/>
              <a:t>refers to the publication called </a:t>
            </a:r>
            <a:r>
              <a:rPr lang="en-US" sz="2400" i="1" dirty="0"/>
              <a:t>music-pop-1234 </a:t>
            </a:r>
            <a:r>
              <a:rPr lang="en-US" sz="2400" dirty="0"/>
              <a:t>in </a:t>
            </a:r>
            <a:r>
              <a:rPr lang="en-US" sz="2400" dirty="0" smtClean="0"/>
              <a:t>the naming </a:t>
            </a:r>
            <a:r>
              <a:rPr lang="en-US" sz="2400" dirty="0"/>
              <a:t>scheme of the publisher known as </a:t>
            </a:r>
            <a:r>
              <a:rPr lang="en-US" sz="2400" i="1" dirty="0"/>
              <a:t>10.555 </a:t>
            </a:r>
            <a:r>
              <a:rPr lang="en-US" sz="2400" dirty="0"/>
              <a:t>in the Digital Object Identifier (DOI</a:t>
            </a:r>
            <a:r>
              <a:rPr lang="en-US" sz="2400" dirty="0" smtClean="0"/>
              <a:t>) scheme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2310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There are </a:t>
            </a:r>
            <a:r>
              <a:rPr lang="en-US" sz="2800" i="1" dirty="0"/>
              <a:t>resolution services </a:t>
            </a:r>
            <a:r>
              <a:rPr lang="en-US" sz="2800" dirty="0" smtClean="0"/>
              <a:t>such </a:t>
            </a:r>
            <a:r>
              <a:rPr lang="en-US" sz="2800" dirty="0"/>
              <a:t>as the Handle System </a:t>
            </a:r>
            <a:r>
              <a:rPr lang="en-US" sz="2800" dirty="0" smtClean="0"/>
              <a:t>for </a:t>
            </a:r>
            <a:r>
              <a:rPr lang="en-US" sz="2800" dirty="0"/>
              <a:t>resolving URNs such as DOIs </a:t>
            </a:r>
            <a:r>
              <a:rPr lang="en-US" sz="2800" dirty="0" smtClean="0"/>
              <a:t>to resource </a:t>
            </a:r>
            <a:r>
              <a:rPr lang="en-US" sz="2800" dirty="0"/>
              <a:t>attributes, </a:t>
            </a:r>
            <a:endParaRPr lang="en-US" sz="2800" dirty="0" smtClean="0"/>
          </a:p>
          <a:p>
            <a:pPr lvl="1"/>
            <a:r>
              <a:rPr lang="en-US" sz="2800" dirty="0"/>
              <a:t>none is in widespread use</a:t>
            </a:r>
            <a:endParaRPr lang="en-US" sz="2800" dirty="0" smtClean="0"/>
          </a:p>
          <a:p>
            <a:r>
              <a:rPr lang="en-US" sz="2800" dirty="0" smtClean="0"/>
              <a:t>‘</a:t>
            </a:r>
            <a:r>
              <a:rPr lang="en-US" sz="2800" dirty="0"/>
              <a:t>cool URLs do not change’</a:t>
            </a:r>
          </a:p>
          <a:p>
            <a:pPr lvl="1"/>
            <a:r>
              <a:rPr lang="en-US" sz="2800" dirty="0" smtClean="0"/>
              <a:t>everyone </a:t>
            </a:r>
            <a:r>
              <a:rPr lang="en-US" sz="2800" dirty="0"/>
              <a:t>should assign URLs to resources with guarantees </a:t>
            </a:r>
            <a:r>
              <a:rPr lang="en-US" sz="2800" dirty="0" smtClean="0"/>
              <a:t>about their </a:t>
            </a:r>
            <a:r>
              <a:rPr lang="en-US" sz="2800" dirty="0"/>
              <a:t>continuity of reference. </a:t>
            </a:r>
          </a:p>
        </p:txBody>
      </p:sp>
    </p:spTree>
    <p:extLst>
      <p:ext uri="{BB962C8B-B14F-4D97-AF65-F5344CB8AC3E}">
        <p14:creationId xmlns:p14="http://schemas.microsoft.com/office/powerpoint/2010/main" val="33974602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83" y="294712"/>
            <a:ext cx="10029679" cy="610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301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09" y="301694"/>
            <a:ext cx="9509760" cy="58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752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84" y="111430"/>
            <a:ext cx="9621770" cy="63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7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555" y="149497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Web uses caching extensively both at client computers and at </a:t>
            </a:r>
            <a:r>
              <a:rPr lang="en-US" sz="2400" b="1" dirty="0"/>
              <a:t>proxy </a:t>
            </a:r>
            <a:r>
              <a:rPr lang="en-US" sz="2400" b="1" dirty="0" smtClean="0"/>
              <a:t>servers </a:t>
            </a:r>
            <a:r>
              <a:rPr lang="en-US" sz="2400" dirty="0" smtClean="0"/>
              <a:t>maintained </a:t>
            </a:r>
            <a:r>
              <a:rPr lang="en-US" sz="2400" dirty="0"/>
              <a:t>by user organizations. </a:t>
            </a:r>
            <a:endParaRPr lang="en-US" sz="2400" dirty="0" smtClean="0"/>
          </a:p>
          <a:p>
            <a:pPr lvl="1"/>
            <a:r>
              <a:rPr lang="en-US" sz="2000" dirty="0"/>
              <a:t>In computer networks, a </a:t>
            </a:r>
            <a:r>
              <a:rPr lang="en-US" sz="2000" b="1" dirty="0"/>
              <a:t>proxy server</a:t>
            </a:r>
            <a:r>
              <a:rPr lang="en-US" sz="2000" dirty="0"/>
              <a:t> is a </a:t>
            </a:r>
            <a:r>
              <a:rPr lang="en-US" sz="2000" dirty="0">
                <a:hlinkClick r:id="rId2" tooltip="Server (computing)"/>
              </a:rPr>
              <a:t>server</a:t>
            </a:r>
            <a:r>
              <a:rPr lang="en-US" sz="2000" dirty="0"/>
              <a:t> (a computer system or an application) that acts as an </a:t>
            </a:r>
            <a:r>
              <a:rPr lang="en-US" sz="2000" dirty="0">
                <a:hlinkClick r:id="rId3" tooltip="Intermediary"/>
              </a:rPr>
              <a:t>intermediary</a:t>
            </a:r>
            <a:r>
              <a:rPr lang="en-US" sz="2000" dirty="0"/>
              <a:t> for requests from </a:t>
            </a:r>
            <a:r>
              <a:rPr lang="en-US" sz="2000" dirty="0">
                <a:hlinkClick r:id="rId4" tooltip="Client (computing)"/>
              </a:rPr>
              <a:t>clients</a:t>
            </a:r>
            <a:r>
              <a:rPr lang="en-US" sz="2000" dirty="0"/>
              <a:t> seeking resources from other server</a:t>
            </a:r>
            <a:endParaRPr lang="en-US" sz="20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consistency between the copies stored at </a:t>
            </a:r>
            <a:r>
              <a:rPr lang="en-US" sz="2400" dirty="0" smtClean="0"/>
              <a:t>web proxies </a:t>
            </a:r>
            <a:r>
              <a:rPr lang="en-US" sz="2400" dirty="0"/>
              <a:t>and client caches and the original server is only maintained by explicit </a:t>
            </a:r>
            <a:r>
              <a:rPr lang="en-US" sz="2400" dirty="0" smtClean="0"/>
              <a:t>user actions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Clients </a:t>
            </a:r>
            <a:r>
              <a:rPr lang="en-US" sz="2400" dirty="0"/>
              <a:t>are not notified when a page stored at the original server is updated; </a:t>
            </a:r>
            <a:endParaRPr lang="en-US" sz="2400" dirty="0" smtClean="0"/>
          </a:p>
          <a:p>
            <a:pPr lvl="1"/>
            <a:r>
              <a:rPr lang="en-US" sz="2400" dirty="0" smtClean="0"/>
              <a:t>they must </a:t>
            </a:r>
            <a:r>
              <a:rPr lang="en-US" sz="2400" dirty="0"/>
              <a:t>perform explicit checks to keep their local copies up-to-date. </a:t>
            </a:r>
          </a:p>
        </p:txBody>
      </p:sp>
    </p:spTree>
    <p:extLst>
      <p:ext uri="{BB962C8B-B14F-4D97-AF65-F5344CB8AC3E}">
        <p14:creationId xmlns:p14="http://schemas.microsoft.com/office/powerpoint/2010/main" val="31660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15" y="264069"/>
            <a:ext cx="6672354" cy="63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653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450" y="319310"/>
            <a:ext cx="9886950" cy="1280890"/>
          </a:xfrm>
        </p:spPr>
        <p:txBody>
          <a:bodyPr/>
          <a:lstStyle/>
          <a:p>
            <a:r>
              <a:rPr lang="en-US" dirty="0"/>
              <a:t>Name services and </a:t>
            </a:r>
            <a:r>
              <a:rPr lang="en-US" dirty="0" smtClean="0"/>
              <a:t>Domain </a:t>
            </a:r>
            <a:r>
              <a:rPr lang="en-US" dirty="0"/>
              <a:t>Name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701800"/>
            <a:ext cx="9701212" cy="3777622"/>
          </a:xfrm>
        </p:spPr>
        <p:txBody>
          <a:bodyPr>
            <a:noAutofit/>
          </a:bodyPr>
          <a:lstStyle/>
          <a:p>
            <a:r>
              <a:rPr lang="en-US" sz="2000" dirty="0"/>
              <a:t>N</a:t>
            </a:r>
            <a:r>
              <a:rPr lang="en-US" sz="2000" i="1" dirty="0" smtClean="0"/>
              <a:t>ame </a:t>
            </a:r>
            <a:r>
              <a:rPr lang="en-US" sz="2000" i="1" dirty="0"/>
              <a:t>service </a:t>
            </a:r>
            <a:r>
              <a:rPr lang="en-US" sz="2000" dirty="0"/>
              <a:t>stores information about a collection of textual names</a:t>
            </a:r>
            <a:r>
              <a:rPr lang="en-US" sz="2000" dirty="0" smtClean="0"/>
              <a:t>,</a:t>
            </a:r>
          </a:p>
          <a:p>
            <a:pPr lvl="1"/>
            <a:r>
              <a:rPr lang="en-US" sz="1800" dirty="0" smtClean="0"/>
              <a:t>Bindings </a:t>
            </a:r>
            <a:r>
              <a:rPr lang="en-US" sz="1800" dirty="0"/>
              <a:t>between the names and the attributes of the entities </a:t>
            </a:r>
            <a:r>
              <a:rPr lang="en-US" sz="1800" dirty="0" smtClean="0"/>
              <a:t>such </a:t>
            </a:r>
            <a:r>
              <a:rPr lang="en-US" sz="1800" dirty="0"/>
              <a:t>as users</a:t>
            </a:r>
            <a:r>
              <a:rPr lang="en-US" sz="1800" dirty="0" smtClean="0"/>
              <a:t>, computers</a:t>
            </a:r>
            <a:r>
              <a:rPr lang="en-US" sz="1800" dirty="0"/>
              <a:t>, services and objects</a:t>
            </a:r>
            <a:r>
              <a:rPr lang="en-US" sz="18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collection is often subdivided into one or </a:t>
            </a:r>
            <a:r>
              <a:rPr lang="en-US" sz="2000" dirty="0" smtClean="0"/>
              <a:t>more naming </a:t>
            </a:r>
            <a:r>
              <a:rPr lang="en-US" sz="2000" i="1" dirty="0"/>
              <a:t>contexts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 Major </a:t>
            </a:r>
            <a:r>
              <a:rPr lang="en-US" sz="2000" dirty="0"/>
              <a:t>operation that a name service supports is to resolve a name </a:t>
            </a:r>
            <a:endParaRPr lang="en-US" sz="2000" dirty="0" smtClean="0"/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that is, to look </a:t>
            </a:r>
            <a:r>
              <a:rPr lang="en-US" sz="1800" dirty="0" smtClean="0"/>
              <a:t>up attributes </a:t>
            </a:r>
            <a:r>
              <a:rPr lang="en-US" sz="1800" dirty="0"/>
              <a:t>from a given name. </a:t>
            </a:r>
            <a:endParaRPr lang="en-US" sz="1800" dirty="0" smtClean="0"/>
          </a:p>
          <a:p>
            <a:r>
              <a:rPr lang="en-US" sz="2000" dirty="0" smtClean="0"/>
              <a:t>Operations </a:t>
            </a:r>
            <a:r>
              <a:rPr lang="en-US" sz="2000" dirty="0"/>
              <a:t>are also required for </a:t>
            </a:r>
            <a:endParaRPr lang="en-US" sz="2000" dirty="0" smtClean="0"/>
          </a:p>
          <a:p>
            <a:pPr lvl="1"/>
            <a:r>
              <a:rPr lang="en-US" sz="1800" dirty="0" smtClean="0"/>
              <a:t>creating </a:t>
            </a:r>
            <a:r>
              <a:rPr lang="en-US" sz="1800" dirty="0"/>
              <a:t>new </a:t>
            </a:r>
            <a:r>
              <a:rPr lang="en-US" sz="1800" dirty="0" smtClean="0"/>
              <a:t>bindings</a:t>
            </a:r>
          </a:p>
          <a:p>
            <a:pPr lvl="1"/>
            <a:r>
              <a:rPr lang="en-US" sz="1800" dirty="0" smtClean="0"/>
              <a:t>deleting </a:t>
            </a:r>
            <a:r>
              <a:rPr lang="en-US" sz="1800" dirty="0"/>
              <a:t>bindings</a:t>
            </a:r>
          </a:p>
          <a:p>
            <a:pPr lvl="1"/>
            <a:r>
              <a:rPr lang="en-US" sz="1800" dirty="0" smtClean="0"/>
              <a:t>listing </a:t>
            </a:r>
            <a:r>
              <a:rPr lang="en-US" sz="1800" dirty="0"/>
              <a:t>bound </a:t>
            </a:r>
            <a:r>
              <a:rPr lang="en-US" sz="1800" dirty="0" smtClean="0"/>
              <a:t>names</a:t>
            </a:r>
          </a:p>
          <a:p>
            <a:pPr lvl="1"/>
            <a:r>
              <a:rPr lang="en-US" sz="1800" dirty="0" smtClean="0"/>
              <a:t>adding </a:t>
            </a:r>
            <a:r>
              <a:rPr lang="en-US" sz="1800" dirty="0"/>
              <a:t>and deleting contexts.</a:t>
            </a:r>
          </a:p>
        </p:txBody>
      </p:sp>
    </p:spTree>
    <p:extLst>
      <p:ext uri="{BB962C8B-B14F-4D97-AF65-F5344CB8AC3E}">
        <p14:creationId xmlns:p14="http://schemas.microsoft.com/office/powerpoint/2010/main" val="4726012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Motivation- Naming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0" y="1264555"/>
            <a:ext cx="9523412" cy="3777622"/>
          </a:xfrm>
        </p:spPr>
        <p:txBody>
          <a:bodyPr>
            <a:noAutofit/>
          </a:bodyPr>
          <a:lstStyle/>
          <a:p>
            <a:r>
              <a:rPr lang="en-US" sz="2400" dirty="0"/>
              <a:t>Name management is separated from other services largely because of </a:t>
            </a:r>
            <a:r>
              <a:rPr lang="en-US" sz="2400" dirty="0" smtClean="0"/>
              <a:t>the openness </a:t>
            </a:r>
            <a:r>
              <a:rPr lang="en-US" sz="2400" dirty="0"/>
              <a:t>of distributed </a:t>
            </a:r>
            <a:r>
              <a:rPr lang="en-US" sz="2400" dirty="0" smtClean="0"/>
              <a:t>systems</a:t>
            </a:r>
          </a:p>
          <a:p>
            <a:r>
              <a:rPr lang="en-US" sz="2400" b="1" dirty="0" smtClean="0"/>
              <a:t> </a:t>
            </a:r>
            <a:r>
              <a:rPr lang="en-US" sz="2400" b="1" i="1" dirty="0" smtClean="0"/>
              <a:t>Unification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is often convenient for resources managed by different services to </a:t>
            </a:r>
            <a:r>
              <a:rPr lang="en-US" sz="2400" dirty="0" smtClean="0"/>
              <a:t>use the </a:t>
            </a:r>
            <a:r>
              <a:rPr lang="en-US" sz="2400" dirty="0"/>
              <a:t>same naming </a:t>
            </a:r>
            <a:r>
              <a:rPr lang="en-US" sz="2400" dirty="0" smtClean="0"/>
              <a:t>scheme-  </a:t>
            </a:r>
            <a:r>
              <a:rPr lang="en-US" sz="2400" dirty="0"/>
              <a:t>URIs </a:t>
            </a:r>
            <a:endParaRPr lang="en-US" sz="2400" dirty="0" smtClean="0"/>
          </a:p>
          <a:p>
            <a:r>
              <a:rPr lang="en-US" sz="2400" b="1" i="1" dirty="0" smtClean="0"/>
              <a:t>Integration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may become necessary to share </a:t>
            </a:r>
            <a:endParaRPr lang="en-US" sz="2400" dirty="0" smtClean="0"/>
          </a:p>
          <a:p>
            <a:pPr lvl="1"/>
            <a:r>
              <a:rPr lang="en-US" sz="2400" dirty="0" smtClean="0"/>
              <a:t>Name </a:t>
            </a:r>
            <a:r>
              <a:rPr lang="en-US" sz="2400" dirty="0"/>
              <a:t>resources that </a:t>
            </a:r>
            <a:r>
              <a:rPr lang="en-US" sz="2400" dirty="0" smtClean="0"/>
              <a:t>were created </a:t>
            </a:r>
            <a:r>
              <a:rPr lang="en-US" sz="2400" dirty="0"/>
              <a:t>in different administrative domains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Without a common name service, </a:t>
            </a:r>
            <a:r>
              <a:rPr lang="en-US" sz="2400" dirty="0" smtClean="0"/>
              <a:t>the administrative </a:t>
            </a:r>
            <a:r>
              <a:rPr lang="en-US" sz="2400" dirty="0"/>
              <a:t>domains may use entirely different naming conventions.</a:t>
            </a:r>
          </a:p>
        </p:txBody>
      </p:sp>
    </p:spTree>
    <p:extLst>
      <p:ext uri="{BB962C8B-B14F-4D97-AF65-F5344CB8AC3E}">
        <p14:creationId xmlns:p14="http://schemas.microsoft.com/office/powerpoint/2010/main" val="42195368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name service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 services were originally quite </a:t>
            </a:r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 since they </a:t>
            </a:r>
            <a:r>
              <a:rPr lang="en-US" dirty="0"/>
              <a:t>were designed only to meet the need to bind names to addresses in a </a:t>
            </a:r>
            <a:r>
              <a:rPr lang="en-US" dirty="0" smtClean="0"/>
              <a:t>single management </a:t>
            </a:r>
            <a:r>
              <a:rPr lang="en-US" dirty="0"/>
              <a:t>domain, corresponding to a single LAN or WAN.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interconnection </a:t>
            </a:r>
            <a:r>
              <a:rPr lang="en-US" dirty="0" smtClean="0"/>
              <a:t>of networks </a:t>
            </a:r>
            <a:r>
              <a:rPr lang="en-US" dirty="0"/>
              <a:t>and the increased scale of distributed systems have produced a much </a:t>
            </a:r>
            <a:r>
              <a:rPr lang="en-US" dirty="0" smtClean="0"/>
              <a:t>larger name-mapping </a:t>
            </a:r>
            <a:r>
              <a:rPr lang="en-US" dirty="0"/>
              <a:t>problem.</a:t>
            </a:r>
          </a:p>
          <a:p>
            <a:r>
              <a:rPr lang="en-US" dirty="0"/>
              <a:t>Grapevine [</a:t>
            </a:r>
            <a:r>
              <a:rPr lang="en-US" dirty="0" err="1"/>
              <a:t>Birrell</a:t>
            </a:r>
            <a:r>
              <a:rPr lang="en-US" dirty="0"/>
              <a:t> </a:t>
            </a:r>
            <a:r>
              <a:rPr lang="en-US" i="1" dirty="0"/>
              <a:t>et al. </a:t>
            </a:r>
            <a:r>
              <a:rPr lang="en-US" dirty="0"/>
              <a:t>1982] was one of the earliest extensible, </a:t>
            </a:r>
            <a:r>
              <a:rPr lang="en-US" dirty="0" smtClean="0"/>
              <a:t>multi-domain name </a:t>
            </a:r>
            <a:r>
              <a:rPr lang="en-US" dirty="0"/>
              <a:t>services.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was designed to be scalable in the number of names and the load </a:t>
            </a:r>
            <a:r>
              <a:rPr lang="en-US" dirty="0" smtClean="0"/>
              <a:t>of requests </a:t>
            </a:r>
            <a:r>
              <a:rPr lang="en-US" dirty="0"/>
              <a:t>that it could handle.</a:t>
            </a:r>
          </a:p>
          <a:p>
            <a:r>
              <a:rPr lang="en-US" dirty="0" smtClean="0"/>
              <a:t>Global </a:t>
            </a:r>
            <a:r>
              <a:rPr lang="en-US" dirty="0"/>
              <a:t>Name Service, developed at the Digital Equipment </a:t>
            </a:r>
            <a:r>
              <a:rPr lang="en-US" dirty="0" smtClean="0"/>
              <a:t>Corporation Systems </a:t>
            </a:r>
            <a:r>
              <a:rPr lang="en-US" dirty="0"/>
              <a:t>Research Center [Lampson 1986], is a descendant of Grapevine with </a:t>
            </a:r>
            <a:r>
              <a:rPr lang="en-US" dirty="0" smtClean="0"/>
              <a:t>ambitious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559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512" y="230410"/>
            <a:ext cx="8911687" cy="1280890"/>
          </a:xfrm>
        </p:spPr>
        <p:txBody>
          <a:bodyPr/>
          <a:lstStyle/>
          <a:p>
            <a:r>
              <a:rPr lang="en-US" dirty="0" smtClean="0"/>
              <a:t> Goals of Global </a:t>
            </a:r>
            <a:r>
              <a:rPr lang="en-US" dirty="0"/>
              <a:t>Name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705755"/>
            <a:ext cx="10450512" cy="3777622"/>
          </a:xfrm>
        </p:spPr>
        <p:txBody>
          <a:bodyPr>
            <a:noAutofit/>
          </a:bodyPr>
          <a:lstStyle/>
          <a:p>
            <a:r>
              <a:rPr lang="en-US" sz="2400" b="1" i="1" dirty="0"/>
              <a:t>To handle an essentially arbitrary number of names and to serve an arbitrary </a:t>
            </a:r>
            <a:r>
              <a:rPr lang="en-US" sz="2400" b="1" i="1" dirty="0" smtClean="0"/>
              <a:t>number of </a:t>
            </a:r>
            <a:r>
              <a:rPr lang="en-US" sz="2400" b="1" i="1" dirty="0"/>
              <a:t>administrative organizations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000" dirty="0" smtClean="0"/>
              <a:t>Ex: </a:t>
            </a:r>
            <a:r>
              <a:rPr lang="en-US" sz="2000" dirty="0"/>
              <a:t>the system should be capable </a:t>
            </a:r>
            <a:r>
              <a:rPr lang="en-US" sz="2000" dirty="0" smtClean="0"/>
              <a:t>of handling </a:t>
            </a:r>
            <a:r>
              <a:rPr lang="en-US" sz="2000" dirty="0"/>
              <a:t>the names of all the documents in the world.</a:t>
            </a:r>
          </a:p>
          <a:p>
            <a:r>
              <a:rPr lang="en-US" sz="2400" b="1" i="1" dirty="0"/>
              <a:t>A long lifetime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000" dirty="0" smtClean="0"/>
              <a:t>Many </a:t>
            </a:r>
            <a:r>
              <a:rPr lang="en-US" sz="2000" dirty="0"/>
              <a:t>changes will occur in the organization of the set of names </a:t>
            </a:r>
            <a:r>
              <a:rPr lang="en-US" sz="2000" dirty="0" smtClean="0"/>
              <a:t>and in </a:t>
            </a:r>
            <a:r>
              <a:rPr lang="en-US" sz="2000" dirty="0"/>
              <a:t>the components that implement the service during its lifetime.</a:t>
            </a:r>
          </a:p>
          <a:p>
            <a:r>
              <a:rPr lang="en-US" sz="2400" b="1" i="1" dirty="0"/>
              <a:t>High availability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000" dirty="0" smtClean="0"/>
              <a:t>Most </a:t>
            </a:r>
            <a:r>
              <a:rPr lang="en-US" sz="2000" dirty="0"/>
              <a:t>other systems depend upon the name service; they </a:t>
            </a:r>
            <a:r>
              <a:rPr lang="en-US" sz="2000" dirty="0" smtClean="0"/>
              <a:t>can’t work </a:t>
            </a:r>
            <a:r>
              <a:rPr lang="en-US" sz="2000" dirty="0"/>
              <a:t>when it is broken.</a:t>
            </a:r>
          </a:p>
          <a:p>
            <a:r>
              <a:rPr lang="en-US" sz="2400" b="1" i="1" dirty="0"/>
              <a:t>Fault isolation</a:t>
            </a:r>
            <a:r>
              <a:rPr lang="en-US" sz="2400" b="1" dirty="0" smtClean="0"/>
              <a:t>:  </a:t>
            </a:r>
            <a:r>
              <a:rPr lang="en-US" sz="2000" dirty="0"/>
              <a:t>Local failures should not cause the entire service to fail.</a:t>
            </a:r>
          </a:p>
          <a:p>
            <a:r>
              <a:rPr lang="en-US" sz="2400" b="1" i="1" dirty="0"/>
              <a:t>Tolerance of mistrust</a:t>
            </a:r>
            <a:r>
              <a:rPr lang="en-US" sz="2400" b="1" dirty="0"/>
              <a:t>: </a:t>
            </a:r>
            <a:endParaRPr lang="en-US" sz="2400" b="1" dirty="0" smtClean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large open system cannot have any component that </a:t>
            </a:r>
            <a:r>
              <a:rPr lang="en-US" sz="2000" dirty="0" smtClean="0"/>
              <a:t>is trusted </a:t>
            </a:r>
            <a:r>
              <a:rPr lang="en-US" sz="2000" dirty="0"/>
              <a:t>by all of the clients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4301056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6881" y="168946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name space </a:t>
            </a:r>
            <a:r>
              <a:rPr lang="en-US" sz="2400" dirty="0"/>
              <a:t>is the collection of all valid names recognized by a particular service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The service </a:t>
            </a:r>
            <a:r>
              <a:rPr lang="en-US" sz="2400" dirty="0"/>
              <a:t>will attempt to look up a valid name, even though that name may prove not </a:t>
            </a:r>
            <a:r>
              <a:rPr lang="en-US" sz="2400" dirty="0" smtClean="0"/>
              <a:t>to correspond </a:t>
            </a:r>
            <a:r>
              <a:rPr lang="en-US" sz="2400" dirty="0"/>
              <a:t>to any object – i.e., to be </a:t>
            </a:r>
            <a:r>
              <a:rPr lang="en-US" sz="2400" i="1" dirty="0"/>
              <a:t>unbound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Name </a:t>
            </a:r>
            <a:r>
              <a:rPr lang="en-US" sz="2400" dirty="0"/>
              <a:t>spaces require a </a:t>
            </a:r>
            <a:r>
              <a:rPr lang="en-US" sz="2400" dirty="0" smtClean="0"/>
              <a:t>syntactic definition </a:t>
            </a:r>
            <a:r>
              <a:rPr lang="en-US" sz="2400" dirty="0"/>
              <a:t>to separate valid names from invalid names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For example, ‘...’ is </a:t>
            </a:r>
            <a:r>
              <a:rPr lang="en-US" sz="2400" dirty="0" smtClean="0"/>
              <a:t>not acceptable </a:t>
            </a:r>
            <a:r>
              <a:rPr lang="en-US" sz="2400" dirty="0"/>
              <a:t>as the DNS name of a </a:t>
            </a:r>
            <a:r>
              <a:rPr lang="en-US" sz="2400" dirty="0" smtClean="0"/>
              <a:t>computer</a:t>
            </a:r>
          </a:p>
          <a:p>
            <a:pPr lvl="1"/>
            <a:r>
              <a:rPr lang="en-US" sz="2400" dirty="0" smtClean="0"/>
              <a:t>whereas </a:t>
            </a:r>
            <a:r>
              <a:rPr lang="en-US" sz="2400" i="1" dirty="0"/>
              <a:t>www.cdk99.net </a:t>
            </a:r>
            <a:r>
              <a:rPr lang="en-US" sz="2400" dirty="0"/>
              <a:t>is </a:t>
            </a:r>
            <a:r>
              <a:rPr lang="en-US" sz="2400" dirty="0" smtClean="0"/>
              <a:t>valid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9104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624109"/>
            <a:ext cx="8670971" cy="564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948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051" y="624110"/>
            <a:ext cx="9323115" cy="3777622"/>
          </a:xfrm>
        </p:spPr>
        <p:txBody>
          <a:bodyPr>
            <a:noAutofit/>
          </a:bodyPr>
          <a:lstStyle/>
          <a:p>
            <a:r>
              <a:rPr lang="en-US" sz="2400" dirty="0"/>
              <a:t>Names may have an internal structure that represents their position in a </a:t>
            </a:r>
            <a:r>
              <a:rPr lang="en-US" sz="2400" dirty="0" smtClean="0"/>
              <a:t>hierarchic name </a:t>
            </a:r>
            <a:r>
              <a:rPr lang="en-US" sz="2400" dirty="0"/>
              <a:t>space such </a:t>
            </a:r>
            <a:r>
              <a:rPr lang="en-US" sz="2400" dirty="0" smtClean="0"/>
              <a:t>as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pathnames in a file system, </a:t>
            </a:r>
            <a:endParaRPr lang="en-US" sz="2400" dirty="0" smtClean="0"/>
          </a:p>
          <a:p>
            <a:pPr lvl="1"/>
            <a:r>
              <a:rPr lang="en-US" sz="2400" dirty="0" smtClean="0"/>
              <a:t>organizational </a:t>
            </a:r>
            <a:r>
              <a:rPr lang="en-US" sz="2400" dirty="0"/>
              <a:t>hierarchy </a:t>
            </a:r>
            <a:r>
              <a:rPr lang="en-US" sz="2400" dirty="0" smtClean="0"/>
              <a:t>such as </a:t>
            </a:r>
            <a:r>
              <a:rPr lang="en-US" sz="2400" dirty="0"/>
              <a:t>Internet domain names; </a:t>
            </a:r>
            <a:endParaRPr lang="en-US" sz="2400" dirty="0" smtClean="0"/>
          </a:p>
          <a:p>
            <a:pPr lvl="1"/>
            <a:r>
              <a:rPr lang="en-US" sz="2400" dirty="0" smtClean="0"/>
              <a:t>they </a:t>
            </a:r>
            <a:r>
              <a:rPr lang="en-US" sz="2400" dirty="0"/>
              <a:t>may be chosen from a flat set of numeric or </a:t>
            </a:r>
            <a:r>
              <a:rPr lang="en-US" sz="2400" dirty="0" smtClean="0"/>
              <a:t>symbolic identifiers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One </a:t>
            </a:r>
            <a:r>
              <a:rPr lang="en-US" sz="2400" dirty="0"/>
              <a:t>important advantage of a hierarchy is that it makes large name </a:t>
            </a:r>
            <a:r>
              <a:rPr lang="en-US" sz="2400" dirty="0" smtClean="0"/>
              <a:t>spaces more </a:t>
            </a:r>
            <a:r>
              <a:rPr lang="en-US" sz="2400" dirty="0"/>
              <a:t>manageable.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part of a hierarchic name is resolved relative to a </a:t>
            </a:r>
            <a:r>
              <a:rPr lang="en-US" sz="2400" dirty="0" smtClean="0"/>
              <a:t>separate context </a:t>
            </a:r>
            <a:r>
              <a:rPr lang="en-US" sz="2400" dirty="0"/>
              <a:t>of relatively small size, </a:t>
            </a:r>
            <a:endParaRPr lang="en-US" sz="2400" dirty="0" smtClean="0"/>
          </a:p>
          <a:p>
            <a:r>
              <a:rPr lang="en-US" sz="2400" dirty="0" smtClean="0"/>
              <a:t>same </a:t>
            </a:r>
            <a:r>
              <a:rPr lang="en-US" sz="2400" dirty="0"/>
              <a:t>name may be used with different </a:t>
            </a:r>
            <a:r>
              <a:rPr lang="en-US" sz="2400" dirty="0" smtClean="0"/>
              <a:t>meanings in </a:t>
            </a:r>
            <a:r>
              <a:rPr lang="en-US" sz="2400" dirty="0"/>
              <a:t>different contexts, to suit different situations of use.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case of file systems, </a:t>
            </a:r>
            <a:r>
              <a:rPr lang="en-US" sz="2400" dirty="0" smtClean="0"/>
              <a:t>each </a:t>
            </a:r>
            <a:r>
              <a:rPr lang="en-US" sz="2400" dirty="0"/>
              <a:t>directory represents a context.</a:t>
            </a:r>
          </a:p>
        </p:txBody>
      </p:sp>
    </p:spTree>
    <p:extLst>
      <p:ext uri="{BB962C8B-B14F-4D97-AF65-F5344CB8AC3E}">
        <p14:creationId xmlns:p14="http://schemas.microsoft.com/office/powerpoint/2010/main" val="11736803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Hierarchic name spaces are potentially infinite, so they enable a system to </a:t>
            </a:r>
            <a:r>
              <a:rPr lang="en-US" sz="2400" dirty="0" smtClean="0"/>
              <a:t>grow indefinitely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flat </a:t>
            </a:r>
            <a:r>
              <a:rPr lang="en-US" sz="2400" dirty="0"/>
              <a:t>name spaces are usually finite; </a:t>
            </a:r>
            <a:endParaRPr lang="en-US" sz="2400" dirty="0" smtClean="0"/>
          </a:p>
          <a:p>
            <a:pPr lvl="1"/>
            <a:r>
              <a:rPr lang="en-US" sz="2400" dirty="0" smtClean="0"/>
              <a:t>their </a:t>
            </a:r>
            <a:r>
              <a:rPr lang="en-US" sz="2400" dirty="0"/>
              <a:t>size is determined </a:t>
            </a:r>
            <a:r>
              <a:rPr lang="en-US" sz="2400" dirty="0" smtClean="0"/>
              <a:t>by fixing </a:t>
            </a:r>
            <a:r>
              <a:rPr lang="en-US" sz="2400" dirty="0"/>
              <a:t>a maximum permissible length for names. </a:t>
            </a:r>
            <a:endParaRPr lang="en-US" sz="2400" dirty="0" smtClean="0"/>
          </a:p>
          <a:p>
            <a:r>
              <a:rPr lang="en-US" sz="2400" dirty="0" smtClean="0"/>
              <a:t>Another </a:t>
            </a:r>
            <a:r>
              <a:rPr lang="en-US" sz="2400" dirty="0"/>
              <a:t>potential advantage of </a:t>
            </a:r>
            <a:r>
              <a:rPr lang="en-US" sz="2400" dirty="0" smtClean="0"/>
              <a:t>a </a:t>
            </a:r>
            <a:r>
              <a:rPr lang="en-US" sz="2400" dirty="0" smtClean="0"/>
              <a:t>hierarchic </a:t>
            </a:r>
            <a:r>
              <a:rPr lang="en-US" sz="2400" dirty="0"/>
              <a:t>name space is that different contexts can be managed by different people </a:t>
            </a:r>
            <a:r>
              <a:rPr lang="en-US" sz="2400" dirty="0" smtClean="0"/>
              <a:t>or organizations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9101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224" y="259805"/>
            <a:ext cx="9820955" cy="3777622"/>
          </a:xfrm>
        </p:spPr>
        <p:txBody>
          <a:bodyPr>
            <a:noAutofit/>
          </a:bodyPr>
          <a:lstStyle/>
          <a:p>
            <a:r>
              <a:rPr lang="en-US" sz="2400" dirty="0"/>
              <a:t>DNS names are strings called </a:t>
            </a:r>
            <a:r>
              <a:rPr lang="en-US" sz="2400" i="1" dirty="0"/>
              <a:t>domain names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examples </a:t>
            </a:r>
            <a:r>
              <a:rPr lang="en-US" sz="2400" dirty="0"/>
              <a:t>are </a:t>
            </a:r>
            <a:r>
              <a:rPr lang="en-US" sz="2400" i="1" dirty="0" smtClean="0">
                <a:hlinkClick r:id="rId2"/>
              </a:rPr>
              <a:t>www.cdk5.net</a:t>
            </a:r>
            <a:r>
              <a:rPr lang="en-US" sz="2400" i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a computer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i="1" dirty="0"/>
              <a:t>net</a:t>
            </a:r>
            <a:r>
              <a:rPr lang="en-US" sz="2400" dirty="0"/>
              <a:t>, </a:t>
            </a:r>
            <a:r>
              <a:rPr lang="en-US" sz="2400" i="1" dirty="0"/>
              <a:t>com </a:t>
            </a:r>
            <a:r>
              <a:rPr lang="en-US" sz="2400" dirty="0"/>
              <a:t>and </a:t>
            </a:r>
            <a:r>
              <a:rPr lang="en-US" sz="2400" i="1" dirty="0"/>
              <a:t>ac.uk </a:t>
            </a:r>
            <a:r>
              <a:rPr lang="en-US" sz="2400" dirty="0"/>
              <a:t>(the latter three are domains).</a:t>
            </a:r>
          </a:p>
          <a:p>
            <a:r>
              <a:rPr lang="en-US" sz="2400" dirty="0" smtClean="0"/>
              <a:t>DNS </a:t>
            </a:r>
            <a:r>
              <a:rPr lang="en-US" sz="2400" dirty="0"/>
              <a:t>name space has a hierarchic structure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D</a:t>
            </a:r>
            <a:r>
              <a:rPr lang="en-US" sz="2400" dirty="0" smtClean="0"/>
              <a:t>omain </a:t>
            </a:r>
            <a:r>
              <a:rPr lang="en-US" sz="2400" dirty="0"/>
              <a:t>name consists of one </a:t>
            </a:r>
            <a:r>
              <a:rPr lang="en-US" sz="2400" dirty="0" smtClean="0"/>
              <a:t>or more </a:t>
            </a:r>
            <a:r>
              <a:rPr lang="en-US" sz="2400" dirty="0"/>
              <a:t>strings called </a:t>
            </a:r>
            <a:r>
              <a:rPr lang="en-US" sz="2400" i="1" dirty="0"/>
              <a:t>name components </a:t>
            </a:r>
            <a:r>
              <a:rPr lang="en-US" sz="2400" dirty="0"/>
              <a:t>or </a:t>
            </a:r>
            <a:r>
              <a:rPr lang="en-US" sz="2400" i="1" dirty="0"/>
              <a:t>labels</a:t>
            </a:r>
            <a:r>
              <a:rPr lang="en-US" sz="2400" dirty="0"/>
              <a:t>, separated by the delimiter </a:t>
            </a:r>
            <a:r>
              <a:rPr lang="en-US" sz="2400" dirty="0" smtClean="0"/>
              <a:t>‘.’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</a:t>
            </a:r>
            <a:r>
              <a:rPr lang="en-US" sz="2400" dirty="0" smtClean="0"/>
              <a:t>name components </a:t>
            </a:r>
            <a:r>
              <a:rPr lang="en-US" sz="2400" dirty="0"/>
              <a:t>are non-null printable strings that do not contain </a:t>
            </a:r>
            <a:r>
              <a:rPr lang="en-US" sz="2400" dirty="0" smtClean="0"/>
              <a:t>‘.’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general, a </a:t>
            </a:r>
            <a:r>
              <a:rPr lang="en-US" sz="2400" i="1" dirty="0"/>
              <a:t>prefix </a:t>
            </a:r>
            <a:r>
              <a:rPr lang="en-US" sz="2400" dirty="0" smtClean="0"/>
              <a:t>of a </a:t>
            </a:r>
            <a:r>
              <a:rPr lang="en-US" sz="2400" dirty="0"/>
              <a:t>name is an initial section of the name that contains only zero or more </a:t>
            </a:r>
            <a:r>
              <a:rPr lang="en-US" sz="2400" dirty="0" smtClean="0"/>
              <a:t>entire components.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For example, in DNS </a:t>
            </a:r>
            <a:r>
              <a:rPr lang="en-US" sz="2400" i="1" dirty="0"/>
              <a:t>www </a:t>
            </a:r>
            <a:r>
              <a:rPr lang="en-US" sz="2400" dirty="0"/>
              <a:t>and </a:t>
            </a:r>
            <a:r>
              <a:rPr lang="en-US" sz="2400" i="1" dirty="0"/>
              <a:t>www.cdk5 </a:t>
            </a:r>
            <a:r>
              <a:rPr lang="en-US" sz="2400" dirty="0"/>
              <a:t>are both prefixes </a:t>
            </a:r>
            <a:r>
              <a:rPr lang="en-US" sz="2400" dirty="0" smtClean="0"/>
              <a:t>of </a:t>
            </a:r>
            <a:r>
              <a:rPr lang="en-US" sz="2400" i="1" dirty="0" smtClean="0"/>
              <a:t>www.cdk5.net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DNS </a:t>
            </a:r>
            <a:r>
              <a:rPr lang="en-US" sz="2400" dirty="0"/>
              <a:t>names are not case-sensitive, so </a:t>
            </a:r>
            <a:r>
              <a:rPr lang="en-US" sz="2400" i="1" dirty="0"/>
              <a:t>www.cdk5.net </a:t>
            </a:r>
            <a:r>
              <a:rPr lang="en-US" sz="2400" dirty="0" smtClean="0"/>
              <a:t>and </a:t>
            </a:r>
            <a:r>
              <a:rPr lang="en-US" sz="2400" i="1" dirty="0" smtClean="0"/>
              <a:t>WWW.CDK5.NET </a:t>
            </a:r>
            <a:r>
              <a:rPr lang="en-US" sz="2400" dirty="0"/>
              <a:t>have the same meaning.</a:t>
            </a:r>
          </a:p>
        </p:txBody>
      </p:sp>
    </p:spTree>
    <p:extLst>
      <p:ext uri="{BB962C8B-B14F-4D97-AF65-F5344CB8AC3E}">
        <p14:creationId xmlns:p14="http://schemas.microsoft.com/office/powerpoint/2010/main" val="12718039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14384</TotalTime>
  <Words>8492</Words>
  <Application>Microsoft Office PowerPoint</Application>
  <PresentationFormat>Widescreen</PresentationFormat>
  <Paragraphs>654</Paragraphs>
  <Slides>113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8" baseType="lpstr">
      <vt:lpstr>Arial</vt:lpstr>
      <vt:lpstr>Century Gothic</vt:lpstr>
      <vt:lpstr>Wingdings</vt:lpstr>
      <vt:lpstr>Wingdings 3</vt:lpstr>
      <vt:lpstr>Wisp</vt:lpstr>
      <vt:lpstr>DISTRIBUTED FILE SYSTEMS </vt:lpstr>
      <vt:lpstr>Introduction</vt:lpstr>
      <vt:lpstr>Introduction</vt:lpstr>
      <vt:lpstr>Introduction</vt:lpstr>
      <vt:lpstr>Introduction</vt:lpstr>
      <vt:lpstr>PowerPoint Presentation</vt:lpstr>
      <vt:lpstr>PowerPoint Presentation</vt:lpstr>
      <vt:lpstr>PowerPoint Presentation</vt:lpstr>
      <vt:lpstr>Introduction</vt:lpstr>
      <vt:lpstr>Characteristics of file systems</vt:lpstr>
      <vt:lpstr>File attribute record structure</vt:lpstr>
      <vt:lpstr>PowerPoint Presentation</vt:lpstr>
      <vt:lpstr>File system modules</vt:lpstr>
      <vt:lpstr>PowerPoint Presentation</vt:lpstr>
      <vt:lpstr>File system operations</vt:lpstr>
      <vt:lpstr>File system operations</vt:lpstr>
      <vt:lpstr>Distributed file system requirements</vt:lpstr>
      <vt:lpstr>Transparency</vt:lpstr>
      <vt:lpstr>Transparency</vt:lpstr>
      <vt:lpstr>Transparency</vt:lpstr>
      <vt:lpstr>Concurrent file updates</vt:lpstr>
      <vt:lpstr>File replication</vt:lpstr>
      <vt:lpstr>Hardware and operating system heterogeneity</vt:lpstr>
      <vt:lpstr>Fault tolerance</vt:lpstr>
      <vt:lpstr>Consistency</vt:lpstr>
      <vt:lpstr>Security</vt:lpstr>
      <vt:lpstr>Efficiency</vt:lpstr>
      <vt:lpstr>File Service Design Options</vt:lpstr>
      <vt:lpstr>File Service Design Options</vt:lpstr>
      <vt:lpstr>File service architecture </vt:lpstr>
      <vt:lpstr>PowerPoint Presentation</vt:lpstr>
      <vt:lpstr>Flat file service</vt:lpstr>
      <vt:lpstr>Directory service</vt:lpstr>
      <vt:lpstr>Client module</vt:lpstr>
      <vt:lpstr>Flat file service interface</vt:lpstr>
      <vt:lpstr>Comparison with UNIX:</vt:lpstr>
      <vt:lpstr>PowerPoint Presentation</vt:lpstr>
      <vt:lpstr>Access control</vt:lpstr>
      <vt:lpstr>PowerPoint Presentation</vt:lpstr>
      <vt:lpstr>Directory service interface</vt:lpstr>
      <vt:lpstr>Hierarchic file system</vt:lpstr>
      <vt:lpstr>PowerPoint Presentation</vt:lpstr>
      <vt:lpstr>PowerPoint Presentation</vt:lpstr>
      <vt:lpstr>File groups</vt:lpstr>
      <vt:lpstr>PowerPoint Presentation</vt:lpstr>
      <vt:lpstr>The Google File System (GFS)</vt:lpstr>
      <vt:lpstr>GFS requirements</vt:lpstr>
      <vt:lpstr>GFS requirements</vt:lpstr>
      <vt:lpstr>GFS requirements</vt:lpstr>
      <vt:lpstr>GFS interface</vt:lpstr>
      <vt:lpstr>GFS interface</vt:lpstr>
      <vt:lpstr>GFS architecture</vt:lpstr>
      <vt:lpstr>GFS architecture</vt:lpstr>
      <vt:lpstr>GFS architecture</vt:lpstr>
      <vt:lpstr>GFS architecture</vt:lpstr>
      <vt:lpstr>GFS architecture</vt:lpstr>
      <vt:lpstr>GFS architecture</vt:lpstr>
      <vt:lpstr>GFS architecture</vt:lpstr>
      <vt:lpstr>GFS architecture</vt:lpstr>
      <vt:lpstr>GFS architecture</vt:lpstr>
      <vt:lpstr>GFS architecture</vt:lpstr>
      <vt:lpstr>PowerPoint Presentation</vt:lpstr>
      <vt:lpstr>The steps involved in mutations are therefore as follows </vt:lpstr>
      <vt:lpstr>PowerPoint Presentation</vt:lpstr>
      <vt:lpstr>Managing consistency in GFS  </vt:lpstr>
      <vt:lpstr>Managing consistency in GFS  </vt:lpstr>
      <vt:lpstr>Name Services</vt:lpstr>
      <vt:lpstr>Introduction</vt:lpstr>
      <vt:lpstr>Introduction</vt:lpstr>
      <vt:lpstr>Introduction</vt:lpstr>
      <vt:lpstr>Introduction</vt:lpstr>
      <vt:lpstr>Names, addresses and other attributes</vt:lpstr>
      <vt:lpstr>pure name and other names</vt:lpstr>
      <vt:lpstr>Names, addresses and other attributes</vt:lpstr>
      <vt:lpstr>General terms</vt:lpstr>
      <vt:lpstr>PowerPoint Presentation</vt:lpstr>
      <vt:lpstr>PowerPoint Presentation</vt:lpstr>
      <vt:lpstr>Name Service</vt:lpstr>
      <vt:lpstr>Names and services</vt:lpstr>
      <vt:lpstr>Names and services</vt:lpstr>
      <vt:lpstr>Uniform Resource Identifiers</vt:lpstr>
      <vt:lpstr>Uniform Resource Locators</vt:lpstr>
      <vt:lpstr>PowerPoint Presentation</vt:lpstr>
      <vt:lpstr>Uniform Resource Names:</vt:lpstr>
      <vt:lpstr>Uniform Resource Names: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Name services and Domain Name System</vt:lpstr>
      <vt:lpstr>Motivation- Naming Service</vt:lpstr>
      <vt:lpstr>General name service requirements</vt:lpstr>
      <vt:lpstr> Goals of Global Name Service</vt:lpstr>
      <vt:lpstr>Name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Aliases</vt:lpstr>
      <vt:lpstr>Naming domains</vt:lpstr>
      <vt:lpstr>PowerPoint Presentation</vt:lpstr>
      <vt:lpstr>Combining and customizing name spaces</vt:lpstr>
      <vt:lpstr>Merging</vt:lpstr>
      <vt:lpstr>PowerPoint Presentation</vt:lpstr>
      <vt:lpstr>Heterogeneity:</vt:lpstr>
      <vt:lpstr>PowerPoint Presentation</vt:lpstr>
      <vt:lpstr>Customization: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FILE SYSTEMS</dc:title>
  <dc:creator>Sanjay H A</dc:creator>
  <cp:lastModifiedBy>Sanjay H A</cp:lastModifiedBy>
  <cp:revision>150</cp:revision>
  <dcterms:created xsi:type="dcterms:W3CDTF">2019-08-20T11:42:57Z</dcterms:created>
  <dcterms:modified xsi:type="dcterms:W3CDTF">2019-09-11T04:21:29Z</dcterms:modified>
</cp:coreProperties>
</file>