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  <p:sldMasterId id="2147483677" r:id="rId3"/>
  </p:sldMasterIdLst>
  <p:notesMasterIdLst>
    <p:notesMasterId r:id="rId1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  <p:sldId id="278" r:id="rId22"/>
    <p:sldId id="274" r:id="rId23"/>
    <p:sldId id="275" r:id="rId24"/>
    <p:sldId id="276" r:id="rId25"/>
    <p:sldId id="277" r:id="rId26"/>
    <p:sldId id="279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10" r:id="rId44"/>
    <p:sldId id="297" r:id="rId45"/>
    <p:sldId id="299" r:id="rId46"/>
    <p:sldId id="298" r:id="rId47"/>
    <p:sldId id="300" r:id="rId48"/>
    <p:sldId id="301" r:id="rId49"/>
    <p:sldId id="302" r:id="rId50"/>
    <p:sldId id="303" r:id="rId51"/>
    <p:sldId id="318" r:id="rId52"/>
    <p:sldId id="304" r:id="rId53"/>
    <p:sldId id="305" r:id="rId54"/>
    <p:sldId id="306" r:id="rId55"/>
    <p:sldId id="307" r:id="rId56"/>
    <p:sldId id="317" r:id="rId57"/>
    <p:sldId id="308" r:id="rId58"/>
    <p:sldId id="315" r:id="rId59"/>
    <p:sldId id="309" r:id="rId60"/>
    <p:sldId id="319" r:id="rId61"/>
    <p:sldId id="320" r:id="rId62"/>
    <p:sldId id="324" r:id="rId63"/>
    <p:sldId id="311" r:id="rId64"/>
    <p:sldId id="312" r:id="rId65"/>
    <p:sldId id="316" r:id="rId66"/>
    <p:sldId id="313" r:id="rId67"/>
    <p:sldId id="314" r:id="rId68"/>
    <p:sldId id="321" r:id="rId69"/>
    <p:sldId id="322" r:id="rId70"/>
    <p:sldId id="323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68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9" r:id="rId121"/>
    <p:sldId id="380" r:id="rId122"/>
    <p:sldId id="381" r:id="rId123"/>
    <p:sldId id="382" r:id="rId124"/>
    <p:sldId id="383" r:id="rId125"/>
    <p:sldId id="378" r:id="rId126"/>
    <p:sldId id="325" r:id="rId127"/>
    <p:sldId id="326" r:id="rId1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>
        <p:scale>
          <a:sx n="70" d="100"/>
          <a:sy n="70" d="100"/>
        </p:scale>
        <p:origin x="-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presProps" Target="presProp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theme" Target="theme/theme1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4C373-ADAA-48DF-BD47-E593D794BEA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427DC-415A-41EE-8EC2-C203A0A9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60BFE-5D84-4E0B-AF4F-C442E81F72A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ヒラギノ明朝 ProN W3" pitchFamily="60" charset="-128"/>
                <a:cs typeface="+mn-cs"/>
                <a:sym typeface="Times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ヒラギノ明朝 ProN W3" pitchFamily="60" charset="-128"/>
              <a:cs typeface="+mn-cs"/>
              <a:sym typeface="Times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969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A28FDB-FC1E-43B9-AE8A-C69E640F786E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122</a:t>
            </a:fld>
            <a:endParaRPr lang="en-US" altLang="en-US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8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19B5A8-F9B5-4C1C-A801-526B7C9EE6AF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123</a:t>
            </a:fld>
            <a:endParaRPr lang="en-US" altLang="en-US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1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AC5AF5-AF60-4142-AAC5-43196AC1EA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ヒラギノ明朝 ProN W3" pitchFamily="60" charset="-128"/>
                <a:cs typeface="+mn-cs"/>
                <a:sym typeface="Times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ヒラギノ明朝 ProN W3" pitchFamily="60" charset="-128"/>
              <a:cs typeface="+mn-cs"/>
              <a:sym typeface="Times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2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CF5684-D39F-439C-AFA6-5C709C34F92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ヒラギノ明朝 ProN W3" pitchFamily="60" charset="-128"/>
                <a:cs typeface="+mn-cs"/>
                <a:sym typeface="Times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ヒラギノ明朝 ProN W3" pitchFamily="60" charset="-128"/>
              <a:cs typeface="+mn-cs"/>
              <a:sym typeface="Times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27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F66827-5C79-4C01-9229-1EA8428FBDA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ヒラギノ明朝 ProN W3" pitchFamily="60" charset="-128"/>
                <a:cs typeface="+mn-cs"/>
                <a:sym typeface="Times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ヒラギノ明朝 ProN W3" pitchFamily="60" charset="-128"/>
              <a:cs typeface="+mn-cs"/>
              <a:sym typeface="Times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91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50221-7B29-4FDD-907D-6816A510B2DB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1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C18F74-CD24-4A0D-8194-412F6A76B686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118</a:t>
            </a:fld>
            <a:endParaRPr lang="en-US" altLang="en-US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E446DF-EF24-4285-8ECE-44DF3C0F20AA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119</a:t>
            </a:fld>
            <a:endParaRPr lang="en-US" altLang="en-US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6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ECC7C3-8469-46BD-87FB-99F1001DBBDC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120</a:t>
            </a:fld>
            <a:endParaRPr lang="en-US" altLang="en-US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09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F548D6-0EDB-46FA-BAB3-2DD31822E760}" type="slidenum">
              <a:rPr lang="en-US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121</a:t>
            </a:fld>
            <a:endParaRPr lang="en-US" altLang="en-US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8" tIns="47919" rIns="95838" bIns="47919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4C48E1-D981-4566-A934-CCE4A80E0D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30011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2371AE-5CB0-4131-84C6-065F80D047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74022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39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339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EFCB4-B0A9-42EC-9B18-DC4D49E389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8698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447800"/>
            <a:ext cx="5357446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616" y="1447800"/>
            <a:ext cx="5359401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B2E7F7-7D4F-4B07-AEF3-5FE7EE20D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04725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54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54" y="1681163"/>
            <a:ext cx="5158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54" y="2505075"/>
            <a:ext cx="515815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5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55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5E036A-F1F5-4803-B0D7-5069DECDD6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13047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55683-8279-4B78-A210-ABDC00F9F7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2420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635E09-5650-4709-B225-1B237B1F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04134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2384A7-F59A-4B5D-82F2-99D5147DB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87050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C53602-6CD1-4180-8100-153F94AC2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27862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6FE44-1948-4C12-A4C3-C33B573ED9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19132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0816" y="0"/>
            <a:ext cx="27432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216" y="0"/>
            <a:ext cx="8042031" cy="6858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AE2ACE-0978-471E-9F57-8E408DE4B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51095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4C48E1-D981-4566-A934-CCE4A80E0D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7367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2371AE-5CB0-4131-84C6-065F80D047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4442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39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339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EFCB4-B0A9-42EC-9B18-DC4D49E389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1385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447800"/>
            <a:ext cx="5357446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616" y="1447800"/>
            <a:ext cx="5359401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B2E7F7-7D4F-4B07-AEF3-5FE7EE20D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80652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54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54" y="1681163"/>
            <a:ext cx="5158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54" y="2505075"/>
            <a:ext cx="515815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5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55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5E036A-F1F5-4803-B0D7-5069DECDD6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7853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55683-8279-4B78-A210-ABDC00F9F7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70566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635E09-5650-4709-B225-1B237B1F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75384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2384A7-F59A-4B5D-82F2-99D5147DB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14393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555" y="987426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C53602-6CD1-4180-8100-153F94AC2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1544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6FE44-1948-4C12-A4C3-C33B573ED9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05808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0816" y="0"/>
            <a:ext cx="27432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216" y="0"/>
            <a:ext cx="8042031" cy="6858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AE2ACE-0978-471E-9F57-8E408DE4BD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312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41216" y="0"/>
            <a:ext cx="1093958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0441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644554" y="6381750"/>
            <a:ext cx="38295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E574E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62952FD-A2E7-43E5-93E6-FD54F7C6C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73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hf hdr="0" ftr="0" dt="0"/>
  <p:txStyles>
    <p:titleStyle>
      <a:lvl1pPr marL="39688" algn="l" rtl="0" fontAlgn="base">
        <a:spcBef>
          <a:spcPct val="0"/>
        </a:spcBef>
        <a:spcAft>
          <a:spcPct val="0"/>
        </a:spcAft>
        <a:defRPr sz="2000" kern="1200">
          <a:solidFill>
            <a:srgbClr val="FF33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2pPr>
      <a:lvl3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3pPr>
      <a:lvl4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4pPr>
      <a:lvl5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defRPr sz="2800"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285750" indent="-285750" algn="l" rtl="0" fontAlgn="base">
        <a:spcBef>
          <a:spcPts val="600"/>
        </a:spcBef>
        <a:spcAft>
          <a:spcPct val="0"/>
        </a:spcAft>
        <a:defRPr sz="2400"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228600" indent="-228600" algn="l" rtl="0" fontAlgn="base">
        <a:spcBef>
          <a:spcPts val="400"/>
        </a:spcBef>
        <a:spcAft>
          <a:spcPct val="0"/>
        </a:spcAft>
        <a:defRPr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28600" indent="-228600" algn="l" rtl="0" fontAlgn="base">
        <a:spcBef>
          <a:spcPts val="400"/>
        </a:spcBef>
        <a:spcAft>
          <a:spcPct val="0"/>
        </a:spcAft>
        <a:defRPr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28600" indent="-228600" algn="l" rtl="0" fontAlgn="base">
        <a:spcBef>
          <a:spcPts val="400"/>
        </a:spcBef>
        <a:spcAft>
          <a:spcPct val="0"/>
        </a:spcAft>
        <a:defRPr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41216" y="0"/>
            <a:ext cx="1093958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0441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644554" y="6381750"/>
            <a:ext cx="38295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E574E"/>
                </a:solidFill>
                <a:latin typeface="+mn-lt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62952FD-A2E7-43E5-93E6-FD54F7C6C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hf hdr="0" ftr="0" dt="0"/>
  <p:txStyles>
    <p:titleStyle>
      <a:lvl1pPr marL="39688" algn="l" rtl="0" fontAlgn="base">
        <a:spcBef>
          <a:spcPct val="0"/>
        </a:spcBef>
        <a:spcAft>
          <a:spcPct val="0"/>
        </a:spcAft>
        <a:defRPr sz="2000" kern="1200">
          <a:solidFill>
            <a:srgbClr val="FF33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2pPr>
      <a:lvl3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3pPr>
      <a:lvl4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4pPr>
      <a:lvl5pPr marL="396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000">
          <a:solidFill>
            <a:srgbClr val="FF3300"/>
          </a:solidFill>
          <a:latin typeface="Arial" panose="020B0604020202020204" pitchFamily="34" charset="0"/>
          <a:ea typeface="ヒラギノ角ゴ ProN W3" pitchFamily="60" charset="-128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defRPr sz="2800"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285750" indent="-285750" algn="l" rtl="0" fontAlgn="base">
        <a:spcBef>
          <a:spcPts val="600"/>
        </a:spcBef>
        <a:spcAft>
          <a:spcPct val="0"/>
        </a:spcAft>
        <a:defRPr sz="2400"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228600" indent="-228600" algn="l" rtl="0" fontAlgn="base">
        <a:spcBef>
          <a:spcPts val="400"/>
        </a:spcBef>
        <a:spcAft>
          <a:spcPct val="0"/>
        </a:spcAft>
        <a:defRPr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28600" indent="-228600" algn="l" rtl="0" fontAlgn="base">
        <a:spcBef>
          <a:spcPts val="400"/>
        </a:spcBef>
        <a:spcAft>
          <a:spcPct val="0"/>
        </a:spcAft>
        <a:defRPr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28600" indent="-228600" algn="l" rtl="0" fontAlgn="base">
        <a:spcBef>
          <a:spcPts val="400"/>
        </a:spcBef>
        <a:spcAft>
          <a:spcPct val="0"/>
        </a:spcAft>
        <a:defRPr kern="1200">
          <a:solidFill>
            <a:srgbClr val="6633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ptel.ac.in/courses/106106168/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helsinki.fi/u/jakangas/Teaching/DistSys/DistSys-08f-1.pdf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Distributed </a:t>
            </a:r>
            <a:r>
              <a:rPr lang="en-US" b="1" i="1" dirty="0" smtClean="0"/>
              <a:t>systems-</a:t>
            </a:r>
            <a:r>
              <a:rPr lang="en-US" b="1" i="1" dirty="0"/>
              <a:t>17IS52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-</a:t>
            </a:r>
            <a:r>
              <a:rPr lang="en-US" sz="3600" dirty="0" smtClean="0"/>
              <a:t>Dr. Sanjay H A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5" y="75132"/>
            <a:ext cx="2360958" cy="1069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449" y="-1"/>
            <a:ext cx="1205552" cy="122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9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TRANSACTIONS : Introduction ,Flat and nested distributed transactions , Atomic commit protocols , Concurrency control in distributed transactions , Distributed deadlocks , Transaction recovery</a:t>
            </a:r>
          </a:p>
          <a:p>
            <a:r>
              <a:rPr lang="en-US" sz="2400" dirty="0"/>
              <a:t> REPLICATION : Introduction , System model and the role of group communication , Fault-tolerant services</a:t>
            </a:r>
          </a:p>
        </p:txBody>
      </p:sp>
    </p:spTree>
    <p:extLst>
      <p:ext uri="{BB962C8B-B14F-4D97-AF65-F5344CB8AC3E}">
        <p14:creationId xmlns:p14="http://schemas.microsoft.com/office/powerpoint/2010/main" val="16587441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799" y="533400"/>
            <a:ext cx="9534525" cy="5567363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RPC mechanisms usually include timeouts to prevent clients waiting indefinitely for reply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msgs</a:t>
            </a:r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Char char="•"/>
            </a:pPr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RPC call semantics</a:t>
            </a:r>
          </a:p>
          <a:p>
            <a:pPr marL="914400" lvl="1" indent="-457200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“maybe” call semantics</a:t>
            </a:r>
          </a:p>
          <a:p>
            <a:pPr marL="914400" lvl="1" indent="-457200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“at-least-once” call semantics</a:t>
            </a:r>
          </a:p>
          <a:p>
            <a:pPr marL="914400" lvl="1" indent="-457200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at-most-once”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call semantics</a:t>
            </a:r>
          </a:p>
          <a:p>
            <a:pPr marL="914400" lvl="1" indent="-457200">
              <a:lnSpc>
                <a:spcPct val="90000"/>
              </a:lnSpc>
              <a:buFontTx/>
              <a:buChar char="–"/>
            </a:pPr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“maybe” call semantics</a:t>
            </a:r>
          </a:p>
          <a:p>
            <a:pPr marL="914400" lvl="1" indent="-457200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no retransmission of request messages</a:t>
            </a:r>
          </a:p>
          <a:p>
            <a:pPr marL="914400" lvl="1" indent="-457200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not certain whether the procedure has been executed</a:t>
            </a:r>
          </a:p>
          <a:p>
            <a:pPr marL="914400" lvl="1" indent="-457200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no fault-tolerance measures</a:t>
            </a:r>
          </a:p>
          <a:p>
            <a:pPr marL="914400" lvl="1" indent="-457200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generally not acceptable</a:t>
            </a:r>
          </a:p>
        </p:txBody>
      </p:sp>
    </p:spTree>
    <p:extLst>
      <p:ext uri="{BB962C8B-B14F-4D97-AF65-F5344CB8AC3E}">
        <p14:creationId xmlns:p14="http://schemas.microsoft.com/office/powerpoint/2010/main" val="41420590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33400"/>
            <a:ext cx="9577388" cy="5595938"/>
          </a:xfrm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2.  </a:t>
            </a: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“at-least-once”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call semantics</a:t>
            </a:r>
          </a:p>
          <a:p>
            <a:pPr marL="914400" lvl="1" indent="-457200">
              <a:spcBef>
                <a:spcPct val="50000"/>
              </a:spcBef>
              <a:buFontTx/>
              <a:buChar char="–"/>
            </a:pPr>
            <a:r>
              <a:rPr lang="en-US" altLang="ko-KR" sz="24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module repeatedly resends request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after timeouts until it either gets a reply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or some max. </a:t>
            </a: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14400" lvl="1" indent="-457200">
              <a:spcBef>
                <a:spcPct val="50000"/>
              </a:spcBef>
              <a:buFontTx/>
              <a:buChar char="–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#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of retries have been made</a:t>
            </a:r>
          </a:p>
          <a:p>
            <a:pPr marL="914400" lvl="1" indent="-457200"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no duplicate request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filtering</a:t>
            </a:r>
          </a:p>
          <a:p>
            <a:pPr marL="914400" lvl="1" indent="-457200">
              <a:spcBef>
                <a:spcPct val="50000"/>
              </a:spcBef>
              <a:buFontTx/>
              <a:buChar char="–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remote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procedure is called at least once if server not down</a:t>
            </a:r>
          </a:p>
          <a:p>
            <a:pPr marL="914400" lvl="1" indent="-457200">
              <a:spcBef>
                <a:spcPct val="50000"/>
              </a:spcBef>
              <a:buFontTx/>
              <a:buChar char="–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client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does not know how many times the remote procedure has been called</a:t>
            </a:r>
          </a:p>
          <a:p>
            <a:pPr marL="914400" lvl="1" indent="-457200"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nless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the called procedure is </a:t>
            </a: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“idempotent”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(i.e., repeatable), this could produce undesirable results (e.g., money transfer)</a:t>
            </a:r>
          </a:p>
        </p:txBody>
      </p:sp>
    </p:spTree>
    <p:extLst>
      <p:ext uri="{BB962C8B-B14F-4D97-AF65-F5344CB8AC3E}">
        <p14:creationId xmlns:p14="http://schemas.microsoft.com/office/powerpoint/2010/main" val="7690982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799" y="457200"/>
            <a:ext cx="9191625" cy="5943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.  “at-most-once”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call semantics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etransmission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of request messages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uplicate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request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filtering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f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the server does not crash and the client receives the result of a call, then the procedure has been called exactly once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therwise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, an exception is reported and the procedure will have been called 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either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once or not at all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Works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for both idempotent and non-idempotent operations</a:t>
            </a:r>
          </a:p>
          <a:p>
            <a:pPr marL="914400" lvl="1" indent="-45720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M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ore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complex support required due to the need for request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filtering and for keeping track of replies</a:t>
            </a:r>
          </a:p>
        </p:txBody>
      </p:sp>
    </p:spTree>
    <p:extLst>
      <p:ext uri="{BB962C8B-B14F-4D97-AF65-F5344CB8AC3E}">
        <p14:creationId xmlns:p14="http://schemas.microsoft.com/office/powerpoint/2010/main" val="40395997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97" name="Rectangle 93"/>
          <p:cNvSpPr>
            <a:spLocks noChangeArrowheads="1"/>
          </p:cNvSpPr>
          <p:nvPr/>
        </p:nvSpPr>
        <p:spPr bwMode="auto">
          <a:xfrm>
            <a:off x="1525588" y="53848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000"/>
              <a:t/>
            </a:r>
            <a:br>
              <a:rPr lang="en-US" altLang="ko-KR" sz="1000"/>
            </a:br>
            <a:endParaRPr lang="en-US" altLang="ko-KR" sz="2400"/>
          </a:p>
        </p:txBody>
      </p:sp>
      <p:graphicFrame>
        <p:nvGraphicFramePr>
          <p:cNvPr id="98432" name="Object 128"/>
          <p:cNvGraphicFramePr>
            <a:graphicFrameLocks noChangeAspect="1"/>
          </p:cNvGraphicFramePr>
          <p:nvPr/>
        </p:nvGraphicFramePr>
        <p:xfrm>
          <a:off x="1905000" y="914400"/>
          <a:ext cx="8305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비트맵 이미지" r:id="rId3" imgW="10031225" imgH="3315163" progId="Paint.Picture">
                  <p:embed/>
                </p:oleObj>
              </mc:Choice>
              <mc:Fallback>
                <p:oleObj name="비트맵 이미지" r:id="rId3" imgW="10031225" imgH="3315163" progId="Paint.Picture">
                  <p:embed/>
                  <p:pic>
                    <p:nvPicPr>
                      <p:cNvPr id="98432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4400"/>
                        <a:ext cx="83058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53292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28600"/>
            <a:ext cx="9786938" cy="6229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Binding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inding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refers to </a:t>
            </a:r>
            <a:r>
              <a:rPr lang="en-US" altLang="ko-KR" sz="2400" b="1" i="1" dirty="0">
                <a:solidFill>
                  <a:schemeClr val="tx1"/>
                </a:solidFill>
                <a:latin typeface="Arial" panose="020B0604020202020204" pitchFamily="34" charset="0"/>
              </a:rPr>
              <a:t>determining the location and identity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(communication ID) of the called procedure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n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UNIX: a communication ID is a socket address containing host’s Internet address and a port number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tatic </a:t>
            </a: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binding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(which binds the host address of a server into the client program at compilation time) is undesirable (why?)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The client and server programs are compiled separately and often at different times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The server may be moved from one host to another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dynamic binding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is more desirable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allows servers to register their exporting services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allows servers to remove services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allows clients to lookup the named service</a:t>
            </a:r>
          </a:p>
        </p:txBody>
      </p:sp>
    </p:spTree>
    <p:extLst>
      <p:ext uri="{BB962C8B-B14F-4D97-AF65-F5344CB8AC3E}">
        <p14:creationId xmlns:p14="http://schemas.microsoft.com/office/powerpoint/2010/main" val="24185381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/>
          <a:lstStyle/>
          <a:p>
            <a:r>
              <a:rPr lang="en-US" altLang="ko-KR" sz="2400" b="1">
                <a:solidFill>
                  <a:schemeClr val="tx1"/>
                </a:solidFill>
                <a:latin typeface="Arial" panose="020B0604020202020204" pitchFamily="34" charset="0"/>
              </a:rPr>
              <a:t>Binder Interface Example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9882188" cy="4948238"/>
          </a:xfrm>
        </p:spPr>
        <p:txBody>
          <a:bodyPr>
            <a:noAutofit/>
          </a:bodyPr>
          <a:lstStyle/>
          <a:p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PROCEDURE </a:t>
            </a:r>
            <a:r>
              <a:rPr lang="en-US" altLang="ko-KR" sz="2400" b="1" i="1" dirty="0">
                <a:solidFill>
                  <a:schemeClr val="tx1"/>
                </a:solidFill>
                <a:latin typeface="Arial" panose="020B0604020202020204" pitchFamily="34" charset="0"/>
              </a:rPr>
              <a:t>Register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ko-KR" sz="2400" i="1" dirty="0" err="1">
                <a:solidFill>
                  <a:schemeClr val="tx1"/>
                </a:solidFill>
                <a:latin typeface="Arial" panose="020B0604020202020204" pitchFamily="34" charset="0"/>
              </a:rPr>
              <a:t>serviceName:String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altLang="ko-KR" sz="2400" i="1" dirty="0" err="1">
                <a:solidFill>
                  <a:schemeClr val="tx1"/>
                </a:solidFill>
                <a:latin typeface="Arial" panose="020B0604020202020204" pitchFamily="34" charset="0"/>
              </a:rPr>
              <a:t>serverPort:Port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altLang="ko-KR" sz="2400" i="1" dirty="0" err="1">
                <a:solidFill>
                  <a:schemeClr val="tx1"/>
                </a:solidFill>
                <a:latin typeface="Arial" panose="020B0604020202020204" pitchFamily="34" charset="0"/>
              </a:rPr>
              <a:t>version:integer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causes the binder to record the service name and server port of a service in its table, together with a version number.</a:t>
            </a:r>
          </a:p>
          <a:p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PROCEDURE </a:t>
            </a:r>
            <a:r>
              <a:rPr lang="en-US" altLang="ko-KR" sz="2400" b="1" i="1" dirty="0">
                <a:solidFill>
                  <a:schemeClr val="tx1"/>
                </a:solidFill>
                <a:latin typeface="Arial" panose="020B0604020202020204" pitchFamily="34" charset="0"/>
              </a:rPr>
              <a:t>Withdraw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ko-KR" sz="2400" i="1" dirty="0" err="1">
                <a:solidFill>
                  <a:schemeClr val="tx1"/>
                </a:solidFill>
                <a:latin typeface="Arial" panose="020B0604020202020204" pitchFamily="34" charset="0"/>
              </a:rPr>
              <a:t>serviceName:String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altLang="ko-KR" sz="2400" i="1" dirty="0" err="1">
                <a:solidFill>
                  <a:schemeClr val="tx1"/>
                </a:solidFill>
                <a:latin typeface="Arial" panose="020B0604020202020204" pitchFamily="34" charset="0"/>
              </a:rPr>
              <a:t>serverPort:Port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altLang="ko-KR" sz="2400" i="1" dirty="0" err="1">
                <a:solidFill>
                  <a:schemeClr val="tx1"/>
                </a:solidFill>
                <a:latin typeface="Arial" panose="020B0604020202020204" pitchFamily="34" charset="0"/>
              </a:rPr>
              <a:t>version:integer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causes the binder to remove the service from its table.</a:t>
            </a:r>
          </a:p>
          <a:p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PROCEDURE </a:t>
            </a:r>
            <a:r>
              <a:rPr lang="en-US" altLang="ko-KR" sz="24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LookUp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ko-KR" sz="2400" i="1" dirty="0" err="1">
                <a:solidFill>
                  <a:schemeClr val="tx1"/>
                </a:solidFill>
                <a:latin typeface="Arial" panose="020B0604020202020204" pitchFamily="34" charset="0"/>
              </a:rPr>
              <a:t>serviceName:String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; </a:t>
            </a:r>
            <a:r>
              <a:rPr lang="en-US" altLang="ko-KR" sz="2400" i="1" dirty="0" err="1">
                <a:solidFill>
                  <a:schemeClr val="tx1"/>
                </a:solidFill>
                <a:latin typeface="Arial" panose="020B0604020202020204" pitchFamily="34" charset="0"/>
              </a:rPr>
              <a:t>version:integer</a:t>
            </a:r>
            <a:r>
              <a:rPr lang="en-US" altLang="ko-KR" sz="2400" i="1" dirty="0">
                <a:solidFill>
                  <a:schemeClr val="tx1"/>
                </a:solidFill>
                <a:latin typeface="Arial" panose="020B0604020202020204" pitchFamily="34" charset="0"/>
              </a:rPr>
              <a:t>): Port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the binder looks up the named service and returns its address (or set of addresses) if the version number agrees with the one stored in its table.</a:t>
            </a: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2057400" y="1447800"/>
            <a:ext cx="792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2133600" y="5257800"/>
            <a:ext cx="792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32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81000"/>
            <a:ext cx="9405938" cy="5819775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Locating the Binding Service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457200" indent="-457200"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Clients and servers need to know where the binder is available before they can use it</a:t>
            </a:r>
          </a:p>
          <a:p>
            <a:pPr marL="457200" indent="-457200">
              <a:buFontTx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Some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approaches for locating the binder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Always run the binder on a “well-known” address (i.e., fixed host and port)</a:t>
            </a:r>
          </a:p>
          <a:p>
            <a:pPr marL="1295400" lvl="2" indent="-381000"/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what is the problem with this approach?</a:t>
            </a:r>
          </a:p>
          <a:p>
            <a:pPr marL="914400" lvl="1" indent="-457200">
              <a:buFontTx/>
              <a:buAutoNum type="arabicPeriod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OS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supplies the current address of the binder (e.g., via environment variable in UNIX)</a:t>
            </a:r>
          </a:p>
          <a:p>
            <a:pPr marL="1295400" lvl="2" indent="-381000"/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client &amp; server programs need not be recompiled</a:t>
            </a:r>
          </a:p>
          <a:p>
            <a:pPr marL="914400" lvl="1" indent="-457200">
              <a:buFontTx/>
              <a:buAutoNum type="arabicPeriod" startAt="3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Use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 broadcast message to locate the binder</a:t>
            </a:r>
          </a:p>
          <a:p>
            <a:pPr marL="1295400" lvl="2" indent="-381000"/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inder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can be easily relocated</a:t>
            </a:r>
          </a:p>
          <a:p>
            <a:pPr marL="1295400" lvl="2" indent="-381000"/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lient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&amp; server programs need not be recompiled</a:t>
            </a:r>
          </a:p>
          <a:p>
            <a:pPr marL="1295400" lvl="2" indent="-381000"/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most flexible approach</a:t>
            </a:r>
          </a:p>
        </p:txBody>
      </p:sp>
    </p:spTree>
    <p:extLst>
      <p:ext uri="{BB962C8B-B14F-4D97-AF65-F5344CB8AC3E}">
        <p14:creationId xmlns:p14="http://schemas.microsoft.com/office/powerpoint/2010/main" val="7883001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457200"/>
          </a:xfrm>
        </p:spPr>
        <p:txBody>
          <a:bodyPr/>
          <a:lstStyle/>
          <a:p>
            <a:r>
              <a:rPr lang="en-US" altLang="ko-KR" sz="2400" b="1">
                <a:solidFill>
                  <a:schemeClr val="tx1"/>
                </a:solidFill>
                <a:latin typeface="Arial" panose="020B0604020202020204" pitchFamily="34" charset="0"/>
              </a:rPr>
              <a:t>Asynchronous RPC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799" y="838200"/>
            <a:ext cx="9420225" cy="52054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RPC calls that do not block waiting for replies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M</a:t>
            </a:r>
            <a:r>
              <a:rPr lang="en-US" altLang="ko-KR" sz="2400" dirty="0" smtClean="0">
                <a:solidFill>
                  <a:schemeClr val="tx1"/>
                </a:solidFill>
              </a:rPr>
              <a:t>ore </a:t>
            </a:r>
            <a:r>
              <a:rPr lang="en-US" altLang="ko-KR" sz="2400" dirty="0">
                <a:solidFill>
                  <a:schemeClr val="tx1"/>
                </a:solidFill>
              </a:rPr>
              <a:t>efficient than synchronous RPC when replies are not required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When no reply message is required 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	- a client can make a RPC and proceed without waiting for the server to complete the operation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	- several client requests can be buffered and transmitted together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When a reply message is required</a:t>
            </a:r>
          </a:p>
          <a:p>
            <a:pPr lvl="1">
              <a:lnSpc>
                <a:spcPct val="9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	- a client can make a call, proceed with other operations and claim the reply later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e.g., X-Window system </a:t>
            </a:r>
          </a:p>
        </p:txBody>
      </p:sp>
    </p:spTree>
    <p:extLst>
      <p:ext uri="{BB962C8B-B14F-4D97-AF65-F5344CB8AC3E}">
        <p14:creationId xmlns:p14="http://schemas.microsoft.com/office/powerpoint/2010/main" val="34836865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altLang="ko-KR" sz="2400" b="1">
                <a:solidFill>
                  <a:schemeClr val="tx1"/>
                </a:solidFill>
                <a:latin typeface="Arial" panose="020B0604020202020204" pitchFamily="34" charset="0"/>
              </a:rPr>
              <a:t>Asynchronous RPCs</a:t>
            </a:r>
            <a:endParaRPr lang="en-US" altLang="ko-KR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447800"/>
            <a:ext cx="74152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14800"/>
            <a:ext cx="52387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2286000" y="609601"/>
            <a:ext cx="7543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>
                <a:latin typeface="Arial" panose="020B0604020202020204" pitchFamily="34" charset="0"/>
              </a:rPr>
              <a:t>Essence: Try to get rid of the strict request-reply behavior, but let the client continue without waiting for an answer from the server.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2286000" y="3810000"/>
            <a:ext cx="4194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Arial" panose="020B0604020202020204" pitchFamily="34" charset="0"/>
              </a:rPr>
              <a:t>- Variation: deferred synchronous RPC:</a:t>
            </a:r>
          </a:p>
        </p:txBody>
      </p:sp>
    </p:spTree>
    <p:extLst>
      <p:ext uri="{BB962C8B-B14F-4D97-AF65-F5344CB8AC3E}">
        <p14:creationId xmlns:p14="http://schemas.microsoft.com/office/powerpoint/2010/main" val="42805646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050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Designed </a:t>
            </a:r>
            <a:r>
              <a:rPr lang="en-US" sz="2400" dirty="0"/>
              <a:t>for </a:t>
            </a:r>
            <a:r>
              <a:rPr lang="en-US" sz="2400" dirty="0" smtClean="0"/>
              <a:t>client-server communication </a:t>
            </a:r>
            <a:r>
              <a:rPr lang="en-US" sz="2400" dirty="0"/>
              <a:t>in the Sun Network File System (</a:t>
            </a:r>
            <a:r>
              <a:rPr lang="en-US" sz="2400" dirty="0" smtClean="0"/>
              <a:t>NFS</a:t>
            </a:r>
          </a:p>
          <a:p>
            <a:r>
              <a:rPr lang="en-US" sz="2400" dirty="0" smtClean="0"/>
              <a:t>Supplied </a:t>
            </a:r>
            <a:r>
              <a:rPr lang="en-US" sz="2400" dirty="0"/>
              <a:t>as a part of the various Sun </a:t>
            </a:r>
            <a:r>
              <a:rPr lang="en-US" sz="2400" dirty="0" smtClean="0"/>
              <a:t>and other </a:t>
            </a:r>
            <a:r>
              <a:rPr lang="en-US" sz="2400" dirty="0"/>
              <a:t>UNIX operating systems and is also available with NFS installations.</a:t>
            </a:r>
          </a:p>
          <a:p>
            <a:r>
              <a:rPr lang="en-US" sz="2400" dirty="0" smtClean="0"/>
              <a:t>Implementers </a:t>
            </a:r>
            <a:r>
              <a:rPr lang="en-US" sz="2400" dirty="0"/>
              <a:t>have the choice of using remote procedure calls over either UDP or TCP.</a:t>
            </a:r>
          </a:p>
          <a:p>
            <a:r>
              <a:rPr lang="en-US" sz="2400" dirty="0" smtClean="0"/>
              <a:t>It uses </a:t>
            </a:r>
            <a:r>
              <a:rPr lang="en-US" sz="2400" dirty="0" err="1" smtClean="0"/>
              <a:t>atleast</a:t>
            </a:r>
            <a:r>
              <a:rPr lang="en-US" sz="2400" dirty="0" smtClean="0"/>
              <a:t>- once </a:t>
            </a:r>
            <a:r>
              <a:rPr lang="en-US" sz="2400" dirty="0"/>
              <a:t>call semantics.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Sun RPC system provides an interface language called XDR and an </a:t>
            </a:r>
            <a:r>
              <a:rPr lang="en-US" sz="2400" dirty="0" smtClean="0"/>
              <a:t>interface compiler </a:t>
            </a:r>
            <a:r>
              <a:rPr lang="en-US" sz="2400" dirty="0"/>
              <a:t>called </a:t>
            </a:r>
            <a:r>
              <a:rPr lang="en-US" sz="2400" dirty="0" err="1"/>
              <a:t>rpcgen</a:t>
            </a:r>
            <a:r>
              <a:rPr lang="en-US" sz="2400" dirty="0"/>
              <a:t>, which is intended for use with the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76816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4677"/>
            <a:ext cx="8915400" cy="4246545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/>
              <a:t>Text books:</a:t>
            </a:r>
            <a:endParaRPr lang="en-US" sz="2600" dirty="0"/>
          </a:p>
          <a:p>
            <a:pPr lvl="1"/>
            <a:r>
              <a:rPr lang="en-US" sz="2600" dirty="0"/>
              <a:t>George </a:t>
            </a:r>
            <a:r>
              <a:rPr lang="en-US" sz="2600" dirty="0" err="1"/>
              <a:t>Coulouris</a:t>
            </a:r>
            <a:r>
              <a:rPr lang="en-US" sz="2600" dirty="0"/>
              <a:t>, Jean </a:t>
            </a:r>
            <a:r>
              <a:rPr lang="en-US" sz="2600" dirty="0" err="1"/>
              <a:t>Dollimore</a:t>
            </a:r>
            <a:r>
              <a:rPr lang="en-US" sz="2600" dirty="0"/>
              <a:t> and Tim </a:t>
            </a:r>
            <a:r>
              <a:rPr lang="en-US" sz="2600" dirty="0" err="1"/>
              <a:t>Kindberg</a:t>
            </a:r>
            <a:r>
              <a:rPr lang="en-US" sz="2600" dirty="0"/>
              <a:t>, “Distributed Systems Concepts and Design”, Fifth Edition, Pearson Education, 2012.</a:t>
            </a:r>
          </a:p>
          <a:p>
            <a:pPr marL="0" indent="0">
              <a:buNone/>
            </a:pPr>
            <a:r>
              <a:rPr lang="en-US" sz="2600" b="1" dirty="0"/>
              <a:t> </a:t>
            </a:r>
            <a:endParaRPr lang="en-US" sz="2600" dirty="0"/>
          </a:p>
          <a:p>
            <a:r>
              <a:rPr lang="en-US" sz="2600" b="1" dirty="0"/>
              <a:t>Reference Books:</a:t>
            </a:r>
            <a:endParaRPr lang="en-US" sz="2600" dirty="0"/>
          </a:p>
          <a:p>
            <a:pPr lvl="1"/>
            <a:r>
              <a:rPr lang="en-US" sz="2600" dirty="0"/>
              <a:t>Distributed systems: Principles and Paradigms: by Andrew S. </a:t>
            </a:r>
            <a:r>
              <a:rPr lang="en-US" sz="2600" dirty="0" err="1"/>
              <a:t>Tannenbaum</a:t>
            </a:r>
            <a:r>
              <a:rPr lang="en-US" sz="2600" dirty="0"/>
              <a:t>, Maarten van Steen. Second edition. PH</a:t>
            </a:r>
          </a:p>
          <a:p>
            <a:pPr lvl="1"/>
            <a:r>
              <a:rPr lang="en-US" sz="2600" dirty="0"/>
              <a:t>Distributed Computing Principles, Algorithms &amp; Systems By Ajay D. </a:t>
            </a:r>
            <a:r>
              <a:rPr lang="en-US" sz="2600" dirty="0" err="1"/>
              <a:t>Kshemkalyani&amp;MukeshSinghal</a:t>
            </a:r>
            <a:r>
              <a:rPr lang="en-US" sz="2600" dirty="0"/>
              <a:t>, Cambridge</a:t>
            </a:r>
          </a:p>
          <a:p>
            <a:pPr marL="0" indent="0">
              <a:buNone/>
            </a:pPr>
            <a:r>
              <a:rPr lang="en-US" sz="2600" b="1" dirty="0"/>
              <a:t> </a:t>
            </a:r>
            <a:endParaRPr lang="en-US" sz="2600" dirty="0"/>
          </a:p>
          <a:p>
            <a:r>
              <a:rPr lang="en-US" sz="2600" b="1" dirty="0"/>
              <a:t>Online Materials:</a:t>
            </a:r>
            <a:endParaRPr lang="en-US" sz="2600" dirty="0"/>
          </a:p>
          <a:p>
            <a:pPr lvl="1"/>
            <a:r>
              <a:rPr lang="en-US" sz="2600" u="sng" dirty="0">
                <a:hlinkClick r:id="rId2"/>
              </a:rPr>
              <a:t>https://nptel.ac.in/courses/106106168/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187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definition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Sun XDR language, which was originally </a:t>
            </a:r>
            <a:r>
              <a:rPr lang="en-US" sz="2400" dirty="0" smtClean="0"/>
              <a:t>designed for </a:t>
            </a:r>
            <a:r>
              <a:rPr lang="en-US" sz="2400" dirty="0"/>
              <a:t>specifying external data representations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was extended to become an </a:t>
            </a:r>
            <a:r>
              <a:rPr lang="en-US" sz="2400" dirty="0" smtClean="0"/>
              <a:t>interface definition </a:t>
            </a:r>
            <a:r>
              <a:rPr lang="en-US" sz="2400" dirty="0"/>
              <a:t>language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may be used to define a service interface for Sun RPC </a:t>
            </a:r>
            <a:r>
              <a:rPr lang="en-US" sz="2400" dirty="0" smtClean="0"/>
              <a:t>by specifying </a:t>
            </a:r>
            <a:r>
              <a:rPr lang="en-US" sz="2400" dirty="0"/>
              <a:t>a set of procedure definitions together with supporting type definitions. </a:t>
            </a:r>
            <a:endParaRPr lang="en-US" sz="2400" dirty="0" smtClean="0"/>
          </a:p>
          <a:p>
            <a:r>
              <a:rPr lang="en-US" sz="2400" dirty="0"/>
              <a:t>N</a:t>
            </a:r>
            <a:r>
              <a:rPr lang="en-US" sz="2400" dirty="0" smtClean="0"/>
              <a:t>otation </a:t>
            </a:r>
            <a:r>
              <a:rPr lang="en-US" sz="2400" dirty="0"/>
              <a:t>is rather primitive in comparison with that used by CORBA IDL or Java. </a:t>
            </a:r>
          </a:p>
        </p:txBody>
      </p:sp>
    </p:spTree>
    <p:extLst>
      <p:ext uri="{BB962C8B-B14F-4D97-AF65-F5344CB8AC3E}">
        <p14:creationId xmlns:p14="http://schemas.microsoft.com/office/powerpoint/2010/main" val="38189071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833436"/>
            <a:ext cx="9347199" cy="56816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languages allow interface names to be specified, but Sun RPC does not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rogram </a:t>
            </a:r>
            <a:r>
              <a:rPr lang="en-US" sz="2400" dirty="0"/>
              <a:t>number and a version number are supplied. </a:t>
            </a:r>
            <a:endParaRPr lang="en-US" sz="2400" dirty="0" smtClean="0"/>
          </a:p>
          <a:p>
            <a:pPr lvl="1"/>
            <a:r>
              <a:rPr lang="en-US" sz="2400" dirty="0" smtClean="0"/>
              <a:t>The program number  </a:t>
            </a:r>
            <a:r>
              <a:rPr lang="en-US" sz="2400" dirty="0"/>
              <a:t>can be obtained from a central authority to allow every program to </a:t>
            </a:r>
            <a:r>
              <a:rPr lang="en-US" sz="2400" dirty="0" smtClean="0"/>
              <a:t>have its </a:t>
            </a:r>
            <a:r>
              <a:rPr lang="en-US" sz="2400" dirty="0"/>
              <a:t>own unique number.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version number is intended to be changed when </a:t>
            </a:r>
            <a:r>
              <a:rPr lang="en-US" sz="2400" dirty="0" smtClean="0"/>
              <a:t>a procedure </a:t>
            </a:r>
            <a:r>
              <a:rPr lang="en-US" sz="2400" dirty="0"/>
              <a:t>signature changes. </a:t>
            </a:r>
            <a:endParaRPr lang="en-US" sz="2400" dirty="0" smtClean="0"/>
          </a:p>
          <a:p>
            <a:r>
              <a:rPr lang="en-US" sz="2400" dirty="0" smtClean="0"/>
              <a:t>Both </a:t>
            </a:r>
            <a:r>
              <a:rPr lang="en-US" sz="2400" dirty="0"/>
              <a:t>program and version number are passed in </a:t>
            </a:r>
            <a:r>
              <a:rPr lang="en-US" sz="2400" dirty="0" smtClean="0"/>
              <a:t>the request </a:t>
            </a:r>
            <a:r>
              <a:rPr lang="en-US" sz="2400" dirty="0"/>
              <a:t>message, </a:t>
            </a:r>
            <a:endParaRPr lang="en-US" sz="2400" dirty="0" smtClean="0"/>
          </a:p>
          <a:p>
            <a:r>
              <a:rPr lang="en-US" sz="2400" dirty="0"/>
              <a:t>A procedure definition specifies a procedure signature and a procedure number.</a:t>
            </a:r>
          </a:p>
          <a:p>
            <a:pPr lvl="1"/>
            <a:r>
              <a:rPr lang="en-US" sz="2400" dirty="0"/>
              <a:t>The procedure number is used as a procedure identifier in request messages.</a:t>
            </a:r>
          </a:p>
        </p:txBody>
      </p:sp>
    </p:spTree>
    <p:extLst>
      <p:ext uri="{BB962C8B-B14F-4D97-AF65-F5344CB8AC3E}">
        <p14:creationId xmlns:p14="http://schemas.microsoft.com/office/powerpoint/2010/main" val="6800049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42963"/>
            <a:ext cx="8915400" cy="5068259"/>
          </a:xfrm>
        </p:spPr>
        <p:txBody>
          <a:bodyPr>
            <a:noAutofit/>
          </a:bodyPr>
          <a:lstStyle/>
          <a:p>
            <a:r>
              <a:rPr lang="en-US" sz="2000" dirty="0"/>
              <a:t>Only a single input parameter is allowed. Therefore, procedures </a:t>
            </a:r>
            <a:r>
              <a:rPr lang="en-US" sz="2000" dirty="0" smtClean="0"/>
              <a:t>requiring multiple </a:t>
            </a:r>
            <a:r>
              <a:rPr lang="en-US" sz="2000" dirty="0"/>
              <a:t>parameters must include them as components of a single structure.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output parameters of a procedure are returned via a single result.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procedure signature consists </a:t>
            </a:r>
            <a:r>
              <a:rPr lang="en-US" sz="2000" dirty="0" smtClean="0"/>
              <a:t>of the result type, the name of the procedure and the type of the input parameter. </a:t>
            </a:r>
          </a:p>
          <a:p>
            <a:r>
              <a:rPr lang="en-US" sz="2000" dirty="0"/>
              <a:t>This interface definition language provides a notation for defining constants</a:t>
            </a:r>
            <a:r>
              <a:rPr lang="en-US" sz="2000" dirty="0" smtClean="0"/>
              <a:t>, </a:t>
            </a:r>
            <a:r>
              <a:rPr lang="en-US" sz="2000" dirty="0" err="1" smtClean="0"/>
              <a:t>typedefs</a:t>
            </a:r>
            <a:r>
              <a:rPr lang="en-US" sz="2000" dirty="0"/>
              <a:t>, structures, enumerated types, unions and </a:t>
            </a:r>
            <a:r>
              <a:rPr lang="en-US" sz="2000" dirty="0" smtClean="0"/>
              <a:t>programs</a:t>
            </a:r>
          </a:p>
          <a:p>
            <a:r>
              <a:rPr lang="en-US" sz="2000" dirty="0"/>
              <a:t>The interface compiler </a:t>
            </a:r>
            <a:r>
              <a:rPr lang="en-US" sz="2000" i="1" dirty="0" err="1"/>
              <a:t>rpcgen</a:t>
            </a:r>
            <a:r>
              <a:rPr lang="en-US" sz="2000" i="1" dirty="0"/>
              <a:t> </a:t>
            </a:r>
            <a:r>
              <a:rPr lang="en-US" sz="2000" dirty="0"/>
              <a:t>can be </a:t>
            </a:r>
            <a:r>
              <a:rPr lang="en-US" sz="2000" dirty="0" smtClean="0"/>
              <a:t>used to </a:t>
            </a:r>
            <a:r>
              <a:rPr lang="en-US" sz="2000" dirty="0"/>
              <a:t>generate the following from an interface definition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client stub </a:t>
            </a:r>
            <a:r>
              <a:rPr lang="en-US" sz="2000" dirty="0" smtClean="0"/>
              <a:t>procedures;</a:t>
            </a:r>
          </a:p>
          <a:p>
            <a:pPr lvl="1"/>
            <a:r>
              <a:rPr lang="en-US" sz="2000" dirty="0" smtClean="0"/>
              <a:t>server </a:t>
            </a:r>
            <a:r>
              <a:rPr lang="en-US" sz="2000" i="1" dirty="0"/>
              <a:t>main </a:t>
            </a:r>
            <a:r>
              <a:rPr lang="en-US" sz="2000" dirty="0"/>
              <a:t>procedure, dispatcher and server stub procedures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XDR marshalling and </a:t>
            </a:r>
            <a:r>
              <a:rPr lang="en-US" sz="2000" dirty="0" err="1"/>
              <a:t>unmarshalling</a:t>
            </a:r>
            <a:r>
              <a:rPr lang="en-US" sz="2000" dirty="0"/>
              <a:t> </a:t>
            </a:r>
            <a:r>
              <a:rPr lang="en-US" sz="2000" dirty="0" smtClean="0"/>
              <a:t>procedures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4643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625" y="224060"/>
            <a:ext cx="8911687" cy="4665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463" y="1090613"/>
            <a:ext cx="10090149" cy="3777622"/>
          </a:xfrm>
        </p:spPr>
        <p:txBody>
          <a:bodyPr>
            <a:noAutofit/>
          </a:bodyPr>
          <a:lstStyle/>
          <a:p>
            <a:r>
              <a:rPr lang="en-US" sz="2400" dirty="0"/>
              <a:t>Sun RPC runs a local binding service called the </a:t>
            </a:r>
            <a:r>
              <a:rPr lang="en-US" sz="2400" i="1" dirty="0"/>
              <a:t>port mapper </a:t>
            </a:r>
            <a:r>
              <a:rPr lang="en-US" sz="2400" dirty="0"/>
              <a:t>at a </a:t>
            </a:r>
            <a:r>
              <a:rPr lang="en-US" sz="2400" dirty="0" smtClean="0"/>
              <a:t>well-known port </a:t>
            </a:r>
            <a:r>
              <a:rPr lang="en-US" sz="2400" dirty="0"/>
              <a:t>number on each computer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Each instance of a port mapper records the </a:t>
            </a:r>
            <a:r>
              <a:rPr lang="en-US" sz="2400" dirty="0" smtClean="0"/>
              <a:t>program number</a:t>
            </a:r>
            <a:r>
              <a:rPr lang="en-US" sz="2400" dirty="0"/>
              <a:t>, version number and port number in use by each service running locally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When a </a:t>
            </a:r>
            <a:r>
              <a:rPr lang="en-US" sz="2400" dirty="0"/>
              <a:t>server starts up it registers its program number, version number and port number </a:t>
            </a:r>
            <a:r>
              <a:rPr lang="en-US" sz="2400" dirty="0" smtClean="0"/>
              <a:t>with the </a:t>
            </a:r>
            <a:r>
              <a:rPr lang="en-US" sz="2400" dirty="0"/>
              <a:t>local port mapper.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 client starts up, it finds out the server’s port by making </a:t>
            </a:r>
            <a:r>
              <a:rPr lang="en-US" sz="2400" dirty="0" smtClean="0"/>
              <a:t>a remote </a:t>
            </a:r>
            <a:r>
              <a:rPr lang="en-US" sz="2400" dirty="0"/>
              <a:t>request to the port mapper at the server’s host, specifying the program </a:t>
            </a:r>
            <a:r>
              <a:rPr lang="en-US" sz="2400" dirty="0" smtClean="0"/>
              <a:t>number and </a:t>
            </a:r>
            <a:r>
              <a:rPr lang="en-US" sz="2400" dirty="0"/>
              <a:t>version number.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lients </a:t>
            </a:r>
            <a:r>
              <a:rPr lang="en-US" sz="2400" dirty="0"/>
              <a:t>make multicast remote procedure calls by multicasting them to all the </a:t>
            </a:r>
            <a:r>
              <a:rPr lang="en-US" sz="2400" dirty="0" smtClean="0"/>
              <a:t>port mappers</a:t>
            </a:r>
            <a:r>
              <a:rPr lang="en-US" sz="2400" dirty="0"/>
              <a:t>, specifying the program and version number. Each port mapper forwards </a:t>
            </a:r>
            <a:r>
              <a:rPr lang="en-US" sz="2400" dirty="0" smtClean="0"/>
              <a:t>all such </a:t>
            </a:r>
            <a:r>
              <a:rPr lang="en-US" sz="2400" dirty="0"/>
              <a:t>calls to the appropriate local service program</a:t>
            </a:r>
            <a:r>
              <a:rPr lang="en-US" sz="2400" dirty="0" smtClean="0"/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9239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906" y="14478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Sun RPC request and reply messages provide additional fields </a:t>
            </a:r>
            <a:r>
              <a:rPr lang="en-US" sz="2000" dirty="0" smtClean="0"/>
              <a:t>enabling authentication </a:t>
            </a:r>
            <a:r>
              <a:rPr lang="en-US" sz="2000" dirty="0"/>
              <a:t>information to be passed between client and server.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request </a:t>
            </a:r>
            <a:r>
              <a:rPr lang="en-US" sz="2000" dirty="0" smtClean="0"/>
              <a:t>message contains </a:t>
            </a:r>
            <a:r>
              <a:rPr lang="en-US" sz="2000" dirty="0"/>
              <a:t>the credentials of the user running the client </a:t>
            </a:r>
            <a:r>
              <a:rPr lang="en-US" sz="2000" dirty="0" smtClean="0"/>
              <a:t>program</a:t>
            </a:r>
          </a:p>
          <a:p>
            <a:r>
              <a:rPr lang="en-US" sz="2000" dirty="0" smtClean="0"/>
              <a:t> Access control </a:t>
            </a:r>
            <a:r>
              <a:rPr lang="en-US" sz="2000" dirty="0"/>
              <a:t>mechanisms can be built on top of the authentication information which is </a:t>
            </a:r>
            <a:r>
              <a:rPr lang="en-US" sz="2000" dirty="0" smtClean="0"/>
              <a:t>made available </a:t>
            </a:r>
            <a:r>
              <a:rPr lang="en-US" sz="2000" dirty="0"/>
              <a:t>to the server procedures via a second argument.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server program </a:t>
            </a:r>
            <a:r>
              <a:rPr lang="en-US" sz="2000" dirty="0" smtClean="0"/>
              <a:t>is responsible </a:t>
            </a:r>
            <a:r>
              <a:rPr lang="en-US" sz="2000" dirty="0"/>
              <a:t>for enforcing access control by deciding whether to execute each </a:t>
            </a:r>
            <a:r>
              <a:rPr lang="en-US" sz="2000" dirty="0" smtClean="0"/>
              <a:t>procedure call </a:t>
            </a:r>
            <a:r>
              <a:rPr lang="en-US" sz="2000" dirty="0"/>
              <a:t>according to the authentication information.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if the server is an NFS </a:t>
            </a:r>
            <a:r>
              <a:rPr lang="en-US" sz="2000" dirty="0" smtClean="0"/>
              <a:t>file server</a:t>
            </a:r>
            <a:r>
              <a:rPr lang="en-US" sz="2000" dirty="0"/>
              <a:t>, it can check whether the user has sufficient rights to carry out a requested </a:t>
            </a:r>
            <a:r>
              <a:rPr lang="en-US" sz="2000" dirty="0" smtClean="0"/>
              <a:t>file operation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Several </a:t>
            </a:r>
            <a:r>
              <a:rPr lang="en-US" sz="2000" dirty="0"/>
              <a:t>different authentication protocols can be </a:t>
            </a:r>
            <a:r>
              <a:rPr lang="en-US" sz="2000" dirty="0" smtClean="0"/>
              <a:t>supported</a:t>
            </a:r>
          </a:p>
          <a:p>
            <a:pPr lvl="1"/>
            <a:r>
              <a:rPr lang="en-US" sz="2000" dirty="0"/>
              <a:t>Kerberos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52626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55608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i="1" dirty="0"/>
              <a:t>Remote method invocation </a:t>
            </a:r>
            <a:r>
              <a:rPr lang="en-US" sz="2000" dirty="0"/>
              <a:t>(RMI) is closely related to RPC but extended into the </a:t>
            </a:r>
            <a:r>
              <a:rPr lang="en-US" sz="2000" dirty="0" smtClean="0"/>
              <a:t>world of </a:t>
            </a:r>
            <a:r>
              <a:rPr lang="en-US" sz="2000" dirty="0"/>
              <a:t>distributed objects.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RMI, a calling object can invoke a method in a </a:t>
            </a:r>
            <a:r>
              <a:rPr lang="en-US" sz="2000" dirty="0" smtClean="0"/>
              <a:t>potentially remote </a:t>
            </a:r>
            <a:r>
              <a:rPr lang="en-US" sz="2000" dirty="0"/>
              <a:t>object.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commonalities between RMI and RPC are as follows:</a:t>
            </a:r>
          </a:p>
          <a:p>
            <a:pPr lvl="1"/>
            <a:r>
              <a:rPr lang="en-US" sz="2000" b="1" dirty="0" smtClean="0"/>
              <a:t> </a:t>
            </a:r>
            <a:r>
              <a:rPr lang="en-US" sz="2000" dirty="0"/>
              <a:t>They both support programming with interfaces, </a:t>
            </a:r>
            <a:endParaRPr lang="en-US" sz="2000" dirty="0" smtClean="0"/>
          </a:p>
          <a:p>
            <a:pPr lvl="1"/>
            <a:r>
              <a:rPr lang="en-US" sz="2000" b="1" dirty="0" smtClean="0"/>
              <a:t> </a:t>
            </a:r>
            <a:r>
              <a:rPr lang="en-US" sz="2000" dirty="0"/>
              <a:t>They are both typically constructed on top of request-reply protocols and can </a:t>
            </a:r>
            <a:r>
              <a:rPr lang="en-US" sz="2000" dirty="0" smtClean="0"/>
              <a:t>offer a </a:t>
            </a:r>
            <a:r>
              <a:rPr lang="en-US" sz="2000" dirty="0"/>
              <a:t>range of call semantics such as </a:t>
            </a:r>
            <a:r>
              <a:rPr lang="en-US" sz="2000" i="1" dirty="0"/>
              <a:t>at-least-once </a:t>
            </a:r>
            <a:r>
              <a:rPr lang="en-US" sz="2000" dirty="0"/>
              <a:t>and </a:t>
            </a:r>
            <a:r>
              <a:rPr lang="en-US" sz="2000" i="1" dirty="0"/>
              <a:t>at-most-once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smtClean="0"/>
              <a:t>They </a:t>
            </a:r>
            <a:r>
              <a:rPr lang="en-US" sz="2000" dirty="0"/>
              <a:t>both offer a similar level of transparency – that is, local and remote </a:t>
            </a:r>
            <a:r>
              <a:rPr lang="en-US" sz="2000" dirty="0" smtClean="0"/>
              <a:t>calls employ </a:t>
            </a:r>
            <a:r>
              <a:rPr lang="en-US" sz="2000" dirty="0"/>
              <a:t>the same syntax but remote interfaces typically expose the </a:t>
            </a:r>
            <a:r>
              <a:rPr lang="en-US" sz="2000" dirty="0" smtClean="0"/>
              <a:t>distributed nature </a:t>
            </a:r>
            <a:r>
              <a:rPr lang="en-US" sz="2000" dirty="0"/>
              <a:t>of the underlying </a:t>
            </a:r>
            <a:r>
              <a:rPr lang="en-US" sz="2000" dirty="0" smtClean="0"/>
              <a:t>call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45099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517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Differences.</a:t>
            </a:r>
            <a:endParaRPr lang="en-US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programmer is able to use the full expressive power of </a:t>
            </a:r>
            <a:r>
              <a:rPr lang="en-US" sz="2400" b="1" dirty="0" smtClean="0"/>
              <a:t>object-oriented programming </a:t>
            </a:r>
            <a:r>
              <a:rPr lang="en-US" sz="2400" dirty="0"/>
              <a:t>in the development of distributed systems software, including </a:t>
            </a:r>
            <a:r>
              <a:rPr lang="en-US" sz="2400" dirty="0" smtClean="0"/>
              <a:t>the use </a:t>
            </a:r>
            <a:r>
              <a:rPr lang="en-US" sz="2400" dirty="0"/>
              <a:t>of objects, classes and inheritance, </a:t>
            </a:r>
            <a:endParaRPr lang="en-US" sz="2400" dirty="0" smtClean="0"/>
          </a:p>
          <a:p>
            <a:pPr lvl="1"/>
            <a:r>
              <a:rPr lang="en-US" sz="2400" b="1" dirty="0" smtClean="0"/>
              <a:t>Richer </a:t>
            </a:r>
            <a:r>
              <a:rPr lang="en-US" sz="2400" b="1" dirty="0"/>
              <a:t>parameter-passing semantics</a:t>
            </a:r>
          </a:p>
          <a:p>
            <a:pPr lvl="2"/>
            <a:r>
              <a:rPr lang="en-US" sz="2200" dirty="0" smtClean="0"/>
              <a:t>All objects in </a:t>
            </a:r>
            <a:r>
              <a:rPr lang="en-US" sz="2200" dirty="0"/>
              <a:t>an RMI-based system have unique object references </a:t>
            </a:r>
            <a:r>
              <a:rPr lang="en-US" sz="2200" dirty="0" smtClean="0"/>
              <a:t>such </a:t>
            </a:r>
            <a:r>
              <a:rPr lang="en-US" sz="2200" dirty="0"/>
              <a:t>object references can also be passed as </a:t>
            </a:r>
            <a:r>
              <a:rPr lang="en-US" sz="2200" dirty="0" smtClean="0"/>
              <a:t>parameters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62030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RMI allows </a:t>
            </a:r>
            <a:r>
              <a:rPr lang="en-US" sz="2400" dirty="0"/>
              <a:t>the programmer to pass parameters </a:t>
            </a:r>
            <a:r>
              <a:rPr lang="en-US" sz="2400" b="1" dirty="0"/>
              <a:t>not only by value, as input or </a:t>
            </a:r>
            <a:r>
              <a:rPr lang="en-US" sz="2400" b="1" dirty="0" smtClean="0"/>
              <a:t>output parameters</a:t>
            </a:r>
            <a:r>
              <a:rPr lang="en-US" sz="2400" b="1" dirty="0"/>
              <a:t>, but also by object reference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Passing </a:t>
            </a:r>
            <a:r>
              <a:rPr lang="en-US" sz="2400" dirty="0"/>
              <a:t>references is particularly attractive </a:t>
            </a:r>
            <a:r>
              <a:rPr lang="en-US" sz="2400" dirty="0" smtClean="0"/>
              <a:t>if the </a:t>
            </a:r>
            <a:r>
              <a:rPr lang="en-US" sz="2400" dirty="0"/>
              <a:t>underlying parameter is large or complex.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remote end, on receiving an </a:t>
            </a:r>
            <a:r>
              <a:rPr lang="en-US" sz="2400" dirty="0" smtClean="0"/>
              <a:t>object reference</a:t>
            </a:r>
            <a:r>
              <a:rPr lang="en-US" sz="2400" dirty="0"/>
              <a:t>, can then </a:t>
            </a:r>
            <a:r>
              <a:rPr lang="en-US" sz="2400" b="1" dirty="0"/>
              <a:t>access this object using remote method invocation</a:t>
            </a:r>
            <a:r>
              <a:rPr lang="en-US" sz="2400" dirty="0"/>
              <a:t>, instead of </a:t>
            </a:r>
            <a:r>
              <a:rPr lang="en-US" sz="2400" dirty="0" smtClean="0"/>
              <a:t>having to </a:t>
            </a:r>
            <a:r>
              <a:rPr lang="en-US" sz="2400" dirty="0"/>
              <a:t>transmit the object value across the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7328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9112" y="119064"/>
            <a:ext cx="4840287" cy="5222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Local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9063" y="1249948"/>
            <a:ext cx="9234806" cy="4368800"/>
          </a:xfrm>
        </p:spPr>
        <p:txBody>
          <a:bodyPr>
            <a:noAutofit/>
          </a:bodyPr>
          <a:lstStyle/>
          <a:p>
            <a:r>
              <a:rPr lang="en-US" altLang="en-US" sz="2000" dirty="0" smtClean="0">
                <a:latin typeface="Arial" panose="020B0604020202020204" pitchFamily="34" charset="0"/>
              </a:rPr>
              <a:t>Within one process</a:t>
            </a:r>
            <a:r>
              <a:rPr lang="ja-JP" altLang="en-US" sz="2000" dirty="0" smtClean="0">
                <a:latin typeface="Arial" panose="020B0604020202020204" pitchFamily="34" charset="0"/>
              </a:rPr>
              <a:t>’</a:t>
            </a:r>
            <a:r>
              <a:rPr lang="en-US" altLang="ja-JP" sz="2000" dirty="0" smtClean="0">
                <a:latin typeface="Arial" panose="020B0604020202020204" pitchFamily="34" charset="0"/>
              </a:rPr>
              <a:t> address space</a:t>
            </a: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Object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consists of a set of data and a set of methods.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E.g., C++ object, Java object.</a:t>
            </a: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Object reference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an identifier via which objects can be accessed.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i.e., a </a:t>
            </a:r>
            <a:r>
              <a:rPr lang="en-US" altLang="en-US" sz="2000" i="1" dirty="0" smtClean="0">
                <a:latin typeface="Arial" panose="020B0604020202020204" pitchFamily="34" charset="0"/>
              </a:rPr>
              <a:t>pointer </a:t>
            </a:r>
            <a:r>
              <a:rPr lang="en-US" altLang="en-US" sz="2000" dirty="0" smtClean="0">
                <a:latin typeface="Arial" panose="020B0604020202020204" pitchFamily="34" charset="0"/>
              </a:rPr>
              <a:t>(e.g., virtual memory address within process)</a:t>
            </a:r>
            <a:endParaRPr lang="en-US" altLang="en-US" sz="2000" i="1" dirty="0" smtClean="0">
              <a:latin typeface="Arial" panose="020B0604020202020204" pitchFamily="34" charset="0"/>
            </a:endParaRP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Interface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provides a definition of the signatures of a set of methods (i.e., the types of their arguments, return values, and exceptions) without specifying their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18723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9114" y="119064"/>
            <a:ext cx="5899065" cy="5222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Remote Objects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736600"/>
            <a:ext cx="9136039" cy="5524500"/>
          </a:xfrm>
        </p:spPr>
        <p:txBody>
          <a:bodyPr>
            <a:noAutofit/>
          </a:bodyPr>
          <a:lstStyle/>
          <a:p>
            <a:r>
              <a:rPr lang="en-US" altLang="en-US" sz="2000" dirty="0" smtClean="0">
                <a:latin typeface="Arial" panose="020B0604020202020204" pitchFamily="34" charset="0"/>
              </a:rPr>
              <a:t>May cross multiple process</a:t>
            </a:r>
            <a:r>
              <a:rPr lang="ja-JP" altLang="en-US" sz="2000" dirty="0" smtClean="0">
                <a:latin typeface="Arial" panose="020B0604020202020204" pitchFamily="34" charset="0"/>
              </a:rPr>
              <a:t>’</a:t>
            </a:r>
            <a:r>
              <a:rPr lang="en-US" altLang="ja-JP" sz="2000" dirty="0" smtClean="0">
                <a:latin typeface="Arial" panose="020B0604020202020204" pitchFamily="34" charset="0"/>
              </a:rPr>
              <a:t> address spaces</a:t>
            </a: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Remote method invocation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method invocations between objects </a:t>
            </a:r>
            <a:r>
              <a:rPr lang="en-US" altLang="en-US" sz="2000" i="1" dirty="0" smtClean="0">
                <a:latin typeface="Arial" panose="020B0604020202020204" pitchFamily="34" charset="0"/>
              </a:rPr>
              <a:t>in different processes (processes may be on the same or different host)</a:t>
            </a:r>
            <a:r>
              <a:rPr lang="en-US" altLang="en-US" sz="2000" dirty="0" smtClean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Remote Procedure Call (RPC): procedure call between functions on different processes in non-object-based system</a:t>
            </a: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Remote objects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objects that can receive remote invocations.</a:t>
            </a: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Remote object reference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an identifier that can be used globally </a:t>
            </a:r>
            <a:r>
              <a:rPr lang="en-US" altLang="en-US" sz="2000" i="1" dirty="0" smtClean="0">
                <a:latin typeface="Arial" panose="020B0604020202020204" pitchFamily="34" charset="0"/>
              </a:rPr>
              <a:t>throughout a distributed system </a:t>
            </a:r>
            <a:r>
              <a:rPr lang="en-US" altLang="en-US" sz="2000" dirty="0" smtClean="0">
                <a:latin typeface="Arial" panose="020B0604020202020204" pitchFamily="34" charset="0"/>
              </a:rPr>
              <a:t>to refer to a particular unique remote object.</a:t>
            </a: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Remote interface</a:t>
            </a:r>
          </a:p>
          <a:p>
            <a:pPr lvl="1"/>
            <a:r>
              <a:rPr lang="en-US" altLang="en-US" sz="2000" dirty="0" smtClean="0">
                <a:latin typeface="Arial" panose="020B0604020202020204" pitchFamily="34" charset="0"/>
              </a:rPr>
              <a:t>Every remote object has a remote interface that specifies which of its methods can be invoked remotely. E.g., CORBA interface definition language (IDL).</a:t>
            </a:r>
          </a:p>
          <a:p>
            <a:pPr lvl="1"/>
            <a:endParaRPr lang="en-US" alt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3" y="333198"/>
            <a:ext cx="8159261" cy="64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768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89113" y="411164"/>
            <a:ext cx="8177212" cy="5222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>
                <a:ea typeface="+mj-ea"/>
              </a:rPr>
              <a:t>A Remote Object and Its Remote Interface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2085976" y="1920875"/>
            <a:ext cx="7827963" cy="2700338"/>
            <a:chOff x="395" y="1010"/>
            <a:chExt cx="5341" cy="1701"/>
          </a:xfrm>
        </p:grpSpPr>
        <p:sp>
          <p:nvSpPr>
            <p:cNvPr id="17413" name="AutoShape 4"/>
            <p:cNvSpPr>
              <a:spLocks noChangeArrowheads="1"/>
            </p:cNvSpPr>
            <p:nvPr/>
          </p:nvSpPr>
          <p:spPr bwMode="auto">
            <a:xfrm>
              <a:off x="5153" y="1498"/>
              <a:ext cx="284" cy="426"/>
            </a:xfrm>
            <a:prstGeom prst="roundRect">
              <a:avLst>
                <a:gd name="adj" fmla="val 23417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14" name="AutoShape 5"/>
            <p:cNvSpPr>
              <a:spLocks noChangeArrowheads="1"/>
            </p:cNvSpPr>
            <p:nvPr/>
          </p:nvSpPr>
          <p:spPr bwMode="auto">
            <a:xfrm>
              <a:off x="5153" y="1498"/>
              <a:ext cx="300" cy="441"/>
            </a:xfrm>
            <a:prstGeom prst="roundRect">
              <a:avLst>
                <a:gd name="adj" fmla="val 22167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5153" y="1498"/>
              <a:ext cx="284" cy="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5153" y="1498"/>
              <a:ext cx="300" cy="22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17" name="AutoShape 8"/>
            <p:cNvSpPr>
              <a:spLocks noChangeArrowheads="1"/>
            </p:cNvSpPr>
            <p:nvPr/>
          </p:nvSpPr>
          <p:spPr bwMode="auto">
            <a:xfrm>
              <a:off x="5153" y="1498"/>
              <a:ext cx="300" cy="441"/>
            </a:xfrm>
            <a:prstGeom prst="roundRect">
              <a:avLst>
                <a:gd name="adj" fmla="val 22167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>
              <a:off x="5153" y="1703"/>
              <a:ext cx="28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AutoShape 10"/>
            <p:cNvSpPr>
              <a:spLocks noChangeArrowheads="1"/>
            </p:cNvSpPr>
            <p:nvPr/>
          </p:nvSpPr>
          <p:spPr bwMode="auto">
            <a:xfrm>
              <a:off x="710" y="1608"/>
              <a:ext cx="268" cy="426"/>
            </a:xfrm>
            <a:prstGeom prst="roundRect">
              <a:avLst>
                <a:gd name="adj" fmla="val 24815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20" name="AutoShape 11"/>
            <p:cNvSpPr>
              <a:spLocks noChangeArrowheads="1"/>
            </p:cNvSpPr>
            <p:nvPr/>
          </p:nvSpPr>
          <p:spPr bwMode="auto">
            <a:xfrm>
              <a:off x="710" y="1608"/>
              <a:ext cx="284" cy="442"/>
            </a:xfrm>
            <a:prstGeom prst="roundRect">
              <a:avLst>
                <a:gd name="adj" fmla="val 23417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710" y="1608"/>
              <a:ext cx="268" cy="2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22" name="Rectangle 13"/>
            <p:cNvSpPr>
              <a:spLocks noChangeArrowheads="1"/>
            </p:cNvSpPr>
            <p:nvPr/>
          </p:nvSpPr>
          <p:spPr bwMode="auto">
            <a:xfrm>
              <a:off x="710" y="1608"/>
              <a:ext cx="284" cy="22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23" name="AutoShape 14"/>
            <p:cNvSpPr>
              <a:spLocks noChangeArrowheads="1"/>
            </p:cNvSpPr>
            <p:nvPr/>
          </p:nvSpPr>
          <p:spPr bwMode="auto">
            <a:xfrm>
              <a:off x="710" y="1608"/>
              <a:ext cx="284" cy="442"/>
            </a:xfrm>
            <a:prstGeom prst="roundRect">
              <a:avLst>
                <a:gd name="adj" fmla="val 23417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4194" y="1955"/>
              <a:ext cx="2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4194" y="2081"/>
              <a:ext cx="2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209" y="2207"/>
              <a:ext cx="25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AutoShape 18"/>
            <p:cNvSpPr>
              <a:spLocks noChangeArrowheads="1"/>
            </p:cNvSpPr>
            <p:nvPr/>
          </p:nvSpPr>
          <p:spPr bwMode="auto">
            <a:xfrm>
              <a:off x="3310" y="1293"/>
              <a:ext cx="887" cy="1119"/>
            </a:xfrm>
            <a:prstGeom prst="roundRect">
              <a:avLst>
                <a:gd name="adj" fmla="val 7681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28" name="AutoShape 19"/>
            <p:cNvSpPr>
              <a:spLocks noChangeArrowheads="1"/>
            </p:cNvSpPr>
            <p:nvPr/>
          </p:nvSpPr>
          <p:spPr bwMode="auto">
            <a:xfrm>
              <a:off x="3310" y="1293"/>
              <a:ext cx="882" cy="1135"/>
            </a:xfrm>
            <a:prstGeom prst="roundRect">
              <a:avLst>
                <a:gd name="adj" fmla="val 7542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3310" y="1861"/>
              <a:ext cx="866" cy="1"/>
            </a:xfrm>
            <a:prstGeom prst="line">
              <a:avLst/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21"/>
            <p:cNvSpPr>
              <a:spLocks noChangeArrowheads="1"/>
            </p:cNvSpPr>
            <p:nvPr/>
          </p:nvSpPr>
          <p:spPr bwMode="auto">
            <a:xfrm>
              <a:off x="3294" y="1278"/>
              <a:ext cx="882" cy="5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31" name="Rectangle 22"/>
            <p:cNvSpPr>
              <a:spLocks noChangeArrowheads="1"/>
            </p:cNvSpPr>
            <p:nvPr/>
          </p:nvSpPr>
          <p:spPr bwMode="auto">
            <a:xfrm>
              <a:off x="3294" y="1278"/>
              <a:ext cx="898" cy="583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32" name="AutoShape 23"/>
            <p:cNvSpPr>
              <a:spLocks noChangeArrowheads="1"/>
            </p:cNvSpPr>
            <p:nvPr/>
          </p:nvSpPr>
          <p:spPr bwMode="auto">
            <a:xfrm>
              <a:off x="3310" y="1293"/>
              <a:ext cx="903" cy="1135"/>
            </a:xfrm>
            <a:prstGeom prst="roundRect">
              <a:avLst>
                <a:gd name="adj" fmla="val 7542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 flipV="1">
              <a:off x="3310" y="1851"/>
              <a:ext cx="888" cy="1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5"/>
            <p:cNvSpPr>
              <a:spLocks noChangeArrowheads="1"/>
            </p:cNvSpPr>
            <p:nvPr/>
          </p:nvSpPr>
          <p:spPr bwMode="auto">
            <a:xfrm>
              <a:off x="1685" y="1805"/>
              <a:ext cx="5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interface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35" name="Rectangle 26"/>
            <p:cNvSpPr>
              <a:spLocks noChangeArrowheads="1"/>
            </p:cNvSpPr>
            <p:nvPr/>
          </p:nvSpPr>
          <p:spPr bwMode="auto">
            <a:xfrm>
              <a:off x="1743" y="1632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remote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36" name="Oval 27"/>
            <p:cNvSpPr>
              <a:spLocks noChangeArrowheads="1"/>
            </p:cNvSpPr>
            <p:nvPr/>
          </p:nvSpPr>
          <p:spPr bwMode="auto">
            <a:xfrm>
              <a:off x="2680" y="1010"/>
              <a:ext cx="3056" cy="1701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37" name="Line 28"/>
            <p:cNvSpPr>
              <a:spLocks noChangeShapeType="1"/>
            </p:cNvSpPr>
            <p:nvPr/>
          </p:nvSpPr>
          <p:spPr bwMode="auto">
            <a:xfrm>
              <a:off x="2632" y="1939"/>
              <a:ext cx="67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29"/>
            <p:cNvSpPr>
              <a:spLocks noChangeShapeType="1"/>
            </p:cNvSpPr>
            <p:nvPr/>
          </p:nvSpPr>
          <p:spPr bwMode="auto">
            <a:xfrm>
              <a:off x="2632" y="2113"/>
              <a:ext cx="67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2412" y="1915"/>
              <a:ext cx="1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m1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40" name="Rectangle 31"/>
            <p:cNvSpPr>
              <a:spLocks noChangeArrowheads="1"/>
            </p:cNvSpPr>
            <p:nvPr/>
          </p:nvSpPr>
          <p:spPr bwMode="auto">
            <a:xfrm>
              <a:off x="2412" y="2073"/>
              <a:ext cx="1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m2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41" name="Rectangle 32"/>
            <p:cNvSpPr>
              <a:spLocks noChangeArrowheads="1"/>
            </p:cNvSpPr>
            <p:nvPr/>
          </p:nvSpPr>
          <p:spPr bwMode="auto">
            <a:xfrm>
              <a:off x="2412" y="2231"/>
              <a:ext cx="1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m3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42" name="Rectangle 33"/>
            <p:cNvSpPr>
              <a:spLocks noChangeArrowheads="1"/>
            </p:cNvSpPr>
            <p:nvPr/>
          </p:nvSpPr>
          <p:spPr bwMode="auto">
            <a:xfrm>
              <a:off x="4507" y="1884"/>
              <a:ext cx="1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m4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43" name="Rectangle 34"/>
            <p:cNvSpPr>
              <a:spLocks noChangeArrowheads="1"/>
            </p:cNvSpPr>
            <p:nvPr/>
          </p:nvSpPr>
          <p:spPr bwMode="auto">
            <a:xfrm>
              <a:off x="4507" y="2010"/>
              <a:ext cx="1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m5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44" name="Rectangle 35"/>
            <p:cNvSpPr>
              <a:spLocks noChangeArrowheads="1"/>
            </p:cNvSpPr>
            <p:nvPr/>
          </p:nvSpPr>
          <p:spPr bwMode="auto">
            <a:xfrm>
              <a:off x="4507" y="2152"/>
              <a:ext cx="1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m6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45" name="Rectangle 36"/>
            <p:cNvSpPr>
              <a:spLocks noChangeArrowheads="1"/>
            </p:cNvSpPr>
            <p:nvPr/>
          </p:nvSpPr>
          <p:spPr bwMode="auto">
            <a:xfrm>
              <a:off x="3562" y="1553"/>
              <a:ext cx="2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Data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46" name="Rectangle 37"/>
            <p:cNvSpPr>
              <a:spLocks noChangeArrowheads="1"/>
            </p:cNvSpPr>
            <p:nvPr/>
          </p:nvSpPr>
          <p:spPr bwMode="auto">
            <a:xfrm>
              <a:off x="3329" y="1947"/>
              <a:ext cx="9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implementation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47" name="Line 38"/>
            <p:cNvSpPr>
              <a:spLocks noChangeShapeType="1"/>
            </p:cNvSpPr>
            <p:nvPr/>
          </p:nvSpPr>
          <p:spPr bwMode="auto">
            <a:xfrm>
              <a:off x="710" y="1813"/>
              <a:ext cx="2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Oval 39"/>
            <p:cNvSpPr>
              <a:spLocks noChangeArrowheads="1"/>
            </p:cNvSpPr>
            <p:nvPr/>
          </p:nvSpPr>
          <p:spPr bwMode="auto">
            <a:xfrm>
              <a:off x="395" y="1451"/>
              <a:ext cx="930" cy="709"/>
            </a:xfrm>
            <a:prstGeom prst="ellips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449" name="Freeform 40"/>
            <p:cNvSpPr>
              <a:spLocks/>
            </p:cNvSpPr>
            <p:nvPr/>
          </p:nvSpPr>
          <p:spPr bwMode="auto">
            <a:xfrm>
              <a:off x="1971" y="2081"/>
              <a:ext cx="94" cy="63"/>
            </a:xfrm>
            <a:custGeom>
              <a:avLst/>
              <a:gdLst>
                <a:gd name="T0" fmla="*/ 0 w 94"/>
                <a:gd name="T1" fmla="*/ 32 h 63"/>
                <a:gd name="T2" fmla="*/ 15 w 94"/>
                <a:gd name="T3" fmla="*/ 0 h 63"/>
                <a:gd name="T4" fmla="*/ 94 w 94"/>
                <a:gd name="T5" fmla="*/ 32 h 63"/>
                <a:gd name="T6" fmla="*/ 15 w 94"/>
                <a:gd name="T7" fmla="*/ 63 h 63"/>
                <a:gd name="T8" fmla="*/ 0 w 94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63"/>
                <a:gd name="T17" fmla="*/ 94 w 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63">
                  <a:moveTo>
                    <a:pt x="0" y="32"/>
                  </a:moveTo>
                  <a:lnTo>
                    <a:pt x="15" y="0"/>
                  </a:lnTo>
                  <a:lnTo>
                    <a:pt x="94" y="32"/>
                  </a:lnTo>
                  <a:lnTo>
                    <a:pt x="15" y="6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Freeform 41"/>
            <p:cNvSpPr>
              <a:spLocks/>
            </p:cNvSpPr>
            <p:nvPr/>
          </p:nvSpPr>
          <p:spPr bwMode="auto">
            <a:xfrm>
              <a:off x="883" y="1876"/>
              <a:ext cx="1088" cy="237"/>
            </a:xfrm>
            <a:custGeom>
              <a:avLst/>
              <a:gdLst>
                <a:gd name="T0" fmla="*/ 1088 w 1088"/>
                <a:gd name="T1" fmla="*/ 237 h 237"/>
                <a:gd name="T2" fmla="*/ 662 w 1088"/>
                <a:gd name="T3" fmla="*/ 221 h 237"/>
                <a:gd name="T4" fmla="*/ 316 w 1088"/>
                <a:gd name="T5" fmla="*/ 158 h 237"/>
                <a:gd name="T6" fmla="*/ 95 w 1088"/>
                <a:gd name="T7" fmla="*/ 95 h 237"/>
                <a:gd name="T8" fmla="*/ 32 w 1088"/>
                <a:gd name="T9" fmla="*/ 48 h 237"/>
                <a:gd name="T10" fmla="*/ 0 w 1088"/>
                <a:gd name="T11" fmla="*/ 0 h 2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8"/>
                <a:gd name="T19" fmla="*/ 0 h 237"/>
                <a:gd name="T20" fmla="*/ 1088 w 1088"/>
                <a:gd name="T21" fmla="*/ 237 h 2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8" h="237">
                  <a:moveTo>
                    <a:pt x="1088" y="237"/>
                  </a:moveTo>
                  <a:lnTo>
                    <a:pt x="662" y="221"/>
                  </a:lnTo>
                  <a:lnTo>
                    <a:pt x="316" y="158"/>
                  </a:lnTo>
                  <a:lnTo>
                    <a:pt x="95" y="95"/>
                  </a:lnTo>
                  <a:lnTo>
                    <a:pt x="32" y="48"/>
                  </a:lnTo>
                  <a:lnTo>
                    <a:pt x="0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Freeform 42"/>
            <p:cNvSpPr>
              <a:spLocks/>
            </p:cNvSpPr>
            <p:nvPr/>
          </p:nvSpPr>
          <p:spPr bwMode="auto">
            <a:xfrm>
              <a:off x="4681" y="2034"/>
              <a:ext cx="110" cy="47"/>
            </a:xfrm>
            <a:custGeom>
              <a:avLst/>
              <a:gdLst>
                <a:gd name="T0" fmla="*/ 110 w 110"/>
                <a:gd name="T1" fmla="*/ 16 h 47"/>
                <a:gd name="T2" fmla="*/ 94 w 110"/>
                <a:gd name="T3" fmla="*/ 47 h 47"/>
                <a:gd name="T4" fmla="*/ 0 w 110"/>
                <a:gd name="T5" fmla="*/ 31 h 47"/>
                <a:gd name="T6" fmla="*/ 94 w 110"/>
                <a:gd name="T7" fmla="*/ 0 h 47"/>
                <a:gd name="T8" fmla="*/ 110 w 110"/>
                <a:gd name="T9" fmla="*/ 1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47"/>
                <a:gd name="T17" fmla="*/ 110 w 110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47">
                  <a:moveTo>
                    <a:pt x="110" y="16"/>
                  </a:moveTo>
                  <a:lnTo>
                    <a:pt x="94" y="47"/>
                  </a:lnTo>
                  <a:lnTo>
                    <a:pt x="0" y="31"/>
                  </a:lnTo>
                  <a:lnTo>
                    <a:pt x="94" y="0"/>
                  </a:lnTo>
                  <a:lnTo>
                    <a:pt x="110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Freeform 43"/>
            <p:cNvSpPr>
              <a:spLocks/>
            </p:cNvSpPr>
            <p:nvPr/>
          </p:nvSpPr>
          <p:spPr bwMode="auto">
            <a:xfrm>
              <a:off x="4775" y="1782"/>
              <a:ext cx="520" cy="268"/>
            </a:xfrm>
            <a:custGeom>
              <a:avLst/>
              <a:gdLst>
                <a:gd name="T0" fmla="*/ 520 w 520"/>
                <a:gd name="T1" fmla="*/ 0 h 268"/>
                <a:gd name="T2" fmla="*/ 489 w 520"/>
                <a:gd name="T3" fmla="*/ 94 h 268"/>
                <a:gd name="T4" fmla="*/ 378 w 520"/>
                <a:gd name="T5" fmla="*/ 189 h 268"/>
                <a:gd name="T6" fmla="*/ 205 w 520"/>
                <a:gd name="T7" fmla="*/ 252 h 268"/>
                <a:gd name="T8" fmla="*/ 0 w 520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0"/>
                <a:gd name="T16" fmla="*/ 0 h 268"/>
                <a:gd name="T17" fmla="*/ 520 w 520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0" h="268">
                  <a:moveTo>
                    <a:pt x="520" y="0"/>
                  </a:moveTo>
                  <a:lnTo>
                    <a:pt x="489" y="94"/>
                  </a:lnTo>
                  <a:lnTo>
                    <a:pt x="378" y="189"/>
                  </a:lnTo>
                  <a:lnTo>
                    <a:pt x="205" y="252"/>
                  </a:lnTo>
                  <a:lnTo>
                    <a:pt x="0" y="268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44"/>
            <p:cNvSpPr>
              <a:spLocks noChangeArrowheads="1"/>
            </p:cNvSpPr>
            <p:nvPr/>
          </p:nvSpPr>
          <p:spPr bwMode="auto">
            <a:xfrm>
              <a:off x="3445" y="1132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remote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54" name="Rectangle 45"/>
            <p:cNvSpPr>
              <a:spLocks noChangeArrowheads="1"/>
            </p:cNvSpPr>
            <p:nvPr/>
          </p:nvSpPr>
          <p:spPr bwMode="auto">
            <a:xfrm>
              <a:off x="3848" y="1132"/>
              <a:ext cx="3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object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55" name="Line 46"/>
            <p:cNvSpPr>
              <a:spLocks noChangeShapeType="1"/>
            </p:cNvSpPr>
            <p:nvPr/>
          </p:nvSpPr>
          <p:spPr bwMode="auto">
            <a:xfrm>
              <a:off x="2617" y="2286"/>
              <a:ext cx="69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47"/>
            <p:cNvSpPr>
              <a:spLocks noChangeArrowheads="1"/>
            </p:cNvSpPr>
            <p:nvPr/>
          </p:nvSpPr>
          <p:spPr bwMode="auto">
            <a:xfrm>
              <a:off x="2173" y="1915"/>
              <a:ext cx="14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4800" b="0">
                  <a:solidFill>
                    <a:srgbClr val="000000"/>
                  </a:solidFill>
                </a:rPr>
                <a:t>{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7457" name="Rectangle 48"/>
            <p:cNvSpPr>
              <a:spLocks noChangeArrowheads="1"/>
            </p:cNvSpPr>
            <p:nvPr/>
          </p:nvSpPr>
          <p:spPr bwMode="auto">
            <a:xfrm>
              <a:off x="3414" y="2183"/>
              <a:ext cx="6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of methods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</p:grpSp>
      <p:sp>
        <p:nvSpPr>
          <p:cNvPr id="17412" name="Text Box 49"/>
          <p:cNvSpPr txBox="1">
            <a:spLocks noChangeArrowheads="1"/>
          </p:cNvSpPr>
          <p:nvPr/>
        </p:nvSpPr>
        <p:spPr bwMode="auto">
          <a:xfrm>
            <a:off x="2930525" y="4975226"/>
            <a:ext cx="7594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0">
                <a:solidFill>
                  <a:schemeClr val="hlink"/>
                </a:solidFill>
                <a:latin typeface="Helvetica" panose="020B0604020202020204" pitchFamily="34" charset="0"/>
              </a:rPr>
              <a:t>Example Remote Object reference=(IP,port,objectnumber,signature,time)</a:t>
            </a:r>
          </a:p>
        </p:txBody>
      </p:sp>
    </p:spTree>
    <p:extLst>
      <p:ext uri="{BB962C8B-B14F-4D97-AF65-F5344CB8AC3E}">
        <p14:creationId xmlns:p14="http://schemas.microsoft.com/office/powerpoint/2010/main" val="26986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6414" y="385764"/>
            <a:ext cx="6970544" cy="5222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Remote Reference Module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799" y="1371600"/>
            <a:ext cx="8681113" cy="4711700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Is responsible for translating between local and remote object references and for creating remote object references.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Has a </a:t>
            </a:r>
            <a:r>
              <a:rPr lang="en-US" altLang="en-US" sz="2000" i="1" dirty="0">
                <a:solidFill>
                  <a:schemeClr val="accent2"/>
                </a:solidFill>
                <a:latin typeface="Arial" panose="020B0604020202020204" pitchFamily="34" charset="0"/>
              </a:rPr>
              <a:t>remote object table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An entry for each remote object held by any process. E.g., B at P2.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An entry for each local proxy. E.g., proxy-B at P1.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When a new remote object is seen by the remote reference module, it creates a remote object reference and adds it to the table.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When a remote object reference arrives in a request or reply message, the remote reference module is asked for the corresponding local object reference, which may refer to either to a local proxy or a remote object.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In case the remote object reference is not in the table, the RMI software creates a new proxy and asks the remote reference module to add it to the table.</a:t>
            </a:r>
          </a:p>
        </p:txBody>
      </p:sp>
    </p:spTree>
    <p:extLst>
      <p:ext uri="{BB962C8B-B14F-4D97-AF65-F5344CB8AC3E}">
        <p14:creationId xmlns:p14="http://schemas.microsoft.com/office/powerpoint/2010/main" val="24980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8964" y="461963"/>
            <a:ext cx="7589837" cy="1009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>
                <a:ea typeface="+mj-ea"/>
              </a:rPr>
              <a:t>Proxy and Skeleton in Remote Method </a:t>
            </a:r>
            <a:br>
              <a:rPr lang="en-GB">
                <a:ea typeface="+mj-ea"/>
              </a:rPr>
            </a:br>
            <a:r>
              <a:rPr lang="en-GB">
                <a:ea typeface="+mj-ea"/>
              </a:rPr>
              <a:t>Invocation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352676" y="2165351"/>
            <a:ext cx="7464425" cy="3090863"/>
            <a:chOff x="565" y="1364"/>
            <a:chExt cx="5094" cy="1947"/>
          </a:xfrm>
        </p:grpSpPr>
        <p:sp>
          <p:nvSpPr>
            <p:cNvPr id="35848" name="Rectangle 4"/>
            <p:cNvSpPr>
              <a:spLocks noChangeArrowheads="1"/>
            </p:cNvSpPr>
            <p:nvPr/>
          </p:nvSpPr>
          <p:spPr bwMode="auto">
            <a:xfrm>
              <a:off x="566" y="1364"/>
              <a:ext cx="1838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49" name="Rectangle 5"/>
            <p:cNvSpPr>
              <a:spLocks noChangeArrowheads="1"/>
            </p:cNvSpPr>
            <p:nvPr/>
          </p:nvSpPr>
          <p:spPr bwMode="auto">
            <a:xfrm>
              <a:off x="2918" y="1364"/>
              <a:ext cx="2741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50" name="Oval 6"/>
            <p:cNvSpPr>
              <a:spLocks noChangeArrowheads="1"/>
            </p:cNvSpPr>
            <p:nvPr/>
          </p:nvSpPr>
          <p:spPr bwMode="auto">
            <a:xfrm>
              <a:off x="3105" y="1489"/>
              <a:ext cx="2461" cy="138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51" name="Oval 7"/>
            <p:cNvSpPr>
              <a:spLocks noChangeArrowheads="1"/>
            </p:cNvSpPr>
            <p:nvPr/>
          </p:nvSpPr>
          <p:spPr bwMode="auto">
            <a:xfrm>
              <a:off x="598" y="1505"/>
              <a:ext cx="1775" cy="137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52" name="Rectangle 8"/>
            <p:cNvSpPr>
              <a:spLocks noChangeArrowheads="1"/>
            </p:cNvSpPr>
            <p:nvPr/>
          </p:nvSpPr>
          <p:spPr bwMode="auto">
            <a:xfrm>
              <a:off x="772" y="1821"/>
              <a:ext cx="4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object A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53" name="Rectangle 9"/>
            <p:cNvSpPr>
              <a:spLocks noChangeArrowheads="1"/>
            </p:cNvSpPr>
            <p:nvPr/>
          </p:nvSpPr>
          <p:spPr bwMode="auto">
            <a:xfrm>
              <a:off x="4726" y="1837"/>
              <a:ext cx="5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object B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54" name="Rectangle 10"/>
            <p:cNvSpPr>
              <a:spLocks noChangeArrowheads="1"/>
            </p:cNvSpPr>
            <p:nvPr/>
          </p:nvSpPr>
          <p:spPr bwMode="auto">
            <a:xfrm>
              <a:off x="3962" y="1764"/>
              <a:ext cx="5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skeleton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55" name="Rectangle 11"/>
            <p:cNvSpPr>
              <a:spLocks noChangeArrowheads="1"/>
            </p:cNvSpPr>
            <p:nvPr/>
          </p:nvSpPr>
          <p:spPr bwMode="auto">
            <a:xfrm>
              <a:off x="2436" y="1917"/>
              <a:ext cx="5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Request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56" name="Rectangle 12"/>
            <p:cNvSpPr>
              <a:spLocks noChangeArrowheads="1"/>
            </p:cNvSpPr>
            <p:nvPr/>
          </p:nvSpPr>
          <p:spPr bwMode="auto">
            <a:xfrm>
              <a:off x="1302" y="1821"/>
              <a:ext cx="6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proxy for B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57" name="AutoShape 13"/>
            <p:cNvSpPr>
              <a:spLocks noChangeArrowheads="1"/>
            </p:cNvSpPr>
            <p:nvPr/>
          </p:nvSpPr>
          <p:spPr bwMode="auto">
            <a:xfrm>
              <a:off x="1921" y="1925"/>
              <a:ext cx="250" cy="592"/>
            </a:xfrm>
            <a:prstGeom prst="roundRect">
              <a:avLst>
                <a:gd name="adj" fmla="val 48199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58" name="AutoShape 14"/>
            <p:cNvSpPr>
              <a:spLocks noChangeArrowheads="1"/>
            </p:cNvSpPr>
            <p:nvPr/>
          </p:nvSpPr>
          <p:spPr bwMode="auto">
            <a:xfrm>
              <a:off x="3354" y="1925"/>
              <a:ext cx="249" cy="592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59" name="AutoShape 15"/>
            <p:cNvSpPr>
              <a:spLocks noChangeArrowheads="1"/>
            </p:cNvSpPr>
            <p:nvPr/>
          </p:nvSpPr>
          <p:spPr bwMode="auto">
            <a:xfrm>
              <a:off x="1112" y="2501"/>
              <a:ext cx="607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60" name="Rectangle 16"/>
            <p:cNvSpPr>
              <a:spLocks noChangeArrowheads="1"/>
            </p:cNvSpPr>
            <p:nvPr/>
          </p:nvSpPr>
          <p:spPr bwMode="auto">
            <a:xfrm>
              <a:off x="2485" y="2415"/>
              <a:ext cx="3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Reply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61" name="Rectangle 17"/>
            <p:cNvSpPr>
              <a:spLocks noChangeArrowheads="1"/>
            </p:cNvSpPr>
            <p:nvPr/>
          </p:nvSpPr>
          <p:spPr bwMode="auto">
            <a:xfrm>
              <a:off x="2927" y="2945"/>
              <a:ext cx="9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Communication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62" name="Rectangle 18"/>
            <p:cNvSpPr>
              <a:spLocks noChangeArrowheads="1"/>
            </p:cNvSpPr>
            <p:nvPr/>
          </p:nvSpPr>
          <p:spPr bwMode="auto">
            <a:xfrm>
              <a:off x="814" y="2976"/>
              <a:ext cx="5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Remote 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63" name="Freeform 19"/>
            <p:cNvSpPr>
              <a:spLocks/>
            </p:cNvSpPr>
            <p:nvPr/>
          </p:nvSpPr>
          <p:spPr bwMode="auto">
            <a:xfrm>
              <a:off x="3214" y="2050"/>
              <a:ext cx="109" cy="62"/>
            </a:xfrm>
            <a:custGeom>
              <a:avLst/>
              <a:gdLst>
                <a:gd name="T0" fmla="*/ 0 w 109"/>
                <a:gd name="T1" fmla="*/ 31 h 62"/>
                <a:gd name="T2" fmla="*/ 0 w 109"/>
                <a:gd name="T3" fmla="*/ 0 h 62"/>
                <a:gd name="T4" fmla="*/ 109 w 109"/>
                <a:gd name="T5" fmla="*/ 31 h 62"/>
                <a:gd name="T6" fmla="*/ 0 w 109"/>
                <a:gd name="T7" fmla="*/ 62 h 62"/>
                <a:gd name="T8" fmla="*/ 0 w 109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62"/>
                <a:gd name="T17" fmla="*/ 109 w 10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62">
                  <a:moveTo>
                    <a:pt x="0" y="31"/>
                  </a:moveTo>
                  <a:lnTo>
                    <a:pt x="0" y="0"/>
                  </a:lnTo>
                  <a:lnTo>
                    <a:pt x="109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20"/>
            <p:cNvSpPr>
              <a:spLocks noChangeShapeType="1"/>
            </p:cNvSpPr>
            <p:nvPr/>
          </p:nvSpPr>
          <p:spPr bwMode="auto">
            <a:xfrm flipH="1">
              <a:off x="2077" y="2081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21"/>
            <p:cNvSpPr>
              <a:spLocks/>
            </p:cNvSpPr>
            <p:nvPr/>
          </p:nvSpPr>
          <p:spPr bwMode="auto">
            <a:xfrm>
              <a:off x="2155" y="2314"/>
              <a:ext cx="125" cy="63"/>
            </a:xfrm>
            <a:custGeom>
              <a:avLst/>
              <a:gdLst>
                <a:gd name="T0" fmla="*/ 125 w 125"/>
                <a:gd name="T1" fmla="*/ 32 h 63"/>
                <a:gd name="T2" fmla="*/ 125 w 125"/>
                <a:gd name="T3" fmla="*/ 63 h 63"/>
                <a:gd name="T4" fmla="*/ 0 w 125"/>
                <a:gd name="T5" fmla="*/ 32 h 63"/>
                <a:gd name="T6" fmla="*/ 125 w 125"/>
                <a:gd name="T7" fmla="*/ 0 h 63"/>
                <a:gd name="T8" fmla="*/ 125 w 12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63"/>
                <a:gd name="T17" fmla="*/ 125 w 12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63">
                  <a:moveTo>
                    <a:pt x="125" y="32"/>
                  </a:moveTo>
                  <a:lnTo>
                    <a:pt x="125" y="63"/>
                  </a:lnTo>
                  <a:lnTo>
                    <a:pt x="0" y="32"/>
                  </a:lnTo>
                  <a:lnTo>
                    <a:pt x="125" y="0"/>
                  </a:lnTo>
                  <a:lnTo>
                    <a:pt x="125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22"/>
            <p:cNvSpPr>
              <a:spLocks noChangeShapeType="1"/>
            </p:cNvSpPr>
            <p:nvPr/>
          </p:nvSpPr>
          <p:spPr bwMode="auto">
            <a:xfrm>
              <a:off x="2280" y="2346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Rectangle 23"/>
            <p:cNvSpPr>
              <a:spLocks noChangeArrowheads="1"/>
            </p:cNvSpPr>
            <p:nvPr/>
          </p:nvSpPr>
          <p:spPr bwMode="auto">
            <a:xfrm>
              <a:off x="3982" y="2929"/>
              <a:ext cx="11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Remote reference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68" name="Rectangle 24"/>
            <p:cNvSpPr>
              <a:spLocks noChangeArrowheads="1"/>
            </p:cNvSpPr>
            <p:nvPr/>
          </p:nvSpPr>
          <p:spPr bwMode="auto">
            <a:xfrm>
              <a:off x="1526" y="2945"/>
              <a:ext cx="9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Communication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69" name="Rectangle 25"/>
            <p:cNvSpPr>
              <a:spLocks noChangeArrowheads="1"/>
            </p:cNvSpPr>
            <p:nvPr/>
          </p:nvSpPr>
          <p:spPr bwMode="auto">
            <a:xfrm>
              <a:off x="2944" y="3131"/>
              <a:ext cx="4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 module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70" name="Rectangle 26"/>
            <p:cNvSpPr>
              <a:spLocks noChangeArrowheads="1"/>
            </p:cNvSpPr>
            <p:nvPr/>
          </p:nvSpPr>
          <p:spPr bwMode="auto">
            <a:xfrm>
              <a:off x="1941" y="3131"/>
              <a:ext cx="4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 module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71" name="Rectangle 27"/>
            <p:cNvSpPr>
              <a:spLocks noChangeArrowheads="1"/>
            </p:cNvSpPr>
            <p:nvPr/>
          </p:nvSpPr>
          <p:spPr bwMode="auto">
            <a:xfrm>
              <a:off x="565" y="3116"/>
              <a:ext cx="109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reference module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72" name="Line 28"/>
            <p:cNvSpPr>
              <a:spLocks noChangeShapeType="1"/>
            </p:cNvSpPr>
            <p:nvPr/>
          </p:nvSpPr>
          <p:spPr bwMode="auto">
            <a:xfrm flipV="1">
              <a:off x="3401" y="2517"/>
              <a:ext cx="78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29"/>
            <p:cNvSpPr>
              <a:spLocks noChangeShapeType="1"/>
            </p:cNvSpPr>
            <p:nvPr/>
          </p:nvSpPr>
          <p:spPr bwMode="auto">
            <a:xfrm flipV="1">
              <a:off x="2077" y="2517"/>
              <a:ext cx="1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0"/>
            <p:cNvSpPr>
              <a:spLocks noChangeShapeType="1"/>
            </p:cNvSpPr>
            <p:nvPr/>
          </p:nvSpPr>
          <p:spPr bwMode="auto">
            <a:xfrm flipV="1">
              <a:off x="1018" y="2719"/>
              <a:ext cx="156" cy="2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1"/>
            <p:cNvSpPr>
              <a:spLocks noChangeShapeType="1"/>
            </p:cNvSpPr>
            <p:nvPr/>
          </p:nvSpPr>
          <p:spPr bwMode="auto">
            <a:xfrm flipH="1" flipV="1">
              <a:off x="3930" y="2626"/>
              <a:ext cx="343" cy="28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Rectangle 32"/>
            <p:cNvSpPr>
              <a:spLocks noChangeArrowheads="1"/>
            </p:cNvSpPr>
            <p:nvPr/>
          </p:nvSpPr>
          <p:spPr bwMode="auto">
            <a:xfrm>
              <a:off x="4237" y="3069"/>
              <a:ext cx="4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 module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77" name="Rectangle 33"/>
            <p:cNvSpPr>
              <a:spLocks noChangeArrowheads="1"/>
            </p:cNvSpPr>
            <p:nvPr/>
          </p:nvSpPr>
          <p:spPr bwMode="auto">
            <a:xfrm>
              <a:off x="3828" y="2060"/>
              <a:ext cx="7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for B’s class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78" name="AutoShape 34"/>
            <p:cNvSpPr>
              <a:spLocks noChangeArrowheads="1"/>
            </p:cNvSpPr>
            <p:nvPr/>
          </p:nvSpPr>
          <p:spPr bwMode="auto">
            <a:xfrm>
              <a:off x="3759" y="1754"/>
              <a:ext cx="841" cy="545"/>
            </a:xfrm>
            <a:prstGeom prst="roundRect">
              <a:avLst>
                <a:gd name="adj" fmla="val 4926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79" name="Rectangle 35"/>
            <p:cNvSpPr>
              <a:spLocks noChangeArrowheads="1"/>
            </p:cNvSpPr>
            <p:nvPr/>
          </p:nvSpPr>
          <p:spPr bwMode="auto">
            <a:xfrm>
              <a:off x="3791" y="1904"/>
              <a:ext cx="7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&amp; dispatcher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80" name="Rectangle 36"/>
            <p:cNvSpPr>
              <a:spLocks noChangeArrowheads="1"/>
            </p:cNvSpPr>
            <p:nvPr/>
          </p:nvSpPr>
          <p:spPr bwMode="auto">
            <a:xfrm>
              <a:off x="4750" y="1697"/>
              <a:ext cx="4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remote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81" name="Rectangle 37"/>
            <p:cNvSpPr>
              <a:spLocks noChangeArrowheads="1"/>
            </p:cNvSpPr>
            <p:nvPr/>
          </p:nvSpPr>
          <p:spPr bwMode="auto">
            <a:xfrm>
              <a:off x="1275" y="1605"/>
              <a:ext cx="3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client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82" name="Rectangle 38"/>
            <p:cNvSpPr>
              <a:spLocks noChangeArrowheads="1"/>
            </p:cNvSpPr>
            <p:nvPr/>
          </p:nvSpPr>
          <p:spPr bwMode="auto">
            <a:xfrm>
              <a:off x="4685" y="1574"/>
              <a:ext cx="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 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83" name="Rectangle 39"/>
            <p:cNvSpPr>
              <a:spLocks noChangeArrowheads="1"/>
            </p:cNvSpPr>
            <p:nvPr/>
          </p:nvSpPr>
          <p:spPr bwMode="auto">
            <a:xfrm>
              <a:off x="4175" y="1559"/>
              <a:ext cx="3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0">
                  <a:solidFill>
                    <a:srgbClr val="000000"/>
                  </a:solidFill>
                </a:rPr>
                <a:t>server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35884" name="AutoShape 40"/>
            <p:cNvSpPr>
              <a:spLocks noChangeArrowheads="1"/>
            </p:cNvSpPr>
            <p:nvPr/>
          </p:nvSpPr>
          <p:spPr bwMode="auto">
            <a:xfrm>
              <a:off x="3634" y="2392"/>
              <a:ext cx="608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85" name="AutoShape 41"/>
            <p:cNvSpPr>
              <a:spLocks noChangeArrowheads="1"/>
            </p:cNvSpPr>
            <p:nvPr/>
          </p:nvSpPr>
          <p:spPr bwMode="auto">
            <a:xfrm>
              <a:off x="862" y="1972"/>
              <a:ext cx="218" cy="327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86" name="AutoShape 42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87" name="Rectangle 43"/>
            <p:cNvSpPr>
              <a:spLocks noChangeArrowheads="1"/>
            </p:cNvSpPr>
            <p:nvPr/>
          </p:nvSpPr>
          <p:spPr bwMode="auto">
            <a:xfrm>
              <a:off x="878" y="1987"/>
              <a:ext cx="202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88" name="Rectangle 44"/>
            <p:cNvSpPr>
              <a:spLocks noChangeArrowheads="1"/>
            </p:cNvSpPr>
            <p:nvPr/>
          </p:nvSpPr>
          <p:spPr bwMode="auto">
            <a:xfrm>
              <a:off x="878" y="1987"/>
              <a:ext cx="218" cy="15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89" name="AutoShape 45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90" name="Line 46"/>
            <p:cNvSpPr>
              <a:spLocks noChangeShapeType="1"/>
            </p:cNvSpPr>
            <p:nvPr/>
          </p:nvSpPr>
          <p:spPr bwMode="auto">
            <a:xfrm>
              <a:off x="862" y="2143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AutoShape 47"/>
            <p:cNvSpPr>
              <a:spLocks noChangeArrowheads="1"/>
            </p:cNvSpPr>
            <p:nvPr/>
          </p:nvSpPr>
          <p:spPr bwMode="auto">
            <a:xfrm>
              <a:off x="1439" y="2003"/>
              <a:ext cx="202" cy="311"/>
            </a:xfrm>
            <a:prstGeom prst="roundRect">
              <a:avLst>
                <a:gd name="adj" fmla="val 32671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92" name="AutoShape 48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93" name="Rectangle 49"/>
            <p:cNvSpPr>
              <a:spLocks noChangeArrowheads="1"/>
            </p:cNvSpPr>
            <p:nvPr/>
          </p:nvSpPr>
          <p:spPr bwMode="auto">
            <a:xfrm>
              <a:off x="1439" y="2003"/>
              <a:ext cx="202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94" name="Rectangle 50"/>
            <p:cNvSpPr>
              <a:spLocks noChangeArrowheads="1"/>
            </p:cNvSpPr>
            <p:nvPr/>
          </p:nvSpPr>
          <p:spPr bwMode="auto">
            <a:xfrm>
              <a:off x="143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95" name="AutoShape 51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96" name="Line 52"/>
            <p:cNvSpPr>
              <a:spLocks noChangeShapeType="1"/>
            </p:cNvSpPr>
            <p:nvPr/>
          </p:nvSpPr>
          <p:spPr bwMode="auto">
            <a:xfrm>
              <a:off x="1439" y="2159"/>
              <a:ext cx="2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AutoShape 53"/>
            <p:cNvSpPr>
              <a:spLocks noChangeArrowheads="1"/>
            </p:cNvSpPr>
            <p:nvPr/>
          </p:nvSpPr>
          <p:spPr bwMode="auto">
            <a:xfrm>
              <a:off x="4834" y="2003"/>
              <a:ext cx="218" cy="311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98" name="AutoShape 54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899" name="Rectangle 55"/>
            <p:cNvSpPr>
              <a:spLocks noChangeArrowheads="1"/>
            </p:cNvSpPr>
            <p:nvPr/>
          </p:nvSpPr>
          <p:spPr bwMode="auto">
            <a:xfrm>
              <a:off x="4849" y="2003"/>
              <a:ext cx="203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900" name="Rectangle 56"/>
            <p:cNvSpPr>
              <a:spLocks noChangeArrowheads="1"/>
            </p:cNvSpPr>
            <p:nvPr/>
          </p:nvSpPr>
          <p:spPr bwMode="auto">
            <a:xfrm>
              <a:off x="484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901" name="AutoShape 57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35902" name="Line 58"/>
            <p:cNvSpPr>
              <a:spLocks noChangeShapeType="1"/>
            </p:cNvSpPr>
            <p:nvPr/>
          </p:nvSpPr>
          <p:spPr bwMode="auto">
            <a:xfrm>
              <a:off x="4834" y="2159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4" name="Text Box 59"/>
          <p:cNvSpPr txBox="1">
            <a:spLocks noChangeArrowheads="1"/>
          </p:cNvSpPr>
          <p:nvPr/>
        </p:nvSpPr>
        <p:spPr bwMode="auto">
          <a:xfrm>
            <a:off x="3781426" y="1655763"/>
            <a:ext cx="186781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Process P1 (</a:t>
            </a:r>
            <a:r>
              <a:rPr lang="ja-JP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sz="1400" b="0">
                <a:solidFill>
                  <a:schemeClr val="accent2"/>
                </a:solidFill>
                <a:latin typeface="Helvetica" panose="020B0604020202020204" pitchFamily="34" charset="0"/>
              </a:rPr>
              <a:t>client</a:t>
            </a:r>
            <a:r>
              <a:rPr lang="ja-JP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sz="1400" b="0">
                <a:solidFill>
                  <a:schemeClr val="accent2"/>
                </a:solidFill>
                <a:latin typeface="Helvetica" panose="020B0604020202020204" pitchFamily="34" charset="0"/>
              </a:rPr>
              <a:t>)</a:t>
            </a:r>
            <a:endParaRPr lang="en-US" altLang="en-US" sz="1400" b="0">
              <a:solidFill>
                <a:schemeClr val="accent2"/>
              </a:solidFill>
              <a:latin typeface="Helvetica" panose="020B0604020202020204" pitchFamily="34" charset="0"/>
            </a:endParaRPr>
          </a:p>
        </p:txBody>
      </p:sp>
      <p:sp>
        <p:nvSpPr>
          <p:cNvPr id="35845" name="Line 60"/>
          <p:cNvSpPr>
            <a:spLocks noChangeShapeType="1"/>
          </p:cNvSpPr>
          <p:nvPr/>
        </p:nvSpPr>
        <p:spPr bwMode="auto">
          <a:xfrm flipH="1">
            <a:off x="4064000" y="20447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61"/>
          <p:cNvSpPr txBox="1">
            <a:spLocks noChangeArrowheads="1"/>
          </p:cNvSpPr>
          <p:nvPr/>
        </p:nvSpPr>
        <p:spPr bwMode="auto">
          <a:xfrm>
            <a:off x="8061326" y="1592263"/>
            <a:ext cx="194636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Process P2 (</a:t>
            </a:r>
            <a:r>
              <a:rPr lang="ja-JP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sz="1400" b="0">
                <a:solidFill>
                  <a:schemeClr val="accent2"/>
                </a:solidFill>
                <a:latin typeface="Helvetica" panose="020B0604020202020204" pitchFamily="34" charset="0"/>
              </a:rPr>
              <a:t>server</a:t>
            </a:r>
            <a:r>
              <a:rPr lang="ja-JP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sz="1400" b="0">
                <a:solidFill>
                  <a:schemeClr val="accent2"/>
                </a:solidFill>
                <a:latin typeface="Helvetica" panose="020B0604020202020204" pitchFamily="34" charset="0"/>
              </a:rPr>
              <a:t>)</a:t>
            </a:r>
            <a:endParaRPr lang="en-US" altLang="en-US" sz="1400" b="0">
              <a:solidFill>
                <a:schemeClr val="accent2"/>
              </a:solidFill>
              <a:latin typeface="Helvetica" panose="020B0604020202020204" pitchFamily="34" charset="0"/>
            </a:endParaRPr>
          </a:p>
        </p:txBody>
      </p:sp>
      <p:sp>
        <p:nvSpPr>
          <p:cNvPr id="35847" name="Line 62"/>
          <p:cNvSpPr>
            <a:spLocks noChangeShapeType="1"/>
          </p:cNvSpPr>
          <p:nvPr/>
        </p:nvSpPr>
        <p:spPr bwMode="auto">
          <a:xfrm flipH="1">
            <a:off x="8343900" y="19812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513" y="436564"/>
            <a:ext cx="3713162" cy="5222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>
                <a:ea typeface="+mj-ea"/>
              </a:rPr>
              <a:t>Middleware Layers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157413" y="1997076"/>
            <a:ext cx="8558212" cy="3497263"/>
            <a:chOff x="313" y="965"/>
            <a:chExt cx="5842" cy="2203"/>
          </a:xfrm>
        </p:grpSpPr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4297" y="1380"/>
              <a:ext cx="235" cy="1117"/>
            </a:xfrm>
            <a:prstGeom prst="rect">
              <a:avLst/>
            </a:prstGeom>
            <a:noFill/>
            <a:ln w="428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331" y="983"/>
              <a:ext cx="4146" cy="185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313" y="965"/>
              <a:ext cx="4182" cy="1893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331" y="1794"/>
              <a:ext cx="4146" cy="66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313" y="1776"/>
              <a:ext cx="4182" cy="703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2019" y="1100"/>
              <a:ext cx="84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>
                  <a:solidFill>
                    <a:srgbClr val="000000"/>
                  </a:solidFill>
                </a:rPr>
                <a:t>Applications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4711" y="1785"/>
              <a:ext cx="7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 u="sng">
                  <a:solidFill>
                    <a:srgbClr val="FF6600"/>
                  </a:solidFill>
                </a:rPr>
                <a:t>Middleware</a:t>
              </a:r>
              <a:endParaRPr lang="en-GB" altLang="en-US" b="0" u="sng">
                <a:solidFill>
                  <a:srgbClr val="FF66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4892" y="1947"/>
              <a:ext cx="1263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>
                  <a:solidFill>
                    <a:srgbClr val="000000"/>
                  </a:solidFill>
                </a:rPr>
                <a:t>layers=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 i="1">
                  <a:solidFill>
                    <a:srgbClr val="000000"/>
                  </a:solidFill>
                </a:rPr>
                <a:t>Provide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 i="1">
                  <a:solidFill>
                    <a:srgbClr val="000000"/>
                  </a:solidFill>
                </a:rPr>
                <a:t>support to the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 i="1">
                  <a:solidFill>
                    <a:srgbClr val="000000"/>
                  </a:solidFill>
                </a:rPr>
                <a:t>application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GB" altLang="en-US" sz="1800" b="0" i="1">
                <a:solidFill>
                  <a:srgbClr val="000000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>
                  <a:solidFill>
                    <a:srgbClr val="000000"/>
                  </a:solidFill>
                </a:rPr>
                <a:t>Run at all servers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>
                  <a:solidFill>
                    <a:srgbClr val="000000"/>
                  </a:solidFill>
                </a:rPr>
                <a:t>@user level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1666" y="1929"/>
              <a:ext cx="16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>
                  <a:solidFill>
                    <a:srgbClr val="000000"/>
                  </a:solidFill>
                </a:rPr>
                <a:t> Request reply protocol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1519" y="2236"/>
              <a:ext cx="19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>
                  <a:solidFill>
                    <a:srgbClr val="000000"/>
                  </a:solidFill>
                </a:rPr>
                <a:t>External data representation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1841" y="2578"/>
              <a:ext cx="1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>
                  <a:solidFill>
                    <a:srgbClr val="000000"/>
                  </a:solidFill>
                </a:rPr>
                <a:t>Operating System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31" y="1380"/>
              <a:ext cx="4146" cy="41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313" y="1362"/>
              <a:ext cx="4182" cy="450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1731" y="1515"/>
              <a:ext cx="21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0">
                  <a:solidFill>
                    <a:srgbClr val="000000"/>
                  </a:solidFill>
                </a:rPr>
                <a:t>RPCs and RMIs, e.g., CORBA</a:t>
              </a:r>
              <a:endParaRPr lang="en-GB" altLang="en-US" b="0">
                <a:latin typeface="Times" panose="02020603050405020304" pitchFamily="18" charset="0"/>
              </a:endParaRPr>
            </a:p>
          </p:txBody>
        </p:sp>
      </p:grpSp>
      <p:sp>
        <p:nvSpPr>
          <p:cNvPr id="11268" name="Text Box 18"/>
          <p:cNvSpPr txBox="1">
            <a:spLocks noChangeArrowheads="1"/>
          </p:cNvSpPr>
          <p:nvPr/>
        </p:nvSpPr>
        <p:spPr bwMode="auto">
          <a:xfrm>
            <a:off x="4797425" y="5656264"/>
            <a:ext cx="4808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RPC = Remote Procedure Call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RMI=Remote Method Invocation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CORBA=Common Object Request Brokerage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13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/>
              <a:t>Coulouris</a:t>
            </a:r>
            <a:r>
              <a:rPr lang="en-US" dirty="0"/>
              <a:t>, Jean </a:t>
            </a:r>
            <a:r>
              <a:rPr lang="en-US" dirty="0" err="1"/>
              <a:t>Dollimore</a:t>
            </a:r>
            <a:r>
              <a:rPr lang="en-US" dirty="0"/>
              <a:t> and Tim </a:t>
            </a:r>
            <a:r>
              <a:rPr lang="en-US" dirty="0" err="1"/>
              <a:t>Kindberg</a:t>
            </a:r>
            <a:r>
              <a:rPr lang="en-US" dirty="0"/>
              <a:t>, “Distributed Systems Concepts and Design”, Fifth Edition, Pearson Education, </a:t>
            </a:r>
            <a:r>
              <a:rPr lang="en-US" dirty="0" smtClean="0"/>
              <a:t>2012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www.cs.helsinki.fi/u/jakangas/Teaching/DistSys/DistSys-08f-1.pdf</a:t>
            </a:r>
            <a:endParaRPr lang="en-US" dirty="0" smtClean="0"/>
          </a:p>
          <a:p>
            <a:r>
              <a:rPr lang="en-US" smtClean="0"/>
              <a:t>Web </a:t>
            </a:r>
            <a:r>
              <a:rPr lang="en-US" smtClean="0"/>
              <a:t>Materials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8" y="145575"/>
            <a:ext cx="10633996" cy="67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Networks of computers are everywhere.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Internet is one, as are the many </a:t>
            </a:r>
            <a:r>
              <a:rPr lang="en-US" sz="2400" dirty="0" smtClean="0"/>
              <a:t>networks of </a:t>
            </a:r>
            <a:r>
              <a:rPr lang="en-US" sz="2400" dirty="0"/>
              <a:t>which it is composed. </a:t>
            </a:r>
            <a:r>
              <a:rPr lang="en-US" sz="2400" dirty="0" smtClean="0"/>
              <a:t>	</a:t>
            </a:r>
          </a:p>
          <a:p>
            <a:pPr lvl="1"/>
            <a:r>
              <a:rPr lang="en-US" sz="2400" dirty="0" smtClean="0"/>
              <a:t>Mobile </a:t>
            </a:r>
            <a:r>
              <a:rPr lang="en-US" sz="2400" dirty="0"/>
              <a:t>phone </a:t>
            </a:r>
            <a:r>
              <a:rPr lang="en-US" sz="2400" dirty="0" smtClean="0"/>
              <a:t>networks</a:t>
            </a:r>
          </a:p>
          <a:p>
            <a:pPr lvl="1"/>
            <a:r>
              <a:rPr lang="en-US" sz="2400" dirty="0" smtClean="0"/>
              <a:t>corporate networks,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actory </a:t>
            </a:r>
            <a:r>
              <a:rPr lang="en-US" sz="2400" dirty="0"/>
              <a:t>networks,</a:t>
            </a:r>
          </a:p>
          <a:p>
            <a:pPr lvl="1"/>
            <a:r>
              <a:rPr lang="en-US" sz="2400" dirty="0" smtClean="0"/>
              <a:t>Campus networks</a:t>
            </a:r>
          </a:p>
          <a:p>
            <a:pPr lvl="1"/>
            <a:r>
              <a:rPr lang="en-US" sz="2400" dirty="0"/>
              <a:t>H</a:t>
            </a:r>
            <a:r>
              <a:rPr lang="en-US" sz="2400" dirty="0" smtClean="0"/>
              <a:t>ome networks</a:t>
            </a:r>
          </a:p>
          <a:p>
            <a:pPr lvl="1"/>
            <a:r>
              <a:rPr lang="en-US" sz="2400" dirty="0" smtClean="0"/>
              <a:t>in-car </a:t>
            </a:r>
            <a:r>
              <a:rPr lang="en-US" sz="2400" dirty="0"/>
              <a:t>networks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9257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0164" y="123685"/>
            <a:ext cx="4307819" cy="2476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665" y="2755773"/>
            <a:ext cx="4572000" cy="384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2" y="0"/>
            <a:ext cx="3971925" cy="3905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75" y="3824288"/>
            <a:ext cx="6122434" cy="277958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5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Hardware </a:t>
            </a:r>
            <a:r>
              <a:rPr lang="en-US" sz="2800" dirty="0"/>
              <a:t>or software </a:t>
            </a:r>
            <a:r>
              <a:rPr lang="en-US" sz="2800" dirty="0" smtClean="0"/>
              <a:t>components located </a:t>
            </a:r>
            <a:r>
              <a:rPr lang="en-US" sz="2800" dirty="0"/>
              <a:t>at networked computers communicate and coordinate their actions only </a:t>
            </a:r>
            <a:r>
              <a:rPr lang="en-US" sz="2800" dirty="0" smtClean="0"/>
              <a:t>by passing messages.</a:t>
            </a:r>
          </a:p>
          <a:p>
            <a:r>
              <a:rPr lang="en-US" sz="2800" dirty="0"/>
              <a:t>Computers that are connected by a network may be spatially separated by </a:t>
            </a:r>
            <a:r>
              <a:rPr lang="en-US" sz="2800" dirty="0" smtClean="0"/>
              <a:t>any distance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978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795" y="0"/>
            <a:ext cx="8911687" cy="1124465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 of distributed systems has the following significant consequences: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795" y="112446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Concurrency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In a network of computers, concurrent program execution is the norm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The coordination of </a:t>
            </a:r>
            <a:r>
              <a:rPr lang="en-US" sz="2000" dirty="0" smtClean="0"/>
              <a:t>concurrently executing </a:t>
            </a:r>
            <a:r>
              <a:rPr lang="en-US" sz="2000" dirty="0"/>
              <a:t>programs that share resources is also an important and recurring topic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 global clock: </a:t>
            </a:r>
            <a:endParaRPr lang="en-US" sz="2000" dirty="0" smtClean="0"/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programs need to cooperate they coordinate their actions </a:t>
            </a:r>
            <a:r>
              <a:rPr lang="en-US" sz="2000" dirty="0" smtClean="0"/>
              <a:t>by exchanging </a:t>
            </a:r>
            <a:r>
              <a:rPr lang="en-US" sz="2000" dirty="0"/>
              <a:t>messages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There is </a:t>
            </a:r>
            <a:r>
              <a:rPr lang="en-US" sz="2000" dirty="0"/>
              <a:t>no single global notion of the correct time</a:t>
            </a:r>
            <a:r>
              <a:rPr lang="en-US" sz="2000" dirty="0" smtClean="0"/>
              <a:t>.</a:t>
            </a:r>
          </a:p>
          <a:p>
            <a:r>
              <a:rPr lang="en-US" sz="2000" i="1" dirty="0"/>
              <a:t>Independent failures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/>
              <a:t>All computer systems can fail, and it is the responsibility </a:t>
            </a:r>
            <a:r>
              <a:rPr lang="en-US" sz="2000" dirty="0" smtClean="0"/>
              <a:t>of system </a:t>
            </a:r>
            <a:r>
              <a:rPr lang="en-US" sz="2000" dirty="0"/>
              <a:t>designers to plan for the consequences of possible failures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Faults in the network result in the isolation of the computers </a:t>
            </a:r>
            <a:r>
              <a:rPr lang="en-US" sz="2000" dirty="0" smtClean="0"/>
              <a:t>that are </a:t>
            </a:r>
            <a:r>
              <a:rPr lang="en-US" sz="2000" dirty="0"/>
              <a:t>connected to it, but that doesn’t mean that they stop running</a:t>
            </a:r>
          </a:p>
        </p:txBody>
      </p:sp>
    </p:spTree>
    <p:extLst>
      <p:ext uri="{BB962C8B-B14F-4D97-AF65-F5344CB8AC3E}">
        <p14:creationId xmlns:p14="http://schemas.microsoft.com/office/powerpoint/2010/main" val="28405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prime motivation </a:t>
            </a:r>
            <a:endParaRPr lang="en-US" sz="2000" dirty="0" smtClean="0"/>
          </a:p>
          <a:p>
            <a:pPr lvl="1"/>
            <a:r>
              <a:rPr lang="en-US" sz="2000" dirty="0" smtClean="0"/>
              <a:t>Desire to </a:t>
            </a:r>
            <a:r>
              <a:rPr lang="en-US" sz="2000" dirty="0"/>
              <a:t>share resources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erm </a:t>
            </a:r>
            <a:r>
              <a:rPr lang="en-US" sz="2000" dirty="0"/>
              <a:t>‘resource’ is a rather abstract </a:t>
            </a:r>
            <a:r>
              <a:rPr lang="en-US" sz="2000" dirty="0" smtClean="0"/>
              <a:t>one</a:t>
            </a:r>
          </a:p>
          <a:p>
            <a:pPr lvl="1"/>
            <a:r>
              <a:rPr lang="en-US" sz="2000" dirty="0" smtClean="0"/>
              <a:t>Range of things</a:t>
            </a:r>
            <a:endParaRPr lang="en-US" sz="2000" dirty="0"/>
          </a:p>
          <a:p>
            <a:pPr lvl="2"/>
            <a:r>
              <a:rPr lang="en-US" sz="2000" dirty="0" smtClean="0"/>
              <a:t>Disks , </a:t>
            </a:r>
            <a:r>
              <a:rPr lang="en-US" sz="2000" dirty="0"/>
              <a:t>printers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2"/>
            <a:r>
              <a:rPr lang="en-US" sz="2000" dirty="0" smtClean="0"/>
              <a:t>Files</a:t>
            </a:r>
            <a:r>
              <a:rPr lang="en-US" sz="2000" dirty="0"/>
              <a:t>, D</a:t>
            </a:r>
            <a:r>
              <a:rPr lang="en-US" sz="2000" dirty="0" smtClean="0"/>
              <a:t>atabases , </a:t>
            </a:r>
            <a:r>
              <a:rPr lang="en-US" sz="2000" dirty="0"/>
              <a:t>data objects of all </a:t>
            </a:r>
            <a:r>
              <a:rPr lang="en-US" sz="2000" dirty="0" smtClean="0"/>
              <a:t>kinds,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2"/>
            <a:r>
              <a:rPr lang="en-US" sz="2000" dirty="0" smtClean="0"/>
              <a:t>Stream of video </a:t>
            </a:r>
            <a:r>
              <a:rPr lang="en-US" sz="2000" dirty="0"/>
              <a:t>frames that emerges from a digital video camera </a:t>
            </a:r>
            <a:endParaRPr lang="en-US" sz="2000" dirty="0" smtClean="0"/>
          </a:p>
          <a:p>
            <a:pPr lvl="2"/>
            <a:r>
              <a:rPr lang="en-US" sz="2000" dirty="0" smtClean="0"/>
              <a:t>Audio </a:t>
            </a:r>
            <a:r>
              <a:rPr lang="en-US" sz="2000" dirty="0"/>
              <a:t>connection that </a:t>
            </a:r>
            <a:r>
              <a:rPr lang="en-US" sz="2000" dirty="0" smtClean="0"/>
              <a:t>a mobile </a:t>
            </a:r>
            <a:r>
              <a:rPr lang="en-US" sz="2000" dirty="0"/>
              <a:t>phone call represents</a:t>
            </a:r>
          </a:p>
        </p:txBody>
      </p:sp>
    </p:spTree>
    <p:extLst>
      <p:ext uri="{BB962C8B-B14F-4D97-AF65-F5344CB8AC3E}">
        <p14:creationId xmlns:p14="http://schemas.microsoft.com/office/powerpoint/2010/main" val="315462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Distributed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A distributed system is</a:t>
            </a:r>
          </a:p>
          <a:p>
            <a:pPr marL="0" indent="0" algn="ctr">
              <a:buNone/>
            </a:pPr>
            <a:r>
              <a:rPr lang="en-US" sz="3200" b="1" dirty="0"/>
              <a:t> a collection of independent computers</a:t>
            </a:r>
          </a:p>
          <a:p>
            <a:pPr marL="0" indent="0" algn="ctr">
              <a:buNone/>
            </a:pPr>
            <a:r>
              <a:rPr lang="en-US" sz="3200" b="1" dirty="0"/>
              <a:t> that appears to its users</a:t>
            </a:r>
          </a:p>
          <a:p>
            <a:pPr marL="0" indent="0" algn="ctr">
              <a:buNone/>
            </a:pPr>
            <a:r>
              <a:rPr lang="en-US" sz="3200" b="1" dirty="0"/>
              <a:t>as a single coherent system.</a:t>
            </a:r>
          </a:p>
          <a:p>
            <a:pPr marL="0" indent="0" algn="ctr">
              <a:buNone/>
            </a:pPr>
            <a:r>
              <a:rPr lang="en-US" sz="3200" b="1" dirty="0"/>
              <a:t>... or ...</a:t>
            </a:r>
          </a:p>
          <a:p>
            <a:pPr marL="0" indent="0" algn="ctr">
              <a:buNone/>
            </a:pPr>
            <a:r>
              <a:rPr lang="en-US" sz="3200" b="1" dirty="0"/>
              <a:t>as a single system. </a:t>
            </a:r>
          </a:p>
        </p:txBody>
      </p:sp>
    </p:spTree>
    <p:extLst>
      <p:ext uri="{BB962C8B-B14F-4D97-AF65-F5344CB8AC3E}">
        <p14:creationId xmlns:p14="http://schemas.microsoft.com/office/powerpoint/2010/main" val="41386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 and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 resources (reduce costs)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Data resources (shared usage of information) 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resources 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search engines </a:t>
            </a:r>
            <a:endParaRPr lang="en-US" sz="2400" dirty="0" smtClean="0"/>
          </a:p>
          <a:p>
            <a:pPr lvl="1"/>
            <a:r>
              <a:rPr lang="en-US" sz="2400" dirty="0" smtClean="0"/>
              <a:t>computer-supported </a:t>
            </a:r>
            <a:r>
              <a:rPr lang="en-US" sz="2400" dirty="0"/>
              <a:t>cooperative working </a:t>
            </a:r>
            <a:r>
              <a:rPr lang="en-US" sz="2400" dirty="0" smtClean="0"/>
              <a:t>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vs. server (node or process )</a:t>
            </a:r>
          </a:p>
        </p:txBody>
      </p:sp>
    </p:spTree>
    <p:extLst>
      <p:ext uri="{BB962C8B-B14F-4D97-AF65-F5344CB8AC3E}">
        <p14:creationId xmlns:p14="http://schemas.microsoft.com/office/powerpoint/2010/main" val="28690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2985"/>
            <a:ext cx="8915400" cy="4598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 the goals and challenges of distributed system </a:t>
            </a:r>
            <a:endParaRPr lang="en-US" dirty="0" smtClean="0"/>
          </a:p>
          <a:p>
            <a:r>
              <a:rPr lang="en-US" dirty="0"/>
              <a:t>Comprehend the two most prominent remote invocation techniques for communication in distributed </a:t>
            </a:r>
            <a:r>
              <a:rPr lang="en-US" dirty="0" smtClean="0"/>
              <a:t>systems</a:t>
            </a:r>
          </a:p>
          <a:p>
            <a:r>
              <a:rPr lang="en-US" dirty="0"/>
              <a:t>Illustrate the architecture for file systems and describe Google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Analyze  </a:t>
            </a:r>
            <a:r>
              <a:rPr lang="en-US" dirty="0"/>
              <a:t>how name services are </a:t>
            </a:r>
            <a:r>
              <a:rPr lang="en-US" dirty="0" smtClean="0"/>
              <a:t>implemented</a:t>
            </a:r>
          </a:p>
          <a:p>
            <a:r>
              <a:rPr lang="en-US" dirty="0"/>
              <a:t>Understand the fundamental concepts and algorithms related to monitoring distributed systems as their execution unfolds, and to timing the events that occur in their </a:t>
            </a:r>
            <a:r>
              <a:rPr lang="en-US" dirty="0" smtClean="0"/>
              <a:t>executions</a:t>
            </a:r>
          </a:p>
          <a:p>
            <a:r>
              <a:rPr lang="en-US" dirty="0"/>
              <a:t>Understand the topics and algorithms related to the issue of </a:t>
            </a:r>
            <a:r>
              <a:rPr lang="en-US" dirty="0" smtClean="0"/>
              <a:t>how processes </a:t>
            </a:r>
            <a:r>
              <a:rPr lang="en-US" dirty="0"/>
              <a:t>coordinate their actions and agree on shared values in distributed systems, despite </a:t>
            </a:r>
            <a:r>
              <a:rPr lang="en-US" dirty="0" smtClean="0"/>
              <a:t>failures</a:t>
            </a:r>
          </a:p>
          <a:p>
            <a:r>
              <a:rPr lang="en-US" dirty="0"/>
              <a:t>Illustrate the fundamental concepts and algorithms related to distributed </a:t>
            </a:r>
            <a:r>
              <a:rPr lang="en-US" dirty="0" smtClean="0"/>
              <a:t>transactions</a:t>
            </a:r>
          </a:p>
          <a:p>
            <a:r>
              <a:rPr lang="en-US" dirty="0"/>
              <a:t>Describe the architectural components and a system model for services that employ replication</a:t>
            </a:r>
          </a:p>
        </p:txBody>
      </p:sp>
    </p:spTree>
    <p:extLst>
      <p:ext uri="{BB962C8B-B14F-4D97-AF65-F5344CB8AC3E}">
        <p14:creationId xmlns:p14="http://schemas.microsoft.com/office/powerpoint/2010/main" val="9237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6" y="-2571"/>
            <a:ext cx="10253472" cy="68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1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4" y="29475"/>
            <a:ext cx="10290048" cy="67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3" y="0"/>
            <a:ext cx="10459627" cy="66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03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56" y="145865"/>
            <a:ext cx="10182028" cy="64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7680F8A-0A25-44D9-B92F-92F0AC79967E}" type="slidenum">
              <a:rPr lang="en-US" altLang="en-US">
                <a:latin typeface="Arial"/>
                <a:ea typeface="ヒラギノ明朝 ProN W3" pitchFamily="60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Arial"/>
              <a:ea typeface="ヒラギノ明朝 ProN W3" pitchFamily="60" charset="-128"/>
            </a:endParaRPr>
          </a:p>
        </p:txBody>
      </p:sp>
      <p:sp>
        <p:nvSpPr>
          <p:cNvPr id="4097" name="Rectangle 1"/>
          <p:cNvSpPr>
            <a:spLocks/>
          </p:cNvSpPr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914400"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</a:br>
            <a: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  <a:t>©  Pearson Education 2012 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638300" y="1143000"/>
            <a:ext cx="8832850" cy="1588"/>
          </a:xfrm>
          <a:prstGeom prst="line">
            <a:avLst/>
          </a:prstGeom>
          <a:noFill/>
          <a:ln w="1270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anose="02020603050405020304" pitchFamily="18" charset="0"/>
              <a:ea typeface="ヒラギノ明朝 ProN W3" pitchFamily="60" charset="-128"/>
              <a:sym typeface="Times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50800" tIns="50800" rIns="132080" bIns="5080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Figure 1.1 (see book for the full text)</a:t>
            </a:r>
            <a:br>
              <a:rPr lang="en-US" altLang="en-US"/>
            </a:br>
            <a:r>
              <a:rPr lang="en-US" altLang="en-US"/>
              <a:t>Selected application domains and associated networked applications</a:t>
            </a:r>
          </a:p>
        </p:txBody>
      </p:sp>
      <p:graphicFrame>
        <p:nvGraphicFramePr>
          <p:cNvPr id="4164" name="Group 68"/>
          <p:cNvGraphicFramePr>
            <a:graphicFrameLocks noGrp="1"/>
          </p:cNvGraphicFramePr>
          <p:nvPr/>
        </p:nvGraphicFramePr>
        <p:xfrm>
          <a:off x="1778000" y="1208089"/>
          <a:ext cx="8929688" cy="5185093"/>
        </p:xfrm>
        <a:graphic>
          <a:graphicData uri="http://schemas.openxmlformats.org/drawingml/2006/table">
            <a:tbl>
              <a:tblPr/>
              <a:tblGrid>
                <a:gridCol w="3797300">
                  <a:extLst>
                    <a:ext uri="{9D8B030D-6E8A-4147-A177-3AD203B41FA5}">
                      <a16:colId xmlns:a16="http://schemas.microsoft.com/office/drawing/2014/main" val="1961303980"/>
                    </a:ext>
                  </a:extLst>
                </a:gridCol>
                <a:gridCol w="5132388">
                  <a:extLst>
                    <a:ext uri="{9D8B030D-6E8A-4147-A177-3AD203B41FA5}">
                      <a16:colId xmlns:a16="http://schemas.microsoft.com/office/drawing/2014/main" val="1700916501"/>
                    </a:ext>
                  </a:extLst>
                </a:gridCol>
              </a:tblGrid>
              <a:tr h="6334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Finance and commerce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eCommerce e.g. Amazon and eBay, PayPal,  online banking and trading 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64274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The information society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</a:rPr>
                        <a:t>Web information and  search engines, ebooks, Wikipedia; social networking: Facebook and MySpace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964901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Creative industries and entertainment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online gaming,  music and film in the home, user-generated content, e.g. YouTube, Flickr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357504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Healthcare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health informatics, on online patient records, monitoring patients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08617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Education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e-learning,  virtual learning environments; distance learning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736977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Transport and logistics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GPS in route finding systems, map services: Google Maps, Google Earth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32420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Science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The Grid as an enabling technology for collaboration between scientists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7438"/>
                  </a:ext>
                </a:extLst>
              </a:tr>
              <a:tr h="6334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Environmental management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4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914400" algn="l"/>
                        </a:tabLst>
                        <a:defRPr sz="20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2pPr>
                      <a:lvl3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3pPr>
                      <a:lvl4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4pPr>
                      <a:lvl5pPr>
                        <a:spcBef>
                          <a:spcPts val="400"/>
                        </a:spcBef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5pPr>
                      <a:lvl6pPr marL="4572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6pPr>
                      <a:lvl7pPr marL="9144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7pPr>
                      <a:lvl8pPr marL="1371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8pPr>
                      <a:lvl9pPr marL="18288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1600">
                          <a:solidFill>
                            <a:srgbClr val="663300"/>
                          </a:solidFill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60" charset="-128"/>
                          <a:sym typeface="Arial" panose="020B0604020202020204" pitchFamily="34" charset="0"/>
                        </a:rPr>
                        <a:t>sensor technology to monitor  earthquakes, floods or tsunamis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14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618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Distributed systems are undergoing a period of significant </a:t>
            </a:r>
            <a:r>
              <a:rPr lang="en-US" sz="2400" dirty="0" smtClean="0"/>
              <a:t>change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nfluential </a:t>
            </a:r>
            <a:r>
              <a:rPr lang="en-US" sz="2400" dirty="0"/>
              <a:t>trends:</a:t>
            </a:r>
          </a:p>
          <a:p>
            <a:pPr lvl="1"/>
            <a:r>
              <a:rPr lang="en-US" sz="2400" dirty="0" smtClean="0"/>
              <a:t>Emergence </a:t>
            </a:r>
            <a:r>
              <a:rPr lang="en-US" sz="2400" dirty="0"/>
              <a:t>of pervasive networking technology;</a:t>
            </a:r>
          </a:p>
          <a:p>
            <a:pPr lvl="1"/>
            <a:r>
              <a:rPr lang="en-US" sz="2400" dirty="0" smtClean="0"/>
              <a:t>Emergence </a:t>
            </a:r>
            <a:r>
              <a:rPr lang="en-US" sz="2400" dirty="0"/>
              <a:t>of ubiquitous computing coupled with the desire to support </a:t>
            </a:r>
            <a:r>
              <a:rPr lang="en-US" sz="2400" dirty="0" smtClean="0"/>
              <a:t>user mobility </a:t>
            </a:r>
            <a:r>
              <a:rPr lang="en-US" sz="2400" dirty="0"/>
              <a:t>in distributed systems;</a:t>
            </a:r>
          </a:p>
          <a:p>
            <a:pPr lvl="1"/>
            <a:r>
              <a:rPr lang="en-US" sz="2400" dirty="0" smtClean="0"/>
              <a:t>Increasing </a:t>
            </a:r>
            <a:r>
              <a:rPr lang="en-US" sz="2400" dirty="0"/>
              <a:t>demand for multimedia services;</a:t>
            </a:r>
          </a:p>
          <a:p>
            <a:pPr lvl="1"/>
            <a:r>
              <a:rPr lang="en-US" sz="2400" b="1" dirty="0"/>
              <a:t>V</a:t>
            </a:r>
            <a:r>
              <a:rPr lang="en-US" sz="2400" dirty="0" smtClean="0"/>
              <a:t>iew </a:t>
            </a:r>
            <a:r>
              <a:rPr lang="en-US" sz="2400" dirty="0"/>
              <a:t>of distributed systems as a utility.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55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Pervasive networking and the modern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modern Internet is a vast interconnected collection of computer networks of </a:t>
            </a:r>
            <a:r>
              <a:rPr lang="en-US" sz="2400" dirty="0" smtClean="0"/>
              <a:t>many different </a:t>
            </a:r>
            <a:r>
              <a:rPr lang="en-US" sz="2400" dirty="0"/>
              <a:t>types, </a:t>
            </a:r>
            <a:r>
              <a:rPr lang="en-US" sz="2400" dirty="0" smtClean="0"/>
              <a:t>for example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ide </a:t>
            </a:r>
            <a:r>
              <a:rPr lang="en-US" sz="2400" dirty="0"/>
              <a:t>range of wireless communication technologies such as </a:t>
            </a:r>
            <a:r>
              <a:rPr lang="en-US" sz="2400" b="1" dirty="0" err="1"/>
              <a:t>WiFi</a:t>
            </a:r>
            <a:r>
              <a:rPr lang="en-US" sz="2400" b="1" dirty="0"/>
              <a:t>, WiMAX</a:t>
            </a:r>
            <a:r>
              <a:rPr lang="en-US" sz="2400" b="1" dirty="0" smtClean="0"/>
              <a:t>, Bluetooth and 3/4/5-generation </a:t>
            </a:r>
            <a:r>
              <a:rPr lang="en-US" sz="2400" b="1" dirty="0"/>
              <a:t>mobile phone networks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Net </a:t>
            </a:r>
            <a:r>
              <a:rPr lang="en-US" sz="2400" dirty="0"/>
              <a:t>result </a:t>
            </a:r>
            <a:r>
              <a:rPr lang="en-US" sz="2400" dirty="0" smtClean="0"/>
              <a:t>is that </a:t>
            </a:r>
            <a:r>
              <a:rPr lang="en-US" sz="2400" b="1" dirty="0"/>
              <a:t>networking has become a pervasive resource</a:t>
            </a:r>
            <a:r>
              <a:rPr lang="en-US" sz="2400" dirty="0"/>
              <a:t> and devices can be connected </a:t>
            </a:r>
            <a:r>
              <a:rPr lang="en-US" sz="2400" dirty="0" smtClean="0"/>
              <a:t>at </a:t>
            </a:r>
            <a:r>
              <a:rPr lang="en-US" sz="2400" dirty="0"/>
              <a:t>any time and in any place.</a:t>
            </a:r>
          </a:p>
        </p:txBody>
      </p:sp>
    </p:spTree>
    <p:extLst>
      <p:ext uri="{BB962C8B-B14F-4D97-AF65-F5344CB8AC3E}">
        <p14:creationId xmlns:p14="http://schemas.microsoft.com/office/powerpoint/2010/main" val="3458924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914400"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</a:br>
            <a: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  <a:t>©  Pearson Education 2012 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1638300" y="1143000"/>
            <a:ext cx="8832850" cy="1588"/>
          </a:xfrm>
          <a:prstGeom prst="line">
            <a:avLst/>
          </a:prstGeom>
          <a:noFill/>
          <a:ln w="1270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anose="02020603050405020304" pitchFamily="18" charset="0"/>
              <a:ea typeface="ヒラギノ明朝 ProN W3" pitchFamily="60" charset="-128"/>
              <a:sym typeface="Times" panose="02020603050405020304" pitchFamily="18" charset="0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844676" y="1404939"/>
            <a:ext cx="8323263" cy="4314825"/>
            <a:chOff x="0" y="0"/>
            <a:chExt cx="5243" cy="2718"/>
          </a:xfrm>
        </p:grpSpPr>
        <p:grpSp>
          <p:nvGrpSpPr>
            <p:cNvPr id="6148" name="Group 4"/>
            <p:cNvGrpSpPr>
              <a:grpSpLocks/>
            </p:cNvGrpSpPr>
            <p:nvPr/>
          </p:nvGrpSpPr>
          <p:grpSpPr bwMode="auto">
            <a:xfrm>
              <a:off x="0" y="0"/>
              <a:ext cx="5243" cy="2525"/>
              <a:chOff x="0" y="0"/>
              <a:chExt cx="5243" cy="2525"/>
            </a:xfrm>
          </p:grpSpPr>
          <p:sp>
            <p:nvSpPr>
              <p:cNvPr id="6149" name="Freeform 5"/>
              <p:cNvSpPr>
                <a:spLocks/>
              </p:cNvSpPr>
              <p:nvPr/>
            </p:nvSpPr>
            <p:spPr bwMode="auto">
              <a:xfrm>
                <a:off x="28" y="676"/>
                <a:ext cx="359" cy="207"/>
              </a:xfrm>
              <a:custGeom>
                <a:avLst/>
                <a:gdLst>
                  <a:gd name="T0" fmla="*/ 21600 w 21600"/>
                  <a:gd name="T1" fmla="*/ 0 h 21600"/>
                  <a:gd name="T2" fmla="*/ 20758 w 21600"/>
                  <a:gd name="T3" fmla="*/ 4278 h 21600"/>
                  <a:gd name="T4" fmla="*/ 17448 w 21600"/>
                  <a:gd name="T5" fmla="*/ 8661 h 21600"/>
                  <a:gd name="T6" fmla="*/ 9928 w 21600"/>
                  <a:gd name="T7" fmla="*/ 14400 h 21600"/>
                  <a:gd name="T8" fmla="*/ 4152 w 21600"/>
                  <a:gd name="T9" fmla="*/ 20139 h 21600"/>
                  <a:gd name="T10" fmla="*/ 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0758" y="4278"/>
                    </a:lnTo>
                    <a:lnTo>
                      <a:pt x="17448" y="8661"/>
                    </a:lnTo>
                    <a:lnTo>
                      <a:pt x="9928" y="14400"/>
                    </a:lnTo>
                    <a:lnTo>
                      <a:pt x="4152" y="20139"/>
                    </a:lnTo>
                    <a:lnTo>
                      <a:pt x="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0" name="Freeform 6"/>
              <p:cNvSpPr>
                <a:spLocks/>
              </p:cNvSpPr>
              <p:nvPr/>
            </p:nvSpPr>
            <p:spPr bwMode="auto">
              <a:xfrm>
                <a:off x="193" y="731"/>
                <a:ext cx="235" cy="442"/>
              </a:xfrm>
              <a:custGeom>
                <a:avLst/>
                <a:gdLst>
                  <a:gd name="T0" fmla="*/ 21600 w 21600"/>
                  <a:gd name="T1" fmla="*/ 0 h 21600"/>
                  <a:gd name="T2" fmla="*/ 17831 w 21600"/>
                  <a:gd name="T3" fmla="*/ 8112 h 21600"/>
                  <a:gd name="T4" fmla="*/ 10203 w 21600"/>
                  <a:gd name="T5" fmla="*/ 14172 h 21600"/>
                  <a:gd name="T6" fmla="*/ 3860 w 21600"/>
                  <a:gd name="T7" fmla="*/ 19548 h 21600"/>
                  <a:gd name="T8" fmla="*/ 2574 w 21600"/>
                  <a:gd name="T9" fmla="*/ 21600 h 21600"/>
                  <a:gd name="T10" fmla="*/ 0 w 21600"/>
                  <a:gd name="T11" fmla="*/ 2023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7831" y="8112"/>
                    </a:lnTo>
                    <a:lnTo>
                      <a:pt x="10203" y="14172"/>
                    </a:lnTo>
                    <a:lnTo>
                      <a:pt x="3860" y="19548"/>
                    </a:lnTo>
                    <a:lnTo>
                      <a:pt x="2574" y="21600"/>
                    </a:lnTo>
                    <a:lnTo>
                      <a:pt x="0" y="20232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1" name="Freeform 7"/>
              <p:cNvSpPr>
                <a:spLocks/>
              </p:cNvSpPr>
              <p:nvPr/>
            </p:nvSpPr>
            <p:spPr bwMode="auto">
              <a:xfrm>
                <a:off x="649" y="635"/>
                <a:ext cx="69" cy="496"/>
              </a:xfrm>
              <a:custGeom>
                <a:avLst/>
                <a:gdLst>
                  <a:gd name="T0" fmla="*/ 0 w 21600"/>
                  <a:gd name="T1" fmla="*/ 0 h 21600"/>
                  <a:gd name="T2" fmla="*/ 4070 w 21600"/>
                  <a:gd name="T3" fmla="*/ 8405 h 21600"/>
                  <a:gd name="T4" fmla="*/ 12835 w 21600"/>
                  <a:gd name="T5" fmla="*/ 14415 h 21600"/>
                  <a:gd name="T6" fmla="*/ 17217 w 21600"/>
                  <a:gd name="T7" fmla="*/ 19815 h 21600"/>
                  <a:gd name="T8" fmla="*/ 21600 w 21600"/>
                  <a:gd name="T9" fmla="*/ 21600 h 21600"/>
                  <a:gd name="T10" fmla="*/ 21600 w 21600"/>
                  <a:gd name="T11" fmla="*/ 2042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4070" y="8405"/>
                    </a:lnTo>
                    <a:lnTo>
                      <a:pt x="12835" y="14415"/>
                    </a:lnTo>
                    <a:lnTo>
                      <a:pt x="17217" y="19815"/>
                    </a:lnTo>
                    <a:lnTo>
                      <a:pt x="21600" y="21600"/>
                    </a:lnTo>
                    <a:lnTo>
                      <a:pt x="21600" y="20424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auto">
              <a:xfrm>
                <a:off x="469" y="703"/>
                <a:ext cx="97" cy="483"/>
              </a:xfrm>
              <a:custGeom>
                <a:avLst/>
                <a:gdLst>
                  <a:gd name="T0" fmla="*/ 21600 w 21600"/>
                  <a:gd name="T1" fmla="*/ 0 h 21600"/>
                  <a:gd name="T2" fmla="*/ 15365 w 21600"/>
                  <a:gd name="T3" fmla="*/ 8050 h 21600"/>
                  <a:gd name="T4" fmla="*/ 9353 w 21600"/>
                  <a:gd name="T5" fmla="*/ 14221 h 21600"/>
                  <a:gd name="T6" fmla="*/ 3118 w 21600"/>
                  <a:gd name="T7" fmla="*/ 19766 h 21600"/>
                  <a:gd name="T8" fmla="*/ 3118 w 21600"/>
                  <a:gd name="T9" fmla="*/ 21600 h 21600"/>
                  <a:gd name="T10" fmla="*/ 0 w 21600"/>
                  <a:gd name="T11" fmla="*/ 2039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5365" y="8050"/>
                    </a:lnTo>
                    <a:lnTo>
                      <a:pt x="9353" y="14221"/>
                    </a:lnTo>
                    <a:lnTo>
                      <a:pt x="3118" y="19766"/>
                    </a:lnTo>
                    <a:lnTo>
                      <a:pt x="3118" y="21600"/>
                    </a:lnTo>
                    <a:lnTo>
                      <a:pt x="0" y="20393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auto">
              <a:xfrm>
                <a:off x="1822" y="359"/>
                <a:ext cx="165" cy="496"/>
              </a:xfrm>
              <a:custGeom>
                <a:avLst/>
                <a:gdLst>
                  <a:gd name="T0" fmla="*/ 21600 w 21600"/>
                  <a:gd name="T1" fmla="*/ 0 h 21600"/>
                  <a:gd name="T2" fmla="*/ 17935 w 21600"/>
                  <a:gd name="T3" fmla="*/ 8405 h 21600"/>
                  <a:gd name="T4" fmla="*/ 10735 w 21600"/>
                  <a:gd name="T5" fmla="*/ 14415 h 21600"/>
                  <a:gd name="T6" fmla="*/ 3535 w 21600"/>
                  <a:gd name="T7" fmla="*/ 19815 h 21600"/>
                  <a:gd name="T8" fmla="*/ 1702 w 21600"/>
                  <a:gd name="T9" fmla="*/ 21600 h 21600"/>
                  <a:gd name="T10" fmla="*/ 0 w 21600"/>
                  <a:gd name="T11" fmla="*/ 2042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7935" y="8405"/>
                    </a:lnTo>
                    <a:lnTo>
                      <a:pt x="10735" y="14415"/>
                    </a:lnTo>
                    <a:lnTo>
                      <a:pt x="3535" y="19815"/>
                    </a:lnTo>
                    <a:lnTo>
                      <a:pt x="1702" y="21600"/>
                    </a:lnTo>
                    <a:lnTo>
                      <a:pt x="0" y="20424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auto">
              <a:xfrm>
                <a:off x="2153" y="372"/>
                <a:ext cx="165" cy="497"/>
              </a:xfrm>
              <a:custGeom>
                <a:avLst/>
                <a:gdLst>
                  <a:gd name="T0" fmla="*/ 21600 w 21600"/>
                  <a:gd name="T1" fmla="*/ 0 h 21600"/>
                  <a:gd name="T2" fmla="*/ 18065 w 21600"/>
                  <a:gd name="T3" fmla="*/ 8431 h 21600"/>
                  <a:gd name="T4" fmla="*/ 10735 w 21600"/>
                  <a:gd name="T5" fmla="*/ 14994 h 21600"/>
                  <a:gd name="T6" fmla="*/ 3535 w 21600"/>
                  <a:gd name="T7" fmla="*/ 20383 h 21600"/>
                  <a:gd name="T8" fmla="*/ 1702 w 21600"/>
                  <a:gd name="T9" fmla="*/ 21600 h 21600"/>
                  <a:gd name="T10" fmla="*/ 0 w 21600"/>
                  <a:gd name="T11" fmla="*/ 2099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8065" y="8431"/>
                    </a:lnTo>
                    <a:lnTo>
                      <a:pt x="10735" y="14994"/>
                    </a:lnTo>
                    <a:lnTo>
                      <a:pt x="3535" y="20383"/>
                    </a:lnTo>
                    <a:lnTo>
                      <a:pt x="1702" y="21600"/>
                    </a:lnTo>
                    <a:lnTo>
                      <a:pt x="0" y="20992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5" name="Freeform 11"/>
              <p:cNvSpPr>
                <a:spLocks/>
              </p:cNvSpPr>
              <p:nvPr/>
            </p:nvSpPr>
            <p:spPr bwMode="auto">
              <a:xfrm>
                <a:off x="4691" y="1297"/>
                <a:ext cx="373" cy="69"/>
              </a:xfrm>
              <a:custGeom>
                <a:avLst/>
                <a:gdLst>
                  <a:gd name="T0" fmla="*/ 21600 w 21600"/>
                  <a:gd name="T1" fmla="*/ 0 h 21600"/>
                  <a:gd name="T2" fmla="*/ 16794 w 21600"/>
                  <a:gd name="T3" fmla="*/ 8452 h 21600"/>
                  <a:gd name="T4" fmla="*/ 8802 w 21600"/>
                  <a:gd name="T5" fmla="*/ 17217 h 21600"/>
                  <a:gd name="T6" fmla="*/ 3243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6794" y="8452"/>
                    </a:lnTo>
                    <a:lnTo>
                      <a:pt x="8802" y="17217"/>
                    </a:lnTo>
                    <a:lnTo>
                      <a:pt x="3243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6" name="Freeform 12"/>
              <p:cNvSpPr>
                <a:spLocks/>
              </p:cNvSpPr>
              <p:nvPr/>
            </p:nvSpPr>
            <p:spPr bwMode="auto">
              <a:xfrm>
                <a:off x="4691" y="979"/>
                <a:ext cx="373" cy="318"/>
              </a:xfrm>
              <a:custGeom>
                <a:avLst/>
                <a:gdLst>
                  <a:gd name="T0" fmla="*/ 21600 w 21600"/>
                  <a:gd name="T1" fmla="*/ 0 h 21600"/>
                  <a:gd name="T2" fmla="*/ 19979 w 21600"/>
                  <a:gd name="T3" fmla="*/ 3804 h 21600"/>
                  <a:gd name="T4" fmla="*/ 17604 w 21600"/>
                  <a:gd name="T5" fmla="*/ 8491 h 21600"/>
                  <a:gd name="T6" fmla="*/ 9613 w 21600"/>
                  <a:gd name="T7" fmla="*/ 14060 h 21600"/>
                  <a:gd name="T8" fmla="*/ 3996 w 21600"/>
                  <a:gd name="T9" fmla="*/ 19698 h 21600"/>
                  <a:gd name="T10" fmla="*/ 1621 w 21600"/>
                  <a:gd name="T11" fmla="*/ 21600 h 21600"/>
                  <a:gd name="T12" fmla="*/ 0 w 21600"/>
                  <a:gd name="T13" fmla="*/ 206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9979" y="3804"/>
                    </a:lnTo>
                    <a:lnTo>
                      <a:pt x="17604" y="8491"/>
                    </a:lnTo>
                    <a:lnTo>
                      <a:pt x="9613" y="14060"/>
                    </a:lnTo>
                    <a:lnTo>
                      <a:pt x="3996" y="19698"/>
                    </a:lnTo>
                    <a:lnTo>
                      <a:pt x="1621" y="21600"/>
                    </a:lnTo>
                    <a:lnTo>
                      <a:pt x="0" y="20649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7" name="Freeform 13"/>
              <p:cNvSpPr>
                <a:spLocks/>
              </p:cNvSpPr>
              <p:nvPr/>
            </p:nvSpPr>
            <p:spPr bwMode="auto">
              <a:xfrm>
                <a:off x="4526" y="883"/>
                <a:ext cx="165" cy="497"/>
              </a:xfrm>
              <a:custGeom>
                <a:avLst/>
                <a:gdLst>
                  <a:gd name="T0" fmla="*/ 21600 w 21600"/>
                  <a:gd name="T1" fmla="*/ 0 h 21600"/>
                  <a:gd name="T2" fmla="*/ 18065 w 21600"/>
                  <a:gd name="T3" fmla="*/ 8388 h 21600"/>
                  <a:gd name="T4" fmla="*/ 10865 w 21600"/>
                  <a:gd name="T5" fmla="*/ 14386 h 21600"/>
                  <a:gd name="T6" fmla="*/ 3665 w 21600"/>
                  <a:gd name="T7" fmla="*/ 19775 h 21600"/>
                  <a:gd name="T8" fmla="*/ 1833 w 21600"/>
                  <a:gd name="T9" fmla="*/ 21600 h 21600"/>
                  <a:gd name="T10" fmla="*/ 0 w 21600"/>
                  <a:gd name="T11" fmla="*/ 2038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8065" y="8388"/>
                    </a:lnTo>
                    <a:lnTo>
                      <a:pt x="10865" y="14386"/>
                    </a:lnTo>
                    <a:lnTo>
                      <a:pt x="3665" y="19775"/>
                    </a:lnTo>
                    <a:lnTo>
                      <a:pt x="1833" y="21600"/>
                    </a:lnTo>
                    <a:lnTo>
                      <a:pt x="0" y="20383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8" name="Freeform 14"/>
              <p:cNvSpPr>
                <a:spLocks/>
              </p:cNvSpPr>
              <p:nvPr/>
            </p:nvSpPr>
            <p:spPr bwMode="auto">
              <a:xfrm>
                <a:off x="1021" y="124"/>
                <a:ext cx="663" cy="538"/>
              </a:xfrm>
              <a:custGeom>
                <a:avLst/>
                <a:gdLst>
                  <a:gd name="T0" fmla="*/ 912 w 21600"/>
                  <a:gd name="T1" fmla="*/ 4978 h 21600"/>
                  <a:gd name="T2" fmla="*/ 912 w 21600"/>
                  <a:gd name="T3" fmla="*/ 3894 h 21600"/>
                  <a:gd name="T4" fmla="*/ 2248 w 21600"/>
                  <a:gd name="T5" fmla="*/ 2208 h 21600"/>
                  <a:gd name="T6" fmla="*/ 3616 w 21600"/>
                  <a:gd name="T7" fmla="*/ 1124 h 21600"/>
                  <a:gd name="T8" fmla="*/ 4496 w 21600"/>
                  <a:gd name="T9" fmla="*/ 1646 h 21600"/>
                  <a:gd name="T10" fmla="*/ 4952 w 21600"/>
                  <a:gd name="T11" fmla="*/ 1124 h 21600"/>
                  <a:gd name="T12" fmla="*/ 6288 w 21600"/>
                  <a:gd name="T13" fmla="*/ 1124 h 21600"/>
                  <a:gd name="T14" fmla="*/ 8112 w 21600"/>
                  <a:gd name="T15" fmla="*/ 1646 h 21600"/>
                  <a:gd name="T16" fmla="*/ 9904 w 21600"/>
                  <a:gd name="T17" fmla="*/ 1646 h 21600"/>
                  <a:gd name="T18" fmla="*/ 11240 w 21600"/>
                  <a:gd name="T19" fmla="*/ 2208 h 21600"/>
                  <a:gd name="T20" fmla="*/ 12152 w 21600"/>
                  <a:gd name="T21" fmla="*/ 1124 h 21600"/>
                  <a:gd name="T22" fmla="*/ 13032 w 21600"/>
                  <a:gd name="T23" fmla="*/ 0 h 21600"/>
                  <a:gd name="T24" fmla="*/ 14400 w 21600"/>
                  <a:gd name="T25" fmla="*/ 0 h 21600"/>
                  <a:gd name="T26" fmla="*/ 15280 w 21600"/>
                  <a:gd name="T27" fmla="*/ 0 h 21600"/>
                  <a:gd name="T28" fmla="*/ 16648 w 21600"/>
                  <a:gd name="T29" fmla="*/ 0 h 21600"/>
                  <a:gd name="T30" fmla="*/ 17528 w 21600"/>
                  <a:gd name="T31" fmla="*/ 562 h 21600"/>
                  <a:gd name="T32" fmla="*/ 17984 w 21600"/>
                  <a:gd name="T33" fmla="*/ 1124 h 21600"/>
                  <a:gd name="T34" fmla="*/ 18896 w 21600"/>
                  <a:gd name="T35" fmla="*/ 1646 h 21600"/>
                  <a:gd name="T36" fmla="*/ 19776 w 21600"/>
                  <a:gd name="T37" fmla="*/ 3894 h 21600"/>
                  <a:gd name="T38" fmla="*/ 21144 w 21600"/>
                  <a:gd name="T39" fmla="*/ 6665 h 21600"/>
                  <a:gd name="T40" fmla="*/ 21600 w 21600"/>
                  <a:gd name="T41" fmla="*/ 10519 h 21600"/>
                  <a:gd name="T42" fmla="*/ 21600 w 21600"/>
                  <a:gd name="T43" fmla="*/ 13289 h 21600"/>
                  <a:gd name="T44" fmla="*/ 21144 w 21600"/>
                  <a:gd name="T45" fmla="*/ 15497 h 21600"/>
                  <a:gd name="T46" fmla="*/ 20688 w 21600"/>
                  <a:gd name="T47" fmla="*/ 18830 h 21600"/>
                  <a:gd name="T48" fmla="*/ 19776 w 21600"/>
                  <a:gd name="T49" fmla="*/ 21038 h 21600"/>
                  <a:gd name="T50" fmla="*/ 17984 w 21600"/>
                  <a:gd name="T51" fmla="*/ 21600 h 21600"/>
                  <a:gd name="T52" fmla="*/ 16648 w 21600"/>
                  <a:gd name="T53" fmla="*/ 21600 h 21600"/>
                  <a:gd name="T54" fmla="*/ 14856 w 21600"/>
                  <a:gd name="T55" fmla="*/ 21038 h 21600"/>
                  <a:gd name="T56" fmla="*/ 13488 w 21600"/>
                  <a:gd name="T57" fmla="*/ 20516 h 21600"/>
                  <a:gd name="T58" fmla="*/ 12152 w 21600"/>
                  <a:gd name="T59" fmla="*/ 19954 h 21600"/>
                  <a:gd name="T60" fmla="*/ 10784 w 21600"/>
                  <a:gd name="T61" fmla="*/ 19954 h 21600"/>
                  <a:gd name="T62" fmla="*/ 9448 w 21600"/>
                  <a:gd name="T63" fmla="*/ 19954 h 21600"/>
                  <a:gd name="T64" fmla="*/ 8536 w 21600"/>
                  <a:gd name="T65" fmla="*/ 20516 h 21600"/>
                  <a:gd name="T66" fmla="*/ 7200 w 21600"/>
                  <a:gd name="T67" fmla="*/ 20516 h 21600"/>
                  <a:gd name="T68" fmla="*/ 6288 w 21600"/>
                  <a:gd name="T69" fmla="*/ 21038 h 21600"/>
                  <a:gd name="T70" fmla="*/ 5408 w 21600"/>
                  <a:gd name="T71" fmla="*/ 21038 h 21600"/>
                  <a:gd name="T72" fmla="*/ 4040 w 21600"/>
                  <a:gd name="T73" fmla="*/ 21038 h 21600"/>
                  <a:gd name="T74" fmla="*/ 3160 w 21600"/>
                  <a:gd name="T75" fmla="*/ 21038 h 21600"/>
                  <a:gd name="T76" fmla="*/ 2704 w 21600"/>
                  <a:gd name="T77" fmla="*/ 20516 h 21600"/>
                  <a:gd name="T78" fmla="*/ 1792 w 21600"/>
                  <a:gd name="T79" fmla="*/ 19954 h 21600"/>
                  <a:gd name="T80" fmla="*/ 1792 w 21600"/>
                  <a:gd name="T81" fmla="*/ 19392 h 21600"/>
                  <a:gd name="T82" fmla="*/ 1368 w 21600"/>
                  <a:gd name="T83" fmla="*/ 18830 h 21600"/>
                  <a:gd name="T84" fmla="*/ 912 w 21600"/>
                  <a:gd name="T85" fmla="*/ 17184 h 21600"/>
                  <a:gd name="T86" fmla="*/ 456 w 21600"/>
                  <a:gd name="T87" fmla="*/ 14413 h 21600"/>
                  <a:gd name="T88" fmla="*/ 0 w 21600"/>
                  <a:gd name="T89" fmla="*/ 12727 h 21600"/>
                  <a:gd name="T90" fmla="*/ 0 w 21600"/>
                  <a:gd name="T91" fmla="*/ 10519 h 21600"/>
                  <a:gd name="T92" fmla="*/ 456 w 21600"/>
                  <a:gd name="T93" fmla="*/ 8311 h 21600"/>
                  <a:gd name="T94" fmla="*/ 456 w 21600"/>
                  <a:gd name="T95" fmla="*/ 6103 h 21600"/>
                  <a:gd name="T96" fmla="*/ 912 w 21600"/>
                  <a:gd name="T97" fmla="*/ 4978 h 21600"/>
                  <a:gd name="T98" fmla="*/ 912 w 21600"/>
                  <a:gd name="T99" fmla="*/ 4978 h 21600"/>
                  <a:gd name="T100" fmla="*/ 912 w 21600"/>
                  <a:gd name="T101" fmla="*/ 497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912" y="4978"/>
                    </a:moveTo>
                    <a:lnTo>
                      <a:pt x="912" y="3894"/>
                    </a:lnTo>
                    <a:lnTo>
                      <a:pt x="2248" y="2208"/>
                    </a:lnTo>
                    <a:lnTo>
                      <a:pt x="3616" y="1124"/>
                    </a:lnTo>
                    <a:lnTo>
                      <a:pt x="4496" y="1646"/>
                    </a:lnTo>
                    <a:lnTo>
                      <a:pt x="4952" y="1124"/>
                    </a:lnTo>
                    <a:lnTo>
                      <a:pt x="6288" y="1124"/>
                    </a:lnTo>
                    <a:lnTo>
                      <a:pt x="8112" y="1646"/>
                    </a:lnTo>
                    <a:lnTo>
                      <a:pt x="9904" y="1646"/>
                    </a:lnTo>
                    <a:lnTo>
                      <a:pt x="11240" y="2208"/>
                    </a:lnTo>
                    <a:lnTo>
                      <a:pt x="12152" y="1124"/>
                    </a:lnTo>
                    <a:lnTo>
                      <a:pt x="13032" y="0"/>
                    </a:lnTo>
                    <a:lnTo>
                      <a:pt x="14400" y="0"/>
                    </a:lnTo>
                    <a:lnTo>
                      <a:pt x="15280" y="0"/>
                    </a:lnTo>
                    <a:lnTo>
                      <a:pt x="16648" y="0"/>
                    </a:lnTo>
                    <a:lnTo>
                      <a:pt x="17528" y="562"/>
                    </a:lnTo>
                    <a:lnTo>
                      <a:pt x="17984" y="1124"/>
                    </a:lnTo>
                    <a:lnTo>
                      <a:pt x="18896" y="1646"/>
                    </a:lnTo>
                    <a:lnTo>
                      <a:pt x="19776" y="3894"/>
                    </a:lnTo>
                    <a:lnTo>
                      <a:pt x="21144" y="6665"/>
                    </a:lnTo>
                    <a:lnTo>
                      <a:pt x="21600" y="10519"/>
                    </a:lnTo>
                    <a:lnTo>
                      <a:pt x="21600" y="13289"/>
                    </a:lnTo>
                    <a:lnTo>
                      <a:pt x="21144" y="15497"/>
                    </a:lnTo>
                    <a:lnTo>
                      <a:pt x="20688" y="18830"/>
                    </a:lnTo>
                    <a:lnTo>
                      <a:pt x="19776" y="21038"/>
                    </a:lnTo>
                    <a:lnTo>
                      <a:pt x="17984" y="21600"/>
                    </a:lnTo>
                    <a:lnTo>
                      <a:pt x="16648" y="21600"/>
                    </a:lnTo>
                    <a:lnTo>
                      <a:pt x="14856" y="21038"/>
                    </a:lnTo>
                    <a:lnTo>
                      <a:pt x="13488" y="20516"/>
                    </a:lnTo>
                    <a:lnTo>
                      <a:pt x="12152" y="19954"/>
                    </a:lnTo>
                    <a:lnTo>
                      <a:pt x="10784" y="19954"/>
                    </a:lnTo>
                    <a:lnTo>
                      <a:pt x="9448" y="19954"/>
                    </a:lnTo>
                    <a:lnTo>
                      <a:pt x="8536" y="20516"/>
                    </a:lnTo>
                    <a:lnTo>
                      <a:pt x="7200" y="20516"/>
                    </a:lnTo>
                    <a:lnTo>
                      <a:pt x="6288" y="21038"/>
                    </a:lnTo>
                    <a:lnTo>
                      <a:pt x="5408" y="21038"/>
                    </a:lnTo>
                    <a:lnTo>
                      <a:pt x="4040" y="21038"/>
                    </a:lnTo>
                    <a:lnTo>
                      <a:pt x="3160" y="21038"/>
                    </a:lnTo>
                    <a:lnTo>
                      <a:pt x="2704" y="20516"/>
                    </a:lnTo>
                    <a:lnTo>
                      <a:pt x="1792" y="19954"/>
                    </a:lnTo>
                    <a:lnTo>
                      <a:pt x="1792" y="19392"/>
                    </a:lnTo>
                    <a:lnTo>
                      <a:pt x="1368" y="18830"/>
                    </a:lnTo>
                    <a:lnTo>
                      <a:pt x="912" y="17184"/>
                    </a:lnTo>
                    <a:lnTo>
                      <a:pt x="456" y="14413"/>
                    </a:lnTo>
                    <a:lnTo>
                      <a:pt x="0" y="12727"/>
                    </a:lnTo>
                    <a:lnTo>
                      <a:pt x="0" y="10519"/>
                    </a:lnTo>
                    <a:lnTo>
                      <a:pt x="456" y="8311"/>
                    </a:lnTo>
                    <a:lnTo>
                      <a:pt x="456" y="6103"/>
                    </a:lnTo>
                    <a:lnTo>
                      <a:pt x="912" y="4978"/>
                    </a:lnTo>
                    <a:close/>
                    <a:moveTo>
                      <a:pt x="912" y="4978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59" name="Rectangle 15"/>
              <p:cNvSpPr>
                <a:spLocks/>
              </p:cNvSpPr>
              <p:nvPr/>
            </p:nvSpPr>
            <p:spPr bwMode="auto">
              <a:xfrm>
                <a:off x="1165" y="406"/>
                <a:ext cx="3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ヒラギノ明朝 ProN W3" pitchFamily="60" charset="-128"/>
                    <a:cs typeface="Arial" panose="020B0604020202020204" pitchFamily="34" charset="0"/>
                    <a:sym typeface="Arial" panose="020B0604020202020204" pitchFamily="34" charset="0"/>
                  </a:rPr>
                  <a:t>intranet</a:t>
                </a:r>
              </a:p>
            </p:txBody>
          </p:sp>
          <p:sp>
            <p:nvSpPr>
              <p:cNvPr id="6160" name="Freeform 16"/>
              <p:cNvSpPr>
                <a:spLocks/>
              </p:cNvSpPr>
              <p:nvPr/>
            </p:nvSpPr>
            <p:spPr bwMode="auto">
              <a:xfrm>
                <a:off x="1628" y="497"/>
                <a:ext cx="359" cy="358"/>
              </a:xfrm>
              <a:custGeom>
                <a:avLst/>
                <a:gdLst>
                  <a:gd name="T0" fmla="*/ 21600 w 21600"/>
                  <a:gd name="T1" fmla="*/ 19971 h 21600"/>
                  <a:gd name="T2" fmla="*/ 19915 w 21600"/>
                  <a:gd name="T3" fmla="*/ 21600 h 21600"/>
                  <a:gd name="T4" fmla="*/ 0 w 21600"/>
                  <a:gd name="T5" fmla="*/ 1629 h 21600"/>
                  <a:gd name="T6" fmla="*/ 1685 w 21600"/>
                  <a:gd name="T7" fmla="*/ 0 h 21600"/>
                  <a:gd name="T8" fmla="*/ 21600 w 21600"/>
                  <a:gd name="T9" fmla="*/ 19971 h 21600"/>
                  <a:gd name="T10" fmla="*/ 21600 w 21600"/>
                  <a:gd name="T11" fmla="*/ 1997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971"/>
                    </a:moveTo>
                    <a:lnTo>
                      <a:pt x="19915" y="21600"/>
                    </a:lnTo>
                    <a:lnTo>
                      <a:pt x="0" y="1629"/>
                    </a:lnTo>
                    <a:lnTo>
                      <a:pt x="1685" y="0"/>
                    </a:lnTo>
                    <a:lnTo>
                      <a:pt x="21600" y="19971"/>
                    </a:lnTo>
                    <a:close/>
                    <a:moveTo>
                      <a:pt x="21600" y="19971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61" name="Freeform 17"/>
              <p:cNvSpPr>
                <a:spLocks/>
              </p:cNvSpPr>
              <p:nvPr/>
            </p:nvSpPr>
            <p:spPr bwMode="auto">
              <a:xfrm>
                <a:off x="2291" y="414"/>
                <a:ext cx="2469" cy="2083"/>
              </a:xfrm>
              <a:custGeom>
                <a:avLst/>
                <a:gdLst>
                  <a:gd name="T0" fmla="*/ 21241 w 21600"/>
                  <a:gd name="T1" fmla="*/ 0 h 21600"/>
                  <a:gd name="T2" fmla="*/ 21600 w 21600"/>
                  <a:gd name="T3" fmla="*/ 570 h 21600"/>
                  <a:gd name="T4" fmla="*/ 359 w 21600"/>
                  <a:gd name="T5" fmla="*/ 21600 h 21600"/>
                  <a:gd name="T6" fmla="*/ 0 w 21600"/>
                  <a:gd name="T7" fmla="*/ 21175 h 21600"/>
                  <a:gd name="T8" fmla="*/ 21241 w 21600"/>
                  <a:gd name="T9" fmla="*/ 0 h 21600"/>
                  <a:gd name="T10" fmla="*/ 2124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241" y="0"/>
                    </a:moveTo>
                    <a:lnTo>
                      <a:pt x="21600" y="570"/>
                    </a:lnTo>
                    <a:lnTo>
                      <a:pt x="359" y="21600"/>
                    </a:lnTo>
                    <a:lnTo>
                      <a:pt x="0" y="21175"/>
                    </a:lnTo>
                    <a:lnTo>
                      <a:pt x="21241" y="0"/>
                    </a:lnTo>
                    <a:close/>
                    <a:moveTo>
                      <a:pt x="21241" y="0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62" name="Freeform 18"/>
              <p:cNvSpPr>
                <a:spLocks/>
              </p:cNvSpPr>
              <p:nvPr/>
            </p:nvSpPr>
            <p:spPr bwMode="auto">
              <a:xfrm>
                <a:off x="3588" y="0"/>
                <a:ext cx="855" cy="510"/>
              </a:xfrm>
              <a:custGeom>
                <a:avLst/>
                <a:gdLst>
                  <a:gd name="T0" fmla="*/ 682 w 21600"/>
                  <a:gd name="T1" fmla="*/ 5252 h 21600"/>
                  <a:gd name="T2" fmla="*/ 1036 w 21600"/>
                  <a:gd name="T3" fmla="*/ 3515 h 21600"/>
                  <a:gd name="T4" fmla="*/ 2072 w 21600"/>
                  <a:gd name="T5" fmla="*/ 2329 h 21600"/>
                  <a:gd name="T6" fmla="*/ 3486 w 21600"/>
                  <a:gd name="T7" fmla="*/ 1144 h 21600"/>
                  <a:gd name="T8" fmla="*/ 4522 w 21600"/>
                  <a:gd name="T9" fmla="*/ 1736 h 21600"/>
                  <a:gd name="T10" fmla="*/ 5229 w 21600"/>
                  <a:gd name="T11" fmla="*/ 1144 h 21600"/>
                  <a:gd name="T12" fmla="*/ 6619 w 21600"/>
                  <a:gd name="T13" fmla="*/ 1144 h 21600"/>
                  <a:gd name="T14" fmla="*/ 8008 w 21600"/>
                  <a:gd name="T15" fmla="*/ 1736 h 21600"/>
                  <a:gd name="T16" fmla="*/ 9752 w 21600"/>
                  <a:gd name="T17" fmla="*/ 1736 h 21600"/>
                  <a:gd name="T18" fmla="*/ 11495 w 21600"/>
                  <a:gd name="T19" fmla="*/ 1736 h 21600"/>
                  <a:gd name="T20" fmla="*/ 12202 w 21600"/>
                  <a:gd name="T21" fmla="*/ 1144 h 21600"/>
                  <a:gd name="T22" fmla="*/ 12884 w 21600"/>
                  <a:gd name="T23" fmla="*/ 593 h 21600"/>
                  <a:gd name="T24" fmla="*/ 14274 w 21600"/>
                  <a:gd name="T25" fmla="*/ 0 h 21600"/>
                  <a:gd name="T26" fmla="*/ 15335 w 21600"/>
                  <a:gd name="T27" fmla="*/ 0 h 21600"/>
                  <a:gd name="T28" fmla="*/ 16371 w 21600"/>
                  <a:gd name="T29" fmla="*/ 0 h 21600"/>
                  <a:gd name="T30" fmla="*/ 17432 w 21600"/>
                  <a:gd name="T31" fmla="*/ 593 h 21600"/>
                  <a:gd name="T32" fmla="*/ 17760 w 21600"/>
                  <a:gd name="T33" fmla="*/ 1144 h 21600"/>
                  <a:gd name="T34" fmla="*/ 18821 w 21600"/>
                  <a:gd name="T35" fmla="*/ 1736 h 21600"/>
                  <a:gd name="T36" fmla="*/ 19857 w 21600"/>
                  <a:gd name="T37" fmla="*/ 3515 h 21600"/>
                  <a:gd name="T38" fmla="*/ 21246 w 21600"/>
                  <a:gd name="T39" fmla="*/ 6988 h 21600"/>
                  <a:gd name="T40" fmla="*/ 21600 w 21600"/>
                  <a:gd name="T41" fmla="*/ 10504 h 21600"/>
                  <a:gd name="T42" fmla="*/ 21600 w 21600"/>
                  <a:gd name="T43" fmla="*/ 13426 h 21600"/>
                  <a:gd name="T44" fmla="*/ 21246 w 21600"/>
                  <a:gd name="T45" fmla="*/ 15205 h 21600"/>
                  <a:gd name="T46" fmla="*/ 20918 w 21600"/>
                  <a:gd name="T47" fmla="*/ 19271 h 21600"/>
                  <a:gd name="T48" fmla="*/ 19503 w 21600"/>
                  <a:gd name="T49" fmla="*/ 21049 h 21600"/>
                  <a:gd name="T50" fmla="*/ 18114 w 21600"/>
                  <a:gd name="T51" fmla="*/ 21600 h 21600"/>
                  <a:gd name="T52" fmla="*/ 16724 w 21600"/>
                  <a:gd name="T53" fmla="*/ 21049 h 21600"/>
                  <a:gd name="T54" fmla="*/ 14981 w 21600"/>
                  <a:gd name="T55" fmla="*/ 21049 h 21600"/>
                  <a:gd name="T56" fmla="*/ 13592 w 21600"/>
                  <a:gd name="T57" fmla="*/ 20456 h 21600"/>
                  <a:gd name="T58" fmla="*/ 12202 w 21600"/>
                  <a:gd name="T59" fmla="*/ 19864 h 21600"/>
                  <a:gd name="T60" fmla="*/ 10787 w 21600"/>
                  <a:gd name="T61" fmla="*/ 19864 h 21600"/>
                  <a:gd name="T62" fmla="*/ 9398 w 21600"/>
                  <a:gd name="T63" fmla="*/ 19864 h 21600"/>
                  <a:gd name="T64" fmla="*/ 8362 w 21600"/>
                  <a:gd name="T65" fmla="*/ 20456 h 21600"/>
                  <a:gd name="T66" fmla="*/ 7301 w 21600"/>
                  <a:gd name="T67" fmla="*/ 20456 h 21600"/>
                  <a:gd name="T68" fmla="*/ 6265 w 21600"/>
                  <a:gd name="T69" fmla="*/ 21049 h 21600"/>
                  <a:gd name="T70" fmla="*/ 5229 w 21600"/>
                  <a:gd name="T71" fmla="*/ 21049 h 21600"/>
                  <a:gd name="T72" fmla="*/ 4168 w 21600"/>
                  <a:gd name="T73" fmla="*/ 21049 h 21600"/>
                  <a:gd name="T74" fmla="*/ 3486 w 21600"/>
                  <a:gd name="T75" fmla="*/ 21049 h 21600"/>
                  <a:gd name="T76" fmla="*/ 2425 w 21600"/>
                  <a:gd name="T77" fmla="*/ 20456 h 21600"/>
                  <a:gd name="T78" fmla="*/ 2072 w 21600"/>
                  <a:gd name="T79" fmla="*/ 19864 h 21600"/>
                  <a:gd name="T80" fmla="*/ 1743 w 21600"/>
                  <a:gd name="T81" fmla="*/ 19271 h 21600"/>
                  <a:gd name="T82" fmla="*/ 1389 w 21600"/>
                  <a:gd name="T83" fmla="*/ 18678 h 21600"/>
                  <a:gd name="T84" fmla="*/ 1036 w 21600"/>
                  <a:gd name="T85" fmla="*/ 16941 h 21600"/>
                  <a:gd name="T86" fmla="*/ 328 w 21600"/>
                  <a:gd name="T87" fmla="*/ 14612 h 21600"/>
                  <a:gd name="T88" fmla="*/ 328 w 21600"/>
                  <a:gd name="T89" fmla="*/ 12282 h 21600"/>
                  <a:gd name="T90" fmla="*/ 0 w 21600"/>
                  <a:gd name="T91" fmla="*/ 10504 h 21600"/>
                  <a:gd name="T92" fmla="*/ 328 w 21600"/>
                  <a:gd name="T93" fmla="*/ 8174 h 21600"/>
                  <a:gd name="T94" fmla="*/ 328 w 21600"/>
                  <a:gd name="T95" fmla="*/ 6438 h 21600"/>
                  <a:gd name="T96" fmla="*/ 682 w 21600"/>
                  <a:gd name="T97" fmla="*/ 5252 h 21600"/>
                  <a:gd name="T98" fmla="*/ 682 w 21600"/>
                  <a:gd name="T99" fmla="*/ 5252 h 21600"/>
                  <a:gd name="T100" fmla="*/ 682 w 21600"/>
                  <a:gd name="T101" fmla="*/ 52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682" y="5252"/>
                    </a:moveTo>
                    <a:lnTo>
                      <a:pt x="1036" y="3515"/>
                    </a:lnTo>
                    <a:lnTo>
                      <a:pt x="2072" y="2329"/>
                    </a:lnTo>
                    <a:lnTo>
                      <a:pt x="3486" y="1144"/>
                    </a:lnTo>
                    <a:lnTo>
                      <a:pt x="4522" y="1736"/>
                    </a:lnTo>
                    <a:lnTo>
                      <a:pt x="5229" y="1144"/>
                    </a:lnTo>
                    <a:lnTo>
                      <a:pt x="6619" y="1144"/>
                    </a:lnTo>
                    <a:lnTo>
                      <a:pt x="8008" y="1736"/>
                    </a:lnTo>
                    <a:lnTo>
                      <a:pt x="9752" y="1736"/>
                    </a:lnTo>
                    <a:lnTo>
                      <a:pt x="11495" y="1736"/>
                    </a:lnTo>
                    <a:lnTo>
                      <a:pt x="12202" y="1144"/>
                    </a:lnTo>
                    <a:lnTo>
                      <a:pt x="12884" y="593"/>
                    </a:lnTo>
                    <a:lnTo>
                      <a:pt x="14274" y="0"/>
                    </a:lnTo>
                    <a:lnTo>
                      <a:pt x="15335" y="0"/>
                    </a:lnTo>
                    <a:lnTo>
                      <a:pt x="16371" y="0"/>
                    </a:lnTo>
                    <a:lnTo>
                      <a:pt x="17432" y="593"/>
                    </a:lnTo>
                    <a:lnTo>
                      <a:pt x="17760" y="1144"/>
                    </a:lnTo>
                    <a:lnTo>
                      <a:pt x="18821" y="1736"/>
                    </a:lnTo>
                    <a:lnTo>
                      <a:pt x="19857" y="3515"/>
                    </a:lnTo>
                    <a:lnTo>
                      <a:pt x="21246" y="6988"/>
                    </a:lnTo>
                    <a:lnTo>
                      <a:pt x="21600" y="10504"/>
                    </a:lnTo>
                    <a:lnTo>
                      <a:pt x="21600" y="13426"/>
                    </a:lnTo>
                    <a:lnTo>
                      <a:pt x="21246" y="15205"/>
                    </a:lnTo>
                    <a:lnTo>
                      <a:pt x="20918" y="19271"/>
                    </a:lnTo>
                    <a:lnTo>
                      <a:pt x="19503" y="21049"/>
                    </a:lnTo>
                    <a:lnTo>
                      <a:pt x="18114" y="21600"/>
                    </a:lnTo>
                    <a:lnTo>
                      <a:pt x="16724" y="21049"/>
                    </a:lnTo>
                    <a:lnTo>
                      <a:pt x="14981" y="21049"/>
                    </a:lnTo>
                    <a:lnTo>
                      <a:pt x="13592" y="20456"/>
                    </a:lnTo>
                    <a:lnTo>
                      <a:pt x="12202" y="19864"/>
                    </a:lnTo>
                    <a:lnTo>
                      <a:pt x="10787" y="19864"/>
                    </a:lnTo>
                    <a:lnTo>
                      <a:pt x="9398" y="19864"/>
                    </a:lnTo>
                    <a:lnTo>
                      <a:pt x="8362" y="20456"/>
                    </a:lnTo>
                    <a:lnTo>
                      <a:pt x="7301" y="20456"/>
                    </a:lnTo>
                    <a:lnTo>
                      <a:pt x="6265" y="21049"/>
                    </a:lnTo>
                    <a:lnTo>
                      <a:pt x="5229" y="21049"/>
                    </a:lnTo>
                    <a:lnTo>
                      <a:pt x="4168" y="21049"/>
                    </a:lnTo>
                    <a:lnTo>
                      <a:pt x="3486" y="21049"/>
                    </a:lnTo>
                    <a:lnTo>
                      <a:pt x="2425" y="20456"/>
                    </a:lnTo>
                    <a:lnTo>
                      <a:pt x="2072" y="19864"/>
                    </a:lnTo>
                    <a:lnTo>
                      <a:pt x="1743" y="19271"/>
                    </a:lnTo>
                    <a:lnTo>
                      <a:pt x="1389" y="18678"/>
                    </a:lnTo>
                    <a:lnTo>
                      <a:pt x="1036" y="16941"/>
                    </a:lnTo>
                    <a:lnTo>
                      <a:pt x="328" y="14612"/>
                    </a:lnTo>
                    <a:lnTo>
                      <a:pt x="328" y="12282"/>
                    </a:lnTo>
                    <a:lnTo>
                      <a:pt x="0" y="10504"/>
                    </a:lnTo>
                    <a:lnTo>
                      <a:pt x="328" y="8174"/>
                    </a:lnTo>
                    <a:lnTo>
                      <a:pt x="328" y="6438"/>
                    </a:lnTo>
                    <a:lnTo>
                      <a:pt x="682" y="5252"/>
                    </a:lnTo>
                    <a:close/>
                    <a:moveTo>
                      <a:pt x="682" y="5252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auto">
              <a:xfrm>
                <a:off x="1670" y="676"/>
                <a:ext cx="662" cy="400"/>
              </a:xfrm>
              <a:custGeom>
                <a:avLst/>
                <a:gdLst>
                  <a:gd name="T0" fmla="*/ 881 w 21600"/>
                  <a:gd name="T1" fmla="*/ 5184 h 21600"/>
                  <a:gd name="T2" fmla="*/ 1338 w 21600"/>
                  <a:gd name="T3" fmla="*/ 3726 h 21600"/>
                  <a:gd name="T4" fmla="*/ 2251 w 21600"/>
                  <a:gd name="T5" fmla="*/ 2214 h 21600"/>
                  <a:gd name="T6" fmla="*/ 3589 w 21600"/>
                  <a:gd name="T7" fmla="*/ 1458 h 21600"/>
                  <a:gd name="T8" fmla="*/ 4503 w 21600"/>
                  <a:gd name="T9" fmla="*/ 1458 h 21600"/>
                  <a:gd name="T10" fmla="*/ 5384 w 21600"/>
                  <a:gd name="T11" fmla="*/ 1458 h 21600"/>
                  <a:gd name="T12" fmla="*/ 6297 w 21600"/>
                  <a:gd name="T13" fmla="*/ 1458 h 21600"/>
                  <a:gd name="T14" fmla="*/ 8092 w 21600"/>
                  <a:gd name="T15" fmla="*/ 2214 h 21600"/>
                  <a:gd name="T16" fmla="*/ 9886 w 21600"/>
                  <a:gd name="T17" fmla="*/ 2214 h 21600"/>
                  <a:gd name="T18" fmla="*/ 11257 w 21600"/>
                  <a:gd name="T19" fmla="*/ 2214 h 21600"/>
                  <a:gd name="T20" fmla="*/ 12138 w 21600"/>
                  <a:gd name="T21" fmla="*/ 1458 h 21600"/>
                  <a:gd name="T22" fmla="*/ 13051 w 21600"/>
                  <a:gd name="T23" fmla="*/ 756 h 21600"/>
                  <a:gd name="T24" fmla="*/ 14389 w 21600"/>
                  <a:gd name="T25" fmla="*/ 0 h 21600"/>
                  <a:gd name="T26" fmla="*/ 15760 w 21600"/>
                  <a:gd name="T27" fmla="*/ 0 h 21600"/>
                  <a:gd name="T28" fmla="*/ 16640 w 21600"/>
                  <a:gd name="T29" fmla="*/ 756 h 21600"/>
                  <a:gd name="T30" fmla="*/ 17554 w 21600"/>
                  <a:gd name="T31" fmla="*/ 756 h 21600"/>
                  <a:gd name="T32" fmla="*/ 18011 w 21600"/>
                  <a:gd name="T33" fmla="*/ 1458 h 21600"/>
                  <a:gd name="T34" fmla="*/ 18892 w 21600"/>
                  <a:gd name="T35" fmla="*/ 2214 h 21600"/>
                  <a:gd name="T36" fmla="*/ 20262 w 21600"/>
                  <a:gd name="T37" fmla="*/ 3726 h 21600"/>
                  <a:gd name="T38" fmla="*/ 21143 w 21600"/>
                  <a:gd name="T39" fmla="*/ 6696 h 21600"/>
                  <a:gd name="T40" fmla="*/ 21600 w 21600"/>
                  <a:gd name="T41" fmla="*/ 11178 h 21600"/>
                  <a:gd name="T42" fmla="*/ 21600 w 21600"/>
                  <a:gd name="T43" fmla="*/ 13392 h 21600"/>
                  <a:gd name="T44" fmla="*/ 21600 w 21600"/>
                  <a:gd name="T45" fmla="*/ 15660 h 21600"/>
                  <a:gd name="T46" fmla="*/ 20686 w 21600"/>
                  <a:gd name="T47" fmla="*/ 19386 h 21600"/>
                  <a:gd name="T48" fmla="*/ 19805 w 21600"/>
                  <a:gd name="T49" fmla="*/ 20844 h 21600"/>
                  <a:gd name="T50" fmla="*/ 18435 w 21600"/>
                  <a:gd name="T51" fmla="*/ 21600 h 21600"/>
                  <a:gd name="T52" fmla="*/ 16640 w 21600"/>
                  <a:gd name="T53" fmla="*/ 21600 h 21600"/>
                  <a:gd name="T54" fmla="*/ 15303 w 21600"/>
                  <a:gd name="T55" fmla="*/ 20844 h 21600"/>
                  <a:gd name="T56" fmla="*/ 13508 w 21600"/>
                  <a:gd name="T57" fmla="*/ 20844 h 21600"/>
                  <a:gd name="T58" fmla="*/ 12138 w 21600"/>
                  <a:gd name="T59" fmla="*/ 20088 h 21600"/>
                  <a:gd name="T60" fmla="*/ 10800 w 21600"/>
                  <a:gd name="T61" fmla="*/ 20088 h 21600"/>
                  <a:gd name="T62" fmla="*/ 9430 w 21600"/>
                  <a:gd name="T63" fmla="*/ 20088 h 21600"/>
                  <a:gd name="T64" fmla="*/ 8549 w 21600"/>
                  <a:gd name="T65" fmla="*/ 20088 h 21600"/>
                  <a:gd name="T66" fmla="*/ 7211 w 21600"/>
                  <a:gd name="T67" fmla="*/ 20844 h 21600"/>
                  <a:gd name="T68" fmla="*/ 6297 w 21600"/>
                  <a:gd name="T69" fmla="*/ 20844 h 21600"/>
                  <a:gd name="T70" fmla="*/ 5384 w 21600"/>
                  <a:gd name="T71" fmla="*/ 20844 h 21600"/>
                  <a:gd name="T72" fmla="*/ 4503 w 21600"/>
                  <a:gd name="T73" fmla="*/ 20844 h 21600"/>
                  <a:gd name="T74" fmla="*/ 3589 w 21600"/>
                  <a:gd name="T75" fmla="*/ 20844 h 21600"/>
                  <a:gd name="T76" fmla="*/ 2708 w 21600"/>
                  <a:gd name="T77" fmla="*/ 20844 h 21600"/>
                  <a:gd name="T78" fmla="*/ 1795 w 21600"/>
                  <a:gd name="T79" fmla="*/ 20088 h 21600"/>
                  <a:gd name="T80" fmla="*/ 1795 w 21600"/>
                  <a:gd name="T81" fmla="*/ 19386 h 21600"/>
                  <a:gd name="T82" fmla="*/ 1338 w 21600"/>
                  <a:gd name="T83" fmla="*/ 18630 h 21600"/>
                  <a:gd name="T84" fmla="*/ 881 w 21600"/>
                  <a:gd name="T85" fmla="*/ 17118 h 21600"/>
                  <a:gd name="T86" fmla="*/ 457 w 21600"/>
                  <a:gd name="T87" fmla="*/ 14904 h 21600"/>
                  <a:gd name="T88" fmla="*/ 457 w 21600"/>
                  <a:gd name="T89" fmla="*/ 12636 h 21600"/>
                  <a:gd name="T90" fmla="*/ 0 w 21600"/>
                  <a:gd name="T91" fmla="*/ 10422 h 21600"/>
                  <a:gd name="T92" fmla="*/ 457 w 21600"/>
                  <a:gd name="T93" fmla="*/ 8910 h 21600"/>
                  <a:gd name="T94" fmla="*/ 457 w 21600"/>
                  <a:gd name="T95" fmla="*/ 6696 h 21600"/>
                  <a:gd name="T96" fmla="*/ 881 w 21600"/>
                  <a:gd name="T97" fmla="*/ 5184 h 21600"/>
                  <a:gd name="T98" fmla="*/ 881 w 21600"/>
                  <a:gd name="T99" fmla="*/ 5184 h 21600"/>
                  <a:gd name="T100" fmla="*/ 881 w 21600"/>
                  <a:gd name="T101" fmla="*/ 518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881" y="5184"/>
                    </a:moveTo>
                    <a:lnTo>
                      <a:pt x="1338" y="3726"/>
                    </a:lnTo>
                    <a:lnTo>
                      <a:pt x="2251" y="2214"/>
                    </a:lnTo>
                    <a:lnTo>
                      <a:pt x="3589" y="1458"/>
                    </a:lnTo>
                    <a:lnTo>
                      <a:pt x="4503" y="1458"/>
                    </a:lnTo>
                    <a:lnTo>
                      <a:pt x="5384" y="1458"/>
                    </a:lnTo>
                    <a:lnTo>
                      <a:pt x="6297" y="1458"/>
                    </a:lnTo>
                    <a:lnTo>
                      <a:pt x="8092" y="2214"/>
                    </a:lnTo>
                    <a:lnTo>
                      <a:pt x="9886" y="2214"/>
                    </a:lnTo>
                    <a:lnTo>
                      <a:pt x="11257" y="2214"/>
                    </a:lnTo>
                    <a:lnTo>
                      <a:pt x="12138" y="1458"/>
                    </a:lnTo>
                    <a:lnTo>
                      <a:pt x="13051" y="756"/>
                    </a:lnTo>
                    <a:lnTo>
                      <a:pt x="14389" y="0"/>
                    </a:lnTo>
                    <a:lnTo>
                      <a:pt x="15760" y="0"/>
                    </a:lnTo>
                    <a:lnTo>
                      <a:pt x="16640" y="756"/>
                    </a:lnTo>
                    <a:lnTo>
                      <a:pt x="17554" y="756"/>
                    </a:lnTo>
                    <a:lnTo>
                      <a:pt x="18011" y="1458"/>
                    </a:lnTo>
                    <a:lnTo>
                      <a:pt x="18892" y="2214"/>
                    </a:lnTo>
                    <a:lnTo>
                      <a:pt x="20262" y="3726"/>
                    </a:lnTo>
                    <a:lnTo>
                      <a:pt x="21143" y="6696"/>
                    </a:lnTo>
                    <a:lnTo>
                      <a:pt x="21600" y="11178"/>
                    </a:lnTo>
                    <a:lnTo>
                      <a:pt x="21600" y="13392"/>
                    </a:lnTo>
                    <a:lnTo>
                      <a:pt x="21600" y="15660"/>
                    </a:lnTo>
                    <a:lnTo>
                      <a:pt x="20686" y="19386"/>
                    </a:lnTo>
                    <a:lnTo>
                      <a:pt x="19805" y="20844"/>
                    </a:lnTo>
                    <a:lnTo>
                      <a:pt x="18435" y="21600"/>
                    </a:lnTo>
                    <a:lnTo>
                      <a:pt x="16640" y="21600"/>
                    </a:lnTo>
                    <a:lnTo>
                      <a:pt x="15303" y="20844"/>
                    </a:lnTo>
                    <a:lnTo>
                      <a:pt x="13508" y="20844"/>
                    </a:lnTo>
                    <a:lnTo>
                      <a:pt x="12138" y="20088"/>
                    </a:lnTo>
                    <a:lnTo>
                      <a:pt x="10800" y="20088"/>
                    </a:lnTo>
                    <a:lnTo>
                      <a:pt x="9430" y="20088"/>
                    </a:lnTo>
                    <a:lnTo>
                      <a:pt x="8549" y="20088"/>
                    </a:lnTo>
                    <a:lnTo>
                      <a:pt x="7211" y="20844"/>
                    </a:lnTo>
                    <a:lnTo>
                      <a:pt x="6297" y="20844"/>
                    </a:lnTo>
                    <a:lnTo>
                      <a:pt x="5384" y="20844"/>
                    </a:lnTo>
                    <a:lnTo>
                      <a:pt x="4503" y="20844"/>
                    </a:lnTo>
                    <a:lnTo>
                      <a:pt x="3589" y="20844"/>
                    </a:lnTo>
                    <a:lnTo>
                      <a:pt x="2708" y="20844"/>
                    </a:lnTo>
                    <a:lnTo>
                      <a:pt x="1795" y="20088"/>
                    </a:lnTo>
                    <a:lnTo>
                      <a:pt x="1795" y="19386"/>
                    </a:lnTo>
                    <a:lnTo>
                      <a:pt x="1338" y="18630"/>
                    </a:lnTo>
                    <a:lnTo>
                      <a:pt x="881" y="17118"/>
                    </a:lnTo>
                    <a:lnTo>
                      <a:pt x="457" y="14904"/>
                    </a:lnTo>
                    <a:lnTo>
                      <a:pt x="457" y="12636"/>
                    </a:lnTo>
                    <a:lnTo>
                      <a:pt x="0" y="10422"/>
                    </a:lnTo>
                    <a:lnTo>
                      <a:pt x="457" y="8910"/>
                    </a:lnTo>
                    <a:lnTo>
                      <a:pt x="457" y="6696"/>
                    </a:lnTo>
                    <a:lnTo>
                      <a:pt x="881" y="5184"/>
                    </a:lnTo>
                    <a:close/>
                    <a:moveTo>
                      <a:pt x="881" y="5184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auto">
              <a:xfrm>
                <a:off x="1021" y="1117"/>
                <a:ext cx="649" cy="401"/>
              </a:xfrm>
              <a:custGeom>
                <a:avLst/>
                <a:gdLst>
                  <a:gd name="T0" fmla="*/ 466 w 21600"/>
                  <a:gd name="T1" fmla="*/ 5225 h 21600"/>
                  <a:gd name="T2" fmla="*/ 932 w 21600"/>
                  <a:gd name="T3" fmla="*/ 3717 h 21600"/>
                  <a:gd name="T4" fmla="*/ 1831 w 21600"/>
                  <a:gd name="T5" fmla="*/ 2262 h 21600"/>
                  <a:gd name="T6" fmla="*/ 3228 w 21600"/>
                  <a:gd name="T7" fmla="*/ 1508 h 21600"/>
                  <a:gd name="T8" fmla="*/ 4127 w 21600"/>
                  <a:gd name="T9" fmla="*/ 1508 h 21600"/>
                  <a:gd name="T10" fmla="*/ 5059 w 21600"/>
                  <a:gd name="T11" fmla="*/ 1508 h 21600"/>
                  <a:gd name="T12" fmla="*/ 6423 w 21600"/>
                  <a:gd name="T13" fmla="*/ 1508 h 21600"/>
                  <a:gd name="T14" fmla="*/ 7821 w 21600"/>
                  <a:gd name="T15" fmla="*/ 1508 h 21600"/>
                  <a:gd name="T16" fmla="*/ 9652 w 21600"/>
                  <a:gd name="T17" fmla="*/ 2262 h 21600"/>
                  <a:gd name="T18" fmla="*/ 11482 w 21600"/>
                  <a:gd name="T19" fmla="*/ 2262 h 21600"/>
                  <a:gd name="T20" fmla="*/ 12414 w 21600"/>
                  <a:gd name="T21" fmla="*/ 1508 h 21600"/>
                  <a:gd name="T22" fmla="*/ 12880 w 21600"/>
                  <a:gd name="T23" fmla="*/ 0 h 21600"/>
                  <a:gd name="T24" fmla="*/ 14245 w 21600"/>
                  <a:gd name="T25" fmla="*/ 0 h 21600"/>
                  <a:gd name="T26" fmla="*/ 15609 w 21600"/>
                  <a:gd name="T27" fmla="*/ 0 h 21600"/>
                  <a:gd name="T28" fmla="*/ 16541 w 21600"/>
                  <a:gd name="T29" fmla="*/ 0 h 21600"/>
                  <a:gd name="T30" fmla="*/ 17473 w 21600"/>
                  <a:gd name="T31" fmla="*/ 754 h 21600"/>
                  <a:gd name="T32" fmla="*/ 17906 w 21600"/>
                  <a:gd name="T33" fmla="*/ 1508 h 21600"/>
                  <a:gd name="T34" fmla="*/ 18838 w 21600"/>
                  <a:gd name="T35" fmla="*/ 2262 h 21600"/>
                  <a:gd name="T36" fmla="*/ 20202 w 21600"/>
                  <a:gd name="T37" fmla="*/ 3717 h 21600"/>
                  <a:gd name="T38" fmla="*/ 21134 w 21600"/>
                  <a:gd name="T39" fmla="*/ 6733 h 21600"/>
                  <a:gd name="T40" fmla="*/ 21600 w 21600"/>
                  <a:gd name="T41" fmla="*/ 10450 h 21600"/>
                  <a:gd name="T42" fmla="*/ 21600 w 21600"/>
                  <a:gd name="T43" fmla="*/ 13412 h 21600"/>
                  <a:gd name="T44" fmla="*/ 21600 w 21600"/>
                  <a:gd name="T45" fmla="*/ 14867 h 21600"/>
                  <a:gd name="T46" fmla="*/ 21134 w 21600"/>
                  <a:gd name="T47" fmla="*/ 18584 h 21600"/>
                  <a:gd name="T48" fmla="*/ 19769 w 21600"/>
                  <a:gd name="T49" fmla="*/ 20846 h 21600"/>
                  <a:gd name="T50" fmla="*/ 18372 w 21600"/>
                  <a:gd name="T51" fmla="*/ 21600 h 21600"/>
                  <a:gd name="T52" fmla="*/ 16541 w 21600"/>
                  <a:gd name="T53" fmla="*/ 20846 h 21600"/>
                  <a:gd name="T54" fmla="*/ 15177 w 21600"/>
                  <a:gd name="T55" fmla="*/ 20846 h 21600"/>
                  <a:gd name="T56" fmla="*/ 13779 w 21600"/>
                  <a:gd name="T57" fmla="*/ 20092 h 21600"/>
                  <a:gd name="T58" fmla="*/ 12414 w 21600"/>
                  <a:gd name="T59" fmla="*/ 20092 h 21600"/>
                  <a:gd name="T60" fmla="*/ 10584 w 21600"/>
                  <a:gd name="T61" fmla="*/ 20092 h 21600"/>
                  <a:gd name="T62" fmla="*/ 9186 w 21600"/>
                  <a:gd name="T63" fmla="*/ 20092 h 21600"/>
                  <a:gd name="T64" fmla="*/ 8287 w 21600"/>
                  <a:gd name="T65" fmla="*/ 20092 h 21600"/>
                  <a:gd name="T66" fmla="*/ 7355 w 21600"/>
                  <a:gd name="T67" fmla="*/ 20092 h 21600"/>
                  <a:gd name="T68" fmla="*/ 5991 w 21600"/>
                  <a:gd name="T69" fmla="*/ 20846 h 21600"/>
                  <a:gd name="T70" fmla="*/ 5059 w 21600"/>
                  <a:gd name="T71" fmla="*/ 20846 h 21600"/>
                  <a:gd name="T72" fmla="*/ 4127 w 21600"/>
                  <a:gd name="T73" fmla="*/ 20846 h 21600"/>
                  <a:gd name="T74" fmla="*/ 3228 w 21600"/>
                  <a:gd name="T75" fmla="*/ 20846 h 21600"/>
                  <a:gd name="T76" fmla="*/ 2296 w 21600"/>
                  <a:gd name="T77" fmla="*/ 20092 h 21600"/>
                  <a:gd name="T78" fmla="*/ 1831 w 21600"/>
                  <a:gd name="T79" fmla="*/ 20092 h 21600"/>
                  <a:gd name="T80" fmla="*/ 1398 w 21600"/>
                  <a:gd name="T81" fmla="*/ 19338 h 21600"/>
                  <a:gd name="T82" fmla="*/ 1398 w 21600"/>
                  <a:gd name="T83" fmla="*/ 18584 h 21600"/>
                  <a:gd name="T84" fmla="*/ 932 w 21600"/>
                  <a:gd name="T85" fmla="*/ 17129 h 21600"/>
                  <a:gd name="T86" fmla="*/ 0 w 21600"/>
                  <a:gd name="T87" fmla="*/ 14167 h 21600"/>
                  <a:gd name="T88" fmla="*/ 0 w 21600"/>
                  <a:gd name="T89" fmla="*/ 12658 h 21600"/>
                  <a:gd name="T90" fmla="*/ 0 w 21600"/>
                  <a:gd name="T91" fmla="*/ 10450 h 21600"/>
                  <a:gd name="T92" fmla="*/ 0 w 21600"/>
                  <a:gd name="T93" fmla="*/ 8188 h 21600"/>
                  <a:gd name="T94" fmla="*/ 0 w 21600"/>
                  <a:gd name="T95" fmla="*/ 5979 h 21600"/>
                  <a:gd name="T96" fmla="*/ 466 w 21600"/>
                  <a:gd name="T97" fmla="*/ 5225 h 21600"/>
                  <a:gd name="T98" fmla="*/ 466 w 21600"/>
                  <a:gd name="T99" fmla="*/ 5225 h 21600"/>
                  <a:gd name="T100" fmla="*/ 466 w 21600"/>
                  <a:gd name="T101" fmla="*/ 522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466" y="5225"/>
                    </a:moveTo>
                    <a:lnTo>
                      <a:pt x="932" y="3717"/>
                    </a:lnTo>
                    <a:lnTo>
                      <a:pt x="1831" y="2262"/>
                    </a:lnTo>
                    <a:lnTo>
                      <a:pt x="3228" y="1508"/>
                    </a:lnTo>
                    <a:lnTo>
                      <a:pt x="4127" y="1508"/>
                    </a:lnTo>
                    <a:lnTo>
                      <a:pt x="5059" y="1508"/>
                    </a:lnTo>
                    <a:lnTo>
                      <a:pt x="6423" y="1508"/>
                    </a:lnTo>
                    <a:lnTo>
                      <a:pt x="7821" y="1508"/>
                    </a:lnTo>
                    <a:lnTo>
                      <a:pt x="9652" y="2262"/>
                    </a:lnTo>
                    <a:lnTo>
                      <a:pt x="11482" y="2262"/>
                    </a:lnTo>
                    <a:lnTo>
                      <a:pt x="12414" y="1508"/>
                    </a:lnTo>
                    <a:lnTo>
                      <a:pt x="12880" y="0"/>
                    </a:lnTo>
                    <a:lnTo>
                      <a:pt x="14245" y="0"/>
                    </a:lnTo>
                    <a:lnTo>
                      <a:pt x="15609" y="0"/>
                    </a:lnTo>
                    <a:lnTo>
                      <a:pt x="16541" y="0"/>
                    </a:lnTo>
                    <a:lnTo>
                      <a:pt x="17473" y="754"/>
                    </a:lnTo>
                    <a:lnTo>
                      <a:pt x="17906" y="1508"/>
                    </a:lnTo>
                    <a:lnTo>
                      <a:pt x="18838" y="2262"/>
                    </a:lnTo>
                    <a:lnTo>
                      <a:pt x="20202" y="3717"/>
                    </a:lnTo>
                    <a:lnTo>
                      <a:pt x="21134" y="6733"/>
                    </a:lnTo>
                    <a:lnTo>
                      <a:pt x="21600" y="10450"/>
                    </a:lnTo>
                    <a:lnTo>
                      <a:pt x="21600" y="13412"/>
                    </a:lnTo>
                    <a:lnTo>
                      <a:pt x="21600" y="14867"/>
                    </a:lnTo>
                    <a:lnTo>
                      <a:pt x="21134" y="18584"/>
                    </a:lnTo>
                    <a:lnTo>
                      <a:pt x="19769" y="20846"/>
                    </a:lnTo>
                    <a:lnTo>
                      <a:pt x="18372" y="21600"/>
                    </a:lnTo>
                    <a:lnTo>
                      <a:pt x="16541" y="20846"/>
                    </a:lnTo>
                    <a:lnTo>
                      <a:pt x="15177" y="20846"/>
                    </a:lnTo>
                    <a:lnTo>
                      <a:pt x="13779" y="20092"/>
                    </a:lnTo>
                    <a:lnTo>
                      <a:pt x="12414" y="20092"/>
                    </a:lnTo>
                    <a:lnTo>
                      <a:pt x="10584" y="20092"/>
                    </a:lnTo>
                    <a:lnTo>
                      <a:pt x="9186" y="20092"/>
                    </a:lnTo>
                    <a:lnTo>
                      <a:pt x="8287" y="20092"/>
                    </a:lnTo>
                    <a:lnTo>
                      <a:pt x="7355" y="20092"/>
                    </a:lnTo>
                    <a:lnTo>
                      <a:pt x="5991" y="20846"/>
                    </a:lnTo>
                    <a:lnTo>
                      <a:pt x="5059" y="20846"/>
                    </a:lnTo>
                    <a:lnTo>
                      <a:pt x="4127" y="20846"/>
                    </a:lnTo>
                    <a:lnTo>
                      <a:pt x="3228" y="20846"/>
                    </a:lnTo>
                    <a:lnTo>
                      <a:pt x="2296" y="20092"/>
                    </a:lnTo>
                    <a:lnTo>
                      <a:pt x="1831" y="20092"/>
                    </a:lnTo>
                    <a:lnTo>
                      <a:pt x="1398" y="19338"/>
                    </a:lnTo>
                    <a:lnTo>
                      <a:pt x="1398" y="18584"/>
                    </a:lnTo>
                    <a:lnTo>
                      <a:pt x="932" y="17129"/>
                    </a:lnTo>
                    <a:lnTo>
                      <a:pt x="0" y="14167"/>
                    </a:lnTo>
                    <a:lnTo>
                      <a:pt x="0" y="12658"/>
                    </a:lnTo>
                    <a:lnTo>
                      <a:pt x="0" y="10450"/>
                    </a:lnTo>
                    <a:lnTo>
                      <a:pt x="0" y="8188"/>
                    </a:lnTo>
                    <a:lnTo>
                      <a:pt x="0" y="5979"/>
                    </a:lnTo>
                    <a:lnTo>
                      <a:pt x="466" y="5225"/>
                    </a:lnTo>
                    <a:close/>
                    <a:moveTo>
                      <a:pt x="466" y="5225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auto">
              <a:xfrm>
                <a:off x="4388" y="1766"/>
                <a:ext cx="855" cy="524"/>
              </a:xfrm>
              <a:custGeom>
                <a:avLst/>
                <a:gdLst>
                  <a:gd name="T0" fmla="*/ 707 w 21600"/>
                  <a:gd name="T1" fmla="*/ 5111 h 21600"/>
                  <a:gd name="T2" fmla="*/ 1036 w 21600"/>
                  <a:gd name="T3" fmla="*/ 3998 h 21600"/>
                  <a:gd name="T4" fmla="*/ 2451 w 21600"/>
                  <a:gd name="T5" fmla="*/ 2267 h 21600"/>
                  <a:gd name="T6" fmla="*/ 3486 w 21600"/>
                  <a:gd name="T7" fmla="*/ 1690 h 21600"/>
                  <a:gd name="T8" fmla="*/ 4522 w 21600"/>
                  <a:gd name="T9" fmla="*/ 1690 h 21600"/>
                  <a:gd name="T10" fmla="*/ 5229 w 21600"/>
                  <a:gd name="T11" fmla="*/ 1690 h 21600"/>
                  <a:gd name="T12" fmla="*/ 6619 w 21600"/>
                  <a:gd name="T13" fmla="*/ 1690 h 21600"/>
                  <a:gd name="T14" fmla="*/ 8008 w 21600"/>
                  <a:gd name="T15" fmla="*/ 1690 h 21600"/>
                  <a:gd name="T16" fmla="*/ 9752 w 21600"/>
                  <a:gd name="T17" fmla="*/ 2267 h 21600"/>
                  <a:gd name="T18" fmla="*/ 11495 w 21600"/>
                  <a:gd name="T19" fmla="*/ 2267 h 21600"/>
                  <a:gd name="T20" fmla="*/ 12202 w 21600"/>
                  <a:gd name="T21" fmla="*/ 1154 h 21600"/>
                  <a:gd name="T22" fmla="*/ 12884 w 21600"/>
                  <a:gd name="T23" fmla="*/ 577 h 21600"/>
                  <a:gd name="T24" fmla="*/ 14299 w 21600"/>
                  <a:gd name="T25" fmla="*/ 0 h 21600"/>
                  <a:gd name="T26" fmla="*/ 15688 w 21600"/>
                  <a:gd name="T27" fmla="*/ 0 h 21600"/>
                  <a:gd name="T28" fmla="*/ 16371 w 21600"/>
                  <a:gd name="T29" fmla="*/ 577 h 21600"/>
                  <a:gd name="T30" fmla="*/ 17432 w 21600"/>
                  <a:gd name="T31" fmla="*/ 1154 h 21600"/>
                  <a:gd name="T32" fmla="*/ 17785 w 21600"/>
                  <a:gd name="T33" fmla="*/ 1690 h 21600"/>
                  <a:gd name="T34" fmla="*/ 18821 w 21600"/>
                  <a:gd name="T35" fmla="*/ 2267 h 21600"/>
                  <a:gd name="T36" fmla="*/ 19857 w 21600"/>
                  <a:gd name="T37" fmla="*/ 3998 h 21600"/>
                  <a:gd name="T38" fmla="*/ 21272 w 21600"/>
                  <a:gd name="T39" fmla="*/ 6843 h 21600"/>
                  <a:gd name="T40" fmla="*/ 21600 w 21600"/>
                  <a:gd name="T41" fmla="*/ 10800 h 21600"/>
                  <a:gd name="T42" fmla="*/ 21600 w 21600"/>
                  <a:gd name="T43" fmla="*/ 13067 h 21600"/>
                  <a:gd name="T44" fmla="*/ 21272 w 21600"/>
                  <a:gd name="T45" fmla="*/ 15334 h 21600"/>
                  <a:gd name="T46" fmla="*/ 20918 w 21600"/>
                  <a:gd name="T47" fmla="*/ 18756 h 21600"/>
                  <a:gd name="T48" fmla="*/ 19528 w 21600"/>
                  <a:gd name="T49" fmla="*/ 20487 h 21600"/>
                  <a:gd name="T50" fmla="*/ 18114 w 21600"/>
                  <a:gd name="T51" fmla="*/ 21600 h 21600"/>
                  <a:gd name="T52" fmla="*/ 16724 w 21600"/>
                  <a:gd name="T53" fmla="*/ 21023 h 21600"/>
                  <a:gd name="T54" fmla="*/ 14981 w 21600"/>
                  <a:gd name="T55" fmla="*/ 20487 h 21600"/>
                  <a:gd name="T56" fmla="*/ 13592 w 21600"/>
                  <a:gd name="T57" fmla="*/ 19910 h 21600"/>
                  <a:gd name="T58" fmla="*/ 12202 w 21600"/>
                  <a:gd name="T59" fmla="*/ 19910 h 21600"/>
                  <a:gd name="T60" fmla="*/ 10813 w 21600"/>
                  <a:gd name="T61" fmla="*/ 19910 h 21600"/>
                  <a:gd name="T62" fmla="*/ 9398 w 21600"/>
                  <a:gd name="T63" fmla="*/ 19910 h 21600"/>
                  <a:gd name="T64" fmla="*/ 8362 w 21600"/>
                  <a:gd name="T65" fmla="*/ 19910 h 21600"/>
                  <a:gd name="T66" fmla="*/ 7326 w 21600"/>
                  <a:gd name="T67" fmla="*/ 20487 h 21600"/>
                  <a:gd name="T68" fmla="*/ 6265 w 21600"/>
                  <a:gd name="T69" fmla="*/ 20487 h 21600"/>
                  <a:gd name="T70" fmla="*/ 5229 w 21600"/>
                  <a:gd name="T71" fmla="*/ 21023 h 21600"/>
                  <a:gd name="T72" fmla="*/ 4194 w 21600"/>
                  <a:gd name="T73" fmla="*/ 21023 h 21600"/>
                  <a:gd name="T74" fmla="*/ 3486 w 21600"/>
                  <a:gd name="T75" fmla="*/ 20487 h 21600"/>
                  <a:gd name="T76" fmla="*/ 2779 w 21600"/>
                  <a:gd name="T77" fmla="*/ 20487 h 21600"/>
                  <a:gd name="T78" fmla="*/ 2097 w 21600"/>
                  <a:gd name="T79" fmla="*/ 19333 h 21600"/>
                  <a:gd name="T80" fmla="*/ 1743 w 21600"/>
                  <a:gd name="T81" fmla="*/ 19333 h 21600"/>
                  <a:gd name="T82" fmla="*/ 1389 w 21600"/>
                  <a:gd name="T83" fmla="*/ 18756 h 21600"/>
                  <a:gd name="T84" fmla="*/ 1036 w 21600"/>
                  <a:gd name="T85" fmla="*/ 16489 h 21600"/>
                  <a:gd name="T86" fmla="*/ 354 w 21600"/>
                  <a:gd name="T87" fmla="*/ 14221 h 21600"/>
                  <a:gd name="T88" fmla="*/ 354 w 21600"/>
                  <a:gd name="T89" fmla="*/ 12490 h 21600"/>
                  <a:gd name="T90" fmla="*/ 0 w 21600"/>
                  <a:gd name="T91" fmla="*/ 10800 h 21600"/>
                  <a:gd name="T92" fmla="*/ 354 w 21600"/>
                  <a:gd name="T93" fmla="*/ 8533 h 21600"/>
                  <a:gd name="T94" fmla="*/ 354 w 21600"/>
                  <a:gd name="T95" fmla="*/ 6266 h 21600"/>
                  <a:gd name="T96" fmla="*/ 707 w 21600"/>
                  <a:gd name="T97" fmla="*/ 5111 h 21600"/>
                  <a:gd name="T98" fmla="*/ 707 w 21600"/>
                  <a:gd name="T99" fmla="*/ 5111 h 21600"/>
                  <a:gd name="T100" fmla="*/ 707 w 21600"/>
                  <a:gd name="T101" fmla="*/ 511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707" y="5111"/>
                    </a:moveTo>
                    <a:lnTo>
                      <a:pt x="1036" y="3998"/>
                    </a:lnTo>
                    <a:lnTo>
                      <a:pt x="2451" y="2267"/>
                    </a:lnTo>
                    <a:lnTo>
                      <a:pt x="3486" y="1690"/>
                    </a:lnTo>
                    <a:lnTo>
                      <a:pt x="4522" y="1690"/>
                    </a:lnTo>
                    <a:lnTo>
                      <a:pt x="5229" y="1690"/>
                    </a:lnTo>
                    <a:lnTo>
                      <a:pt x="6619" y="1690"/>
                    </a:lnTo>
                    <a:lnTo>
                      <a:pt x="8008" y="1690"/>
                    </a:lnTo>
                    <a:lnTo>
                      <a:pt x="9752" y="2267"/>
                    </a:lnTo>
                    <a:lnTo>
                      <a:pt x="11495" y="2267"/>
                    </a:lnTo>
                    <a:lnTo>
                      <a:pt x="12202" y="1154"/>
                    </a:lnTo>
                    <a:lnTo>
                      <a:pt x="12884" y="577"/>
                    </a:lnTo>
                    <a:lnTo>
                      <a:pt x="14299" y="0"/>
                    </a:lnTo>
                    <a:lnTo>
                      <a:pt x="15688" y="0"/>
                    </a:lnTo>
                    <a:lnTo>
                      <a:pt x="16371" y="577"/>
                    </a:lnTo>
                    <a:lnTo>
                      <a:pt x="17432" y="1154"/>
                    </a:lnTo>
                    <a:lnTo>
                      <a:pt x="17785" y="1690"/>
                    </a:lnTo>
                    <a:lnTo>
                      <a:pt x="18821" y="2267"/>
                    </a:lnTo>
                    <a:lnTo>
                      <a:pt x="19857" y="3998"/>
                    </a:lnTo>
                    <a:lnTo>
                      <a:pt x="21272" y="6843"/>
                    </a:lnTo>
                    <a:lnTo>
                      <a:pt x="21600" y="10800"/>
                    </a:lnTo>
                    <a:lnTo>
                      <a:pt x="21600" y="13067"/>
                    </a:lnTo>
                    <a:lnTo>
                      <a:pt x="21272" y="15334"/>
                    </a:lnTo>
                    <a:lnTo>
                      <a:pt x="20918" y="18756"/>
                    </a:lnTo>
                    <a:lnTo>
                      <a:pt x="19528" y="20487"/>
                    </a:lnTo>
                    <a:lnTo>
                      <a:pt x="18114" y="21600"/>
                    </a:lnTo>
                    <a:lnTo>
                      <a:pt x="16724" y="21023"/>
                    </a:lnTo>
                    <a:lnTo>
                      <a:pt x="14981" y="20487"/>
                    </a:lnTo>
                    <a:lnTo>
                      <a:pt x="13592" y="19910"/>
                    </a:lnTo>
                    <a:lnTo>
                      <a:pt x="12202" y="19910"/>
                    </a:lnTo>
                    <a:lnTo>
                      <a:pt x="10813" y="19910"/>
                    </a:lnTo>
                    <a:lnTo>
                      <a:pt x="9398" y="19910"/>
                    </a:lnTo>
                    <a:lnTo>
                      <a:pt x="8362" y="19910"/>
                    </a:lnTo>
                    <a:lnTo>
                      <a:pt x="7326" y="20487"/>
                    </a:lnTo>
                    <a:lnTo>
                      <a:pt x="6265" y="20487"/>
                    </a:lnTo>
                    <a:lnTo>
                      <a:pt x="5229" y="21023"/>
                    </a:lnTo>
                    <a:lnTo>
                      <a:pt x="4194" y="21023"/>
                    </a:lnTo>
                    <a:lnTo>
                      <a:pt x="3486" y="20487"/>
                    </a:lnTo>
                    <a:lnTo>
                      <a:pt x="2779" y="20487"/>
                    </a:lnTo>
                    <a:lnTo>
                      <a:pt x="2097" y="19333"/>
                    </a:lnTo>
                    <a:lnTo>
                      <a:pt x="1743" y="19333"/>
                    </a:lnTo>
                    <a:lnTo>
                      <a:pt x="1389" y="18756"/>
                    </a:lnTo>
                    <a:lnTo>
                      <a:pt x="1036" y="16489"/>
                    </a:lnTo>
                    <a:lnTo>
                      <a:pt x="354" y="14221"/>
                    </a:lnTo>
                    <a:lnTo>
                      <a:pt x="354" y="12490"/>
                    </a:lnTo>
                    <a:lnTo>
                      <a:pt x="0" y="10800"/>
                    </a:lnTo>
                    <a:lnTo>
                      <a:pt x="354" y="8533"/>
                    </a:lnTo>
                    <a:lnTo>
                      <a:pt x="354" y="6266"/>
                    </a:lnTo>
                    <a:lnTo>
                      <a:pt x="707" y="5111"/>
                    </a:lnTo>
                    <a:close/>
                    <a:moveTo>
                      <a:pt x="707" y="5111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66" name="Freeform 22"/>
              <p:cNvSpPr>
                <a:spLocks/>
              </p:cNvSpPr>
              <p:nvPr/>
            </p:nvSpPr>
            <p:spPr bwMode="auto">
              <a:xfrm>
                <a:off x="4347" y="1173"/>
                <a:ext cx="496" cy="427"/>
              </a:xfrm>
              <a:custGeom>
                <a:avLst/>
                <a:gdLst>
                  <a:gd name="T0" fmla="*/ 566 w 21600"/>
                  <a:gd name="T1" fmla="*/ 4856 h 21600"/>
                  <a:gd name="T2" fmla="*/ 566 w 21600"/>
                  <a:gd name="T3" fmla="*/ 4148 h 21600"/>
                  <a:gd name="T4" fmla="*/ 1785 w 21600"/>
                  <a:gd name="T5" fmla="*/ 2074 h 21600"/>
                  <a:gd name="T6" fmla="*/ 3005 w 21600"/>
                  <a:gd name="T7" fmla="*/ 1366 h 21600"/>
                  <a:gd name="T8" fmla="*/ 4181 w 21600"/>
                  <a:gd name="T9" fmla="*/ 1366 h 21600"/>
                  <a:gd name="T10" fmla="*/ 4790 w 21600"/>
                  <a:gd name="T11" fmla="*/ 1366 h 21600"/>
                  <a:gd name="T12" fmla="*/ 6010 w 21600"/>
                  <a:gd name="T13" fmla="*/ 1366 h 21600"/>
                  <a:gd name="T14" fmla="*/ 7795 w 21600"/>
                  <a:gd name="T15" fmla="*/ 2074 h 21600"/>
                  <a:gd name="T16" fmla="*/ 9581 w 21600"/>
                  <a:gd name="T17" fmla="*/ 2074 h 21600"/>
                  <a:gd name="T18" fmla="*/ 10800 w 21600"/>
                  <a:gd name="T19" fmla="*/ 2074 h 21600"/>
                  <a:gd name="T20" fmla="*/ 11976 w 21600"/>
                  <a:gd name="T21" fmla="*/ 1366 h 21600"/>
                  <a:gd name="T22" fmla="*/ 12585 w 21600"/>
                  <a:gd name="T23" fmla="*/ 658 h 21600"/>
                  <a:gd name="T24" fmla="*/ 13805 w 21600"/>
                  <a:gd name="T25" fmla="*/ 0 h 21600"/>
                  <a:gd name="T26" fmla="*/ 14981 w 21600"/>
                  <a:gd name="T27" fmla="*/ 0 h 21600"/>
                  <a:gd name="T28" fmla="*/ 16200 w 21600"/>
                  <a:gd name="T29" fmla="*/ 0 h 21600"/>
                  <a:gd name="T30" fmla="*/ 17419 w 21600"/>
                  <a:gd name="T31" fmla="*/ 658 h 21600"/>
                  <a:gd name="T32" fmla="*/ 17985 w 21600"/>
                  <a:gd name="T33" fmla="*/ 1366 h 21600"/>
                  <a:gd name="T34" fmla="*/ 18595 w 21600"/>
                  <a:gd name="T35" fmla="*/ 2074 h 21600"/>
                  <a:gd name="T36" fmla="*/ 19815 w 21600"/>
                  <a:gd name="T37" fmla="*/ 4148 h 21600"/>
                  <a:gd name="T38" fmla="*/ 20990 w 21600"/>
                  <a:gd name="T39" fmla="*/ 6981 h 21600"/>
                  <a:gd name="T40" fmla="*/ 20990 w 21600"/>
                  <a:gd name="T41" fmla="*/ 11129 h 21600"/>
                  <a:gd name="T42" fmla="*/ 21600 w 21600"/>
                  <a:gd name="T43" fmla="*/ 13253 h 21600"/>
                  <a:gd name="T44" fmla="*/ 20990 w 21600"/>
                  <a:gd name="T45" fmla="*/ 15327 h 21600"/>
                  <a:gd name="T46" fmla="*/ 20424 w 21600"/>
                  <a:gd name="T47" fmla="*/ 18818 h 21600"/>
                  <a:gd name="T48" fmla="*/ 19205 w 21600"/>
                  <a:gd name="T49" fmla="*/ 20942 h 21600"/>
                  <a:gd name="T50" fmla="*/ 17985 w 21600"/>
                  <a:gd name="T51" fmla="*/ 21600 h 21600"/>
                  <a:gd name="T52" fmla="*/ 16200 w 21600"/>
                  <a:gd name="T53" fmla="*/ 21600 h 21600"/>
                  <a:gd name="T54" fmla="*/ 14981 w 21600"/>
                  <a:gd name="T55" fmla="*/ 20942 h 21600"/>
                  <a:gd name="T56" fmla="*/ 13195 w 21600"/>
                  <a:gd name="T57" fmla="*/ 20234 h 21600"/>
                  <a:gd name="T58" fmla="*/ 11976 w 21600"/>
                  <a:gd name="T59" fmla="*/ 20234 h 21600"/>
                  <a:gd name="T60" fmla="*/ 10800 w 21600"/>
                  <a:gd name="T61" fmla="*/ 20234 h 21600"/>
                  <a:gd name="T62" fmla="*/ 9015 w 21600"/>
                  <a:gd name="T63" fmla="*/ 20234 h 21600"/>
                  <a:gd name="T64" fmla="*/ 7795 w 21600"/>
                  <a:gd name="T65" fmla="*/ 20234 h 21600"/>
                  <a:gd name="T66" fmla="*/ 7185 w 21600"/>
                  <a:gd name="T67" fmla="*/ 20942 h 21600"/>
                  <a:gd name="T68" fmla="*/ 6010 w 21600"/>
                  <a:gd name="T69" fmla="*/ 20942 h 21600"/>
                  <a:gd name="T70" fmla="*/ 4790 w 21600"/>
                  <a:gd name="T71" fmla="*/ 20942 h 21600"/>
                  <a:gd name="T72" fmla="*/ 4181 w 21600"/>
                  <a:gd name="T73" fmla="*/ 20942 h 21600"/>
                  <a:gd name="T74" fmla="*/ 3005 w 21600"/>
                  <a:gd name="T75" fmla="*/ 20942 h 21600"/>
                  <a:gd name="T76" fmla="*/ 2395 w 21600"/>
                  <a:gd name="T77" fmla="*/ 20942 h 21600"/>
                  <a:gd name="T78" fmla="*/ 1785 w 21600"/>
                  <a:gd name="T79" fmla="*/ 20234 h 21600"/>
                  <a:gd name="T80" fmla="*/ 1176 w 21600"/>
                  <a:gd name="T81" fmla="*/ 19526 h 21600"/>
                  <a:gd name="T82" fmla="*/ 1176 w 21600"/>
                  <a:gd name="T83" fmla="*/ 18818 h 21600"/>
                  <a:gd name="T84" fmla="*/ 566 w 21600"/>
                  <a:gd name="T85" fmla="*/ 17452 h 21600"/>
                  <a:gd name="T86" fmla="*/ 0 w 21600"/>
                  <a:gd name="T87" fmla="*/ 14619 h 21600"/>
                  <a:gd name="T88" fmla="*/ 0 w 21600"/>
                  <a:gd name="T89" fmla="*/ 12545 h 21600"/>
                  <a:gd name="T90" fmla="*/ 0 w 21600"/>
                  <a:gd name="T91" fmla="*/ 10471 h 21600"/>
                  <a:gd name="T92" fmla="*/ 0 w 21600"/>
                  <a:gd name="T93" fmla="*/ 8347 h 21600"/>
                  <a:gd name="T94" fmla="*/ 0 w 21600"/>
                  <a:gd name="T95" fmla="*/ 6273 h 21600"/>
                  <a:gd name="T96" fmla="*/ 566 w 21600"/>
                  <a:gd name="T97" fmla="*/ 4856 h 21600"/>
                  <a:gd name="T98" fmla="*/ 566 w 21600"/>
                  <a:gd name="T99" fmla="*/ 4856 h 21600"/>
                  <a:gd name="T100" fmla="*/ 566 w 21600"/>
                  <a:gd name="T101" fmla="*/ 485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566" y="4856"/>
                    </a:moveTo>
                    <a:lnTo>
                      <a:pt x="566" y="4148"/>
                    </a:lnTo>
                    <a:lnTo>
                      <a:pt x="1785" y="2074"/>
                    </a:lnTo>
                    <a:lnTo>
                      <a:pt x="3005" y="1366"/>
                    </a:lnTo>
                    <a:lnTo>
                      <a:pt x="4181" y="1366"/>
                    </a:lnTo>
                    <a:lnTo>
                      <a:pt x="4790" y="1366"/>
                    </a:lnTo>
                    <a:lnTo>
                      <a:pt x="6010" y="1366"/>
                    </a:lnTo>
                    <a:lnTo>
                      <a:pt x="7795" y="2074"/>
                    </a:lnTo>
                    <a:lnTo>
                      <a:pt x="9581" y="2074"/>
                    </a:lnTo>
                    <a:lnTo>
                      <a:pt x="10800" y="2074"/>
                    </a:lnTo>
                    <a:lnTo>
                      <a:pt x="11976" y="1366"/>
                    </a:lnTo>
                    <a:lnTo>
                      <a:pt x="12585" y="658"/>
                    </a:lnTo>
                    <a:lnTo>
                      <a:pt x="13805" y="0"/>
                    </a:lnTo>
                    <a:lnTo>
                      <a:pt x="14981" y="0"/>
                    </a:lnTo>
                    <a:lnTo>
                      <a:pt x="16200" y="0"/>
                    </a:lnTo>
                    <a:lnTo>
                      <a:pt x="17419" y="658"/>
                    </a:lnTo>
                    <a:lnTo>
                      <a:pt x="17985" y="1366"/>
                    </a:lnTo>
                    <a:lnTo>
                      <a:pt x="18595" y="2074"/>
                    </a:lnTo>
                    <a:lnTo>
                      <a:pt x="19815" y="4148"/>
                    </a:lnTo>
                    <a:lnTo>
                      <a:pt x="20990" y="6981"/>
                    </a:lnTo>
                    <a:lnTo>
                      <a:pt x="20990" y="11129"/>
                    </a:lnTo>
                    <a:lnTo>
                      <a:pt x="21600" y="13253"/>
                    </a:lnTo>
                    <a:lnTo>
                      <a:pt x="20990" y="15327"/>
                    </a:lnTo>
                    <a:lnTo>
                      <a:pt x="20424" y="18818"/>
                    </a:lnTo>
                    <a:lnTo>
                      <a:pt x="19205" y="20942"/>
                    </a:lnTo>
                    <a:lnTo>
                      <a:pt x="17985" y="21600"/>
                    </a:lnTo>
                    <a:lnTo>
                      <a:pt x="16200" y="21600"/>
                    </a:lnTo>
                    <a:lnTo>
                      <a:pt x="14981" y="20942"/>
                    </a:lnTo>
                    <a:lnTo>
                      <a:pt x="13195" y="20234"/>
                    </a:lnTo>
                    <a:lnTo>
                      <a:pt x="11976" y="20234"/>
                    </a:lnTo>
                    <a:lnTo>
                      <a:pt x="10800" y="20234"/>
                    </a:lnTo>
                    <a:lnTo>
                      <a:pt x="9015" y="20234"/>
                    </a:lnTo>
                    <a:lnTo>
                      <a:pt x="7795" y="20234"/>
                    </a:lnTo>
                    <a:lnTo>
                      <a:pt x="7185" y="20942"/>
                    </a:lnTo>
                    <a:lnTo>
                      <a:pt x="6010" y="20942"/>
                    </a:lnTo>
                    <a:lnTo>
                      <a:pt x="4790" y="20942"/>
                    </a:lnTo>
                    <a:lnTo>
                      <a:pt x="4181" y="20942"/>
                    </a:lnTo>
                    <a:lnTo>
                      <a:pt x="3005" y="20942"/>
                    </a:lnTo>
                    <a:lnTo>
                      <a:pt x="2395" y="20942"/>
                    </a:lnTo>
                    <a:lnTo>
                      <a:pt x="1785" y="20234"/>
                    </a:lnTo>
                    <a:lnTo>
                      <a:pt x="1176" y="19526"/>
                    </a:lnTo>
                    <a:lnTo>
                      <a:pt x="1176" y="18818"/>
                    </a:lnTo>
                    <a:lnTo>
                      <a:pt x="566" y="17452"/>
                    </a:lnTo>
                    <a:lnTo>
                      <a:pt x="0" y="14619"/>
                    </a:lnTo>
                    <a:lnTo>
                      <a:pt x="0" y="12545"/>
                    </a:lnTo>
                    <a:lnTo>
                      <a:pt x="0" y="10471"/>
                    </a:lnTo>
                    <a:lnTo>
                      <a:pt x="0" y="8347"/>
                    </a:lnTo>
                    <a:lnTo>
                      <a:pt x="0" y="6273"/>
                    </a:lnTo>
                    <a:lnTo>
                      <a:pt x="566" y="4856"/>
                    </a:lnTo>
                    <a:close/>
                    <a:moveTo>
                      <a:pt x="566" y="4856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67" name="Freeform 23"/>
              <p:cNvSpPr>
                <a:spLocks/>
              </p:cNvSpPr>
              <p:nvPr/>
            </p:nvSpPr>
            <p:spPr bwMode="auto">
              <a:xfrm>
                <a:off x="345" y="483"/>
                <a:ext cx="386" cy="331"/>
              </a:xfrm>
              <a:custGeom>
                <a:avLst/>
                <a:gdLst>
                  <a:gd name="T0" fmla="*/ 0 w 21600"/>
                  <a:gd name="T1" fmla="*/ 5416 h 21600"/>
                  <a:gd name="T2" fmla="*/ 783 w 21600"/>
                  <a:gd name="T3" fmla="*/ 3589 h 21600"/>
                  <a:gd name="T4" fmla="*/ 1567 w 21600"/>
                  <a:gd name="T5" fmla="*/ 1762 h 21600"/>
                  <a:gd name="T6" fmla="*/ 3078 w 21600"/>
                  <a:gd name="T7" fmla="*/ 1762 h 21600"/>
                  <a:gd name="T8" fmla="*/ 3861 w 21600"/>
                  <a:gd name="T9" fmla="*/ 1762 h 21600"/>
                  <a:gd name="T10" fmla="*/ 4645 w 21600"/>
                  <a:gd name="T11" fmla="*/ 1762 h 21600"/>
                  <a:gd name="T12" fmla="*/ 6211 w 21600"/>
                  <a:gd name="T13" fmla="*/ 1762 h 21600"/>
                  <a:gd name="T14" fmla="*/ 7722 w 21600"/>
                  <a:gd name="T15" fmla="*/ 1762 h 21600"/>
                  <a:gd name="T16" fmla="*/ 9289 w 21600"/>
                  <a:gd name="T17" fmla="*/ 1762 h 21600"/>
                  <a:gd name="T18" fmla="*/ 10800 w 21600"/>
                  <a:gd name="T19" fmla="*/ 1762 h 21600"/>
                  <a:gd name="T20" fmla="*/ 11583 w 21600"/>
                  <a:gd name="T21" fmla="*/ 914 h 21600"/>
                  <a:gd name="T22" fmla="*/ 12367 w 21600"/>
                  <a:gd name="T23" fmla="*/ 0 h 21600"/>
                  <a:gd name="T24" fmla="*/ 13934 w 21600"/>
                  <a:gd name="T25" fmla="*/ 0 h 21600"/>
                  <a:gd name="T26" fmla="*/ 15445 w 21600"/>
                  <a:gd name="T27" fmla="*/ 0 h 21600"/>
                  <a:gd name="T28" fmla="*/ 16228 w 21600"/>
                  <a:gd name="T29" fmla="*/ 0 h 21600"/>
                  <a:gd name="T30" fmla="*/ 17011 w 21600"/>
                  <a:gd name="T31" fmla="*/ 914 h 21600"/>
                  <a:gd name="T32" fmla="*/ 17739 w 21600"/>
                  <a:gd name="T33" fmla="*/ 914 h 21600"/>
                  <a:gd name="T34" fmla="*/ 18522 w 21600"/>
                  <a:gd name="T35" fmla="*/ 1762 h 21600"/>
                  <a:gd name="T36" fmla="*/ 20089 w 21600"/>
                  <a:gd name="T37" fmla="*/ 3589 h 21600"/>
                  <a:gd name="T38" fmla="*/ 20873 w 21600"/>
                  <a:gd name="T39" fmla="*/ 7178 h 21600"/>
                  <a:gd name="T40" fmla="*/ 21600 w 21600"/>
                  <a:gd name="T41" fmla="*/ 10767 h 21600"/>
                  <a:gd name="T42" fmla="*/ 21600 w 21600"/>
                  <a:gd name="T43" fmla="*/ 13508 h 21600"/>
                  <a:gd name="T44" fmla="*/ 20873 w 21600"/>
                  <a:gd name="T45" fmla="*/ 15270 h 21600"/>
                  <a:gd name="T46" fmla="*/ 20873 w 21600"/>
                  <a:gd name="T47" fmla="*/ 18859 h 21600"/>
                  <a:gd name="T48" fmla="*/ 19306 w 21600"/>
                  <a:gd name="T49" fmla="*/ 20686 h 21600"/>
                  <a:gd name="T50" fmla="*/ 17739 w 21600"/>
                  <a:gd name="T51" fmla="*/ 21600 h 21600"/>
                  <a:gd name="T52" fmla="*/ 16228 w 21600"/>
                  <a:gd name="T53" fmla="*/ 21600 h 21600"/>
                  <a:gd name="T54" fmla="*/ 14661 w 21600"/>
                  <a:gd name="T55" fmla="*/ 20686 h 21600"/>
                  <a:gd name="T56" fmla="*/ 13150 w 21600"/>
                  <a:gd name="T57" fmla="*/ 20686 h 21600"/>
                  <a:gd name="T58" fmla="*/ 11583 w 21600"/>
                  <a:gd name="T59" fmla="*/ 19773 h 21600"/>
                  <a:gd name="T60" fmla="*/ 10800 w 21600"/>
                  <a:gd name="T61" fmla="*/ 19773 h 21600"/>
                  <a:gd name="T62" fmla="*/ 9289 w 21600"/>
                  <a:gd name="T63" fmla="*/ 19773 h 21600"/>
                  <a:gd name="T64" fmla="*/ 7722 w 21600"/>
                  <a:gd name="T65" fmla="*/ 20686 h 21600"/>
                  <a:gd name="T66" fmla="*/ 6939 w 21600"/>
                  <a:gd name="T67" fmla="*/ 20686 h 21600"/>
                  <a:gd name="T68" fmla="*/ 6211 w 21600"/>
                  <a:gd name="T69" fmla="*/ 20686 h 21600"/>
                  <a:gd name="T70" fmla="*/ 4645 w 21600"/>
                  <a:gd name="T71" fmla="*/ 20686 h 21600"/>
                  <a:gd name="T72" fmla="*/ 3861 w 21600"/>
                  <a:gd name="T73" fmla="*/ 21600 h 21600"/>
                  <a:gd name="T74" fmla="*/ 3078 w 21600"/>
                  <a:gd name="T75" fmla="*/ 20686 h 21600"/>
                  <a:gd name="T76" fmla="*/ 2350 w 21600"/>
                  <a:gd name="T77" fmla="*/ 20686 h 21600"/>
                  <a:gd name="T78" fmla="*/ 1567 w 21600"/>
                  <a:gd name="T79" fmla="*/ 19773 h 21600"/>
                  <a:gd name="T80" fmla="*/ 1567 w 21600"/>
                  <a:gd name="T81" fmla="*/ 19773 h 21600"/>
                  <a:gd name="T82" fmla="*/ 783 w 21600"/>
                  <a:gd name="T83" fmla="*/ 18859 h 21600"/>
                  <a:gd name="T84" fmla="*/ 783 w 21600"/>
                  <a:gd name="T85" fmla="*/ 17097 h 21600"/>
                  <a:gd name="T86" fmla="*/ 0 w 21600"/>
                  <a:gd name="T87" fmla="*/ 14356 h 21600"/>
                  <a:gd name="T88" fmla="*/ 0 w 21600"/>
                  <a:gd name="T89" fmla="*/ 12595 h 21600"/>
                  <a:gd name="T90" fmla="*/ 0 w 21600"/>
                  <a:gd name="T91" fmla="*/ 10767 h 21600"/>
                  <a:gd name="T92" fmla="*/ 0 w 21600"/>
                  <a:gd name="T93" fmla="*/ 8092 h 21600"/>
                  <a:gd name="T94" fmla="*/ 0 w 21600"/>
                  <a:gd name="T95" fmla="*/ 6265 h 21600"/>
                  <a:gd name="T96" fmla="*/ 0 w 21600"/>
                  <a:gd name="T97" fmla="*/ 5416 h 21600"/>
                  <a:gd name="T98" fmla="*/ 0 w 21600"/>
                  <a:gd name="T99" fmla="*/ 5416 h 21600"/>
                  <a:gd name="T100" fmla="*/ 0 w 21600"/>
                  <a:gd name="T101" fmla="*/ 541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0" y="5416"/>
                    </a:moveTo>
                    <a:lnTo>
                      <a:pt x="783" y="3589"/>
                    </a:lnTo>
                    <a:lnTo>
                      <a:pt x="1567" y="1762"/>
                    </a:lnTo>
                    <a:lnTo>
                      <a:pt x="3078" y="1762"/>
                    </a:lnTo>
                    <a:lnTo>
                      <a:pt x="3861" y="1762"/>
                    </a:lnTo>
                    <a:lnTo>
                      <a:pt x="4645" y="1762"/>
                    </a:lnTo>
                    <a:lnTo>
                      <a:pt x="6211" y="1762"/>
                    </a:lnTo>
                    <a:lnTo>
                      <a:pt x="7722" y="1762"/>
                    </a:lnTo>
                    <a:lnTo>
                      <a:pt x="9289" y="1762"/>
                    </a:lnTo>
                    <a:lnTo>
                      <a:pt x="10800" y="1762"/>
                    </a:lnTo>
                    <a:lnTo>
                      <a:pt x="11583" y="914"/>
                    </a:lnTo>
                    <a:lnTo>
                      <a:pt x="12367" y="0"/>
                    </a:lnTo>
                    <a:lnTo>
                      <a:pt x="13934" y="0"/>
                    </a:lnTo>
                    <a:lnTo>
                      <a:pt x="15445" y="0"/>
                    </a:lnTo>
                    <a:lnTo>
                      <a:pt x="16228" y="0"/>
                    </a:lnTo>
                    <a:lnTo>
                      <a:pt x="17011" y="914"/>
                    </a:lnTo>
                    <a:lnTo>
                      <a:pt x="17739" y="914"/>
                    </a:lnTo>
                    <a:lnTo>
                      <a:pt x="18522" y="1762"/>
                    </a:lnTo>
                    <a:lnTo>
                      <a:pt x="20089" y="3589"/>
                    </a:lnTo>
                    <a:lnTo>
                      <a:pt x="20873" y="7178"/>
                    </a:lnTo>
                    <a:lnTo>
                      <a:pt x="21600" y="10767"/>
                    </a:lnTo>
                    <a:lnTo>
                      <a:pt x="21600" y="13508"/>
                    </a:lnTo>
                    <a:lnTo>
                      <a:pt x="20873" y="15270"/>
                    </a:lnTo>
                    <a:lnTo>
                      <a:pt x="20873" y="18859"/>
                    </a:lnTo>
                    <a:lnTo>
                      <a:pt x="19306" y="20686"/>
                    </a:lnTo>
                    <a:lnTo>
                      <a:pt x="17739" y="21600"/>
                    </a:lnTo>
                    <a:lnTo>
                      <a:pt x="16228" y="21600"/>
                    </a:lnTo>
                    <a:lnTo>
                      <a:pt x="14661" y="20686"/>
                    </a:lnTo>
                    <a:lnTo>
                      <a:pt x="13150" y="20686"/>
                    </a:lnTo>
                    <a:lnTo>
                      <a:pt x="11583" y="19773"/>
                    </a:lnTo>
                    <a:lnTo>
                      <a:pt x="10800" y="19773"/>
                    </a:lnTo>
                    <a:lnTo>
                      <a:pt x="9289" y="19773"/>
                    </a:lnTo>
                    <a:lnTo>
                      <a:pt x="7722" y="20686"/>
                    </a:lnTo>
                    <a:lnTo>
                      <a:pt x="6939" y="20686"/>
                    </a:lnTo>
                    <a:lnTo>
                      <a:pt x="6211" y="20686"/>
                    </a:lnTo>
                    <a:lnTo>
                      <a:pt x="4645" y="20686"/>
                    </a:lnTo>
                    <a:lnTo>
                      <a:pt x="3861" y="21600"/>
                    </a:lnTo>
                    <a:lnTo>
                      <a:pt x="3078" y="20686"/>
                    </a:lnTo>
                    <a:lnTo>
                      <a:pt x="2350" y="20686"/>
                    </a:lnTo>
                    <a:lnTo>
                      <a:pt x="1567" y="19773"/>
                    </a:lnTo>
                    <a:lnTo>
                      <a:pt x="783" y="18859"/>
                    </a:lnTo>
                    <a:lnTo>
                      <a:pt x="783" y="17097"/>
                    </a:lnTo>
                    <a:lnTo>
                      <a:pt x="0" y="14356"/>
                    </a:lnTo>
                    <a:lnTo>
                      <a:pt x="0" y="12595"/>
                    </a:lnTo>
                    <a:lnTo>
                      <a:pt x="0" y="10767"/>
                    </a:lnTo>
                    <a:lnTo>
                      <a:pt x="0" y="8092"/>
                    </a:lnTo>
                    <a:lnTo>
                      <a:pt x="0" y="6265"/>
                    </a:lnTo>
                    <a:lnTo>
                      <a:pt x="0" y="5416"/>
                    </a:lnTo>
                    <a:close/>
                    <a:moveTo>
                      <a:pt x="0" y="5416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68" name="Rectangle 24"/>
              <p:cNvSpPr>
                <a:spLocks/>
              </p:cNvSpPr>
              <p:nvPr/>
            </p:nvSpPr>
            <p:spPr bwMode="auto">
              <a:xfrm>
                <a:off x="457" y="613"/>
                <a:ext cx="18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ヒラギノ明朝 ProN W3" pitchFamily="60" charset="-128"/>
                    <a:cs typeface="Arial" panose="020B0604020202020204" pitchFamily="34" charset="0"/>
                    <a:sym typeface="Arial" panose="020B0604020202020204" pitchFamily="34" charset="0"/>
                  </a:rPr>
                  <a:t>ISP</a:t>
                </a:r>
              </a:p>
            </p:txBody>
          </p:sp>
          <p:sp>
            <p:nvSpPr>
              <p:cNvPr id="6169" name="Rectangle 25"/>
              <p:cNvSpPr>
                <a:spLocks/>
              </p:cNvSpPr>
              <p:nvPr/>
            </p:nvSpPr>
            <p:spPr bwMode="auto">
              <a:xfrm>
                <a:off x="1283" y="648"/>
                <a:ext cx="28" cy="594"/>
              </a:xfrm>
              <a:prstGeom prst="rect">
                <a:avLst/>
              </a:prstGeom>
              <a:solidFill>
                <a:srgbClr val="FFD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70" name="Rectangle 26"/>
              <p:cNvSpPr>
                <a:spLocks/>
              </p:cNvSpPr>
              <p:nvPr/>
            </p:nvSpPr>
            <p:spPr bwMode="auto">
              <a:xfrm>
                <a:off x="1283" y="648"/>
                <a:ext cx="42" cy="607"/>
              </a:xfrm>
              <a:prstGeom prst="rect">
                <a:avLst/>
              </a:prstGeom>
              <a:noFill/>
              <a:ln w="31750">
                <a:solidFill>
                  <a:srgbClr val="FFD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71" name="Freeform 27"/>
              <p:cNvSpPr>
                <a:spLocks/>
              </p:cNvSpPr>
              <p:nvPr/>
            </p:nvSpPr>
            <p:spPr bwMode="auto">
              <a:xfrm>
                <a:off x="3381" y="1573"/>
                <a:ext cx="1021" cy="496"/>
              </a:xfrm>
              <a:custGeom>
                <a:avLst/>
                <a:gdLst>
                  <a:gd name="T0" fmla="*/ 21600 w 21600"/>
                  <a:gd name="T1" fmla="*/ 20424 h 21600"/>
                  <a:gd name="T2" fmla="*/ 21304 w 21600"/>
                  <a:gd name="T3" fmla="*/ 21600 h 21600"/>
                  <a:gd name="T4" fmla="*/ 0 w 21600"/>
                  <a:gd name="T5" fmla="*/ 1176 h 21600"/>
                  <a:gd name="T6" fmla="*/ 275 w 21600"/>
                  <a:gd name="T7" fmla="*/ 0 h 21600"/>
                  <a:gd name="T8" fmla="*/ 21600 w 21600"/>
                  <a:gd name="T9" fmla="*/ 20424 h 21600"/>
                  <a:gd name="T10" fmla="*/ 21600 w 21600"/>
                  <a:gd name="T11" fmla="*/ 2042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20424"/>
                    </a:moveTo>
                    <a:lnTo>
                      <a:pt x="21304" y="21600"/>
                    </a:lnTo>
                    <a:lnTo>
                      <a:pt x="0" y="1176"/>
                    </a:lnTo>
                    <a:lnTo>
                      <a:pt x="275" y="0"/>
                    </a:lnTo>
                    <a:lnTo>
                      <a:pt x="21600" y="20424"/>
                    </a:lnTo>
                    <a:close/>
                    <a:moveTo>
                      <a:pt x="21600" y="20424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72" name="Freeform 28"/>
              <p:cNvSpPr>
                <a:spLocks/>
              </p:cNvSpPr>
              <p:nvPr/>
            </p:nvSpPr>
            <p:spPr bwMode="auto">
              <a:xfrm>
                <a:off x="3808" y="1159"/>
                <a:ext cx="663" cy="317"/>
              </a:xfrm>
              <a:custGeom>
                <a:avLst/>
                <a:gdLst>
                  <a:gd name="T0" fmla="*/ 21600 w 21600"/>
                  <a:gd name="T1" fmla="*/ 19760 h 21600"/>
                  <a:gd name="T2" fmla="*/ 21144 w 21600"/>
                  <a:gd name="T3" fmla="*/ 21600 h 21600"/>
                  <a:gd name="T4" fmla="*/ 0 w 21600"/>
                  <a:gd name="T5" fmla="*/ 1840 h 21600"/>
                  <a:gd name="T6" fmla="*/ 912 w 21600"/>
                  <a:gd name="T7" fmla="*/ 0 h 21600"/>
                  <a:gd name="T8" fmla="*/ 21600 w 21600"/>
                  <a:gd name="T9" fmla="*/ 19760 h 21600"/>
                  <a:gd name="T10" fmla="*/ 21600 w 21600"/>
                  <a:gd name="T11" fmla="*/ 1976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760"/>
                    </a:moveTo>
                    <a:lnTo>
                      <a:pt x="21144" y="21600"/>
                    </a:lnTo>
                    <a:lnTo>
                      <a:pt x="0" y="1840"/>
                    </a:lnTo>
                    <a:lnTo>
                      <a:pt x="912" y="0"/>
                    </a:lnTo>
                    <a:lnTo>
                      <a:pt x="21600" y="19760"/>
                    </a:lnTo>
                    <a:close/>
                    <a:moveTo>
                      <a:pt x="21600" y="19760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73" name="Freeform 29"/>
              <p:cNvSpPr>
                <a:spLocks/>
              </p:cNvSpPr>
              <p:nvPr/>
            </p:nvSpPr>
            <p:spPr bwMode="auto">
              <a:xfrm>
                <a:off x="1449" y="1338"/>
                <a:ext cx="497" cy="262"/>
              </a:xfrm>
              <a:custGeom>
                <a:avLst/>
                <a:gdLst>
                  <a:gd name="T0" fmla="*/ 21600 w 21600"/>
                  <a:gd name="T1" fmla="*/ 19374 h 21600"/>
                  <a:gd name="T2" fmla="*/ 20992 w 21600"/>
                  <a:gd name="T3" fmla="*/ 21600 h 21600"/>
                  <a:gd name="T4" fmla="*/ 0 w 21600"/>
                  <a:gd name="T5" fmla="*/ 2308 h 21600"/>
                  <a:gd name="T6" fmla="*/ 608 w 21600"/>
                  <a:gd name="T7" fmla="*/ 0 h 21600"/>
                  <a:gd name="T8" fmla="*/ 21600 w 21600"/>
                  <a:gd name="T9" fmla="*/ 19374 h 21600"/>
                  <a:gd name="T10" fmla="*/ 21600 w 21600"/>
                  <a:gd name="T11" fmla="*/ 1937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374"/>
                    </a:moveTo>
                    <a:lnTo>
                      <a:pt x="20992" y="21600"/>
                    </a:lnTo>
                    <a:lnTo>
                      <a:pt x="0" y="2308"/>
                    </a:lnTo>
                    <a:lnTo>
                      <a:pt x="608" y="0"/>
                    </a:lnTo>
                    <a:lnTo>
                      <a:pt x="21600" y="19374"/>
                    </a:lnTo>
                    <a:close/>
                    <a:moveTo>
                      <a:pt x="21600" y="19374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74" name="Freeform 30"/>
              <p:cNvSpPr>
                <a:spLocks/>
              </p:cNvSpPr>
              <p:nvPr/>
            </p:nvSpPr>
            <p:spPr bwMode="auto">
              <a:xfrm>
                <a:off x="676" y="648"/>
                <a:ext cx="621" cy="318"/>
              </a:xfrm>
              <a:custGeom>
                <a:avLst/>
                <a:gdLst>
                  <a:gd name="T0" fmla="*/ 21600 w 21600"/>
                  <a:gd name="T1" fmla="*/ 19698 h 21600"/>
                  <a:gd name="T2" fmla="*/ 21600 w 21600"/>
                  <a:gd name="T3" fmla="*/ 21600 h 21600"/>
                  <a:gd name="T4" fmla="*/ 0 w 21600"/>
                  <a:gd name="T5" fmla="*/ 1902 h 21600"/>
                  <a:gd name="T6" fmla="*/ 487 w 21600"/>
                  <a:gd name="T7" fmla="*/ 0 h 21600"/>
                  <a:gd name="T8" fmla="*/ 21600 w 21600"/>
                  <a:gd name="T9" fmla="*/ 19698 h 21600"/>
                  <a:gd name="T10" fmla="*/ 21600 w 21600"/>
                  <a:gd name="T11" fmla="*/ 1969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698"/>
                    </a:moveTo>
                    <a:lnTo>
                      <a:pt x="21600" y="21600"/>
                    </a:lnTo>
                    <a:lnTo>
                      <a:pt x="0" y="1902"/>
                    </a:lnTo>
                    <a:lnTo>
                      <a:pt x="487" y="0"/>
                    </a:lnTo>
                    <a:lnTo>
                      <a:pt x="21600" y="19698"/>
                    </a:lnTo>
                    <a:close/>
                    <a:moveTo>
                      <a:pt x="21600" y="19698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75" name="Freeform 31"/>
              <p:cNvSpPr>
                <a:spLocks/>
              </p:cNvSpPr>
              <p:nvPr/>
            </p:nvSpPr>
            <p:spPr bwMode="auto">
              <a:xfrm>
                <a:off x="3864" y="386"/>
                <a:ext cx="248" cy="593"/>
              </a:xfrm>
              <a:custGeom>
                <a:avLst/>
                <a:gdLst>
                  <a:gd name="T0" fmla="*/ 21600 w 21600"/>
                  <a:gd name="T1" fmla="*/ 21126 h 21600"/>
                  <a:gd name="T2" fmla="*/ 19161 w 21600"/>
                  <a:gd name="T3" fmla="*/ 21600 h 21600"/>
                  <a:gd name="T4" fmla="*/ 0 w 21600"/>
                  <a:gd name="T5" fmla="*/ 510 h 21600"/>
                  <a:gd name="T6" fmla="*/ 2352 w 21600"/>
                  <a:gd name="T7" fmla="*/ 0 h 21600"/>
                  <a:gd name="T8" fmla="*/ 21600 w 21600"/>
                  <a:gd name="T9" fmla="*/ 21126 h 21600"/>
                  <a:gd name="T10" fmla="*/ 21600 w 21600"/>
                  <a:gd name="T11" fmla="*/ 2112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21126"/>
                    </a:moveTo>
                    <a:lnTo>
                      <a:pt x="19161" y="21600"/>
                    </a:lnTo>
                    <a:lnTo>
                      <a:pt x="0" y="510"/>
                    </a:lnTo>
                    <a:lnTo>
                      <a:pt x="2352" y="0"/>
                    </a:lnTo>
                    <a:lnTo>
                      <a:pt x="21600" y="21126"/>
                    </a:lnTo>
                    <a:close/>
                    <a:moveTo>
                      <a:pt x="21600" y="21126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76" name="Rectangle 32"/>
              <p:cNvSpPr>
                <a:spLocks/>
              </p:cNvSpPr>
              <p:nvPr/>
            </p:nvSpPr>
            <p:spPr bwMode="auto">
              <a:xfrm>
                <a:off x="680" y="2186"/>
                <a:ext cx="9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ヒラギノ明朝 ProN W3" pitchFamily="60" charset="-128"/>
                    <a:cs typeface="Arial" panose="020B0604020202020204" pitchFamily="34" charset="0"/>
                    <a:sym typeface="Arial" panose="020B0604020202020204" pitchFamily="34" charset="0"/>
                  </a:rPr>
                  <a:t>desktop computer:</a:t>
                </a:r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>
                <a:off x="111" y="897"/>
                <a:ext cx="41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07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07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78" name="AutoShape 34"/>
              <p:cNvSpPr>
                <a:spLocks/>
              </p:cNvSpPr>
              <p:nvPr/>
            </p:nvSpPr>
            <p:spPr bwMode="auto">
              <a:xfrm>
                <a:off x="14" y="800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79" name="AutoShape 35"/>
              <p:cNvSpPr>
                <a:spLocks/>
              </p:cNvSpPr>
              <p:nvPr/>
            </p:nvSpPr>
            <p:spPr bwMode="auto">
              <a:xfrm>
                <a:off x="0" y="786"/>
                <a:ext cx="138" cy="111"/>
              </a:xfrm>
              <a:prstGeom prst="roundRect">
                <a:avLst>
                  <a:gd name="adj" fmla="val 40083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80" name="Rectangle 36"/>
              <p:cNvSpPr>
                <a:spLocks/>
              </p:cNvSpPr>
              <p:nvPr/>
            </p:nvSpPr>
            <p:spPr bwMode="auto">
              <a:xfrm>
                <a:off x="28" y="828"/>
                <a:ext cx="83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81" name="Rectangle 37"/>
              <p:cNvSpPr>
                <a:spLocks/>
              </p:cNvSpPr>
              <p:nvPr/>
            </p:nvSpPr>
            <p:spPr bwMode="auto">
              <a:xfrm>
                <a:off x="28" y="828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82" name="Freeform 38"/>
              <p:cNvSpPr>
                <a:spLocks/>
              </p:cNvSpPr>
              <p:nvPr/>
            </p:nvSpPr>
            <p:spPr bwMode="auto">
              <a:xfrm>
                <a:off x="138" y="952"/>
                <a:ext cx="28" cy="27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11200 h 21600"/>
                  <a:gd name="T6" fmla="*/ 21600 w 21600"/>
                  <a:gd name="T7" fmla="*/ 216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1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11200"/>
                    </a:lnTo>
                    <a:lnTo>
                      <a:pt x="21600" y="21600"/>
                    </a:lnTo>
                    <a:lnTo>
                      <a:pt x="10800" y="21600"/>
                    </a:lnTo>
                    <a:lnTo>
                      <a:pt x="0" y="21600"/>
                    </a:lnTo>
                    <a:lnTo>
                      <a:pt x="0" y="11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pic>
            <p:nvPicPr>
              <p:cNvPr id="6183" name="Picture 3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" y="828"/>
                <a:ext cx="83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84" name="Rectangle 40"/>
              <p:cNvSpPr>
                <a:spLocks/>
              </p:cNvSpPr>
              <p:nvPr/>
            </p:nvSpPr>
            <p:spPr bwMode="auto">
              <a:xfrm>
                <a:off x="14" y="883"/>
                <a:ext cx="97" cy="27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85" name="Freeform 41"/>
              <p:cNvSpPr>
                <a:spLocks/>
              </p:cNvSpPr>
              <p:nvPr/>
            </p:nvSpPr>
            <p:spPr bwMode="auto">
              <a:xfrm>
                <a:off x="0" y="910"/>
                <a:ext cx="138" cy="14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86" name="Line 42"/>
              <p:cNvSpPr>
                <a:spLocks noChangeShapeType="1"/>
              </p:cNvSpPr>
              <p:nvPr/>
            </p:nvSpPr>
            <p:spPr bwMode="auto">
              <a:xfrm>
                <a:off x="14" y="924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87" name="Line 43"/>
              <p:cNvSpPr>
                <a:spLocks noChangeShapeType="1"/>
              </p:cNvSpPr>
              <p:nvPr/>
            </p:nvSpPr>
            <p:spPr bwMode="auto">
              <a:xfrm>
                <a:off x="28" y="910"/>
                <a:ext cx="8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88" name="Line 44"/>
              <p:cNvSpPr>
                <a:spLocks noChangeShapeType="1"/>
              </p:cNvSpPr>
              <p:nvPr/>
            </p:nvSpPr>
            <p:spPr bwMode="auto">
              <a:xfrm>
                <a:off x="14" y="910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89" name="Line 45"/>
              <p:cNvSpPr>
                <a:spLocks noChangeShapeType="1"/>
              </p:cNvSpPr>
              <p:nvPr/>
            </p:nvSpPr>
            <p:spPr bwMode="auto">
              <a:xfrm>
                <a:off x="42" y="924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>
                <a:off x="97" y="910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1" name="Line 47"/>
              <p:cNvSpPr>
                <a:spLocks noChangeShapeType="1"/>
              </p:cNvSpPr>
              <p:nvPr/>
            </p:nvSpPr>
            <p:spPr bwMode="auto">
              <a:xfrm>
                <a:off x="111" y="924"/>
                <a:ext cx="1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2" name="Rectangle 48"/>
              <p:cNvSpPr>
                <a:spLocks/>
              </p:cNvSpPr>
              <p:nvPr/>
            </p:nvSpPr>
            <p:spPr bwMode="auto">
              <a:xfrm>
                <a:off x="55" y="814"/>
                <a:ext cx="4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3" name="Rectangle 49"/>
              <p:cNvSpPr>
                <a:spLocks/>
              </p:cNvSpPr>
              <p:nvPr/>
            </p:nvSpPr>
            <p:spPr bwMode="auto">
              <a:xfrm>
                <a:off x="55" y="814"/>
                <a:ext cx="5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4" name="Freeform 50"/>
              <p:cNvSpPr>
                <a:spLocks/>
              </p:cNvSpPr>
              <p:nvPr/>
            </p:nvSpPr>
            <p:spPr bwMode="auto">
              <a:xfrm>
                <a:off x="1601" y="414"/>
                <a:ext cx="1738" cy="1476"/>
              </a:xfrm>
              <a:custGeom>
                <a:avLst/>
                <a:gdLst>
                  <a:gd name="T0" fmla="*/ 20916 w 21600"/>
                  <a:gd name="T1" fmla="*/ 0 h 21600"/>
                  <a:gd name="T2" fmla="*/ 21600 w 21600"/>
                  <a:gd name="T3" fmla="*/ 805 h 21600"/>
                  <a:gd name="T4" fmla="*/ 510 w 21600"/>
                  <a:gd name="T5" fmla="*/ 21600 h 21600"/>
                  <a:gd name="T6" fmla="*/ 0 w 21600"/>
                  <a:gd name="T7" fmla="*/ 20795 h 21600"/>
                  <a:gd name="T8" fmla="*/ 20916 w 21600"/>
                  <a:gd name="T9" fmla="*/ 0 h 21600"/>
                  <a:gd name="T10" fmla="*/ 20916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0916" y="0"/>
                    </a:moveTo>
                    <a:lnTo>
                      <a:pt x="21600" y="805"/>
                    </a:lnTo>
                    <a:lnTo>
                      <a:pt x="510" y="21600"/>
                    </a:lnTo>
                    <a:lnTo>
                      <a:pt x="0" y="20795"/>
                    </a:lnTo>
                    <a:lnTo>
                      <a:pt x="20916" y="0"/>
                    </a:lnTo>
                    <a:close/>
                    <a:moveTo>
                      <a:pt x="20916" y="0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5" name="Freeform 51"/>
              <p:cNvSpPr>
                <a:spLocks/>
              </p:cNvSpPr>
              <p:nvPr/>
            </p:nvSpPr>
            <p:spPr bwMode="auto">
              <a:xfrm>
                <a:off x="2166" y="1352"/>
                <a:ext cx="649" cy="759"/>
              </a:xfrm>
              <a:custGeom>
                <a:avLst/>
                <a:gdLst>
                  <a:gd name="T0" fmla="*/ 21600 w 21600"/>
                  <a:gd name="T1" fmla="*/ 20405 h 21600"/>
                  <a:gd name="T2" fmla="*/ 19769 w 21600"/>
                  <a:gd name="T3" fmla="*/ 21600 h 21600"/>
                  <a:gd name="T4" fmla="*/ 0 w 21600"/>
                  <a:gd name="T5" fmla="*/ 1167 h 21600"/>
                  <a:gd name="T6" fmla="*/ 1398 w 21600"/>
                  <a:gd name="T7" fmla="*/ 0 h 21600"/>
                  <a:gd name="T8" fmla="*/ 21600 w 21600"/>
                  <a:gd name="T9" fmla="*/ 20405 h 21600"/>
                  <a:gd name="T10" fmla="*/ 21600 w 21600"/>
                  <a:gd name="T11" fmla="*/ 2040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20405"/>
                    </a:moveTo>
                    <a:lnTo>
                      <a:pt x="19769" y="21600"/>
                    </a:lnTo>
                    <a:lnTo>
                      <a:pt x="0" y="1167"/>
                    </a:lnTo>
                    <a:lnTo>
                      <a:pt x="1398" y="0"/>
                    </a:lnTo>
                    <a:lnTo>
                      <a:pt x="21600" y="20405"/>
                    </a:lnTo>
                    <a:close/>
                    <a:moveTo>
                      <a:pt x="21600" y="20405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6" name="Freeform 52"/>
              <p:cNvSpPr>
                <a:spLocks/>
              </p:cNvSpPr>
              <p:nvPr/>
            </p:nvSpPr>
            <p:spPr bwMode="auto">
              <a:xfrm>
                <a:off x="2649" y="2166"/>
                <a:ext cx="704" cy="359"/>
              </a:xfrm>
              <a:custGeom>
                <a:avLst/>
                <a:gdLst>
                  <a:gd name="T0" fmla="*/ 21600 w 21600"/>
                  <a:gd name="T1" fmla="*/ 19073 h 21600"/>
                  <a:gd name="T2" fmla="*/ 21170 w 21600"/>
                  <a:gd name="T3" fmla="*/ 21600 h 21600"/>
                  <a:gd name="T4" fmla="*/ 0 w 21600"/>
                  <a:gd name="T5" fmla="*/ 1685 h 21600"/>
                  <a:gd name="T6" fmla="*/ 430 w 21600"/>
                  <a:gd name="T7" fmla="*/ 0 h 21600"/>
                  <a:gd name="T8" fmla="*/ 21600 w 21600"/>
                  <a:gd name="T9" fmla="*/ 19073 h 21600"/>
                  <a:gd name="T10" fmla="*/ 21600 w 21600"/>
                  <a:gd name="T11" fmla="*/ 1907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073"/>
                    </a:moveTo>
                    <a:lnTo>
                      <a:pt x="21170" y="21600"/>
                    </a:lnTo>
                    <a:lnTo>
                      <a:pt x="0" y="1685"/>
                    </a:lnTo>
                    <a:lnTo>
                      <a:pt x="430" y="0"/>
                    </a:lnTo>
                    <a:lnTo>
                      <a:pt x="21600" y="19073"/>
                    </a:lnTo>
                    <a:close/>
                    <a:moveTo>
                      <a:pt x="21600" y="19073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7" name="Freeform 53"/>
              <p:cNvSpPr>
                <a:spLocks/>
              </p:cNvSpPr>
              <p:nvPr/>
            </p:nvSpPr>
            <p:spPr bwMode="auto">
              <a:xfrm>
                <a:off x="2111" y="814"/>
                <a:ext cx="359" cy="359"/>
              </a:xfrm>
              <a:custGeom>
                <a:avLst/>
                <a:gdLst>
                  <a:gd name="T0" fmla="*/ 21600 w 21600"/>
                  <a:gd name="T1" fmla="*/ 19915 h 21600"/>
                  <a:gd name="T2" fmla="*/ 19915 w 21600"/>
                  <a:gd name="T3" fmla="*/ 21600 h 21600"/>
                  <a:gd name="T4" fmla="*/ 0 w 21600"/>
                  <a:gd name="T5" fmla="*/ 842 h 21600"/>
                  <a:gd name="T6" fmla="*/ 842 w 21600"/>
                  <a:gd name="T7" fmla="*/ 0 h 21600"/>
                  <a:gd name="T8" fmla="*/ 21600 w 21600"/>
                  <a:gd name="T9" fmla="*/ 19915 h 21600"/>
                  <a:gd name="T10" fmla="*/ 21600 w 21600"/>
                  <a:gd name="T11" fmla="*/ 1991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915"/>
                    </a:moveTo>
                    <a:lnTo>
                      <a:pt x="19915" y="21600"/>
                    </a:lnTo>
                    <a:lnTo>
                      <a:pt x="0" y="842"/>
                    </a:lnTo>
                    <a:lnTo>
                      <a:pt x="842" y="0"/>
                    </a:lnTo>
                    <a:lnTo>
                      <a:pt x="21600" y="19915"/>
                    </a:lnTo>
                    <a:close/>
                    <a:moveTo>
                      <a:pt x="21600" y="19915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8" name="Freeform 54"/>
              <p:cNvSpPr>
                <a:spLocks/>
              </p:cNvSpPr>
              <p:nvPr/>
            </p:nvSpPr>
            <p:spPr bwMode="auto">
              <a:xfrm>
                <a:off x="262" y="1131"/>
                <a:ext cx="42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199" name="AutoShape 55"/>
              <p:cNvSpPr>
                <a:spLocks/>
              </p:cNvSpPr>
              <p:nvPr/>
            </p:nvSpPr>
            <p:spPr bwMode="auto">
              <a:xfrm>
                <a:off x="152" y="1048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00" name="AutoShape 56"/>
              <p:cNvSpPr>
                <a:spLocks/>
              </p:cNvSpPr>
              <p:nvPr/>
            </p:nvSpPr>
            <p:spPr bwMode="auto">
              <a:xfrm>
                <a:off x="138" y="1035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01" name="Rectangle 57"/>
              <p:cNvSpPr>
                <a:spLocks/>
              </p:cNvSpPr>
              <p:nvPr/>
            </p:nvSpPr>
            <p:spPr bwMode="auto">
              <a:xfrm>
                <a:off x="166" y="1062"/>
                <a:ext cx="83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02" name="Rectangle 58"/>
              <p:cNvSpPr>
                <a:spLocks/>
              </p:cNvSpPr>
              <p:nvPr/>
            </p:nvSpPr>
            <p:spPr bwMode="auto">
              <a:xfrm>
                <a:off x="166" y="1062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03" name="Freeform 59"/>
              <p:cNvSpPr>
                <a:spLocks/>
              </p:cNvSpPr>
              <p:nvPr/>
            </p:nvSpPr>
            <p:spPr bwMode="auto">
              <a:xfrm>
                <a:off x="290" y="1186"/>
                <a:ext cx="28" cy="4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7200 h 21600"/>
                  <a:gd name="T6" fmla="*/ 21600 w 21600"/>
                  <a:gd name="T7" fmla="*/ 144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4400 h 21600"/>
                  <a:gd name="T14" fmla="*/ 0 w 21600"/>
                  <a:gd name="T15" fmla="*/ 7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10800" y="21600"/>
                    </a:lnTo>
                    <a:lnTo>
                      <a:pt x="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pic>
            <p:nvPicPr>
              <p:cNvPr id="6204" name="Picture 60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" y="1076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05" name="Line 61"/>
              <p:cNvSpPr>
                <a:spLocks noChangeShapeType="1"/>
              </p:cNvSpPr>
              <p:nvPr/>
            </p:nvSpPr>
            <p:spPr bwMode="auto">
              <a:xfrm>
                <a:off x="290" y="1200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06" name="Line 62"/>
              <p:cNvSpPr>
                <a:spLocks noChangeShapeType="1"/>
              </p:cNvSpPr>
              <p:nvPr/>
            </p:nvSpPr>
            <p:spPr bwMode="auto">
              <a:xfrm>
                <a:off x="304" y="1200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07" name="Line 63"/>
              <p:cNvSpPr>
                <a:spLocks noChangeShapeType="1"/>
              </p:cNvSpPr>
              <p:nvPr/>
            </p:nvSpPr>
            <p:spPr bwMode="auto">
              <a:xfrm>
                <a:off x="304" y="1200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08" name="Rectangle 64"/>
              <p:cNvSpPr>
                <a:spLocks/>
              </p:cNvSpPr>
              <p:nvPr/>
            </p:nvSpPr>
            <p:spPr bwMode="auto">
              <a:xfrm>
                <a:off x="166" y="1131"/>
                <a:ext cx="96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09" name="Freeform 65"/>
              <p:cNvSpPr>
                <a:spLocks/>
              </p:cNvSpPr>
              <p:nvPr/>
            </p:nvSpPr>
            <p:spPr bwMode="auto">
              <a:xfrm>
                <a:off x="152" y="1145"/>
                <a:ext cx="124" cy="28"/>
              </a:xfrm>
              <a:custGeom>
                <a:avLst/>
                <a:gdLst>
                  <a:gd name="T0" fmla="*/ 2439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161 w 21600"/>
                  <a:gd name="T7" fmla="*/ 0 h 21600"/>
                  <a:gd name="T8" fmla="*/ 2439 w 21600"/>
                  <a:gd name="T9" fmla="*/ 0 h 21600"/>
                  <a:gd name="T10" fmla="*/ 2439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439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161" y="0"/>
                    </a:lnTo>
                    <a:lnTo>
                      <a:pt x="2439" y="0"/>
                    </a:lnTo>
                    <a:close/>
                    <a:moveTo>
                      <a:pt x="2439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0" name="Line 66"/>
              <p:cNvSpPr>
                <a:spLocks noChangeShapeType="1"/>
              </p:cNvSpPr>
              <p:nvPr/>
            </p:nvSpPr>
            <p:spPr bwMode="auto">
              <a:xfrm>
                <a:off x="166" y="1159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1" name="Line 67"/>
              <p:cNvSpPr>
                <a:spLocks noChangeShapeType="1"/>
              </p:cNvSpPr>
              <p:nvPr/>
            </p:nvSpPr>
            <p:spPr bwMode="auto">
              <a:xfrm>
                <a:off x="166" y="1145"/>
                <a:ext cx="9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2" name="Line 68"/>
              <p:cNvSpPr>
                <a:spLocks noChangeShapeType="1"/>
              </p:cNvSpPr>
              <p:nvPr/>
            </p:nvSpPr>
            <p:spPr bwMode="auto">
              <a:xfrm>
                <a:off x="166" y="1159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3" name="Line 69"/>
              <p:cNvSpPr>
                <a:spLocks noChangeShapeType="1"/>
              </p:cNvSpPr>
              <p:nvPr/>
            </p:nvSpPr>
            <p:spPr bwMode="auto">
              <a:xfrm>
                <a:off x="193" y="1159"/>
                <a:ext cx="5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4" name="Line 70"/>
              <p:cNvSpPr>
                <a:spLocks noChangeShapeType="1"/>
              </p:cNvSpPr>
              <p:nvPr/>
            </p:nvSpPr>
            <p:spPr bwMode="auto">
              <a:xfrm>
                <a:off x="235" y="1159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5" name="Line 71"/>
              <p:cNvSpPr>
                <a:spLocks noChangeShapeType="1"/>
              </p:cNvSpPr>
              <p:nvPr/>
            </p:nvSpPr>
            <p:spPr bwMode="auto">
              <a:xfrm>
                <a:off x="249" y="1159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6" name="Rectangle 72"/>
              <p:cNvSpPr>
                <a:spLocks/>
              </p:cNvSpPr>
              <p:nvPr/>
            </p:nvSpPr>
            <p:spPr bwMode="auto">
              <a:xfrm>
                <a:off x="207" y="1048"/>
                <a:ext cx="28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7" name="Rectangle 73"/>
              <p:cNvSpPr>
                <a:spLocks/>
              </p:cNvSpPr>
              <p:nvPr/>
            </p:nvSpPr>
            <p:spPr bwMode="auto">
              <a:xfrm>
                <a:off x="207" y="1048"/>
                <a:ext cx="42" cy="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8" name="Freeform 74"/>
              <p:cNvSpPr>
                <a:spLocks/>
              </p:cNvSpPr>
              <p:nvPr/>
            </p:nvSpPr>
            <p:spPr bwMode="auto">
              <a:xfrm>
                <a:off x="814" y="1104"/>
                <a:ext cx="42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07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07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19" name="AutoShape 75"/>
              <p:cNvSpPr>
                <a:spLocks/>
              </p:cNvSpPr>
              <p:nvPr/>
            </p:nvSpPr>
            <p:spPr bwMode="auto">
              <a:xfrm>
                <a:off x="704" y="1021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20" name="AutoShape 76"/>
              <p:cNvSpPr>
                <a:spLocks/>
              </p:cNvSpPr>
              <p:nvPr/>
            </p:nvSpPr>
            <p:spPr bwMode="auto">
              <a:xfrm>
                <a:off x="690" y="1007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21" name="Rectangle 77"/>
              <p:cNvSpPr>
                <a:spLocks/>
              </p:cNvSpPr>
              <p:nvPr/>
            </p:nvSpPr>
            <p:spPr bwMode="auto">
              <a:xfrm>
                <a:off x="718" y="1035"/>
                <a:ext cx="8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22" name="Rectangle 78"/>
              <p:cNvSpPr>
                <a:spLocks/>
              </p:cNvSpPr>
              <p:nvPr/>
            </p:nvSpPr>
            <p:spPr bwMode="auto">
              <a:xfrm>
                <a:off x="718" y="1035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23" name="Freeform 79"/>
              <p:cNvSpPr>
                <a:spLocks/>
              </p:cNvSpPr>
              <p:nvPr/>
            </p:nvSpPr>
            <p:spPr bwMode="auto">
              <a:xfrm>
                <a:off x="842" y="1159"/>
                <a:ext cx="27" cy="41"/>
              </a:xfrm>
              <a:custGeom>
                <a:avLst/>
                <a:gdLst>
                  <a:gd name="T0" fmla="*/ 11200 w 21600"/>
                  <a:gd name="T1" fmla="*/ 0 h 21600"/>
                  <a:gd name="T2" fmla="*/ 11200 w 21600"/>
                  <a:gd name="T3" fmla="*/ 0 h 21600"/>
                  <a:gd name="T4" fmla="*/ 21600 w 21600"/>
                  <a:gd name="T5" fmla="*/ 7376 h 21600"/>
                  <a:gd name="T6" fmla="*/ 21600 w 21600"/>
                  <a:gd name="T7" fmla="*/ 14224 h 21600"/>
                  <a:gd name="T8" fmla="*/ 11200 w 21600"/>
                  <a:gd name="T9" fmla="*/ 21600 h 21600"/>
                  <a:gd name="T10" fmla="*/ 11200 w 21600"/>
                  <a:gd name="T11" fmla="*/ 21600 h 21600"/>
                  <a:gd name="T12" fmla="*/ 0 w 21600"/>
                  <a:gd name="T13" fmla="*/ 14224 h 21600"/>
                  <a:gd name="T14" fmla="*/ 0 w 21600"/>
                  <a:gd name="T15" fmla="*/ 7376 h 21600"/>
                  <a:gd name="T16" fmla="*/ 0 w 21600"/>
                  <a:gd name="T17" fmla="*/ 0 h 21600"/>
                  <a:gd name="T18" fmla="*/ 11200 w 21600"/>
                  <a:gd name="T19" fmla="*/ 0 h 21600"/>
                  <a:gd name="T20" fmla="*/ 112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1200" y="0"/>
                    </a:moveTo>
                    <a:lnTo>
                      <a:pt x="11200" y="0"/>
                    </a:lnTo>
                    <a:lnTo>
                      <a:pt x="21600" y="7376"/>
                    </a:lnTo>
                    <a:lnTo>
                      <a:pt x="21600" y="14224"/>
                    </a:lnTo>
                    <a:lnTo>
                      <a:pt x="11200" y="21600"/>
                    </a:lnTo>
                    <a:lnTo>
                      <a:pt x="0" y="14224"/>
                    </a:lnTo>
                    <a:lnTo>
                      <a:pt x="0" y="7376"/>
                    </a:lnTo>
                    <a:lnTo>
                      <a:pt x="0" y="0"/>
                    </a:lnTo>
                    <a:lnTo>
                      <a:pt x="11200" y="0"/>
                    </a:lnTo>
                    <a:close/>
                    <a:moveTo>
                      <a:pt x="112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pic>
            <p:nvPicPr>
              <p:cNvPr id="6224" name="Picture 80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" y="1048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25" name="Line 81"/>
              <p:cNvSpPr>
                <a:spLocks noChangeShapeType="1"/>
              </p:cNvSpPr>
              <p:nvPr/>
            </p:nvSpPr>
            <p:spPr bwMode="auto">
              <a:xfrm>
                <a:off x="842" y="1173"/>
                <a:ext cx="1" cy="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26" name="Line 82"/>
              <p:cNvSpPr>
                <a:spLocks noChangeShapeType="1"/>
              </p:cNvSpPr>
              <p:nvPr/>
            </p:nvSpPr>
            <p:spPr bwMode="auto">
              <a:xfrm>
                <a:off x="856" y="1173"/>
                <a:ext cx="1" cy="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27" name="Line 83"/>
              <p:cNvSpPr>
                <a:spLocks noChangeShapeType="1"/>
              </p:cNvSpPr>
              <p:nvPr/>
            </p:nvSpPr>
            <p:spPr bwMode="auto">
              <a:xfrm>
                <a:off x="856" y="1173"/>
                <a:ext cx="1" cy="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28" name="Rectangle 84"/>
              <p:cNvSpPr>
                <a:spLocks/>
              </p:cNvSpPr>
              <p:nvPr/>
            </p:nvSpPr>
            <p:spPr bwMode="auto">
              <a:xfrm>
                <a:off x="718" y="1104"/>
                <a:ext cx="96" cy="13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29" name="Freeform 85"/>
              <p:cNvSpPr>
                <a:spLocks/>
              </p:cNvSpPr>
              <p:nvPr/>
            </p:nvSpPr>
            <p:spPr bwMode="auto">
              <a:xfrm>
                <a:off x="704" y="1117"/>
                <a:ext cx="124" cy="28"/>
              </a:xfrm>
              <a:custGeom>
                <a:avLst/>
                <a:gdLst>
                  <a:gd name="T0" fmla="*/ 2439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161 w 21600"/>
                  <a:gd name="T7" fmla="*/ 0 h 21600"/>
                  <a:gd name="T8" fmla="*/ 2439 w 21600"/>
                  <a:gd name="T9" fmla="*/ 0 h 21600"/>
                  <a:gd name="T10" fmla="*/ 2439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439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161" y="0"/>
                    </a:lnTo>
                    <a:lnTo>
                      <a:pt x="2439" y="0"/>
                    </a:lnTo>
                    <a:close/>
                    <a:moveTo>
                      <a:pt x="2439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0" name="Line 86"/>
              <p:cNvSpPr>
                <a:spLocks noChangeShapeType="1"/>
              </p:cNvSpPr>
              <p:nvPr/>
            </p:nvSpPr>
            <p:spPr bwMode="auto">
              <a:xfrm>
                <a:off x="718" y="1131"/>
                <a:ext cx="1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1" name="Line 87"/>
              <p:cNvSpPr>
                <a:spLocks noChangeShapeType="1"/>
              </p:cNvSpPr>
              <p:nvPr/>
            </p:nvSpPr>
            <p:spPr bwMode="auto">
              <a:xfrm>
                <a:off x="718" y="1117"/>
                <a:ext cx="9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2" name="Line 88"/>
              <p:cNvSpPr>
                <a:spLocks noChangeShapeType="1"/>
              </p:cNvSpPr>
              <p:nvPr/>
            </p:nvSpPr>
            <p:spPr bwMode="auto">
              <a:xfrm>
                <a:off x="718" y="113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3" name="Line 89"/>
              <p:cNvSpPr>
                <a:spLocks noChangeShapeType="1"/>
              </p:cNvSpPr>
              <p:nvPr/>
            </p:nvSpPr>
            <p:spPr bwMode="auto">
              <a:xfrm>
                <a:off x="745" y="113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4" name="Line 90"/>
              <p:cNvSpPr>
                <a:spLocks noChangeShapeType="1"/>
              </p:cNvSpPr>
              <p:nvPr/>
            </p:nvSpPr>
            <p:spPr bwMode="auto">
              <a:xfrm>
                <a:off x="787" y="1131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5" name="Line 91"/>
              <p:cNvSpPr>
                <a:spLocks noChangeShapeType="1"/>
              </p:cNvSpPr>
              <p:nvPr/>
            </p:nvSpPr>
            <p:spPr bwMode="auto">
              <a:xfrm>
                <a:off x="800" y="1131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6" name="Rectangle 92"/>
              <p:cNvSpPr>
                <a:spLocks/>
              </p:cNvSpPr>
              <p:nvPr/>
            </p:nvSpPr>
            <p:spPr bwMode="auto">
              <a:xfrm>
                <a:off x="759" y="1021"/>
                <a:ext cx="28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7" name="Rectangle 93"/>
              <p:cNvSpPr>
                <a:spLocks/>
              </p:cNvSpPr>
              <p:nvPr/>
            </p:nvSpPr>
            <p:spPr bwMode="auto">
              <a:xfrm>
                <a:off x="759" y="1021"/>
                <a:ext cx="41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8" name="Freeform 94"/>
              <p:cNvSpPr>
                <a:spLocks/>
              </p:cNvSpPr>
              <p:nvPr/>
            </p:nvSpPr>
            <p:spPr bwMode="auto">
              <a:xfrm>
                <a:off x="538" y="1186"/>
                <a:ext cx="56" cy="69"/>
              </a:xfrm>
              <a:custGeom>
                <a:avLst/>
                <a:gdLst>
                  <a:gd name="T0" fmla="*/ 0 w 21600"/>
                  <a:gd name="T1" fmla="*/ 0 h 21600"/>
                  <a:gd name="T2" fmla="*/ 162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2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39" name="AutoShape 95"/>
              <p:cNvSpPr>
                <a:spLocks/>
              </p:cNvSpPr>
              <p:nvPr/>
            </p:nvSpPr>
            <p:spPr bwMode="auto">
              <a:xfrm>
                <a:off x="442" y="1104"/>
                <a:ext cx="110" cy="8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40" name="AutoShape 96"/>
              <p:cNvSpPr>
                <a:spLocks/>
              </p:cNvSpPr>
              <p:nvPr/>
            </p:nvSpPr>
            <p:spPr bwMode="auto">
              <a:xfrm>
                <a:off x="428" y="1090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41" name="Rectangle 97"/>
              <p:cNvSpPr>
                <a:spLocks/>
              </p:cNvSpPr>
              <p:nvPr/>
            </p:nvSpPr>
            <p:spPr bwMode="auto">
              <a:xfrm>
                <a:off x="456" y="1117"/>
                <a:ext cx="82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42" name="Rectangle 98"/>
              <p:cNvSpPr>
                <a:spLocks/>
              </p:cNvSpPr>
              <p:nvPr/>
            </p:nvSpPr>
            <p:spPr bwMode="auto">
              <a:xfrm>
                <a:off x="456" y="1117"/>
                <a:ext cx="96" cy="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43" name="Freeform 99"/>
              <p:cNvSpPr>
                <a:spLocks/>
              </p:cNvSpPr>
              <p:nvPr/>
            </p:nvSpPr>
            <p:spPr bwMode="auto">
              <a:xfrm>
                <a:off x="580" y="1242"/>
                <a:ext cx="14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6849 h 21600"/>
                  <a:gd name="T6" fmla="*/ 21600 w 21600"/>
                  <a:gd name="T7" fmla="*/ 14224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0 w 21600"/>
                  <a:gd name="T13" fmla="*/ 14224 h 21600"/>
                  <a:gd name="T14" fmla="*/ 0 w 21600"/>
                  <a:gd name="T15" fmla="*/ 6849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6849"/>
                    </a:lnTo>
                    <a:lnTo>
                      <a:pt x="21600" y="14224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4224"/>
                    </a:lnTo>
                    <a:lnTo>
                      <a:pt x="0" y="684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pic>
            <p:nvPicPr>
              <p:cNvPr id="6244" name="Picture 100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" y="1131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5" name="Line 101"/>
              <p:cNvSpPr>
                <a:spLocks noChangeShapeType="1"/>
              </p:cNvSpPr>
              <p:nvPr/>
            </p:nvSpPr>
            <p:spPr bwMode="auto">
              <a:xfrm>
                <a:off x="580" y="1255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46" name="Line 102"/>
              <p:cNvSpPr>
                <a:spLocks noChangeShapeType="1"/>
              </p:cNvSpPr>
              <p:nvPr/>
            </p:nvSpPr>
            <p:spPr bwMode="auto">
              <a:xfrm>
                <a:off x="580" y="1255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47" name="Line 103"/>
              <p:cNvSpPr>
                <a:spLocks noChangeShapeType="1"/>
              </p:cNvSpPr>
              <p:nvPr/>
            </p:nvSpPr>
            <p:spPr bwMode="auto">
              <a:xfrm>
                <a:off x="594" y="1255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48" name="Rectangle 104"/>
              <p:cNvSpPr>
                <a:spLocks/>
              </p:cNvSpPr>
              <p:nvPr/>
            </p:nvSpPr>
            <p:spPr bwMode="auto">
              <a:xfrm>
                <a:off x="442" y="1186"/>
                <a:ext cx="110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49" name="Freeform 105"/>
              <p:cNvSpPr>
                <a:spLocks/>
              </p:cNvSpPr>
              <p:nvPr/>
            </p:nvSpPr>
            <p:spPr bwMode="auto">
              <a:xfrm>
                <a:off x="428" y="1200"/>
                <a:ext cx="138" cy="28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0" name="Line 106"/>
              <p:cNvSpPr>
                <a:spLocks noChangeShapeType="1"/>
              </p:cNvSpPr>
              <p:nvPr/>
            </p:nvSpPr>
            <p:spPr bwMode="auto">
              <a:xfrm>
                <a:off x="442" y="1214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1" name="Line 107"/>
              <p:cNvSpPr>
                <a:spLocks noChangeShapeType="1"/>
              </p:cNvSpPr>
              <p:nvPr/>
            </p:nvSpPr>
            <p:spPr bwMode="auto">
              <a:xfrm>
                <a:off x="456" y="1200"/>
                <a:ext cx="8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2" name="Line 108"/>
              <p:cNvSpPr>
                <a:spLocks noChangeShapeType="1"/>
              </p:cNvSpPr>
              <p:nvPr/>
            </p:nvSpPr>
            <p:spPr bwMode="auto">
              <a:xfrm>
                <a:off x="442" y="1214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3" name="Freeform 109"/>
              <p:cNvSpPr>
                <a:spLocks/>
              </p:cNvSpPr>
              <p:nvPr/>
            </p:nvSpPr>
            <p:spPr bwMode="auto">
              <a:xfrm>
                <a:off x="483" y="1214"/>
                <a:ext cx="69" cy="0"/>
              </a:xfrm>
              <a:custGeom>
                <a:avLst/>
                <a:gdLst>
                  <a:gd name="T0" fmla="*/ 0 w 21600"/>
                  <a:gd name="T1" fmla="*/ 0 h 21600"/>
                  <a:gd name="T2" fmla="*/ 13148 w 21600"/>
                  <a:gd name="T3" fmla="*/ 13148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3148" y="13148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4" name="Line 110"/>
              <p:cNvSpPr>
                <a:spLocks noChangeShapeType="1"/>
              </p:cNvSpPr>
              <p:nvPr/>
            </p:nvSpPr>
            <p:spPr bwMode="auto">
              <a:xfrm>
                <a:off x="538" y="1214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5" name="Rectangle 111"/>
              <p:cNvSpPr>
                <a:spLocks/>
              </p:cNvSpPr>
              <p:nvPr/>
            </p:nvSpPr>
            <p:spPr bwMode="auto">
              <a:xfrm>
                <a:off x="497" y="1104"/>
                <a:ext cx="28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6" name="Rectangle 112"/>
              <p:cNvSpPr>
                <a:spLocks/>
              </p:cNvSpPr>
              <p:nvPr/>
            </p:nvSpPr>
            <p:spPr bwMode="auto">
              <a:xfrm>
                <a:off x="497" y="1104"/>
                <a:ext cx="41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7" name="Freeform 113"/>
              <p:cNvSpPr>
                <a:spLocks/>
              </p:cNvSpPr>
              <p:nvPr/>
            </p:nvSpPr>
            <p:spPr bwMode="auto">
              <a:xfrm>
                <a:off x="2042" y="359"/>
                <a:ext cx="42" cy="55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8" name="AutoShape 114"/>
              <p:cNvSpPr>
                <a:spLocks/>
              </p:cNvSpPr>
              <p:nvPr/>
            </p:nvSpPr>
            <p:spPr bwMode="auto">
              <a:xfrm>
                <a:off x="1946" y="262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59" name="AutoShape 115"/>
              <p:cNvSpPr>
                <a:spLocks/>
              </p:cNvSpPr>
              <p:nvPr/>
            </p:nvSpPr>
            <p:spPr bwMode="auto">
              <a:xfrm>
                <a:off x="1932" y="248"/>
                <a:ext cx="138" cy="111"/>
              </a:xfrm>
              <a:prstGeom prst="roundRect">
                <a:avLst>
                  <a:gd name="adj" fmla="val 40083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60" name="Rectangle 116"/>
              <p:cNvSpPr>
                <a:spLocks/>
              </p:cNvSpPr>
              <p:nvPr/>
            </p:nvSpPr>
            <p:spPr bwMode="auto">
              <a:xfrm>
                <a:off x="1959" y="290"/>
                <a:ext cx="83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61" name="Rectangle 117"/>
              <p:cNvSpPr>
                <a:spLocks/>
              </p:cNvSpPr>
              <p:nvPr/>
            </p:nvSpPr>
            <p:spPr bwMode="auto">
              <a:xfrm>
                <a:off x="1959" y="290"/>
                <a:ext cx="97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62" name="Freeform 118"/>
              <p:cNvSpPr>
                <a:spLocks/>
              </p:cNvSpPr>
              <p:nvPr/>
            </p:nvSpPr>
            <p:spPr bwMode="auto">
              <a:xfrm>
                <a:off x="2070" y="414"/>
                <a:ext cx="27" cy="27"/>
              </a:xfrm>
              <a:custGeom>
                <a:avLst/>
                <a:gdLst>
                  <a:gd name="T0" fmla="*/ 11200 w 21600"/>
                  <a:gd name="T1" fmla="*/ 0 h 21600"/>
                  <a:gd name="T2" fmla="*/ 112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1200 h 21600"/>
                  <a:gd name="T8" fmla="*/ 11200 w 21600"/>
                  <a:gd name="T9" fmla="*/ 21600 h 21600"/>
                  <a:gd name="T10" fmla="*/ 11200 w 21600"/>
                  <a:gd name="T11" fmla="*/ 21600 h 21600"/>
                  <a:gd name="T12" fmla="*/ 0 w 21600"/>
                  <a:gd name="T13" fmla="*/ 1120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11200 w 21600"/>
                  <a:gd name="T19" fmla="*/ 0 h 21600"/>
                  <a:gd name="T20" fmla="*/ 112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1200" y="0"/>
                    </a:moveTo>
                    <a:lnTo>
                      <a:pt x="11200" y="0"/>
                    </a:lnTo>
                    <a:lnTo>
                      <a:pt x="21600" y="0"/>
                    </a:lnTo>
                    <a:lnTo>
                      <a:pt x="21600" y="11200"/>
                    </a:lnTo>
                    <a:lnTo>
                      <a:pt x="11200" y="21600"/>
                    </a:lnTo>
                    <a:lnTo>
                      <a:pt x="0" y="11200"/>
                    </a:lnTo>
                    <a:lnTo>
                      <a:pt x="0" y="0"/>
                    </a:lnTo>
                    <a:lnTo>
                      <a:pt x="11200" y="0"/>
                    </a:lnTo>
                    <a:close/>
                    <a:moveTo>
                      <a:pt x="112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pic>
            <p:nvPicPr>
              <p:cNvPr id="6263" name="Picture 1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9" y="290"/>
                <a:ext cx="83" cy="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64" name="Line 120"/>
              <p:cNvSpPr>
                <a:spLocks noChangeShapeType="1"/>
              </p:cNvSpPr>
              <p:nvPr/>
            </p:nvSpPr>
            <p:spPr bwMode="auto">
              <a:xfrm>
                <a:off x="2084" y="414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65" name="Line 121"/>
              <p:cNvSpPr>
                <a:spLocks noChangeShapeType="1"/>
              </p:cNvSpPr>
              <p:nvPr/>
            </p:nvSpPr>
            <p:spPr bwMode="auto">
              <a:xfrm>
                <a:off x="2084" y="414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66" name="Line 122"/>
              <p:cNvSpPr>
                <a:spLocks noChangeShapeType="1"/>
              </p:cNvSpPr>
              <p:nvPr/>
            </p:nvSpPr>
            <p:spPr bwMode="auto">
              <a:xfrm>
                <a:off x="2097" y="414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67" name="Rectangle 123"/>
              <p:cNvSpPr>
                <a:spLocks/>
              </p:cNvSpPr>
              <p:nvPr/>
            </p:nvSpPr>
            <p:spPr bwMode="auto">
              <a:xfrm>
                <a:off x="1946" y="345"/>
                <a:ext cx="96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68" name="Freeform 124"/>
              <p:cNvSpPr>
                <a:spLocks/>
              </p:cNvSpPr>
              <p:nvPr/>
            </p:nvSpPr>
            <p:spPr bwMode="auto">
              <a:xfrm>
                <a:off x="1932" y="359"/>
                <a:ext cx="138" cy="27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69" name="Line 125"/>
              <p:cNvSpPr>
                <a:spLocks noChangeShapeType="1"/>
              </p:cNvSpPr>
              <p:nvPr/>
            </p:nvSpPr>
            <p:spPr bwMode="auto">
              <a:xfrm>
                <a:off x="1946" y="386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0" name="Line 126"/>
              <p:cNvSpPr>
                <a:spLocks noChangeShapeType="1"/>
              </p:cNvSpPr>
              <p:nvPr/>
            </p:nvSpPr>
            <p:spPr bwMode="auto">
              <a:xfrm>
                <a:off x="1959" y="372"/>
                <a:ext cx="8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1" name="Line 127"/>
              <p:cNvSpPr>
                <a:spLocks noChangeShapeType="1"/>
              </p:cNvSpPr>
              <p:nvPr/>
            </p:nvSpPr>
            <p:spPr bwMode="auto">
              <a:xfrm>
                <a:off x="1946" y="372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2" name="Freeform 128"/>
              <p:cNvSpPr>
                <a:spLocks/>
              </p:cNvSpPr>
              <p:nvPr/>
            </p:nvSpPr>
            <p:spPr bwMode="auto">
              <a:xfrm>
                <a:off x="1973" y="372"/>
                <a:ext cx="83" cy="0"/>
              </a:xfrm>
              <a:custGeom>
                <a:avLst/>
                <a:gdLst>
                  <a:gd name="T0" fmla="*/ 0 w 21600"/>
                  <a:gd name="T1" fmla="*/ 0 h 21600"/>
                  <a:gd name="T2" fmla="*/ 14313 w 21600"/>
                  <a:gd name="T3" fmla="*/ 1431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4313" y="1431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3" name="Line 129"/>
              <p:cNvSpPr>
                <a:spLocks noChangeShapeType="1"/>
              </p:cNvSpPr>
              <p:nvPr/>
            </p:nvSpPr>
            <p:spPr bwMode="auto">
              <a:xfrm>
                <a:off x="2042" y="372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4" name="Rectangle 130"/>
              <p:cNvSpPr>
                <a:spLocks/>
              </p:cNvSpPr>
              <p:nvPr/>
            </p:nvSpPr>
            <p:spPr bwMode="auto">
              <a:xfrm>
                <a:off x="1987" y="276"/>
                <a:ext cx="41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5" name="Rectangle 131"/>
              <p:cNvSpPr>
                <a:spLocks/>
              </p:cNvSpPr>
              <p:nvPr/>
            </p:nvSpPr>
            <p:spPr bwMode="auto">
              <a:xfrm>
                <a:off x="1987" y="276"/>
                <a:ext cx="55" cy="41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6" name="Freeform 132"/>
              <p:cNvSpPr>
                <a:spLocks/>
              </p:cNvSpPr>
              <p:nvPr/>
            </p:nvSpPr>
            <p:spPr bwMode="auto">
              <a:xfrm>
                <a:off x="2373" y="428"/>
                <a:ext cx="42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07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07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7" name="AutoShape 133"/>
              <p:cNvSpPr>
                <a:spLocks/>
              </p:cNvSpPr>
              <p:nvPr/>
            </p:nvSpPr>
            <p:spPr bwMode="auto">
              <a:xfrm>
                <a:off x="2277" y="331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8" name="AutoShape 134"/>
              <p:cNvSpPr>
                <a:spLocks/>
              </p:cNvSpPr>
              <p:nvPr/>
            </p:nvSpPr>
            <p:spPr bwMode="auto">
              <a:xfrm>
                <a:off x="2263" y="317"/>
                <a:ext cx="138" cy="111"/>
              </a:xfrm>
              <a:prstGeom prst="roundRect">
                <a:avLst>
                  <a:gd name="adj" fmla="val 40083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79" name="Rectangle 135"/>
              <p:cNvSpPr>
                <a:spLocks/>
              </p:cNvSpPr>
              <p:nvPr/>
            </p:nvSpPr>
            <p:spPr bwMode="auto">
              <a:xfrm>
                <a:off x="2291" y="359"/>
                <a:ext cx="8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80" name="Rectangle 136"/>
              <p:cNvSpPr>
                <a:spLocks/>
              </p:cNvSpPr>
              <p:nvPr/>
            </p:nvSpPr>
            <p:spPr bwMode="auto">
              <a:xfrm>
                <a:off x="2291" y="359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81" name="Freeform 137"/>
              <p:cNvSpPr>
                <a:spLocks/>
              </p:cNvSpPr>
              <p:nvPr/>
            </p:nvSpPr>
            <p:spPr bwMode="auto">
              <a:xfrm>
                <a:off x="2401" y="483"/>
                <a:ext cx="28" cy="27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11200 h 21600"/>
                  <a:gd name="T6" fmla="*/ 21600 w 21600"/>
                  <a:gd name="T7" fmla="*/ 216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1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11200"/>
                    </a:lnTo>
                    <a:lnTo>
                      <a:pt x="21600" y="21600"/>
                    </a:lnTo>
                    <a:lnTo>
                      <a:pt x="10800" y="21600"/>
                    </a:lnTo>
                    <a:lnTo>
                      <a:pt x="0" y="21600"/>
                    </a:lnTo>
                    <a:lnTo>
                      <a:pt x="0" y="11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pic>
            <p:nvPicPr>
              <p:cNvPr id="6282" name="Picture 138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" y="359"/>
                <a:ext cx="82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83" name="Rectangle 139"/>
              <p:cNvSpPr>
                <a:spLocks/>
              </p:cNvSpPr>
              <p:nvPr/>
            </p:nvSpPr>
            <p:spPr bwMode="auto">
              <a:xfrm>
                <a:off x="2277" y="414"/>
                <a:ext cx="96" cy="27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263" y="441"/>
                <a:ext cx="138" cy="14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85" name="Line 141"/>
              <p:cNvSpPr>
                <a:spLocks noChangeShapeType="1"/>
              </p:cNvSpPr>
              <p:nvPr/>
            </p:nvSpPr>
            <p:spPr bwMode="auto">
              <a:xfrm>
                <a:off x="2277" y="455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86" name="Line 142"/>
              <p:cNvSpPr>
                <a:spLocks noChangeShapeType="1"/>
              </p:cNvSpPr>
              <p:nvPr/>
            </p:nvSpPr>
            <p:spPr bwMode="auto">
              <a:xfrm>
                <a:off x="2291" y="441"/>
                <a:ext cx="8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87" name="Line 143"/>
              <p:cNvSpPr>
                <a:spLocks noChangeShapeType="1"/>
              </p:cNvSpPr>
              <p:nvPr/>
            </p:nvSpPr>
            <p:spPr bwMode="auto">
              <a:xfrm>
                <a:off x="2277" y="441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88" name="Line 144"/>
              <p:cNvSpPr>
                <a:spLocks noChangeShapeType="1"/>
              </p:cNvSpPr>
              <p:nvPr/>
            </p:nvSpPr>
            <p:spPr bwMode="auto">
              <a:xfrm>
                <a:off x="2304" y="455"/>
                <a:ext cx="5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89" name="Line 145"/>
              <p:cNvSpPr>
                <a:spLocks noChangeShapeType="1"/>
              </p:cNvSpPr>
              <p:nvPr/>
            </p:nvSpPr>
            <p:spPr bwMode="auto">
              <a:xfrm>
                <a:off x="2360" y="441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90" name="Line 146"/>
              <p:cNvSpPr>
                <a:spLocks noChangeShapeType="1"/>
              </p:cNvSpPr>
              <p:nvPr/>
            </p:nvSpPr>
            <p:spPr bwMode="auto">
              <a:xfrm>
                <a:off x="2373" y="455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91" name="Rectangle 147"/>
              <p:cNvSpPr>
                <a:spLocks/>
              </p:cNvSpPr>
              <p:nvPr/>
            </p:nvSpPr>
            <p:spPr bwMode="auto">
              <a:xfrm>
                <a:off x="2318" y="345"/>
                <a:ext cx="4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92" name="Rectangle 148"/>
              <p:cNvSpPr>
                <a:spLocks/>
              </p:cNvSpPr>
              <p:nvPr/>
            </p:nvSpPr>
            <p:spPr bwMode="auto">
              <a:xfrm>
                <a:off x="2318" y="345"/>
                <a:ext cx="55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93" name="Rectangle 149"/>
              <p:cNvSpPr>
                <a:spLocks/>
              </p:cNvSpPr>
              <p:nvPr/>
            </p:nvSpPr>
            <p:spPr bwMode="auto">
              <a:xfrm>
                <a:off x="2711" y="1344"/>
                <a:ext cx="48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ヒラギノ明朝 ProN W3" pitchFamily="60" charset="-128"/>
                    <a:cs typeface="Arial" panose="020B0604020202020204" pitchFamily="34" charset="0"/>
                    <a:sym typeface="Arial" panose="020B0604020202020204" pitchFamily="34" charset="0"/>
                  </a:rPr>
                  <a:t>backbone</a:t>
                </a:r>
              </a:p>
            </p:txBody>
          </p:sp>
          <p:sp>
            <p:nvSpPr>
              <p:cNvPr id="6294" name="Rectangle 150"/>
              <p:cNvSpPr>
                <a:spLocks/>
              </p:cNvSpPr>
              <p:nvPr/>
            </p:nvSpPr>
            <p:spPr bwMode="auto">
              <a:xfrm>
                <a:off x="1921" y="1924"/>
                <a:ext cx="58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ヒラギノ明朝 ProN W3" pitchFamily="60" charset="-128"/>
                    <a:cs typeface="Arial" panose="020B0604020202020204" pitchFamily="34" charset="0"/>
                    <a:sym typeface="Arial" panose="020B0604020202020204" pitchFamily="34" charset="0"/>
                  </a:rPr>
                  <a:t>satellite link</a:t>
                </a:r>
              </a:p>
            </p:txBody>
          </p:sp>
          <p:sp>
            <p:nvSpPr>
              <p:cNvPr id="6295" name="Rectangle 151"/>
              <p:cNvSpPr>
                <a:spLocks/>
              </p:cNvSpPr>
              <p:nvPr/>
            </p:nvSpPr>
            <p:spPr bwMode="auto">
              <a:xfrm>
                <a:off x="1822" y="786"/>
                <a:ext cx="82" cy="69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96" name="Rectangle 152"/>
              <p:cNvSpPr>
                <a:spLocks/>
              </p:cNvSpPr>
              <p:nvPr/>
            </p:nvSpPr>
            <p:spPr bwMode="auto">
              <a:xfrm>
                <a:off x="1822" y="786"/>
                <a:ext cx="96" cy="83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97" name="Rectangle 153"/>
              <p:cNvSpPr>
                <a:spLocks/>
              </p:cNvSpPr>
              <p:nvPr/>
            </p:nvSpPr>
            <p:spPr bwMode="auto">
              <a:xfrm>
                <a:off x="2125" y="910"/>
                <a:ext cx="83" cy="83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98" name="Rectangle 154"/>
              <p:cNvSpPr>
                <a:spLocks/>
              </p:cNvSpPr>
              <p:nvPr/>
            </p:nvSpPr>
            <p:spPr bwMode="auto">
              <a:xfrm>
                <a:off x="2125" y="910"/>
                <a:ext cx="97" cy="97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299" name="Rectangle 155"/>
              <p:cNvSpPr>
                <a:spLocks/>
              </p:cNvSpPr>
              <p:nvPr/>
            </p:nvSpPr>
            <p:spPr bwMode="auto">
              <a:xfrm>
                <a:off x="1877" y="910"/>
                <a:ext cx="82" cy="83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0" name="Rectangle 156"/>
              <p:cNvSpPr>
                <a:spLocks/>
              </p:cNvSpPr>
              <p:nvPr/>
            </p:nvSpPr>
            <p:spPr bwMode="auto">
              <a:xfrm>
                <a:off x="1877" y="910"/>
                <a:ext cx="96" cy="97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1" name="Rectangle 157"/>
              <p:cNvSpPr>
                <a:spLocks/>
              </p:cNvSpPr>
              <p:nvPr/>
            </p:nvSpPr>
            <p:spPr bwMode="auto">
              <a:xfrm>
                <a:off x="1145" y="524"/>
                <a:ext cx="83" cy="69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2" name="Rectangle 158"/>
              <p:cNvSpPr>
                <a:spLocks/>
              </p:cNvSpPr>
              <p:nvPr/>
            </p:nvSpPr>
            <p:spPr bwMode="auto">
              <a:xfrm>
                <a:off x="1145" y="524"/>
                <a:ext cx="97" cy="83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3" name="Rectangle 159"/>
              <p:cNvSpPr>
                <a:spLocks/>
              </p:cNvSpPr>
              <p:nvPr/>
            </p:nvSpPr>
            <p:spPr bwMode="auto">
              <a:xfrm>
                <a:off x="1463" y="524"/>
                <a:ext cx="83" cy="69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4" name="Rectangle 160"/>
              <p:cNvSpPr>
                <a:spLocks/>
              </p:cNvSpPr>
              <p:nvPr/>
            </p:nvSpPr>
            <p:spPr bwMode="auto">
              <a:xfrm>
                <a:off x="1463" y="524"/>
                <a:ext cx="96" cy="83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5" name="Freeform 161"/>
              <p:cNvSpPr>
                <a:spLocks/>
              </p:cNvSpPr>
              <p:nvPr/>
            </p:nvSpPr>
            <p:spPr bwMode="auto">
              <a:xfrm>
                <a:off x="4760" y="869"/>
                <a:ext cx="56" cy="69"/>
              </a:xfrm>
              <a:custGeom>
                <a:avLst/>
                <a:gdLst>
                  <a:gd name="T0" fmla="*/ 0 w 21600"/>
                  <a:gd name="T1" fmla="*/ 0 h 21600"/>
                  <a:gd name="T2" fmla="*/ 162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2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6" name="AutoShape 162"/>
              <p:cNvSpPr>
                <a:spLocks/>
              </p:cNvSpPr>
              <p:nvPr/>
            </p:nvSpPr>
            <p:spPr bwMode="auto">
              <a:xfrm>
                <a:off x="4664" y="772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7" name="AutoShape 163"/>
              <p:cNvSpPr>
                <a:spLocks/>
              </p:cNvSpPr>
              <p:nvPr/>
            </p:nvSpPr>
            <p:spPr bwMode="auto">
              <a:xfrm>
                <a:off x="4650" y="759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8" name="Rectangle 164"/>
              <p:cNvSpPr>
                <a:spLocks/>
              </p:cNvSpPr>
              <p:nvPr/>
            </p:nvSpPr>
            <p:spPr bwMode="auto">
              <a:xfrm>
                <a:off x="4678" y="800"/>
                <a:ext cx="8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09" name="Rectangle 165"/>
              <p:cNvSpPr>
                <a:spLocks/>
              </p:cNvSpPr>
              <p:nvPr/>
            </p:nvSpPr>
            <p:spPr bwMode="auto">
              <a:xfrm>
                <a:off x="4678" y="800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10" name="Freeform 166"/>
              <p:cNvSpPr>
                <a:spLocks/>
              </p:cNvSpPr>
              <p:nvPr/>
            </p:nvSpPr>
            <p:spPr bwMode="auto">
              <a:xfrm>
                <a:off x="4802" y="924"/>
                <a:ext cx="14" cy="2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10800 h 21600"/>
                  <a:gd name="T6" fmla="*/ 21600 w 21600"/>
                  <a:gd name="T7" fmla="*/ 21600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080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pic>
            <p:nvPicPr>
              <p:cNvPr id="6311" name="Picture 16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1" y="800"/>
                <a:ext cx="69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12" name="Rectangle 168"/>
              <p:cNvSpPr>
                <a:spLocks/>
              </p:cNvSpPr>
              <p:nvPr/>
            </p:nvSpPr>
            <p:spPr bwMode="auto">
              <a:xfrm>
                <a:off x="4664" y="855"/>
                <a:ext cx="110" cy="28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13" name="Freeform 169"/>
              <p:cNvSpPr>
                <a:spLocks/>
              </p:cNvSpPr>
              <p:nvPr/>
            </p:nvSpPr>
            <p:spPr bwMode="auto">
              <a:xfrm>
                <a:off x="4650" y="883"/>
                <a:ext cx="138" cy="14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14" name="Line 170"/>
              <p:cNvSpPr>
                <a:spLocks noChangeShapeType="1"/>
              </p:cNvSpPr>
              <p:nvPr/>
            </p:nvSpPr>
            <p:spPr bwMode="auto">
              <a:xfrm>
                <a:off x="4664" y="897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15" name="Line 171"/>
              <p:cNvSpPr>
                <a:spLocks noChangeShapeType="1"/>
              </p:cNvSpPr>
              <p:nvPr/>
            </p:nvSpPr>
            <p:spPr bwMode="auto">
              <a:xfrm>
                <a:off x="4678" y="883"/>
                <a:ext cx="8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16" name="Line 172"/>
              <p:cNvSpPr>
                <a:spLocks noChangeShapeType="1"/>
              </p:cNvSpPr>
              <p:nvPr/>
            </p:nvSpPr>
            <p:spPr bwMode="auto">
              <a:xfrm>
                <a:off x="4664" y="883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17" name="Line 173"/>
              <p:cNvSpPr>
                <a:spLocks noChangeShapeType="1"/>
              </p:cNvSpPr>
              <p:nvPr/>
            </p:nvSpPr>
            <p:spPr bwMode="auto">
              <a:xfrm>
                <a:off x="4705" y="897"/>
                <a:ext cx="4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18" name="Line 174"/>
              <p:cNvSpPr>
                <a:spLocks noChangeShapeType="1"/>
              </p:cNvSpPr>
              <p:nvPr/>
            </p:nvSpPr>
            <p:spPr bwMode="auto">
              <a:xfrm>
                <a:off x="4747" y="883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19" name="Line 175"/>
              <p:cNvSpPr>
                <a:spLocks noChangeShapeType="1"/>
              </p:cNvSpPr>
              <p:nvPr/>
            </p:nvSpPr>
            <p:spPr bwMode="auto">
              <a:xfrm>
                <a:off x="4760" y="897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20" name="Rectangle 176"/>
              <p:cNvSpPr>
                <a:spLocks/>
              </p:cNvSpPr>
              <p:nvPr/>
            </p:nvSpPr>
            <p:spPr bwMode="auto">
              <a:xfrm>
                <a:off x="4719" y="786"/>
                <a:ext cx="28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21" name="Rectangle 177"/>
              <p:cNvSpPr>
                <a:spLocks/>
              </p:cNvSpPr>
              <p:nvPr/>
            </p:nvSpPr>
            <p:spPr bwMode="auto">
              <a:xfrm>
                <a:off x="4719" y="786"/>
                <a:ext cx="41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22" name="Freeform 178"/>
              <p:cNvSpPr>
                <a:spLocks/>
              </p:cNvSpPr>
              <p:nvPr/>
            </p:nvSpPr>
            <p:spPr bwMode="auto">
              <a:xfrm>
                <a:off x="5147" y="993"/>
                <a:ext cx="41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23" name="AutoShape 179"/>
              <p:cNvSpPr>
                <a:spLocks/>
              </p:cNvSpPr>
              <p:nvPr/>
            </p:nvSpPr>
            <p:spPr bwMode="auto">
              <a:xfrm>
                <a:off x="5036" y="910"/>
                <a:ext cx="111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24" name="AutoShape 180"/>
              <p:cNvSpPr>
                <a:spLocks/>
              </p:cNvSpPr>
              <p:nvPr/>
            </p:nvSpPr>
            <p:spPr bwMode="auto">
              <a:xfrm>
                <a:off x="5023" y="897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25" name="Rectangle 181"/>
              <p:cNvSpPr>
                <a:spLocks/>
              </p:cNvSpPr>
              <p:nvPr/>
            </p:nvSpPr>
            <p:spPr bwMode="auto">
              <a:xfrm>
                <a:off x="5050" y="924"/>
                <a:ext cx="83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26" name="Rectangle 182"/>
              <p:cNvSpPr>
                <a:spLocks/>
              </p:cNvSpPr>
              <p:nvPr/>
            </p:nvSpPr>
            <p:spPr bwMode="auto">
              <a:xfrm>
                <a:off x="5050" y="924"/>
                <a:ext cx="97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27" name="Freeform 183"/>
              <p:cNvSpPr>
                <a:spLocks/>
              </p:cNvSpPr>
              <p:nvPr/>
            </p:nvSpPr>
            <p:spPr bwMode="auto">
              <a:xfrm>
                <a:off x="5174" y="1048"/>
                <a:ext cx="28" cy="4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7200 h 21600"/>
                  <a:gd name="T6" fmla="*/ 21600 w 21600"/>
                  <a:gd name="T7" fmla="*/ 144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4400 h 21600"/>
                  <a:gd name="T14" fmla="*/ 0 w 21600"/>
                  <a:gd name="T15" fmla="*/ 7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10800" y="21600"/>
                    </a:lnTo>
                    <a:lnTo>
                      <a:pt x="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pic>
            <p:nvPicPr>
              <p:cNvPr id="6328" name="Picture 18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4" y="938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29" name="Line 185"/>
              <p:cNvSpPr>
                <a:spLocks noChangeShapeType="1"/>
              </p:cNvSpPr>
              <p:nvPr/>
            </p:nvSpPr>
            <p:spPr bwMode="auto">
              <a:xfrm>
                <a:off x="5174" y="1062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0" name="Line 186"/>
              <p:cNvSpPr>
                <a:spLocks noChangeShapeType="1"/>
              </p:cNvSpPr>
              <p:nvPr/>
            </p:nvSpPr>
            <p:spPr bwMode="auto">
              <a:xfrm>
                <a:off x="5188" y="1062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1" name="Line 187"/>
              <p:cNvSpPr>
                <a:spLocks noChangeShapeType="1"/>
              </p:cNvSpPr>
              <p:nvPr/>
            </p:nvSpPr>
            <p:spPr bwMode="auto">
              <a:xfrm>
                <a:off x="5188" y="1062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2" name="Rectangle 188"/>
              <p:cNvSpPr>
                <a:spLocks/>
              </p:cNvSpPr>
              <p:nvPr/>
            </p:nvSpPr>
            <p:spPr bwMode="auto">
              <a:xfrm>
                <a:off x="5050" y="993"/>
                <a:ext cx="97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3" name="Freeform 189"/>
              <p:cNvSpPr>
                <a:spLocks/>
              </p:cNvSpPr>
              <p:nvPr/>
            </p:nvSpPr>
            <p:spPr bwMode="auto">
              <a:xfrm>
                <a:off x="5036" y="1007"/>
                <a:ext cx="125" cy="28"/>
              </a:xfrm>
              <a:custGeom>
                <a:avLst/>
                <a:gdLst>
                  <a:gd name="T0" fmla="*/ 2419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181 w 21600"/>
                  <a:gd name="T7" fmla="*/ 0 h 21600"/>
                  <a:gd name="T8" fmla="*/ 2419 w 21600"/>
                  <a:gd name="T9" fmla="*/ 0 h 21600"/>
                  <a:gd name="T10" fmla="*/ 2419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419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181" y="0"/>
                    </a:lnTo>
                    <a:lnTo>
                      <a:pt x="2419" y="0"/>
                    </a:lnTo>
                    <a:close/>
                    <a:moveTo>
                      <a:pt x="2419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4" name="Line 190"/>
              <p:cNvSpPr>
                <a:spLocks noChangeShapeType="1"/>
              </p:cNvSpPr>
              <p:nvPr/>
            </p:nvSpPr>
            <p:spPr bwMode="auto">
              <a:xfrm>
                <a:off x="5050" y="1021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5" name="Line 191"/>
              <p:cNvSpPr>
                <a:spLocks noChangeShapeType="1"/>
              </p:cNvSpPr>
              <p:nvPr/>
            </p:nvSpPr>
            <p:spPr bwMode="auto">
              <a:xfrm>
                <a:off x="5050" y="1007"/>
                <a:ext cx="9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6" name="Line 192"/>
              <p:cNvSpPr>
                <a:spLocks noChangeShapeType="1"/>
              </p:cNvSpPr>
              <p:nvPr/>
            </p:nvSpPr>
            <p:spPr bwMode="auto">
              <a:xfrm>
                <a:off x="5050" y="102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7" name="Line 193"/>
              <p:cNvSpPr>
                <a:spLocks noChangeShapeType="1"/>
              </p:cNvSpPr>
              <p:nvPr/>
            </p:nvSpPr>
            <p:spPr bwMode="auto">
              <a:xfrm>
                <a:off x="5078" y="102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8" name="Line 194"/>
              <p:cNvSpPr>
                <a:spLocks noChangeShapeType="1"/>
              </p:cNvSpPr>
              <p:nvPr/>
            </p:nvSpPr>
            <p:spPr bwMode="auto">
              <a:xfrm>
                <a:off x="5119" y="1021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39" name="Line 195"/>
              <p:cNvSpPr>
                <a:spLocks noChangeShapeType="1"/>
              </p:cNvSpPr>
              <p:nvPr/>
            </p:nvSpPr>
            <p:spPr bwMode="auto">
              <a:xfrm>
                <a:off x="5133" y="1021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40" name="Rectangle 196"/>
              <p:cNvSpPr>
                <a:spLocks/>
              </p:cNvSpPr>
              <p:nvPr/>
            </p:nvSpPr>
            <p:spPr bwMode="auto">
              <a:xfrm>
                <a:off x="5092" y="910"/>
                <a:ext cx="27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41" name="Rectangle 197"/>
              <p:cNvSpPr>
                <a:spLocks/>
              </p:cNvSpPr>
              <p:nvPr/>
            </p:nvSpPr>
            <p:spPr bwMode="auto">
              <a:xfrm>
                <a:off x="5092" y="910"/>
                <a:ext cx="41" cy="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  <p:sp>
            <p:nvSpPr>
              <p:cNvPr id="6342" name="Freeform 198"/>
              <p:cNvSpPr>
                <a:spLocks/>
              </p:cNvSpPr>
              <p:nvPr/>
            </p:nvSpPr>
            <p:spPr bwMode="auto">
              <a:xfrm>
                <a:off x="5105" y="1352"/>
                <a:ext cx="42" cy="55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Times" panose="02020603050405020304" pitchFamily="18" charset="0"/>
                  <a:ea typeface="ヒラギノ明朝 ProN W3" pitchFamily="60" charset="-128"/>
                  <a:sym typeface="Times" panose="02020603050405020304" pitchFamily="18" charset="0"/>
                </a:endParaRPr>
              </a:p>
            </p:txBody>
          </p:sp>
        </p:grpSp>
        <p:sp>
          <p:nvSpPr>
            <p:cNvPr id="6343" name="AutoShape 199"/>
            <p:cNvSpPr>
              <a:spLocks/>
            </p:cNvSpPr>
            <p:nvPr/>
          </p:nvSpPr>
          <p:spPr bwMode="auto">
            <a:xfrm>
              <a:off x="5009" y="1255"/>
              <a:ext cx="110" cy="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44" name="AutoShape 200"/>
            <p:cNvSpPr>
              <a:spLocks/>
            </p:cNvSpPr>
            <p:nvPr/>
          </p:nvSpPr>
          <p:spPr bwMode="auto">
            <a:xfrm>
              <a:off x="4995" y="1242"/>
              <a:ext cx="138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45" name="Rectangle 201"/>
            <p:cNvSpPr>
              <a:spLocks/>
            </p:cNvSpPr>
            <p:nvPr/>
          </p:nvSpPr>
          <p:spPr bwMode="auto">
            <a:xfrm>
              <a:off x="5023" y="1283"/>
              <a:ext cx="8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46" name="Rectangle 202"/>
            <p:cNvSpPr>
              <a:spLocks/>
            </p:cNvSpPr>
            <p:nvPr/>
          </p:nvSpPr>
          <p:spPr bwMode="auto">
            <a:xfrm>
              <a:off x="5023" y="1283"/>
              <a:ext cx="96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47" name="Freeform 203"/>
            <p:cNvSpPr>
              <a:spLocks/>
            </p:cNvSpPr>
            <p:nvPr/>
          </p:nvSpPr>
          <p:spPr bwMode="auto">
            <a:xfrm>
              <a:off x="5133" y="1407"/>
              <a:ext cx="28" cy="2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999999"/>
            </a:solidFill>
            <a:ln w="31750" cap="flat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348" name="Picture 20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" y="1283"/>
              <a:ext cx="82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" name="Line 205"/>
            <p:cNvSpPr>
              <a:spLocks noChangeShapeType="1"/>
            </p:cNvSpPr>
            <p:nvPr/>
          </p:nvSpPr>
          <p:spPr bwMode="auto">
            <a:xfrm>
              <a:off x="5147" y="1407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0" name="Line 206"/>
            <p:cNvSpPr>
              <a:spLocks noChangeShapeType="1"/>
            </p:cNvSpPr>
            <p:nvPr/>
          </p:nvSpPr>
          <p:spPr bwMode="auto">
            <a:xfrm>
              <a:off x="5147" y="1407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1" name="Line 207"/>
            <p:cNvSpPr>
              <a:spLocks noChangeShapeType="1"/>
            </p:cNvSpPr>
            <p:nvPr/>
          </p:nvSpPr>
          <p:spPr bwMode="auto">
            <a:xfrm>
              <a:off x="5161" y="1407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2" name="Rectangle 208"/>
            <p:cNvSpPr>
              <a:spLocks/>
            </p:cNvSpPr>
            <p:nvPr/>
          </p:nvSpPr>
          <p:spPr bwMode="auto">
            <a:xfrm>
              <a:off x="5009" y="1338"/>
              <a:ext cx="96" cy="14"/>
            </a:xfrm>
            <a:prstGeom prst="rect">
              <a:avLst/>
            </a:prstGeom>
            <a:solidFill>
              <a:srgbClr val="D9AA73"/>
            </a:solidFill>
            <a:ln w="31750">
              <a:solidFill>
                <a:srgbClr val="D9AA73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3" name="Freeform 209"/>
            <p:cNvSpPr>
              <a:spLocks/>
            </p:cNvSpPr>
            <p:nvPr/>
          </p:nvSpPr>
          <p:spPr bwMode="auto">
            <a:xfrm>
              <a:off x="4995" y="1352"/>
              <a:ext cx="138" cy="28"/>
            </a:xfrm>
            <a:custGeom>
              <a:avLst/>
              <a:gdLst>
                <a:gd name="T0" fmla="*/ 2191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19409 w 21600"/>
                <a:gd name="T7" fmla="*/ 0 h 21600"/>
                <a:gd name="T8" fmla="*/ 2191 w 21600"/>
                <a:gd name="T9" fmla="*/ 0 h 21600"/>
                <a:gd name="T10" fmla="*/ 219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91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09" y="0"/>
                  </a:lnTo>
                  <a:lnTo>
                    <a:pt x="2191" y="0"/>
                  </a:lnTo>
                  <a:close/>
                  <a:moveTo>
                    <a:pt x="2191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4" name="Line 210"/>
            <p:cNvSpPr>
              <a:spLocks noChangeShapeType="1"/>
            </p:cNvSpPr>
            <p:nvPr/>
          </p:nvSpPr>
          <p:spPr bwMode="auto">
            <a:xfrm>
              <a:off x="5009" y="1380"/>
              <a:ext cx="27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5" name="Line 211"/>
            <p:cNvSpPr>
              <a:spLocks noChangeShapeType="1"/>
            </p:cNvSpPr>
            <p:nvPr/>
          </p:nvSpPr>
          <p:spPr bwMode="auto">
            <a:xfrm>
              <a:off x="5023" y="1366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6" name="Line 212"/>
            <p:cNvSpPr>
              <a:spLocks noChangeShapeType="1"/>
            </p:cNvSpPr>
            <p:nvPr/>
          </p:nvSpPr>
          <p:spPr bwMode="auto">
            <a:xfrm>
              <a:off x="5009" y="1366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7" name="Freeform 213"/>
            <p:cNvSpPr>
              <a:spLocks/>
            </p:cNvSpPr>
            <p:nvPr/>
          </p:nvSpPr>
          <p:spPr bwMode="auto">
            <a:xfrm>
              <a:off x="5036" y="1366"/>
              <a:ext cx="83" cy="0"/>
            </a:xfrm>
            <a:custGeom>
              <a:avLst/>
              <a:gdLst>
                <a:gd name="T0" fmla="*/ 0 w 21600"/>
                <a:gd name="T1" fmla="*/ 0 h 21600"/>
                <a:gd name="T2" fmla="*/ 14573 w 21600"/>
                <a:gd name="T3" fmla="*/ 1457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573" y="1457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8" name="Line 214"/>
            <p:cNvSpPr>
              <a:spLocks noChangeShapeType="1"/>
            </p:cNvSpPr>
            <p:nvPr/>
          </p:nvSpPr>
          <p:spPr bwMode="auto">
            <a:xfrm>
              <a:off x="5105" y="1366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59" name="Rectangle 215"/>
            <p:cNvSpPr>
              <a:spLocks/>
            </p:cNvSpPr>
            <p:nvPr/>
          </p:nvSpPr>
          <p:spPr bwMode="auto">
            <a:xfrm>
              <a:off x="5050" y="1269"/>
              <a:ext cx="42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0" name="Rectangle 216"/>
            <p:cNvSpPr>
              <a:spLocks/>
            </p:cNvSpPr>
            <p:nvPr/>
          </p:nvSpPr>
          <p:spPr bwMode="auto">
            <a:xfrm>
              <a:off x="5050" y="1269"/>
              <a:ext cx="55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1" name="Rectangle 217"/>
            <p:cNvSpPr>
              <a:spLocks/>
            </p:cNvSpPr>
            <p:nvPr/>
          </p:nvSpPr>
          <p:spPr bwMode="auto">
            <a:xfrm>
              <a:off x="3753" y="303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2" name="Rectangle 218"/>
            <p:cNvSpPr>
              <a:spLocks/>
            </p:cNvSpPr>
            <p:nvPr/>
          </p:nvSpPr>
          <p:spPr bwMode="auto">
            <a:xfrm>
              <a:off x="3753" y="303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3" name="Rectangle 219"/>
            <p:cNvSpPr>
              <a:spLocks/>
            </p:cNvSpPr>
            <p:nvPr/>
          </p:nvSpPr>
          <p:spPr bwMode="auto">
            <a:xfrm>
              <a:off x="3960" y="331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4" name="Rectangle 220"/>
            <p:cNvSpPr>
              <a:spLocks/>
            </p:cNvSpPr>
            <p:nvPr/>
          </p:nvSpPr>
          <p:spPr bwMode="auto">
            <a:xfrm>
              <a:off x="3960" y="331"/>
              <a:ext cx="97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5" name="Rectangle 221"/>
            <p:cNvSpPr>
              <a:spLocks/>
            </p:cNvSpPr>
            <p:nvPr/>
          </p:nvSpPr>
          <p:spPr bwMode="auto">
            <a:xfrm>
              <a:off x="4167" y="345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6" name="Rectangle 222"/>
            <p:cNvSpPr>
              <a:spLocks/>
            </p:cNvSpPr>
            <p:nvPr/>
          </p:nvSpPr>
          <p:spPr bwMode="auto">
            <a:xfrm>
              <a:off x="4167" y="345"/>
              <a:ext cx="97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7" name="Rectangle 223"/>
            <p:cNvSpPr>
              <a:spLocks/>
            </p:cNvSpPr>
            <p:nvPr/>
          </p:nvSpPr>
          <p:spPr bwMode="auto">
            <a:xfrm>
              <a:off x="4457" y="1380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8" name="Rectangle 224"/>
            <p:cNvSpPr>
              <a:spLocks/>
            </p:cNvSpPr>
            <p:nvPr/>
          </p:nvSpPr>
          <p:spPr bwMode="auto">
            <a:xfrm>
              <a:off x="4457" y="1380"/>
              <a:ext cx="97" cy="82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69" name="Rectangle 225"/>
            <p:cNvSpPr>
              <a:spLocks/>
            </p:cNvSpPr>
            <p:nvPr/>
          </p:nvSpPr>
          <p:spPr bwMode="auto">
            <a:xfrm>
              <a:off x="4622" y="1380"/>
              <a:ext cx="83" cy="82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0" name="Rectangle 226"/>
            <p:cNvSpPr>
              <a:spLocks/>
            </p:cNvSpPr>
            <p:nvPr/>
          </p:nvSpPr>
          <p:spPr bwMode="auto">
            <a:xfrm>
              <a:off x="4622" y="1380"/>
              <a:ext cx="97" cy="9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1" name="Rectangle 227"/>
            <p:cNvSpPr>
              <a:spLocks/>
            </p:cNvSpPr>
            <p:nvPr/>
          </p:nvSpPr>
          <p:spPr bwMode="auto">
            <a:xfrm>
              <a:off x="4843" y="2125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2" name="Rectangle 228"/>
            <p:cNvSpPr>
              <a:spLocks/>
            </p:cNvSpPr>
            <p:nvPr/>
          </p:nvSpPr>
          <p:spPr bwMode="auto">
            <a:xfrm>
              <a:off x="4843" y="2125"/>
              <a:ext cx="97" cy="82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3" name="Rectangle 229"/>
            <p:cNvSpPr>
              <a:spLocks/>
            </p:cNvSpPr>
            <p:nvPr/>
          </p:nvSpPr>
          <p:spPr bwMode="auto">
            <a:xfrm>
              <a:off x="4567" y="2097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4" name="Rectangle 230"/>
            <p:cNvSpPr>
              <a:spLocks/>
            </p:cNvSpPr>
            <p:nvPr/>
          </p:nvSpPr>
          <p:spPr bwMode="auto">
            <a:xfrm>
              <a:off x="4567" y="2097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5" name="Rectangle 231"/>
            <p:cNvSpPr>
              <a:spLocks/>
            </p:cNvSpPr>
            <p:nvPr/>
          </p:nvSpPr>
          <p:spPr bwMode="auto">
            <a:xfrm>
              <a:off x="4705" y="2069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6" name="Rectangle 232"/>
            <p:cNvSpPr>
              <a:spLocks/>
            </p:cNvSpPr>
            <p:nvPr/>
          </p:nvSpPr>
          <p:spPr bwMode="auto">
            <a:xfrm>
              <a:off x="4705" y="2069"/>
              <a:ext cx="97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7" name="Rectangle 233"/>
            <p:cNvSpPr>
              <a:spLocks/>
            </p:cNvSpPr>
            <p:nvPr/>
          </p:nvSpPr>
          <p:spPr bwMode="auto">
            <a:xfrm>
              <a:off x="5036" y="2097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8" name="Rectangle 234"/>
            <p:cNvSpPr>
              <a:spLocks/>
            </p:cNvSpPr>
            <p:nvPr/>
          </p:nvSpPr>
          <p:spPr bwMode="auto">
            <a:xfrm>
              <a:off x="5036" y="2097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79" name="Rectangle 235"/>
            <p:cNvSpPr>
              <a:spLocks/>
            </p:cNvSpPr>
            <p:nvPr/>
          </p:nvSpPr>
          <p:spPr bwMode="auto">
            <a:xfrm>
              <a:off x="1251" y="2365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ヒラギノ明朝 ProN W3" pitchFamily="60" charset="-128"/>
                  <a:cs typeface="Arial" panose="020B0604020202020204" pitchFamily="34" charset="0"/>
                  <a:sym typeface="Arial" panose="020B0604020202020204" pitchFamily="34" charset="0"/>
                </a:rPr>
                <a:t>server:</a:t>
              </a:r>
            </a:p>
          </p:txBody>
        </p:sp>
        <p:sp>
          <p:nvSpPr>
            <p:cNvPr id="6380" name="Freeform 236"/>
            <p:cNvSpPr>
              <a:spLocks/>
            </p:cNvSpPr>
            <p:nvPr/>
          </p:nvSpPr>
          <p:spPr bwMode="auto">
            <a:xfrm>
              <a:off x="1725" y="2235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81" name="AutoShape 237"/>
            <p:cNvSpPr>
              <a:spLocks/>
            </p:cNvSpPr>
            <p:nvPr/>
          </p:nvSpPr>
          <p:spPr bwMode="auto">
            <a:xfrm>
              <a:off x="1628" y="2152"/>
              <a:ext cx="111" cy="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82" name="AutoShape 238"/>
            <p:cNvSpPr>
              <a:spLocks/>
            </p:cNvSpPr>
            <p:nvPr/>
          </p:nvSpPr>
          <p:spPr bwMode="auto">
            <a:xfrm>
              <a:off x="1615" y="2138"/>
              <a:ext cx="138" cy="111"/>
            </a:xfrm>
            <a:prstGeom prst="roundRect">
              <a:avLst>
                <a:gd name="adj" fmla="val 40083"/>
              </a:avLst>
            </a:prstGeom>
            <a:noFill/>
            <a:ln w="53975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83" name="Rectangle 239"/>
            <p:cNvSpPr>
              <a:spLocks/>
            </p:cNvSpPr>
            <p:nvPr/>
          </p:nvSpPr>
          <p:spPr bwMode="auto">
            <a:xfrm>
              <a:off x="1642" y="2166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84" name="Rectangle 240"/>
            <p:cNvSpPr>
              <a:spLocks/>
            </p:cNvSpPr>
            <p:nvPr/>
          </p:nvSpPr>
          <p:spPr bwMode="auto">
            <a:xfrm>
              <a:off x="1642" y="2166"/>
              <a:ext cx="97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85" name="Freeform 241"/>
            <p:cNvSpPr>
              <a:spLocks/>
            </p:cNvSpPr>
            <p:nvPr/>
          </p:nvSpPr>
          <p:spPr bwMode="auto">
            <a:xfrm>
              <a:off x="1753" y="2304"/>
              <a:ext cx="27" cy="28"/>
            </a:xfrm>
            <a:custGeom>
              <a:avLst/>
              <a:gdLst>
                <a:gd name="T0" fmla="*/ 10400 w 21600"/>
                <a:gd name="T1" fmla="*/ 0 h 21600"/>
                <a:gd name="T2" fmla="*/ 216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4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400 w 21600"/>
                <a:gd name="T19" fmla="*/ 0 h 21600"/>
                <a:gd name="T20" fmla="*/ 104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40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21600" y="21600"/>
                  </a:lnTo>
                  <a:lnTo>
                    <a:pt x="104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400" y="0"/>
                  </a:lnTo>
                  <a:close/>
                  <a:moveTo>
                    <a:pt x="10400" y="0"/>
                  </a:moveTo>
                </a:path>
              </a:pathLst>
            </a:custGeom>
            <a:solidFill>
              <a:srgbClr val="999999"/>
            </a:solidFill>
            <a:ln w="31750" cap="flat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386" name="Picture 2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" y="2180"/>
              <a:ext cx="83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87" name="Line 243"/>
            <p:cNvSpPr>
              <a:spLocks noChangeShapeType="1"/>
            </p:cNvSpPr>
            <p:nvPr/>
          </p:nvSpPr>
          <p:spPr bwMode="auto">
            <a:xfrm>
              <a:off x="1766" y="2304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88" name="Line 244"/>
            <p:cNvSpPr>
              <a:spLocks noChangeShapeType="1"/>
            </p:cNvSpPr>
            <p:nvPr/>
          </p:nvSpPr>
          <p:spPr bwMode="auto">
            <a:xfrm>
              <a:off x="1766" y="2304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89" name="Line 245"/>
            <p:cNvSpPr>
              <a:spLocks noChangeShapeType="1"/>
            </p:cNvSpPr>
            <p:nvPr/>
          </p:nvSpPr>
          <p:spPr bwMode="auto">
            <a:xfrm>
              <a:off x="1780" y="2304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0" name="Rectangle 246"/>
            <p:cNvSpPr>
              <a:spLocks/>
            </p:cNvSpPr>
            <p:nvPr/>
          </p:nvSpPr>
          <p:spPr bwMode="auto">
            <a:xfrm>
              <a:off x="1628" y="2235"/>
              <a:ext cx="97" cy="14"/>
            </a:xfrm>
            <a:prstGeom prst="rect">
              <a:avLst/>
            </a:prstGeom>
            <a:solidFill>
              <a:srgbClr val="D9AA73"/>
            </a:solidFill>
            <a:ln w="31750">
              <a:solidFill>
                <a:srgbClr val="D9AA73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1" name="Freeform 247"/>
            <p:cNvSpPr>
              <a:spLocks/>
            </p:cNvSpPr>
            <p:nvPr/>
          </p:nvSpPr>
          <p:spPr bwMode="auto">
            <a:xfrm>
              <a:off x="1615" y="2249"/>
              <a:ext cx="138" cy="27"/>
            </a:xfrm>
            <a:custGeom>
              <a:avLst/>
              <a:gdLst>
                <a:gd name="T0" fmla="*/ 2035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19409 w 21600"/>
                <a:gd name="T7" fmla="*/ 0 h 21600"/>
                <a:gd name="T8" fmla="*/ 2035 w 21600"/>
                <a:gd name="T9" fmla="*/ 0 h 21600"/>
                <a:gd name="T10" fmla="*/ 2035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0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09" y="0"/>
                  </a:lnTo>
                  <a:lnTo>
                    <a:pt x="2035" y="0"/>
                  </a:lnTo>
                  <a:close/>
                  <a:moveTo>
                    <a:pt x="2035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2" name="Line 248"/>
            <p:cNvSpPr>
              <a:spLocks noChangeShapeType="1"/>
            </p:cNvSpPr>
            <p:nvPr/>
          </p:nvSpPr>
          <p:spPr bwMode="auto">
            <a:xfrm>
              <a:off x="1628" y="2263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3" name="Line 249"/>
            <p:cNvSpPr>
              <a:spLocks noChangeShapeType="1"/>
            </p:cNvSpPr>
            <p:nvPr/>
          </p:nvSpPr>
          <p:spPr bwMode="auto">
            <a:xfrm>
              <a:off x="1642" y="2249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4" name="Line 250"/>
            <p:cNvSpPr>
              <a:spLocks noChangeShapeType="1"/>
            </p:cNvSpPr>
            <p:nvPr/>
          </p:nvSpPr>
          <p:spPr bwMode="auto">
            <a:xfrm>
              <a:off x="1628" y="226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5" name="Freeform 251"/>
            <p:cNvSpPr>
              <a:spLocks/>
            </p:cNvSpPr>
            <p:nvPr/>
          </p:nvSpPr>
          <p:spPr bwMode="auto">
            <a:xfrm>
              <a:off x="1656" y="2263"/>
              <a:ext cx="83" cy="0"/>
            </a:xfrm>
            <a:custGeom>
              <a:avLst/>
              <a:gdLst>
                <a:gd name="T0" fmla="*/ 0 w 21600"/>
                <a:gd name="T1" fmla="*/ 0 h 21600"/>
                <a:gd name="T2" fmla="*/ 14313 w 21600"/>
                <a:gd name="T3" fmla="*/ 1431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313" y="1431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6" name="Line 252"/>
            <p:cNvSpPr>
              <a:spLocks noChangeShapeType="1"/>
            </p:cNvSpPr>
            <p:nvPr/>
          </p:nvSpPr>
          <p:spPr bwMode="auto">
            <a:xfrm>
              <a:off x="1725" y="226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7" name="Rectangle 253"/>
            <p:cNvSpPr>
              <a:spLocks/>
            </p:cNvSpPr>
            <p:nvPr/>
          </p:nvSpPr>
          <p:spPr bwMode="auto">
            <a:xfrm>
              <a:off x="1684" y="2152"/>
              <a:ext cx="27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8" name="Rectangle 254"/>
            <p:cNvSpPr>
              <a:spLocks/>
            </p:cNvSpPr>
            <p:nvPr/>
          </p:nvSpPr>
          <p:spPr bwMode="auto">
            <a:xfrm>
              <a:off x="1684" y="2152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399" name="Rectangle 255"/>
            <p:cNvSpPr>
              <a:spLocks/>
            </p:cNvSpPr>
            <p:nvPr/>
          </p:nvSpPr>
          <p:spPr bwMode="auto">
            <a:xfrm>
              <a:off x="1477" y="1380"/>
              <a:ext cx="82" cy="82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00" name="Rectangle 256"/>
            <p:cNvSpPr>
              <a:spLocks/>
            </p:cNvSpPr>
            <p:nvPr/>
          </p:nvSpPr>
          <p:spPr bwMode="auto">
            <a:xfrm>
              <a:off x="1477" y="1380"/>
              <a:ext cx="96" cy="9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01" name="Rectangle 257"/>
            <p:cNvSpPr>
              <a:spLocks/>
            </p:cNvSpPr>
            <p:nvPr/>
          </p:nvSpPr>
          <p:spPr bwMode="auto">
            <a:xfrm>
              <a:off x="1118" y="1393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02" name="Rectangle 258"/>
            <p:cNvSpPr>
              <a:spLocks/>
            </p:cNvSpPr>
            <p:nvPr/>
          </p:nvSpPr>
          <p:spPr bwMode="auto">
            <a:xfrm>
              <a:off x="1118" y="1393"/>
              <a:ext cx="96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03" name="Rectangle 259"/>
            <p:cNvSpPr>
              <a:spLocks/>
            </p:cNvSpPr>
            <p:nvPr/>
          </p:nvSpPr>
          <p:spPr bwMode="auto">
            <a:xfrm>
              <a:off x="1628" y="2359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04" name="Rectangle 260"/>
            <p:cNvSpPr>
              <a:spLocks/>
            </p:cNvSpPr>
            <p:nvPr/>
          </p:nvSpPr>
          <p:spPr bwMode="auto">
            <a:xfrm>
              <a:off x="1628" y="2359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05" name="Rectangle 261"/>
            <p:cNvSpPr>
              <a:spLocks/>
            </p:cNvSpPr>
            <p:nvPr/>
          </p:nvSpPr>
          <p:spPr bwMode="auto">
            <a:xfrm>
              <a:off x="2170" y="531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Zapf Dingbats" pitchFamily="60" charset="2"/>
                  <a:ea typeface="Zapf Dingbats" pitchFamily="60" charset="2"/>
                  <a:cs typeface="Zapf Dingbats" pitchFamily="60" charset="2"/>
                  <a:sym typeface="Zapf Dingbats" pitchFamily="60" charset="2"/>
                </a:rPr>
                <a:t>☎</a:t>
              </a:r>
            </a:p>
          </p:txBody>
        </p:sp>
        <p:sp>
          <p:nvSpPr>
            <p:cNvPr id="6406" name="Rectangle 262"/>
            <p:cNvSpPr>
              <a:spLocks/>
            </p:cNvSpPr>
            <p:nvPr/>
          </p:nvSpPr>
          <p:spPr bwMode="auto">
            <a:xfrm>
              <a:off x="594" y="2111"/>
              <a:ext cx="1365" cy="60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07" name="Freeform 263"/>
            <p:cNvSpPr>
              <a:spLocks/>
            </p:cNvSpPr>
            <p:nvPr/>
          </p:nvSpPr>
          <p:spPr bwMode="auto">
            <a:xfrm>
              <a:off x="2208" y="828"/>
              <a:ext cx="55" cy="55"/>
            </a:xfrm>
            <a:custGeom>
              <a:avLst/>
              <a:gdLst>
                <a:gd name="T0" fmla="*/ 0 w 21600"/>
                <a:gd name="T1" fmla="*/ 0 h 21600"/>
                <a:gd name="T2" fmla="*/ 16102 w 21600"/>
                <a:gd name="T3" fmla="*/ 5105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6102" y="5105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08" name="AutoShape 264"/>
            <p:cNvSpPr>
              <a:spLocks/>
            </p:cNvSpPr>
            <p:nvPr/>
          </p:nvSpPr>
          <p:spPr bwMode="auto">
            <a:xfrm>
              <a:off x="2111" y="731"/>
              <a:ext cx="111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09" name="AutoShape 265"/>
            <p:cNvSpPr>
              <a:spLocks/>
            </p:cNvSpPr>
            <p:nvPr/>
          </p:nvSpPr>
          <p:spPr bwMode="auto">
            <a:xfrm>
              <a:off x="2097" y="717"/>
              <a:ext cx="138" cy="111"/>
            </a:xfrm>
            <a:prstGeom prst="roundRect">
              <a:avLst>
                <a:gd name="adj" fmla="val 40083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10" name="Rectangle 266"/>
            <p:cNvSpPr>
              <a:spLocks/>
            </p:cNvSpPr>
            <p:nvPr/>
          </p:nvSpPr>
          <p:spPr bwMode="auto">
            <a:xfrm>
              <a:off x="2125" y="759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11" name="Rectangle 267"/>
            <p:cNvSpPr>
              <a:spLocks/>
            </p:cNvSpPr>
            <p:nvPr/>
          </p:nvSpPr>
          <p:spPr bwMode="auto">
            <a:xfrm>
              <a:off x="2125" y="759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12" name="Freeform 268"/>
            <p:cNvSpPr>
              <a:spLocks/>
            </p:cNvSpPr>
            <p:nvPr/>
          </p:nvSpPr>
          <p:spPr bwMode="auto">
            <a:xfrm>
              <a:off x="2249" y="883"/>
              <a:ext cx="14" cy="2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1200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0 w 21600"/>
                <a:gd name="T13" fmla="*/ 1120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11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12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413" name="Picture 26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" y="759"/>
              <a:ext cx="69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14" name="Line 270"/>
            <p:cNvSpPr>
              <a:spLocks noChangeShapeType="1"/>
            </p:cNvSpPr>
            <p:nvPr/>
          </p:nvSpPr>
          <p:spPr bwMode="auto">
            <a:xfrm>
              <a:off x="2249" y="883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15" name="Line 271"/>
            <p:cNvSpPr>
              <a:spLocks noChangeShapeType="1"/>
            </p:cNvSpPr>
            <p:nvPr/>
          </p:nvSpPr>
          <p:spPr bwMode="auto">
            <a:xfrm>
              <a:off x="2249" y="883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16" name="Line 272"/>
            <p:cNvSpPr>
              <a:spLocks noChangeShapeType="1"/>
            </p:cNvSpPr>
            <p:nvPr/>
          </p:nvSpPr>
          <p:spPr bwMode="auto">
            <a:xfrm>
              <a:off x="2263" y="883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17" name="Rectangle 273"/>
            <p:cNvSpPr>
              <a:spLocks/>
            </p:cNvSpPr>
            <p:nvPr/>
          </p:nvSpPr>
          <p:spPr bwMode="auto">
            <a:xfrm>
              <a:off x="2111" y="814"/>
              <a:ext cx="111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18" name="Freeform 274"/>
            <p:cNvSpPr>
              <a:spLocks/>
            </p:cNvSpPr>
            <p:nvPr/>
          </p:nvSpPr>
          <p:spPr bwMode="auto">
            <a:xfrm>
              <a:off x="2097" y="841"/>
              <a:ext cx="138" cy="14"/>
            </a:xfrm>
            <a:custGeom>
              <a:avLst/>
              <a:gdLst>
                <a:gd name="T0" fmla="*/ 2191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19565 w 21600"/>
                <a:gd name="T7" fmla="*/ 0 h 21600"/>
                <a:gd name="T8" fmla="*/ 2191 w 21600"/>
                <a:gd name="T9" fmla="*/ 0 h 21600"/>
                <a:gd name="T10" fmla="*/ 219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91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565" y="0"/>
                  </a:lnTo>
                  <a:lnTo>
                    <a:pt x="2191" y="0"/>
                  </a:lnTo>
                  <a:close/>
                  <a:moveTo>
                    <a:pt x="2191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19" name="Line 275"/>
            <p:cNvSpPr>
              <a:spLocks noChangeShapeType="1"/>
            </p:cNvSpPr>
            <p:nvPr/>
          </p:nvSpPr>
          <p:spPr bwMode="auto">
            <a:xfrm>
              <a:off x="2111" y="855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0" name="Line 276"/>
            <p:cNvSpPr>
              <a:spLocks noChangeShapeType="1"/>
            </p:cNvSpPr>
            <p:nvPr/>
          </p:nvSpPr>
          <p:spPr bwMode="auto">
            <a:xfrm>
              <a:off x="2125" y="841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1" name="Line 277"/>
            <p:cNvSpPr>
              <a:spLocks noChangeShapeType="1"/>
            </p:cNvSpPr>
            <p:nvPr/>
          </p:nvSpPr>
          <p:spPr bwMode="auto">
            <a:xfrm>
              <a:off x="2111" y="841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2" name="Line 278"/>
            <p:cNvSpPr>
              <a:spLocks noChangeShapeType="1"/>
            </p:cNvSpPr>
            <p:nvPr/>
          </p:nvSpPr>
          <p:spPr bwMode="auto">
            <a:xfrm>
              <a:off x="2153" y="855"/>
              <a:ext cx="41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3" name="Line 279"/>
            <p:cNvSpPr>
              <a:spLocks noChangeShapeType="1"/>
            </p:cNvSpPr>
            <p:nvPr/>
          </p:nvSpPr>
          <p:spPr bwMode="auto">
            <a:xfrm>
              <a:off x="2194" y="841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4" name="Line 280"/>
            <p:cNvSpPr>
              <a:spLocks noChangeShapeType="1"/>
            </p:cNvSpPr>
            <p:nvPr/>
          </p:nvSpPr>
          <p:spPr bwMode="auto">
            <a:xfrm>
              <a:off x="2208" y="855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5" name="Rectangle 281"/>
            <p:cNvSpPr>
              <a:spLocks/>
            </p:cNvSpPr>
            <p:nvPr/>
          </p:nvSpPr>
          <p:spPr bwMode="auto">
            <a:xfrm>
              <a:off x="2166" y="745"/>
              <a:ext cx="28" cy="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6" name="Rectangle 282"/>
            <p:cNvSpPr>
              <a:spLocks/>
            </p:cNvSpPr>
            <p:nvPr/>
          </p:nvSpPr>
          <p:spPr bwMode="auto">
            <a:xfrm>
              <a:off x="2166" y="745"/>
              <a:ext cx="42" cy="41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7" name="Freeform 283"/>
            <p:cNvSpPr>
              <a:spLocks/>
            </p:cNvSpPr>
            <p:nvPr/>
          </p:nvSpPr>
          <p:spPr bwMode="auto">
            <a:xfrm>
              <a:off x="1214" y="290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07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07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8" name="AutoShape 284"/>
            <p:cNvSpPr>
              <a:spLocks/>
            </p:cNvSpPr>
            <p:nvPr/>
          </p:nvSpPr>
          <p:spPr bwMode="auto">
            <a:xfrm>
              <a:off x="1104" y="207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29" name="AutoShape 285"/>
            <p:cNvSpPr>
              <a:spLocks/>
            </p:cNvSpPr>
            <p:nvPr/>
          </p:nvSpPr>
          <p:spPr bwMode="auto">
            <a:xfrm>
              <a:off x="1090" y="193"/>
              <a:ext cx="152" cy="97"/>
            </a:xfrm>
            <a:prstGeom prst="roundRect">
              <a:avLst>
                <a:gd name="adj" fmla="val 38657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30" name="Rectangle 286"/>
            <p:cNvSpPr>
              <a:spLocks/>
            </p:cNvSpPr>
            <p:nvPr/>
          </p:nvSpPr>
          <p:spPr bwMode="auto">
            <a:xfrm>
              <a:off x="1132" y="221"/>
              <a:ext cx="8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31" name="Rectangle 287"/>
            <p:cNvSpPr>
              <a:spLocks/>
            </p:cNvSpPr>
            <p:nvPr/>
          </p:nvSpPr>
          <p:spPr bwMode="auto">
            <a:xfrm>
              <a:off x="1132" y="221"/>
              <a:ext cx="96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32" name="Freeform 288"/>
            <p:cNvSpPr>
              <a:spLocks/>
            </p:cNvSpPr>
            <p:nvPr/>
          </p:nvSpPr>
          <p:spPr bwMode="auto">
            <a:xfrm>
              <a:off x="1242" y="345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7376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7376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7376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7376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433" name="Picture 28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" y="221"/>
              <a:ext cx="6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34" name="Rectangle 290"/>
            <p:cNvSpPr>
              <a:spLocks/>
            </p:cNvSpPr>
            <p:nvPr/>
          </p:nvSpPr>
          <p:spPr bwMode="auto">
            <a:xfrm>
              <a:off x="1118" y="276"/>
              <a:ext cx="96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35" name="Freeform 291"/>
            <p:cNvSpPr>
              <a:spLocks/>
            </p:cNvSpPr>
            <p:nvPr/>
          </p:nvSpPr>
          <p:spPr bwMode="auto">
            <a:xfrm>
              <a:off x="1104" y="30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36" name="Line 292"/>
            <p:cNvSpPr>
              <a:spLocks noChangeShapeType="1"/>
            </p:cNvSpPr>
            <p:nvPr/>
          </p:nvSpPr>
          <p:spPr bwMode="auto">
            <a:xfrm>
              <a:off x="1118" y="317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37" name="Line 293"/>
            <p:cNvSpPr>
              <a:spLocks noChangeShapeType="1"/>
            </p:cNvSpPr>
            <p:nvPr/>
          </p:nvSpPr>
          <p:spPr bwMode="auto">
            <a:xfrm>
              <a:off x="1132" y="303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38" name="Line 294"/>
            <p:cNvSpPr>
              <a:spLocks noChangeShapeType="1"/>
            </p:cNvSpPr>
            <p:nvPr/>
          </p:nvSpPr>
          <p:spPr bwMode="auto">
            <a:xfrm>
              <a:off x="1118" y="31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39" name="Line 295"/>
            <p:cNvSpPr>
              <a:spLocks noChangeShapeType="1"/>
            </p:cNvSpPr>
            <p:nvPr/>
          </p:nvSpPr>
          <p:spPr bwMode="auto">
            <a:xfrm>
              <a:off x="1145" y="317"/>
              <a:ext cx="56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40" name="Freeform 296"/>
            <p:cNvSpPr>
              <a:spLocks/>
            </p:cNvSpPr>
            <p:nvPr/>
          </p:nvSpPr>
          <p:spPr bwMode="auto">
            <a:xfrm>
              <a:off x="1187" y="31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41" name="Rectangle 297"/>
            <p:cNvSpPr>
              <a:spLocks/>
            </p:cNvSpPr>
            <p:nvPr/>
          </p:nvSpPr>
          <p:spPr bwMode="auto">
            <a:xfrm>
              <a:off x="1159" y="207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42" name="Rectangle 298"/>
            <p:cNvSpPr>
              <a:spLocks/>
            </p:cNvSpPr>
            <p:nvPr/>
          </p:nvSpPr>
          <p:spPr bwMode="auto">
            <a:xfrm>
              <a:off x="1159" y="207"/>
              <a:ext cx="42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43" name="Freeform 299"/>
            <p:cNvSpPr>
              <a:spLocks/>
            </p:cNvSpPr>
            <p:nvPr/>
          </p:nvSpPr>
          <p:spPr bwMode="auto">
            <a:xfrm>
              <a:off x="1394" y="290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07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07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44" name="AutoShape 300"/>
            <p:cNvSpPr>
              <a:spLocks/>
            </p:cNvSpPr>
            <p:nvPr/>
          </p:nvSpPr>
          <p:spPr bwMode="auto">
            <a:xfrm>
              <a:off x="1283" y="207"/>
              <a:ext cx="125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45" name="AutoShape 301"/>
            <p:cNvSpPr>
              <a:spLocks/>
            </p:cNvSpPr>
            <p:nvPr/>
          </p:nvSpPr>
          <p:spPr bwMode="auto">
            <a:xfrm>
              <a:off x="1270" y="193"/>
              <a:ext cx="151" cy="97"/>
            </a:xfrm>
            <a:prstGeom prst="roundRect">
              <a:avLst>
                <a:gd name="adj" fmla="val 38657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46" name="Rectangle 302"/>
            <p:cNvSpPr>
              <a:spLocks/>
            </p:cNvSpPr>
            <p:nvPr/>
          </p:nvSpPr>
          <p:spPr bwMode="auto">
            <a:xfrm>
              <a:off x="1311" y="221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47" name="Rectangle 303"/>
            <p:cNvSpPr>
              <a:spLocks/>
            </p:cNvSpPr>
            <p:nvPr/>
          </p:nvSpPr>
          <p:spPr bwMode="auto">
            <a:xfrm>
              <a:off x="1311" y="221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48" name="Freeform 304"/>
            <p:cNvSpPr>
              <a:spLocks/>
            </p:cNvSpPr>
            <p:nvPr/>
          </p:nvSpPr>
          <p:spPr bwMode="auto">
            <a:xfrm>
              <a:off x="1421" y="345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7376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7376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7376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7376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449" name="Picture 30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221"/>
              <a:ext cx="6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0" name="Rectangle 306"/>
            <p:cNvSpPr>
              <a:spLocks/>
            </p:cNvSpPr>
            <p:nvPr/>
          </p:nvSpPr>
          <p:spPr bwMode="auto">
            <a:xfrm>
              <a:off x="1297" y="276"/>
              <a:ext cx="97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51" name="Freeform 307"/>
            <p:cNvSpPr>
              <a:spLocks/>
            </p:cNvSpPr>
            <p:nvPr/>
          </p:nvSpPr>
          <p:spPr bwMode="auto">
            <a:xfrm>
              <a:off x="1283" y="303"/>
              <a:ext cx="125" cy="28"/>
            </a:xfrm>
            <a:custGeom>
              <a:avLst/>
              <a:gdLst>
                <a:gd name="T0" fmla="*/ 241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19 w 21600"/>
                <a:gd name="T9" fmla="*/ 0 h 21600"/>
                <a:gd name="T10" fmla="*/ 241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1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19" y="0"/>
                  </a:lnTo>
                  <a:close/>
                  <a:moveTo>
                    <a:pt x="241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52" name="Line 308"/>
            <p:cNvSpPr>
              <a:spLocks noChangeShapeType="1"/>
            </p:cNvSpPr>
            <p:nvPr/>
          </p:nvSpPr>
          <p:spPr bwMode="auto">
            <a:xfrm>
              <a:off x="1297" y="317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53" name="Line 309"/>
            <p:cNvSpPr>
              <a:spLocks noChangeShapeType="1"/>
            </p:cNvSpPr>
            <p:nvPr/>
          </p:nvSpPr>
          <p:spPr bwMode="auto">
            <a:xfrm>
              <a:off x="1311" y="303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54" name="Line 310"/>
            <p:cNvSpPr>
              <a:spLocks noChangeShapeType="1"/>
            </p:cNvSpPr>
            <p:nvPr/>
          </p:nvSpPr>
          <p:spPr bwMode="auto">
            <a:xfrm>
              <a:off x="1297" y="31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55" name="Line 311"/>
            <p:cNvSpPr>
              <a:spLocks noChangeShapeType="1"/>
            </p:cNvSpPr>
            <p:nvPr/>
          </p:nvSpPr>
          <p:spPr bwMode="auto">
            <a:xfrm>
              <a:off x="1325" y="317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56" name="Freeform 312"/>
            <p:cNvSpPr>
              <a:spLocks/>
            </p:cNvSpPr>
            <p:nvPr/>
          </p:nvSpPr>
          <p:spPr bwMode="auto">
            <a:xfrm>
              <a:off x="1366" y="317"/>
              <a:ext cx="42" cy="0"/>
            </a:xfrm>
            <a:custGeom>
              <a:avLst/>
              <a:gdLst>
                <a:gd name="T0" fmla="*/ 0 w 21600"/>
                <a:gd name="T1" fmla="*/ 0 h 21600"/>
                <a:gd name="T2" fmla="*/ 14400 w 21600"/>
                <a:gd name="T3" fmla="*/ 1440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00" y="1440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57" name="Rectangle 313"/>
            <p:cNvSpPr>
              <a:spLocks/>
            </p:cNvSpPr>
            <p:nvPr/>
          </p:nvSpPr>
          <p:spPr bwMode="auto">
            <a:xfrm>
              <a:off x="1339" y="207"/>
              <a:ext cx="27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58" name="Rectangle 314"/>
            <p:cNvSpPr>
              <a:spLocks/>
            </p:cNvSpPr>
            <p:nvPr/>
          </p:nvSpPr>
          <p:spPr bwMode="auto">
            <a:xfrm>
              <a:off x="1339" y="207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59" name="Freeform 315"/>
            <p:cNvSpPr>
              <a:spLocks/>
            </p:cNvSpPr>
            <p:nvPr/>
          </p:nvSpPr>
          <p:spPr bwMode="auto">
            <a:xfrm>
              <a:off x="1573" y="290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07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07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60" name="AutoShape 316"/>
            <p:cNvSpPr>
              <a:spLocks/>
            </p:cNvSpPr>
            <p:nvPr/>
          </p:nvSpPr>
          <p:spPr bwMode="auto">
            <a:xfrm>
              <a:off x="1463" y="207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61" name="AutoShape 317"/>
            <p:cNvSpPr>
              <a:spLocks/>
            </p:cNvSpPr>
            <p:nvPr/>
          </p:nvSpPr>
          <p:spPr bwMode="auto">
            <a:xfrm>
              <a:off x="1449" y="193"/>
              <a:ext cx="152" cy="97"/>
            </a:xfrm>
            <a:prstGeom prst="roundRect">
              <a:avLst>
                <a:gd name="adj" fmla="val 38657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62" name="Rectangle 318"/>
            <p:cNvSpPr>
              <a:spLocks/>
            </p:cNvSpPr>
            <p:nvPr/>
          </p:nvSpPr>
          <p:spPr bwMode="auto">
            <a:xfrm>
              <a:off x="1490" y="221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63" name="Rectangle 319"/>
            <p:cNvSpPr>
              <a:spLocks/>
            </p:cNvSpPr>
            <p:nvPr/>
          </p:nvSpPr>
          <p:spPr bwMode="auto">
            <a:xfrm>
              <a:off x="1490" y="221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64" name="Freeform 320"/>
            <p:cNvSpPr>
              <a:spLocks/>
            </p:cNvSpPr>
            <p:nvPr/>
          </p:nvSpPr>
          <p:spPr bwMode="auto">
            <a:xfrm>
              <a:off x="1601" y="345"/>
              <a:ext cx="27" cy="41"/>
            </a:xfrm>
            <a:custGeom>
              <a:avLst/>
              <a:gdLst>
                <a:gd name="T0" fmla="*/ 11200 w 21600"/>
                <a:gd name="T1" fmla="*/ 0 h 21600"/>
                <a:gd name="T2" fmla="*/ 11200 w 21600"/>
                <a:gd name="T3" fmla="*/ 0 h 21600"/>
                <a:gd name="T4" fmla="*/ 21600 w 21600"/>
                <a:gd name="T5" fmla="*/ 7376 h 21600"/>
                <a:gd name="T6" fmla="*/ 21600 w 21600"/>
                <a:gd name="T7" fmla="*/ 14224 h 21600"/>
                <a:gd name="T8" fmla="*/ 11200 w 21600"/>
                <a:gd name="T9" fmla="*/ 21600 h 21600"/>
                <a:gd name="T10" fmla="*/ 112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7376 h 21600"/>
                <a:gd name="T16" fmla="*/ 0 w 21600"/>
                <a:gd name="T17" fmla="*/ 0 h 21600"/>
                <a:gd name="T18" fmla="*/ 11200 w 21600"/>
                <a:gd name="T19" fmla="*/ 0 h 21600"/>
                <a:gd name="T20" fmla="*/ 112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1200" y="0"/>
                  </a:moveTo>
                  <a:lnTo>
                    <a:pt x="11200" y="0"/>
                  </a:lnTo>
                  <a:lnTo>
                    <a:pt x="21600" y="7376"/>
                  </a:lnTo>
                  <a:lnTo>
                    <a:pt x="21600" y="14224"/>
                  </a:lnTo>
                  <a:lnTo>
                    <a:pt x="11200" y="21600"/>
                  </a:lnTo>
                  <a:lnTo>
                    <a:pt x="0" y="14224"/>
                  </a:lnTo>
                  <a:lnTo>
                    <a:pt x="0" y="7376"/>
                  </a:lnTo>
                  <a:lnTo>
                    <a:pt x="0" y="0"/>
                  </a:lnTo>
                  <a:lnTo>
                    <a:pt x="11200" y="0"/>
                  </a:lnTo>
                  <a:close/>
                  <a:moveTo>
                    <a:pt x="112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465" name="Picture 32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" y="221"/>
              <a:ext cx="6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66" name="Rectangle 322"/>
            <p:cNvSpPr>
              <a:spLocks/>
            </p:cNvSpPr>
            <p:nvPr/>
          </p:nvSpPr>
          <p:spPr bwMode="auto">
            <a:xfrm>
              <a:off x="1477" y="276"/>
              <a:ext cx="96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67" name="Freeform 323"/>
            <p:cNvSpPr>
              <a:spLocks/>
            </p:cNvSpPr>
            <p:nvPr/>
          </p:nvSpPr>
          <p:spPr bwMode="auto">
            <a:xfrm>
              <a:off x="1463" y="30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68" name="Line 324"/>
            <p:cNvSpPr>
              <a:spLocks noChangeShapeType="1"/>
            </p:cNvSpPr>
            <p:nvPr/>
          </p:nvSpPr>
          <p:spPr bwMode="auto">
            <a:xfrm>
              <a:off x="1477" y="317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69" name="Line 325"/>
            <p:cNvSpPr>
              <a:spLocks noChangeShapeType="1"/>
            </p:cNvSpPr>
            <p:nvPr/>
          </p:nvSpPr>
          <p:spPr bwMode="auto">
            <a:xfrm>
              <a:off x="1490" y="303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0" name="Line 326"/>
            <p:cNvSpPr>
              <a:spLocks noChangeShapeType="1"/>
            </p:cNvSpPr>
            <p:nvPr/>
          </p:nvSpPr>
          <p:spPr bwMode="auto">
            <a:xfrm>
              <a:off x="1477" y="31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1" name="Line 327"/>
            <p:cNvSpPr>
              <a:spLocks noChangeShapeType="1"/>
            </p:cNvSpPr>
            <p:nvPr/>
          </p:nvSpPr>
          <p:spPr bwMode="auto">
            <a:xfrm>
              <a:off x="1504" y="317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2" name="Freeform 328"/>
            <p:cNvSpPr>
              <a:spLocks/>
            </p:cNvSpPr>
            <p:nvPr/>
          </p:nvSpPr>
          <p:spPr bwMode="auto">
            <a:xfrm>
              <a:off x="1546" y="31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3" name="Rectangle 329"/>
            <p:cNvSpPr>
              <a:spLocks/>
            </p:cNvSpPr>
            <p:nvPr/>
          </p:nvSpPr>
          <p:spPr bwMode="auto">
            <a:xfrm>
              <a:off x="1518" y="207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4" name="Rectangle 330"/>
            <p:cNvSpPr>
              <a:spLocks/>
            </p:cNvSpPr>
            <p:nvPr/>
          </p:nvSpPr>
          <p:spPr bwMode="auto">
            <a:xfrm>
              <a:off x="1518" y="207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5" name="Freeform 331"/>
            <p:cNvSpPr>
              <a:spLocks/>
            </p:cNvSpPr>
            <p:nvPr/>
          </p:nvSpPr>
          <p:spPr bwMode="auto">
            <a:xfrm>
              <a:off x="1187" y="1283"/>
              <a:ext cx="41" cy="5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5498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5498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6" name="AutoShape 332"/>
            <p:cNvSpPr>
              <a:spLocks/>
            </p:cNvSpPr>
            <p:nvPr/>
          </p:nvSpPr>
          <p:spPr bwMode="auto">
            <a:xfrm>
              <a:off x="1076" y="1186"/>
              <a:ext cx="125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7" name="AutoShape 333"/>
            <p:cNvSpPr>
              <a:spLocks/>
            </p:cNvSpPr>
            <p:nvPr/>
          </p:nvSpPr>
          <p:spPr bwMode="auto">
            <a:xfrm>
              <a:off x="1063" y="1173"/>
              <a:ext cx="151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8" name="Rectangle 334"/>
            <p:cNvSpPr>
              <a:spLocks/>
            </p:cNvSpPr>
            <p:nvPr/>
          </p:nvSpPr>
          <p:spPr bwMode="auto">
            <a:xfrm>
              <a:off x="1104" y="1214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79" name="Rectangle 335"/>
            <p:cNvSpPr>
              <a:spLocks/>
            </p:cNvSpPr>
            <p:nvPr/>
          </p:nvSpPr>
          <p:spPr bwMode="auto">
            <a:xfrm>
              <a:off x="1104" y="1214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80" name="Freeform 336"/>
            <p:cNvSpPr>
              <a:spLocks/>
            </p:cNvSpPr>
            <p:nvPr/>
          </p:nvSpPr>
          <p:spPr bwMode="auto">
            <a:xfrm>
              <a:off x="1214" y="1338"/>
              <a:ext cx="28" cy="2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481" name="Picture 33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214"/>
              <a:ext cx="6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82" name="Line 338"/>
            <p:cNvSpPr>
              <a:spLocks noChangeShapeType="1"/>
            </p:cNvSpPr>
            <p:nvPr/>
          </p:nvSpPr>
          <p:spPr bwMode="auto">
            <a:xfrm>
              <a:off x="1214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83" name="Line 339"/>
            <p:cNvSpPr>
              <a:spLocks noChangeShapeType="1"/>
            </p:cNvSpPr>
            <p:nvPr/>
          </p:nvSpPr>
          <p:spPr bwMode="auto">
            <a:xfrm>
              <a:off x="122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84" name="Line 340"/>
            <p:cNvSpPr>
              <a:spLocks noChangeShapeType="1"/>
            </p:cNvSpPr>
            <p:nvPr/>
          </p:nvSpPr>
          <p:spPr bwMode="auto">
            <a:xfrm>
              <a:off x="122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85" name="Rectangle 341"/>
            <p:cNvSpPr>
              <a:spLocks/>
            </p:cNvSpPr>
            <p:nvPr/>
          </p:nvSpPr>
          <p:spPr bwMode="auto">
            <a:xfrm>
              <a:off x="1090" y="1269"/>
              <a:ext cx="97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86" name="Freeform 342"/>
            <p:cNvSpPr>
              <a:spLocks/>
            </p:cNvSpPr>
            <p:nvPr/>
          </p:nvSpPr>
          <p:spPr bwMode="auto">
            <a:xfrm>
              <a:off x="1076" y="1297"/>
              <a:ext cx="125" cy="14"/>
            </a:xfrm>
            <a:custGeom>
              <a:avLst/>
              <a:gdLst>
                <a:gd name="T0" fmla="*/ 241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19 w 21600"/>
                <a:gd name="T9" fmla="*/ 0 h 21600"/>
                <a:gd name="T10" fmla="*/ 241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1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19" y="0"/>
                  </a:lnTo>
                  <a:close/>
                  <a:moveTo>
                    <a:pt x="241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87" name="Line 343"/>
            <p:cNvSpPr>
              <a:spLocks noChangeShapeType="1"/>
            </p:cNvSpPr>
            <p:nvPr/>
          </p:nvSpPr>
          <p:spPr bwMode="auto">
            <a:xfrm>
              <a:off x="1090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88" name="Line 344"/>
            <p:cNvSpPr>
              <a:spLocks noChangeShapeType="1"/>
            </p:cNvSpPr>
            <p:nvPr/>
          </p:nvSpPr>
          <p:spPr bwMode="auto">
            <a:xfrm>
              <a:off x="1104" y="1297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89" name="Line 345"/>
            <p:cNvSpPr>
              <a:spLocks noChangeShapeType="1"/>
            </p:cNvSpPr>
            <p:nvPr/>
          </p:nvSpPr>
          <p:spPr bwMode="auto">
            <a:xfrm>
              <a:off x="1090" y="129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0" name="Line 346"/>
            <p:cNvSpPr>
              <a:spLocks noChangeShapeType="1"/>
            </p:cNvSpPr>
            <p:nvPr/>
          </p:nvSpPr>
          <p:spPr bwMode="auto">
            <a:xfrm>
              <a:off x="1118" y="1311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1" name="Line 347"/>
            <p:cNvSpPr>
              <a:spLocks noChangeShapeType="1"/>
            </p:cNvSpPr>
            <p:nvPr/>
          </p:nvSpPr>
          <p:spPr bwMode="auto">
            <a:xfrm>
              <a:off x="1159" y="1297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2" name="Line 348"/>
            <p:cNvSpPr>
              <a:spLocks noChangeShapeType="1"/>
            </p:cNvSpPr>
            <p:nvPr/>
          </p:nvSpPr>
          <p:spPr bwMode="auto">
            <a:xfrm>
              <a:off x="1187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3" name="Rectangle 349"/>
            <p:cNvSpPr>
              <a:spLocks/>
            </p:cNvSpPr>
            <p:nvPr/>
          </p:nvSpPr>
          <p:spPr bwMode="auto">
            <a:xfrm>
              <a:off x="1132" y="1200"/>
              <a:ext cx="27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4" name="Rectangle 350"/>
            <p:cNvSpPr>
              <a:spLocks/>
            </p:cNvSpPr>
            <p:nvPr/>
          </p:nvSpPr>
          <p:spPr bwMode="auto">
            <a:xfrm>
              <a:off x="1132" y="1200"/>
              <a:ext cx="41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5" name="Freeform 351"/>
            <p:cNvSpPr>
              <a:spLocks/>
            </p:cNvSpPr>
            <p:nvPr/>
          </p:nvSpPr>
          <p:spPr bwMode="auto">
            <a:xfrm>
              <a:off x="1366" y="1283"/>
              <a:ext cx="42" cy="5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5498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5498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6" name="AutoShape 352"/>
            <p:cNvSpPr>
              <a:spLocks/>
            </p:cNvSpPr>
            <p:nvPr/>
          </p:nvSpPr>
          <p:spPr bwMode="auto">
            <a:xfrm>
              <a:off x="1256" y="1186"/>
              <a:ext cx="124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7" name="AutoShape 353"/>
            <p:cNvSpPr>
              <a:spLocks/>
            </p:cNvSpPr>
            <p:nvPr/>
          </p:nvSpPr>
          <p:spPr bwMode="auto">
            <a:xfrm>
              <a:off x="1242" y="1173"/>
              <a:ext cx="152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8" name="Rectangle 354"/>
            <p:cNvSpPr>
              <a:spLocks/>
            </p:cNvSpPr>
            <p:nvPr/>
          </p:nvSpPr>
          <p:spPr bwMode="auto">
            <a:xfrm>
              <a:off x="1283" y="1214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499" name="Rectangle 355"/>
            <p:cNvSpPr>
              <a:spLocks/>
            </p:cNvSpPr>
            <p:nvPr/>
          </p:nvSpPr>
          <p:spPr bwMode="auto">
            <a:xfrm>
              <a:off x="1283" y="1214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00" name="Freeform 356"/>
            <p:cNvSpPr>
              <a:spLocks/>
            </p:cNvSpPr>
            <p:nvPr/>
          </p:nvSpPr>
          <p:spPr bwMode="auto">
            <a:xfrm>
              <a:off x="1394" y="1338"/>
              <a:ext cx="27" cy="28"/>
            </a:xfrm>
            <a:custGeom>
              <a:avLst/>
              <a:gdLst>
                <a:gd name="T0" fmla="*/ 11200 w 21600"/>
                <a:gd name="T1" fmla="*/ 0 h 21600"/>
                <a:gd name="T2" fmla="*/ 112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1200 w 21600"/>
                <a:gd name="T9" fmla="*/ 21600 h 21600"/>
                <a:gd name="T10" fmla="*/ 112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1200 w 21600"/>
                <a:gd name="T19" fmla="*/ 0 h 21600"/>
                <a:gd name="T20" fmla="*/ 112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1200" y="0"/>
                  </a:moveTo>
                  <a:lnTo>
                    <a:pt x="112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12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1200" y="0"/>
                  </a:lnTo>
                  <a:close/>
                  <a:moveTo>
                    <a:pt x="112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501" name="Picture 35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214"/>
              <a:ext cx="6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02" name="Line 358"/>
            <p:cNvSpPr>
              <a:spLocks noChangeShapeType="1"/>
            </p:cNvSpPr>
            <p:nvPr/>
          </p:nvSpPr>
          <p:spPr bwMode="auto">
            <a:xfrm>
              <a:off x="1394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03" name="Line 359"/>
            <p:cNvSpPr>
              <a:spLocks noChangeShapeType="1"/>
            </p:cNvSpPr>
            <p:nvPr/>
          </p:nvSpPr>
          <p:spPr bwMode="auto">
            <a:xfrm>
              <a:off x="140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04" name="Line 360"/>
            <p:cNvSpPr>
              <a:spLocks noChangeShapeType="1"/>
            </p:cNvSpPr>
            <p:nvPr/>
          </p:nvSpPr>
          <p:spPr bwMode="auto">
            <a:xfrm>
              <a:off x="140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05" name="Rectangle 361"/>
            <p:cNvSpPr>
              <a:spLocks/>
            </p:cNvSpPr>
            <p:nvPr/>
          </p:nvSpPr>
          <p:spPr bwMode="auto">
            <a:xfrm>
              <a:off x="1270" y="1269"/>
              <a:ext cx="96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06" name="Freeform 362"/>
            <p:cNvSpPr>
              <a:spLocks/>
            </p:cNvSpPr>
            <p:nvPr/>
          </p:nvSpPr>
          <p:spPr bwMode="auto">
            <a:xfrm>
              <a:off x="1256" y="1297"/>
              <a:ext cx="124" cy="14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07" name="Line 363"/>
            <p:cNvSpPr>
              <a:spLocks noChangeShapeType="1"/>
            </p:cNvSpPr>
            <p:nvPr/>
          </p:nvSpPr>
          <p:spPr bwMode="auto">
            <a:xfrm>
              <a:off x="1270" y="1311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08" name="Line 364"/>
            <p:cNvSpPr>
              <a:spLocks noChangeShapeType="1"/>
            </p:cNvSpPr>
            <p:nvPr/>
          </p:nvSpPr>
          <p:spPr bwMode="auto">
            <a:xfrm>
              <a:off x="1283" y="1297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09" name="Line 365"/>
            <p:cNvSpPr>
              <a:spLocks noChangeShapeType="1"/>
            </p:cNvSpPr>
            <p:nvPr/>
          </p:nvSpPr>
          <p:spPr bwMode="auto">
            <a:xfrm>
              <a:off x="1270" y="129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0" name="Line 366"/>
            <p:cNvSpPr>
              <a:spLocks noChangeShapeType="1"/>
            </p:cNvSpPr>
            <p:nvPr/>
          </p:nvSpPr>
          <p:spPr bwMode="auto">
            <a:xfrm>
              <a:off x="1297" y="1311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1" name="Line 367"/>
            <p:cNvSpPr>
              <a:spLocks noChangeShapeType="1"/>
            </p:cNvSpPr>
            <p:nvPr/>
          </p:nvSpPr>
          <p:spPr bwMode="auto">
            <a:xfrm>
              <a:off x="1339" y="1297"/>
              <a:ext cx="27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2" name="Line 368"/>
            <p:cNvSpPr>
              <a:spLocks noChangeShapeType="1"/>
            </p:cNvSpPr>
            <p:nvPr/>
          </p:nvSpPr>
          <p:spPr bwMode="auto">
            <a:xfrm>
              <a:off x="1366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3" name="Rectangle 369"/>
            <p:cNvSpPr>
              <a:spLocks/>
            </p:cNvSpPr>
            <p:nvPr/>
          </p:nvSpPr>
          <p:spPr bwMode="auto">
            <a:xfrm>
              <a:off x="1311" y="1200"/>
              <a:ext cx="28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4" name="Rectangle 370"/>
            <p:cNvSpPr>
              <a:spLocks/>
            </p:cNvSpPr>
            <p:nvPr/>
          </p:nvSpPr>
          <p:spPr bwMode="auto">
            <a:xfrm>
              <a:off x="1311" y="1200"/>
              <a:ext cx="41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5" name="Freeform 371"/>
            <p:cNvSpPr>
              <a:spLocks/>
            </p:cNvSpPr>
            <p:nvPr/>
          </p:nvSpPr>
          <p:spPr bwMode="auto">
            <a:xfrm>
              <a:off x="1546" y="1283"/>
              <a:ext cx="41" cy="5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5498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5498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6" name="AutoShape 372"/>
            <p:cNvSpPr>
              <a:spLocks/>
            </p:cNvSpPr>
            <p:nvPr/>
          </p:nvSpPr>
          <p:spPr bwMode="auto">
            <a:xfrm>
              <a:off x="1435" y="1186"/>
              <a:ext cx="124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7" name="AutoShape 373"/>
            <p:cNvSpPr>
              <a:spLocks/>
            </p:cNvSpPr>
            <p:nvPr/>
          </p:nvSpPr>
          <p:spPr bwMode="auto">
            <a:xfrm>
              <a:off x="1421" y="1173"/>
              <a:ext cx="152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8" name="Rectangle 374"/>
            <p:cNvSpPr>
              <a:spLocks/>
            </p:cNvSpPr>
            <p:nvPr/>
          </p:nvSpPr>
          <p:spPr bwMode="auto">
            <a:xfrm>
              <a:off x="1463" y="1214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19" name="Rectangle 375"/>
            <p:cNvSpPr>
              <a:spLocks/>
            </p:cNvSpPr>
            <p:nvPr/>
          </p:nvSpPr>
          <p:spPr bwMode="auto">
            <a:xfrm>
              <a:off x="1463" y="1214"/>
              <a:ext cx="96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20" name="Freeform 376"/>
            <p:cNvSpPr>
              <a:spLocks/>
            </p:cNvSpPr>
            <p:nvPr/>
          </p:nvSpPr>
          <p:spPr bwMode="auto">
            <a:xfrm>
              <a:off x="1573" y="1338"/>
              <a:ext cx="28" cy="2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521" name="Picture 37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" y="1214"/>
              <a:ext cx="6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22" name="Line 378"/>
            <p:cNvSpPr>
              <a:spLocks noChangeShapeType="1"/>
            </p:cNvSpPr>
            <p:nvPr/>
          </p:nvSpPr>
          <p:spPr bwMode="auto">
            <a:xfrm>
              <a:off x="1573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23" name="Line 379"/>
            <p:cNvSpPr>
              <a:spLocks noChangeShapeType="1"/>
            </p:cNvSpPr>
            <p:nvPr/>
          </p:nvSpPr>
          <p:spPr bwMode="auto">
            <a:xfrm>
              <a:off x="1587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24" name="Line 380"/>
            <p:cNvSpPr>
              <a:spLocks noChangeShapeType="1"/>
            </p:cNvSpPr>
            <p:nvPr/>
          </p:nvSpPr>
          <p:spPr bwMode="auto">
            <a:xfrm>
              <a:off x="1587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25" name="Rectangle 381"/>
            <p:cNvSpPr>
              <a:spLocks/>
            </p:cNvSpPr>
            <p:nvPr/>
          </p:nvSpPr>
          <p:spPr bwMode="auto">
            <a:xfrm>
              <a:off x="1449" y="1269"/>
              <a:ext cx="97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26" name="Freeform 382"/>
            <p:cNvSpPr>
              <a:spLocks/>
            </p:cNvSpPr>
            <p:nvPr/>
          </p:nvSpPr>
          <p:spPr bwMode="auto">
            <a:xfrm>
              <a:off x="1435" y="1297"/>
              <a:ext cx="124" cy="14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27" name="Line 383"/>
            <p:cNvSpPr>
              <a:spLocks noChangeShapeType="1"/>
            </p:cNvSpPr>
            <p:nvPr/>
          </p:nvSpPr>
          <p:spPr bwMode="auto">
            <a:xfrm>
              <a:off x="1449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28" name="Line 384"/>
            <p:cNvSpPr>
              <a:spLocks noChangeShapeType="1"/>
            </p:cNvSpPr>
            <p:nvPr/>
          </p:nvSpPr>
          <p:spPr bwMode="auto">
            <a:xfrm>
              <a:off x="1463" y="1297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29" name="Line 385"/>
            <p:cNvSpPr>
              <a:spLocks noChangeShapeType="1"/>
            </p:cNvSpPr>
            <p:nvPr/>
          </p:nvSpPr>
          <p:spPr bwMode="auto">
            <a:xfrm>
              <a:off x="1449" y="129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0" name="Line 386"/>
            <p:cNvSpPr>
              <a:spLocks noChangeShapeType="1"/>
            </p:cNvSpPr>
            <p:nvPr/>
          </p:nvSpPr>
          <p:spPr bwMode="auto">
            <a:xfrm>
              <a:off x="1477" y="1311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1" name="Line 387"/>
            <p:cNvSpPr>
              <a:spLocks noChangeShapeType="1"/>
            </p:cNvSpPr>
            <p:nvPr/>
          </p:nvSpPr>
          <p:spPr bwMode="auto">
            <a:xfrm>
              <a:off x="1518" y="1297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2" name="Line 388"/>
            <p:cNvSpPr>
              <a:spLocks noChangeShapeType="1"/>
            </p:cNvSpPr>
            <p:nvPr/>
          </p:nvSpPr>
          <p:spPr bwMode="auto">
            <a:xfrm>
              <a:off x="1546" y="1311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3" name="Rectangle 389"/>
            <p:cNvSpPr>
              <a:spLocks/>
            </p:cNvSpPr>
            <p:nvPr/>
          </p:nvSpPr>
          <p:spPr bwMode="auto">
            <a:xfrm>
              <a:off x="1490" y="1200"/>
              <a:ext cx="28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4" name="Rectangle 390"/>
            <p:cNvSpPr>
              <a:spLocks/>
            </p:cNvSpPr>
            <p:nvPr/>
          </p:nvSpPr>
          <p:spPr bwMode="auto">
            <a:xfrm>
              <a:off x="1490" y="1200"/>
              <a:ext cx="42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5" name="Freeform 391"/>
            <p:cNvSpPr>
              <a:spLocks/>
            </p:cNvSpPr>
            <p:nvPr/>
          </p:nvSpPr>
          <p:spPr bwMode="auto">
            <a:xfrm>
              <a:off x="4678" y="1945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6" name="AutoShape 392"/>
            <p:cNvSpPr>
              <a:spLocks/>
            </p:cNvSpPr>
            <p:nvPr/>
          </p:nvSpPr>
          <p:spPr bwMode="auto">
            <a:xfrm>
              <a:off x="4567" y="1863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7" name="AutoShape 393"/>
            <p:cNvSpPr>
              <a:spLocks/>
            </p:cNvSpPr>
            <p:nvPr/>
          </p:nvSpPr>
          <p:spPr bwMode="auto">
            <a:xfrm>
              <a:off x="4554" y="1849"/>
              <a:ext cx="151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8" name="Rectangle 394"/>
            <p:cNvSpPr>
              <a:spLocks/>
            </p:cNvSpPr>
            <p:nvPr/>
          </p:nvSpPr>
          <p:spPr bwMode="auto">
            <a:xfrm>
              <a:off x="4595" y="1876"/>
              <a:ext cx="83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39" name="Rectangle 395"/>
            <p:cNvSpPr>
              <a:spLocks/>
            </p:cNvSpPr>
            <p:nvPr/>
          </p:nvSpPr>
          <p:spPr bwMode="auto">
            <a:xfrm>
              <a:off x="4595" y="1876"/>
              <a:ext cx="96" cy="5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40" name="Freeform 396"/>
            <p:cNvSpPr>
              <a:spLocks/>
            </p:cNvSpPr>
            <p:nvPr/>
          </p:nvSpPr>
          <p:spPr bwMode="auto">
            <a:xfrm>
              <a:off x="4705" y="2001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6849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6849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6849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6849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541" name="Picture 39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876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42" name="Rectangle 398"/>
            <p:cNvSpPr>
              <a:spLocks/>
            </p:cNvSpPr>
            <p:nvPr/>
          </p:nvSpPr>
          <p:spPr bwMode="auto">
            <a:xfrm>
              <a:off x="4581" y="1932"/>
              <a:ext cx="97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43" name="Freeform 399"/>
            <p:cNvSpPr>
              <a:spLocks/>
            </p:cNvSpPr>
            <p:nvPr/>
          </p:nvSpPr>
          <p:spPr bwMode="auto">
            <a:xfrm>
              <a:off x="4567" y="1959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44" name="Line 400"/>
            <p:cNvSpPr>
              <a:spLocks noChangeShapeType="1"/>
            </p:cNvSpPr>
            <p:nvPr/>
          </p:nvSpPr>
          <p:spPr bwMode="auto">
            <a:xfrm>
              <a:off x="4581" y="197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45" name="Line 401"/>
            <p:cNvSpPr>
              <a:spLocks noChangeShapeType="1"/>
            </p:cNvSpPr>
            <p:nvPr/>
          </p:nvSpPr>
          <p:spPr bwMode="auto">
            <a:xfrm>
              <a:off x="4595" y="1959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46" name="Line 402"/>
            <p:cNvSpPr>
              <a:spLocks noChangeShapeType="1"/>
            </p:cNvSpPr>
            <p:nvPr/>
          </p:nvSpPr>
          <p:spPr bwMode="auto">
            <a:xfrm>
              <a:off x="4581" y="197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47" name="Line 403"/>
            <p:cNvSpPr>
              <a:spLocks noChangeShapeType="1"/>
            </p:cNvSpPr>
            <p:nvPr/>
          </p:nvSpPr>
          <p:spPr bwMode="auto">
            <a:xfrm>
              <a:off x="4609" y="1973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48" name="Freeform 404"/>
            <p:cNvSpPr>
              <a:spLocks/>
            </p:cNvSpPr>
            <p:nvPr/>
          </p:nvSpPr>
          <p:spPr bwMode="auto">
            <a:xfrm>
              <a:off x="4650" y="1973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751 w 21600"/>
                <a:gd name="T3" fmla="*/ 14751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751" y="14751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49" name="Rectangle 405"/>
            <p:cNvSpPr>
              <a:spLocks/>
            </p:cNvSpPr>
            <p:nvPr/>
          </p:nvSpPr>
          <p:spPr bwMode="auto">
            <a:xfrm>
              <a:off x="4622" y="1863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50" name="Rectangle 406"/>
            <p:cNvSpPr>
              <a:spLocks/>
            </p:cNvSpPr>
            <p:nvPr/>
          </p:nvSpPr>
          <p:spPr bwMode="auto">
            <a:xfrm>
              <a:off x="4622" y="1863"/>
              <a:ext cx="42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51" name="Freeform 407"/>
            <p:cNvSpPr>
              <a:spLocks/>
            </p:cNvSpPr>
            <p:nvPr/>
          </p:nvSpPr>
          <p:spPr bwMode="auto">
            <a:xfrm>
              <a:off x="4857" y="1945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52" name="AutoShape 408"/>
            <p:cNvSpPr>
              <a:spLocks/>
            </p:cNvSpPr>
            <p:nvPr/>
          </p:nvSpPr>
          <p:spPr bwMode="auto">
            <a:xfrm>
              <a:off x="4747" y="1863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53" name="AutoShape 409"/>
            <p:cNvSpPr>
              <a:spLocks/>
            </p:cNvSpPr>
            <p:nvPr/>
          </p:nvSpPr>
          <p:spPr bwMode="auto">
            <a:xfrm>
              <a:off x="4733" y="1849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54" name="Rectangle 410"/>
            <p:cNvSpPr>
              <a:spLocks/>
            </p:cNvSpPr>
            <p:nvPr/>
          </p:nvSpPr>
          <p:spPr bwMode="auto">
            <a:xfrm>
              <a:off x="4774" y="1876"/>
              <a:ext cx="83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55" name="Rectangle 411"/>
            <p:cNvSpPr>
              <a:spLocks/>
            </p:cNvSpPr>
            <p:nvPr/>
          </p:nvSpPr>
          <p:spPr bwMode="auto">
            <a:xfrm>
              <a:off x="4774" y="1876"/>
              <a:ext cx="97" cy="5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56" name="Freeform 412"/>
            <p:cNvSpPr>
              <a:spLocks/>
            </p:cNvSpPr>
            <p:nvPr/>
          </p:nvSpPr>
          <p:spPr bwMode="auto">
            <a:xfrm>
              <a:off x="4885" y="2001"/>
              <a:ext cx="27" cy="41"/>
            </a:xfrm>
            <a:custGeom>
              <a:avLst/>
              <a:gdLst>
                <a:gd name="T0" fmla="*/ 10400 w 21600"/>
                <a:gd name="T1" fmla="*/ 0 h 21600"/>
                <a:gd name="T2" fmla="*/ 10400 w 21600"/>
                <a:gd name="T3" fmla="*/ 0 h 21600"/>
                <a:gd name="T4" fmla="*/ 21600 w 21600"/>
                <a:gd name="T5" fmla="*/ 6849 h 21600"/>
                <a:gd name="T6" fmla="*/ 21600 w 21600"/>
                <a:gd name="T7" fmla="*/ 14224 h 21600"/>
                <a:gd name="T8" fmla="*/ 10400 w 21600"/>
                <a:gd name="T9" fmla="*/ 21600 h 21600"/>
                <a:gd name="T10" fmla="*/ 104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6849 h 21600"/>
                <a:gd name="T16" fmla="*/ 0 w 21600"/>
                <a:gd name="T17" fmla="*/ 0 h 21600"/>
                <a:gd name="T18" fmla="*/ 10400 w 21600"/>
                <a:gd name="T19" fmla="*/ 0 h 21600"/>
                <a:gd name="T20" fmla="*/ 104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400" y="0"/>
                  </a:moveTo>
                  <a:lnTo>
                    <a:pt x="10400" y="0"/>
                  </a:lnTo>
                  <a:lnTo>
                    <a:pt x="21600" y="6849"/>
                  </a:lnTo>
                  <a:lnTo>
                    <a:pt x="21600" y="14224"/>
                  </a:lnTo>
                  <a:lnTo>
                    <a:pt x="10400" y="21600"/>
                  </a:lnTo>
                  <a:lnTo>
                    <a:pt x="0" y="14224"/>
                  </a:lnTo>
                  <a:lnTo>
                    <a:pt x="0" y="6849"/>
                  </a:lnTo>
                  <a:lnTo>
                    <a:pt x="0" y="0"/>
                  </a:lnTo>
                  <a:lnTo>
                    <a:pt x="10400" y="0"/>
                  </a:lnTo>
                  <a:close/>
                  <a:moveTo>
                    <a:pt x="104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557" name="Picture 4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" y="1876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8" name="Rectangle 414"/>
            <p:cNvSpPr>
              <a:spLocks/>
            </p:cNvSpPr>
            <p:nvPr/>
          </p:nvSpPr>
          <p:spPr bwMode="auto">
            <a:xfrm>
              <a:off x="4760" y="1932"/>
              <a:ext cx="97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59" name="Freeform 415"/>
            <p:cNvSpPr>
              <a:spLocks/>
            </p:cNvSpPr>
            <p:nvPr/>
          </p:nvSpPr>
          <p:spPr bwMode="auto">
            <a:xfrm>
              <a:off x="4747" y="1959"/>
              <a:ext cx="124" cy="28"/>
            </a:xfrm>
            <a:custGeom>
              <a:avLst/>
              <a:gdLst>
                <a:gd name="T0" fmla="*/ 2265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265 w 21600"/>
                <a:gd name="T9" fmla="*/ 0 h 21600"/>
                <a:gd name="T10" fmla="*/ 2265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2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265" y="0"/>
                  </a:lnTo>
                  <a:close/>
                  <a:moveTo>
                    <a:pt x="2265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0" name="Line 416"/>
            <p:cNvSpPr>
              <a:spLocks noChangeShapeType="1"/>
            </p:cNvSpPr>
            <p:nvPr/>
          </p:nvSpPr>
          <p:spPr bwMode="auto">
            <a:xfrm>
              <a:off x="4760" y="197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1" name="Line 417"/>
            <p:cNvSpPr>
              <a:spLocks noChangeShapeType="1"/>
            </p:cNvSpPr>
            <p:nvPr/>
          </p:nvSpPr>
          <p:spPr bwMode="auto">
            <a:xfrm>
              <a:off x="4774" y="1959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2" name="Line 418"/>
            <p:cNvSpPr>
              <a:spLocks noChangeShapeType="1"/>
            </p:cNvSpPr>
            <p:nvPr/>
          </p:nvSpPr>
          <p:spPr bwMode="auto">
            <a:xfrm>
              <a:off x="4760" y="197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3" name="Line 419"/>
            <p:cNvSpPr>
              <a:spLocks noChangeShapeType="1"/>
            </p:cNvSpPr>
            <p:nvPr/>
          </p:nvSpPr>
          <p:spPr bwMode="auto">
            <a:xfrm>
              <a:off x="4788" y="1973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4" name="Freeform 420"/>
            <p:cNvSpPr>
              <a:spLocks/>
            </p:cNvSpPr>
            <p:nvPr/>
          </p:nvSpPr>
          <p:spPr bwMode="auto">
            <a:xfrm>
              <a:off x="4829" y="1973"/>
              <a:ext cx="42" cy="0"/>
            </a:xfrm>
            <a:custGeom>
              <a:avLst/>
              <a:gdLst>
                <a:gd name="T0" fmla="*/ 0 w 21600"/>
                <a:gd name="T1" fmla="*/ 0 h 21600"/>
                <a:gd name="T2" fmla="*/ 14400 w 21600"/>
                <a:gd name="T3" fmla="*/ 1440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00" y="1440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5" name="Rectangle 421"/>
            <p:cNvSpPr>
              <a:spLocks/>
            </p:cNvSpPr>
            <p:nvPr/>
          </p:nvSpPr>
          <p:spPr bwMode="auto">
            <a:xfrm>
              <a:off x="4802" y="1863"/>
              <a:ext cx="27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6" name="Rectangle 422"/>
            <p:cNvSpPr>
              <a:spLocks/>
            </p:cNvSpPr>
            <p:nvPr/>
          </p:nvSpPr>
          <p:spPr bwMode="auto">
            <a:xfrm>
              <a:off x="4802" y="1863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7" name="Freeform 423"/>
            <p:cNvSpPr>
              <a:spLocks/>
            </p:cNvSpPr>
            <p:nvPr/>
          </p:nvSpPr>
          <p:spPr bwMode="auto">
            <a:xfrm>
              <a:off x="5036" y="1945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8" name="AutoShape 424"/>
            <p:cNvSpPr>
              <a:spLocks/>
            </p:cNvSpPr>
            <p:nvPr/>
          </p:nvSpPr>
          <p:spPr bwMode="auto">
            <a:xfrm>
              <a:off x="4926" y="1863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69" name="AutoShape 425"/>
            <p:cNvSpPr>
              <a:spLocks/>
            </p:cNvSpPr>
            <p:nvPr/>
          </p:nvSpPr>
          <p:spPr bwMode="auto">
            <a:xfrm>
              <a:off x="4912" y="1849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70" name="Rectangle 426"/>
            <p:cNvSpPr>
              <a:spLocks/>
            </p:cNvSpPr>
            <p:nvPr/>
          </p:nvSpPr>
          <p:spPr bwMode="auto">
            <a:xfrm>
              <a:off x="4954" y="1876"/>
              <a:ext cx="82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71" name="Rectangle 427"/>
            <p:cNvSpPr>
              <a:spLocks/>
            </p:cNvSpPr>
            <p:nvPr/>
          </p:nvSpPr>
          <p:spPr bwMode="auto">
            <a:xfrm>
              <a:off x="4954" y="1876"/>
              <a:ext cx="96" cy="5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72" name="Freeform 428"/>
            <p:cNvSpPr>
              <a:spLocks/>
            </p:cNvSpPr>
            <p:nvPr/>
          </p:nvSpPr>
          <p:spPr bwMode="auto">
            <a:xfrm>
              <a:off x="5064" y="2001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6849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6849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6849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6849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573" name="Picture 42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" y="1876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4" name="Rectangle 430"/>
            <p:cNvSpPr>
              <a:spLocks/>
            </p:cNvSpPr>
            <p:nvPr/>
          </p:nvSpPr>
          <p:spPr bwMode="auto">
            <a:xfrm>
              <a:off x="4940" y="1932"/>
              <a:ext cx="96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75" name="Freeform 431"/>
            <p:cNvSpPr>
              <a:spLocks/>
            </p:cNvSpPr>
            <p:nvPr/>
          </p:nvSpPr>
          <p:spPr bwMode="auto">
            <a:xfrm>
              <a:off x="4926" y="1959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76" name="Line 432"/>
            <p:cNvSpPr>
              <a:spLocks noChangeShapeType="1"/>
            </p:cNvSpPr>
            <p:nvPr/>
          </p:nvSpPr>
          <p:spPr bwMode="auto">
            <a:xfrm>
              <a:off x="4940" y="197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77" name="Line 433"/>
            <p:cNvSpPr>
              <a:spLocks noChangeShapeType="1"/>
            </p:cNvSpPr>
            <p:nvPr/>
          </p:nvSpPr>
          <p:spPr bwMode="auto">
            <a:xfrm>
              <a:off x="4954" y="1959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78" name="Line 434"/>
            <p:cNvSpPr>
              <a:spLocks noChangeShapeType="1"/>
            </p:cNvSpPr>
            <p:nvPr/>
          </p:nvSpPr>
          <p:spPr bwMode="auto">
            <a:xfrm>
              <a:off x="4940" y="197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79" name="Line 435"/>
            <p:cNvSpPr>
              <a:spLocks noChangeShapeType="1"/>
            </p:cNvSpPr>
            <p:nvPr/>
          </p:nvSpPr>
          <p:spPr bwMode="auto">
            <a:xfrm>
              <a:off x="4967" y="1973"/>
              <a:ext cx="56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80" name="Freeform 436"/>
            <p:cNvSpPr>
              <a:spLocks/>
            </p:cNvSpPr>
            <p:nvPr/>
          </p:nvSpPr>
          <p:spPr bwMode="auto">
            <a:xfrm>
              <a:off x="5009" y="1973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81" name="Rectangle 437"/>
            <p:cNvSpPr>
              <a:spLocks/>
            </p:cNvSpPr>
            <p:nvPr/>
          </p:nvSpPr>
          <p:spPr bwMode="auto">
            <a:xfrm>
              <a:off x="4981" y="1863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82" name="Rectangle 438"/>
            <p:cNvSpPr>
              <a:spLocks/>
            </p:cNvSpPr>
            <p:nvPr/>
          </p:nvSpPr>
          <p:spPr bwMode="auto">
            <a:xfrm>
              <a:off x="4981" y="1863"/>
              <a:ext cx="42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83" name="Freeform 439"/>
            <p:cNvSpPr>
              <a:spLocks/>
            </p:cNvSpPr>
            <p:nvPr/>
          </p:nvSpPr>
          <p:spPr bwMode="auto">
            <a:xfrm>
              <a:off x="3877" y="179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84" name="AutoShape 440"/>
            <p:cNvSpPr>
              <a:spLocks/>
            </p:cNvSpPr>
            <p:nvPr/>
          </p:nvSpPr>
          <p:spPr bwMode="auto">
            <a:xfrm>
              <a:off x="3767" y="96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85" name="AutoShape 441"/>
            <p:cNvSpPr>
              <a:spLocks/>
            </p:cNvSpPr>
            <p:nvPr/>
          </p:nvSpPr>
          <p:spPr bwMode="auto">
            <a:xfrm>
              <a:off x="3753" y="83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86" name="Rectangle 442"/>
            <p:cNvSpPr>
              <a:spLocks/>
            </p:cNvSpPr>
            <p:nvPr/>
          </p:nvSpPr>
          <p:spPr bwMode="auto">
            <a:xfrm>
              <a:off x="3795" y="110"/>
              <a:ext cx="82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87" name="Rectangle 443"/>
            <p:cNvSpPr>
              <a:spLocks/>
            </p:cNvSpPr>
            <p:nvPr/>
          </p:nvSpPr>
          <p:spPr bwMode="auto">
            <a:xfrm>
              <a:off x="3795" y="110"/>
              <a:ext cx="96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88" name="Freeform 444"/>
            <p:cNvSpPr>
              <a:spLocks/>
            </p:cNvSpPr>
            <p:nvPr/>
          </p:nvSpPr>
          <p:spPr bwMode="auto">
            <a:xfrm>
              <a:off x="3905" y="234"/>
              <a:ext cx="28" cy="4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7200 h 21600"/>
                <a:gd name="T6" fmla="*/ 21600 w 21600"/>
                <a:gd name="T7" fmla="*/ 144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400 h 21600"/>
                <a:gd name="T14" fmla="*/ 0 w 21600"/>
                <a:gd name="T15" fmla="*/ 720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7200"/>
                  </a:lnTo>
                  <a:lnTo>
                    <a:pt x="21600" y="14400"/>
                  </a:lnTo>
                  <a:lnTo>
                    <a:pt x="10800" y="21600"/>
                  </a:lnTo>
                  <a:lnTo>
                    <a:pt x="0" y="14400"/>
                  </a:lnTo>
                  <a:lnTo>
                    <a:pt x="0" y="72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589" name="Picture 4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" y="110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0" name="Rectangle 446"/>
            <p:cNvSpPr>
              <a:spLocks/>
            </p:cNvSpPr>
            <p:nvPr/>
          </p:nvSpPr>
          <p:spPr bwMode="auto">
            <a:xfrm>
              <a:off x="3781" y="165"/>
              <a:ext cx="96" cy="28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91" name="Freeform 447"/>
            <p:cNvSpPr>
              <a:spLocks/>
            </p:cNvSpPr>
            <p:nvPr/>
          </p:nvSpPr>
          <p:spPr bwMode="auto">
            <a:xfrm>
              <a:off x="3767" y="19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92" name="Line 448"/>
            <p:cNvSpPr>
              <a:spLocks noChangeShapeType="1"/>
            </p:cNvSpPr>
            <p:nvPr/>
          </p:nvSpPr>
          <p:spPr bwMode="auto">
            <a:xfrm>
              <a:off x="3781" y="207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93" name="Line 449"/>
            <p:cNvSpPr>
              <a:spLocks noChangeShapeType="1"/>
            </p:cNvSpPr>
            <p:nvPr/>
          </p:nvSpPr>
          <p:spPr bwMode="auto">
            <a:xfrm>
              <a:off x="3795" y="193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94" name="Line 450"/>
            <p:cNvSpPr>
              <a:spLocks noChangeShapeType="1"/>
            </p:cNvSpPr>
            <p:nvPr/>
          </p:nvSpPr>
          <p:spPr bwMode="auto">
            <a:xfrm>
              <a:off x="3781" y="20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95" name="Line 451"/>
            <p:cNvSpPr>
              <a:spLocks noChangeShapeType="1"/>
            </p:cNvSpPr>
            <p:nvPr/>
          </p:nvSpPr>
          <p:spPr bwMode="auto">
            <a:xfrm>
              <a:off x="3808" y="207"/>
              <a:ext cx="56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96" name="Freeform 452"/>
            <p:cNvSpPr>
              <a:spLocks/>
            </p:cNvSpPr>
            <p:nvPr/>
          </p:nvSpPr>
          <p:spPr bwMode="auto">
            <a:xfrm>
              <a:off x="3850" y="20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97" name="Rectangle 453"/>
            <p:cNvSpPr>
              <a:spLocks/>
            </p:cNvSpPr>
            <p:nvPr/>
          </p:nvSpPr>
          <p:spPr bwMode="auto">
            <a:xfrm>
              <a:off x="3822" y="96"/>
              <a:ext cx="28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98" name="Rectangle 454"/>
            <p:cNvSpPr>
              <a:spLocks/>
            </p:cNvSpPr>
            <p:nvPr/>
          </p:nvSpPr>
          <p:spPr bwMode="auto">
            <a:xfrm>
              <a:off x="3822" y="96"/>
              <a:ext cx="42" cy="5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599" name="Freeform 455"/>
            <p:cNvSpPr>
              <a:spLocks/>
            </p:cNvSpPr>
            <p:nvPr/>
          </p:nvSpPr>
          <p:spPr bwMode="auto">
            <a:xfrm>
              <a:off x="4236" y="179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00" name="AutoShape 456"/>
            <p:cNvSpPr>
              <a:spLocks/>
            </p:cNvSpPr>
            <p:nvPr/>
          </p:nvSpPr>
          <p:spPr bwMode="auto">
            <a:xfrm>
              <a:off x="4126" y="96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01" name="AutoShape 457"/>
            <p:cNvSpPr>
              <a:spLocks/>
            </p:cNvSpPr>
            <p:nvPr/>
          </p:nvSpPr>
          <p:spPr bwMode="auto">
            <a:xfrm>
              <a:off x="4112" y="83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02" name="Rectangle 458"/>
            <p:cNvSpPr>
              <a:spLocks/>
            </p:cNvSpPr>
            <p:nvPr/>
          </p:nvSpPr>
          <p:spPr bwMode="auto">
            <a:xfrm>
              <a:off x="4153" y="110"/>
              <a:ext cx="83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03" name="Rectangle 459"/>
            <p:cNvSpPr>
              <a:spLocks/>
            </p:cNvSpPr>
            <p:nvPr/>
          </p:nvSpPr>
          <p:spPr bwMode="auto">
            <a:xfrm>
              <a:off x="4153" y="110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04" name="Freeform 460"/>
            <p:cNvSpPr>
              <a:spLocks/>
            </p:cNvSpPr>
            <p:nvPr/>
          </p:nvSpPr>
          <p:spPr bwMode="auto">
            <a:xfrm>
              <a:off x="4264" y="234"/>
              <a:ext cx="27" cy="42"/>
            </a:xfrm>
            <a:custGeom>
              <a:avLst/>
              <a:gdLst>
                <a:gd name="T0" fmla="*/ 11200 w 21600"/>
                <a:gd name="T1" fmla="*/ 0 h 21600"/>
                <a:gd name="T2" fmla="*/ 11200 w 21600"/>
                <a:gd name="T3" fmla="*/ 0 h 21600"/>
                <a:gd name="T4" fmla="*/ 21600 w 21600"/>
                <a:gd name="T5" fmla="*/ 7200 h 21600"/>
                <a:gd name="T6" fmla="*/ 21600 w 21600"/>
                <a:gd name="T7" fmla="*/ 14400 h 21600"/>
                <a:gd name="T8" fmla="*/ 11200 w 21600"/>
                <a:gd name="T9" fmla="*/ 21600 h 21600"/>
                <a:gd name="T10" fmla="*/ 11200 w 21600"/>
                <a:gd name="T11" fmla="*/ 21600 h 21600"/>
                <a:gd name="T12" fmla="*/ 0 w 21600"/>
                <a:gd name="T13" fmla="*/ 14400 h 21600"/>
                <a:gd name="T14" fmla="*/ 0 w 21600"/>
                <a:gd name="T15" fmla="*/ 7200 h 21600"/>
                <a:gd name="T16" fmla="*/ 0 w 21600"/>
                <a:gd name="T17" fmla="*/ 0 h 21600"/>
                <a:gd name="T18" fmla="*/ 11200 w 21600"/>
                <a:gd name="T19" fmla="*/ 0 h 21600"/>
                <a:gd name="T20" fmla="*/ 112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1200" y="0"/>
                  </a:moveTo>
                  <a:lnTo>
                    <a:pt x="11200" y="0"/>
                  </a:lnTo>
                  <a:lnTo>
                    <a:pt x="21600" y="7200"/>
                  </a:lnTo>
                  <a:lnTo>
                    <a:pt x="21600" y="14400"/>
                  </a:lnTo>
                  <a:lnTo>
                    <a:pt x="11200" y="21600"/>
                  </a:lnTo>
                  <a:lnTo>
                    <a:pt x="0" y="14400"/>
                  </a:lnTo>
                  <a:lnTo>
                    <a:pt x="0" y="7200"/>
                  </a:lnTo>
                  <a:lnTo>
                    <a:pt x="0" y="0"/>
                  </a:lnTo>
                  <a:lnTo>
                    <a:pt x="11200" y="0"/>
                  </a:lnTo>
                  <a:close/>
                  <a:moveTo>
                    <a:pt x="112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pic>
          <p:nvPicPr>
            <p:cNvPr id="6605" name="Picture 46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" y="110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6" name="Rectangle 462"/>
            <p:cNvSpPr>
              <a:spLocks/>
            </p:cNvSpPr>
            <p:nvPr/>
          </p:nvSpPr>
          <p:spPr bwMode="auto">
            <a:xfrm>
              <a:off x="4140" y="165"/>
              <a:ext cx="96" cy="28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07" name="Freeform 463"/>
            <p:cNvSpPr>
              <a:spLocks/>
            </p:cNvSpPr>
            <p:nvPr/>
          </p:nvSpPr>
          <p:spPr bwMode="auto">
            <a:xfrm>
              <a:off x="4126" y="19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08" name="Line 464"/>
            <p:cNvSpPr>
              <a:spLocks noChangeShapeType="1"/>
            </p:cNvSpPr>
            <p:nvPr/>
          </p:nvSpPr>
          <p:spPr bwMode="auto">
            <a:xfrm>
              <a:off x="4140" y="207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09" name="Line 465"/>
            <p:cNvSpPr>
              <a:spLocks noChangeShapeType="1"/>
            </p:cNvSpPr>
            <p:nvPr/>
          </p:nvSpPr>
          <p:spPr bwMode="auto">
            <a:xfrm>
              <a:off x="4153" y="193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10" name="Line 466"/>
            <p:cNvSpPr>
              <a:spLocks noChangeShapeType="1"/>
            </p:cNvSpPr>
            <p:nvPr/>
          </p:nvSpPr>
          <p:spPr bwMode="auto">
            <a:xfrm>
              <a:off x="4140" y="20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11" name="Line 467"/>
            <p:cNvSpPr>
              <a:spLocks noChangeShapeType="1"/>
            </p:cNvSpPr>
            <p:nvPr/>
          </p:nvSpPr>
          <p:spPr bwMode="auto">
            <a:xfrm>
              <a:off x="4167" y="207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12" name="Freeform 468"/>
            <p:cNvSpPr>
              <a:spLocks/>
            </p:cNvSpPr>
            <p:nvPr/>
          </p:nvSpPr>
          <p:spPr bwMode="auto">
            <a:xfrm>
              <a:off x="4209" y="20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13" name="Rectangle 469"/>
            <p:cNvSpPr>
              <a:spLocks/>
            </p:cNvSpPr>
            <p:nvPr/>
          </p:nvSpPr>
          <p:spPr bwMode="auto">
            <a:xfrm>
              <a:off x="4181" y="96"/>
              <a:ext cx="28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14" name="Rectangle 470"/>
            <p:cNvSpPr>
              <a:spLocks/>
            </p:cNvSpPr>
            <p:nvPr/>
          </p:nvSpPr>
          <p:spPr bwMode="auto">
            <a:xfrm>
              <a:off x="4181" y="96"/>
              <a:ext cx="41" cy="5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15" name="Rectangle 471"/>
            <p:cNvSpPr>
              <a:spLocks/>
            </p:cNvSpPr>
            <p:nvPr/>
          </p:nvSpPr>
          <p:spPr bwMode="auto">
            <a:xfrm>
              <a:off x="975" y="2531"/>
              <a:ext cx="62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ヒラギノ明朝 ProN W3" pitchFamily="60" charset="-128"/>
                  <a:cs typeface="Arial" panose="020B0604020202020204" pitchFamily="34" charset="0"/>
                  <a:sym typeface="Arial" panose="020B0604020202020204" pitchFamily="34" charset="0"/>
                </a:rPr>
                <a:t>network link:</a:t>
              </a:r>
            </a:p>
          </p:txBody>
        </p:sp>
        <p:sp>
          <p:nvSpPr>
            <p:cNvPr id="6616" name="Rectangle 472"/>
            <p:cNvSpPr>
              <a:spLocks/>
            </p:cNvSpPr>
            <p:nvPr/>
          </p:nvSpPr>
          <p:spPr bwMode="auto">
            <a:xfrm>
              <a:off x="1628" y="2566"/>
              <a:ext cx="249" cy="28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17" name="Rectangle 473"/>
            <p:cNvSpPr>
              <a:spLocks/>
            </p:cNvSpPr>
            <p:nvPr/>
          </p:nvSpPr>
          <p:spPr bwMode="auto">
            <a:xfrm>
              <a:off x="1628" y="2566"/>
              <a:ext cx="263" cy="4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18" name="Freeform 474"/>
            <p:cNvSpPr>
              <a:spLocks/>
            </p:cNvSpPr>
            <p:nvPr/>
          </p:nvSpPr>
          <p:spPr bwMode="auto">
            <a:xfrm>
              <a:off x="2746" y="952"/>
              <a:ext cx="69" cy="83"/>
            </a:xfrm>
            <a:custGeom>
              <a:avLst/>
              <a:gdLst>
                <a:gd name="T0" fmla="*/ 8765 w 21600"/>
                <a:gd name="T1" fmla="*/ 17957 h 21600"/>
                <a:gd name="T2" fmla="*/ 0 w 21600"/>
                <a:gd name="T3" fmla="*/ 21600 h 21600"/>
                <a:gd name="T4" fmla="*/ 0 w 21600"/>
                <a:gd name="T5" fmla="*/ 0 h 21600"/>
                <a:gd name="T6" fmla="*/ 21600 w 21600"/>
                <a:gd name="T7" fmla="*/ 14313 h 21600"/>
                <a:gd name="T8" fmla="*/ 8765 w 21600"/>
                <a:gd name="T9" fmla="*/ 17957 h 21600"/>
                <a:gd name="T10" fmla="*/ 8765 w 21600"/>
                <a:gd name="T11" fmla="*/ 1795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8765" y="17957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4313"/>
                  </a:lnTo>
                  <a:lnTo>
                    <a:pt x="8765" y="17957"/>
                  </a:lnTo>
                  <a:close/>
                  <a:moveTo>
                    <a:pt x="8765" y="17957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19" name="Line 475"/>
            <p:cNvSpPr>
              <a:spLocks noChangeShapeType="1"/>
            </p:cNvSpPr>
            <p:nvPr/>
          </p:nvSpPr>
          <p:spPr bwMode="auto">
            <a:xfrm rot="10800000">
              <a:off x="2774" y="1021"/>
              <a:ext cx="110" cy="2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20" name="Freeform 476"/>
            <p:cNvSpPr>
              <a:spLocks/>
            </p:cNvSpPr>
            <p:nvPr/>
          </p:nvSpPr>
          <p:spPr bwMode="auto">
            <a:xfrm>
              <a:off x="3077" y="1642"/>
              <a:ext cx="69" cy="83"/>
            </a:xfrm>
            <a:custGeom>
              <a:avLst/>
              <a:gdLst>
                <a:gd name="T0" fmla="*/ 13148 w 21600"/>
                <a:gd name="T1" fmla="*/ 7027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10670 h 21600"/>
                <a:gd name="T8" fmla="*/ 13148 w 21600"/>
                <a:gd name="T9" fmla="*/ 7027 h 21600"/>
                <a:gd name="T10" fmla="*/ 13148 w 21600"/>
                <a:gd name="T11" fmla="*/ 70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3148" y="7027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670"/>
                  </a:lnTo>
                  <a:lnTo>
                    <a:pt x="13148" y="7027"/>
                  </a:lnTo>
                  <a:close/>
                  <a:moveTo>
                    <a:pt x="13148" y="7027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21" name="Line 477"/>
            <p:cNvSpPr>
              <a:spLocks noChangeShapeType="1"/>
            </p:cNvSpPr>
            <p:nvPr/>
          </p:nvSpPr>
          <p:spPr bwMode="auto">
            <a:xfrm>
              <a:off x="2981" y="1476"/>
              <a:ext cx="124" cy="1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22" name="Freeform 478"/>
            <p:cNvSpPr>
              <a:spLocks/>
            </p:cNvSpPr>
            <p:nvPr/>
          </p:nvSpPr>
          <p:spPr bwMode="auto">
            <a:xfrm>
              <a:off x="2511" y="1600"/>
              <a:ext cx="69" cy="69"/>
            </a:xfrm>
            <a:custGeom>
              <a:avLst/>
              <a:gdLst>
                <a:gd name="T0" fmla="*/ 13148 w 21600"/>
                <a:gd name="T1" fmla="*/ 8765 h 21600"/>
                <a:gd name="T2" fmla="*/ 21600 w 21600"/>
                <a:gd name="T3" fmla="*/ 17530 h 21600"/>
                <a:gd name="T4" fmla="*/ 0 w 21600"/>
                <a:gd name="T5" fmla="*/ 21600 h 21600"/>
                <a:gd name="T6" fmla="*/ 8765 w 21600"/>
                <a:gd name="T7" fmla="*/ 0 h 21600"/>
                <a:gd name="T8" fmla="*/ 13148 w 21600"/>
                <a:gd name="T9" fmla="*/ 8765 h 21600"/>
                <a:gd name="T10" fmla="*/ 13148 w 21600"/>
                <a:gd name="T11" fmla="*/ 8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3148" y="8765"/>
                  </a:moveTo>
                  <a:lnTo>
                    <a:pt x="21600" y="17530"/>
                  </a:lnTo>
                  <a:lnTo>
                    <a:pt x="0" y="21600"/>
                  </a:lnTo>
                  <a:lnTo>
                    <a:pt x="8765" y="0"/>
                  </a:lnTo>
                  <a:lnTo>
                    <a:pt x="13148" y="8765"/>
                  </a:lnTo>
                  <a:close/>
                  <a:moveTo>
                    <a:pt x="13148" y="8765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23" name="Line 479"/>
            <p:cNvSpPr>
              <a:spLocks noChangeShapeType="1"/>
            </p:cNvSpPr>
            <p:nvPr/>
          </p:nvSpPr>
          <p:spPr bwMode="auto">
            <a:xfrm flipH="1">
              <a:off x="2567" y="1462"/>
              <a:ext cx="179" cy="1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24" name="Freeform 480"/>
            <p:cNvSpPr>
              <a:spLocks/>
            </p:cNvSpPr>
            <p:nvPr/>
          </p:nvSpPr>
          <p:spPr bwMode="auto">
            <a:xfrm>
              <a:off x="2304" y="1628"/>
              <a:ext cx="69" cy="83"/>
            </a:xfrm>
            <a:custGeom>
              <a:avLst/>
              <a:gdLst>
                <a:gd name="T0" fmla="*/ 13148 w 21600"/>
                <a:gd name="T1" fmla="*/ 14313 h 21600"/>
                <a:gd name="T2" fmla="*/ 0 w 21600"/>
                <a:gd name="T3" fmla="*/ 10670 h 21600"/>
                <a:gd name="T4" fmla="*/ 21600 w 21600"/>
                <a:gd name="T5" fmla="*/ 0 h 21600"/>
                <a:gd name="T6" fmla="*/ 21600 w 21600"/>
                <a:gd name="T7" fmla="*/ 21600 h 21600"/>
                <a:gd name="T8" fmla="*/ 13148 w 21600"/>
                <a:gd name="T9" fmla="*/ 14313 h 21600"/>
                <a:gd name="T10" fmla="*/ 13148 w 21600"/>
                <a:gd name="T11" fmla="*/ 1431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3148" y="14313"/>
                  </a:moveTo>
                  <a:lnTo>
                    <a:pt x="0" y="1067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3148" y="14313"/>
                  </a:lnTo>
                  <a:close/>
                  <a:moveTo>
                    <a:pt x="13148" y="14313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25" name="Line 481"/>
            <p:cNvSpPr>
              <a:spLocks noChangeShapeType="1"/>
            </p:cNvSpPr>
            <p:nvPr/>
          </p:nvSpPr>
          <p:spPr bwMode="auto">
            <a:xfrm rot="10800000" flipH="1">
              <a:off x="2222" y="1697"/>
              <a:ext cx="110" cy="22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" panose="02020603050405020304" pitchFamily="18" charset="0"/>
                <a:ea typeface="ヒラギノ明朝 ProN W3" pitchFamily="60" charset="-128"/>
                <a:sym typeface="Times" panose="02020603050405020304" pitchFamily="18" charset="0"/>
              </a:endParaRPr>
            </a:p>
          </p:txBody>
        </p:sp>
        <p:sp>
          <p:nvSpPr>
            <p:cNvPr id="6626" name="Rectangle 482"/>
            <p:cNvSpPr>
              <a:spLocks/>
            </p:cNvSpPr>
            <p:nvPr/>
          </p:nvSpPr>
          <p:spPr bwMode="auto">
            <a:xfrm>
              <a:off x="1844" y="448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Zapf Dingbats" pitchFamily="60" charset="2"/>
                  <a:ea typeface="Zapf Dingbats" pitchFamily="60" charset="2"/>
                  <a:cs typeface="Zapf Dingbats" pitchFamily="60" charset="2"/>
                  <a:sym typeface="Zapf Dingbats" pitchFamily="60" charset="2"/>
                </a:rPr>
                <a:t>☎</a:t>
              </a:r>
            </a:p>
          </p:txBody>
        </p:sp>
        <p:sp>
          <p:nvSpPr>
            <p:cNvPr id="6627" name="Rectangle 483"/>
            <p:cNvSpPr>
              <a:spLocks/>
            </p:cNvSpPr>
            <p:nvPr/>
          </p:nvSpPr>
          <p:spPr bwMode="auto">
            <a:xfrm>
              <a:off x="254" y="86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Zapf Dingbats" pitchFamily="60" charset="2"/>
                  <a:ea typeface="Zapf Dingbats" pitchFamily="60" charset="2"/>
                  <a:cs typeface="Zapf Dingbats" pitchFamily="60" charset="2"/>
                  <a:sym typeface="Zapf Dingbats" pitchFamily="60" charset="2"/>
                </a:rPr>
                <a:t>☎</a:t>
              </a:r>
            </a:p>
          </p:txBody>
        </p:sp>
        <p:sp>
          <p:nvSpPr>
            <p:cNvPr id="6628" name="Rectangle 484"/>
            <p:cNvSpPr>
              <a:spLocks/>
            </p:cNvSpPr>
            <p:nvPr/>
          </p:nvSpPr>
          <p:spPr bwMode="auto">
            <a:xfrm>
              <a:off x="150" y="64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>
                  <a:solidFill>
                    <a:srgbClr val="000000"/>
                  </a:solidFill>
                  <a:latin typeface="Zapf Dingbats" pitchFamily="60" charset="2"/>
                  <a:ea typeface="Zapf Dingbats" pitchFamily="60" charset="2"/>
                  <a:cs typeface="Zapf Dingbats" pitchFamily="60" charset="2"/>
                  <a:sym typeface="Zapf Dingbats" pitchFamily="60" charset="2"/>
                </a:rPr>
                <a:t>☎</a:t>
              </a:r>
            </a:p>
          </p:txBody>
        </p:sp>
      </p:grpSp>
      <p:sp>
        <p:nvSpPr>
          <p:cNvPr id="6629" name="Rectangle 48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50800" tIns="50800" rIns="132080" bIns="5080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Figure 1.3</a:t>
            </a:r>
            <a:br>
              <a:rPr lang="en-US" altLang="en-US"/>
            </a:br>
            <a:r>
              <a:rPr lang="en-US" altLang="en-US"/>
              <a:t>A typical portion of the Internet </a:t>
            </a:r>
          </a:p>
        </p:txBody>
      </p:sp>
    </p:spTree>
    <p:extLst>
      <p:ext uri="{BB962C8B-B14F-4D97-AF65-F5344CB8AC3E}">
        <p14:creationId xmlns:p14="http://schemas.microsoft.com/office/powerpoint/2010/main" val="293730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Internet is also a very large distributed system.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enables users, wherever </a:t>
            </a:r>
            <a:r>
              <a:rPr lang="en-US" sz="2000" dirty="0" smtClean="0"/>
              <a:t>they are</a:t>
            </a:r>
            <a:r>
              <a:rPr lang="en-US" sz="2000" dirty="0"/>
              <a:t>, to make use of services such as the World Wide Web, email and file transfer.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set of </a:t>
            </a:r>
            <a:r>
              <a:rPr lang="en-US" sz="2000" dirty="0" smtClean="0"/>
              <a:t>services is </a:t>
            </a:r>
            <a:r>
              <a:rPr lang="en-US" sz="2000" dirty="0"/>
              <a:t>open-ended – it can be extended by the addition of server computers and new types </a:t>
            </a:r>
            <a:r>
              <a:rPr lang="en-US" sz="2000" dirty="0" smtClean="0"/>
              <a:t>of service.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ubnetworks </a:t>
            </a:r>
            <a:r>
              <a:rPr lang="en-US" sz="2000" dirty="0"/>
              <a:t>operated by </a:t>
            </a:r>
            <a:r>
              <a:rPr lang="en-US" sz="2000" dirty="0" smtClean="0"/>
              <a:t>companies and </a:t>
            </a:r>
            <a:r>
              <a:rPr lang="en-US" sz="2000" dirty="0"/>
              <a:t>other organizations and typically protected by firewalls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implementation of the Internet and the services that it supports has </a:t>
            </a:r>
            <a:r>
              <a:rPr lang="en-US" sz="2000" dirty="0" smtClean="0"/>
              <a:t>entailed the </a:t>
            </a:r>
            <a:r>
              <a:rPr lang="en-US" sz="2000" dirty="0"/>
              <a:t>development of practical solutions to many distributed system issues </a:t>
            </a:r>
          </a:p>
        </p:txBody>
      </p:sp>
    </p:spTree>
    <p:extLst>
      <p:ext uri="{BB962C8B-B14F-4D97-AF65-F5344CB8AC3E}">
        <p14:creationId xmlns:p14="http://schemas.microsoft.com/office/powerpoint/2010/main" val="675736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and ubiquitous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7152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Technological advances in device miniaturization and wireless networking have </a:t>
            </a:r>
            <a:r>
              <a:rPr lang="en-US" sz="2000" dirty="0" smtClean="0"/>
              <a:t>led to</a:t>
            </a:r>
            <a:endParaRPr lang="en-US" sz="2000" dirty="0"/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mall </a:t>
            </a:r>
            <a:r>
              <a:rPr lang="en-US" sz="2000" dirty="0"/>
              <a:t>and portable computing devices into </a:t>
            </a:r>
            <a:r>
              <a:rPr lang="en-US" sz="2000" dirty="0" smtClean="0"/>
              <a:t>distributed systems</a:t>
            </a:r>
            <a:endParaRPr lang="en-US" sz="2000" b="1" dirty="0"/>
          </a:p>
          <a:p>
            <a:pPr lvl="2"/>
            <a:r>
              <a:rPr lang="en-US" sz="2000" dirty="0" smtClean="0"/>
              <a:t>Laptop </a:t>
            </a:r>
            <a:r>
              <a:rPr lang="en-US" sz="2000" dirty="0"/>
              <a:t>computers.</a:t>
            </a:r>
          </a:p>
          <a:p>
            <a:pPr lvl="2"/>
            <a:r>
              <a:rPr lang="en-US" sz="2000" dirty="0" smtClean="0"/>
              <a:t>Handheld devices (Mobile phones/smart phones,/GPS-enabled devices/personal </a:t>
            </a:r>
            <a:r>
              <a:rPr lang="en-US" sz="2000" dirty="0"/>
              <a:t>digital assistants (PDAs</a:t>
            </a:r>
            <a:r>
              <a:rPr lang="en-US" sz="2000" dirty="0" smtClean="0"/>
              <a:t>)/ Video </a:t>
            </a:r>
            <a:r>
              <a:rPr lang="en-US" sz="2000" dirty="0"/>
              <a:t>cameras and digital </a:t>
            </a:r>
            <a:r>
              <a:rPr lang="en-US" sz="2000" dirty="0" smtClean="0"/>
              <a:t>cameras/Wearable devices)</a:t>
            </a:r>
          </a:p>
          <a:p>
            <a:pPr lvl="2"/>
            <a:r>
              <a:rPr lang="en-US" sz="2000" dirty="0" smtClean="0"/>
              <a:t>Devices </a:t>
            </a:r>
            <a:r>
              <a:rPr lang="en-US" sz="2000" dirty="0"/>
              <a:t>embedded in appliances such as washing machines, hi-fi systems, </a:t>
            </a:r>
            <a:r>
              <a:rPr lang="en-US" sz="2000" dirty="0" smtClean="0"/>
              <a:t>cars and </a:t>
            </a:r>
            <a:r>
              <a:rPr lang="en-US" sz="2000" dirty="0"/>
              <a:t>refrigerators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portability of many of these devices, together with their ability to </a:t>
            </a:r>
            <a:r>
              <a:rPr lang="en-US" sz="2000" dirty="0" smtClean="0"/>
              <a:t>connect conveniently </a:t>
            </a:r>
            <a:r>
              <a:rPr lang="en-US" sz="2000" dirty="0"/>
              <a:t>to networks in different places, makes </a:t>
            </a:r>
            <a:r>
              <a:rPr lang="en-US" sz="2000" i="1" dirty="0"/>
              <a:t>mobile computing </a:t>
            </a:r>
            <a:r>
              <a:rPr lang="en-US" sz="2000" dirty="0" smtClean="0"/>
              <a:t>possible</a:t>
            </a:r>
          </a:p>
          <a:p>
            <a:r>
              <a:rPr lang="en-US" i="1" dirty="0"/>
              <a:t>L</a:t>
            </a:r>
            <a:r>
              <a:rPr lang="en-US" i="1" dirty="0" smtClean="0"/>
              <a:t>ocation-aware </a:t>
            </a:r>
            <a:r>
              <a:rPr lang="en-US" dirty="0"/>
              <a:t>or </a:t>
            </a:r>
            <a:r>
              <a:rPr lang="en-US" i="1" dirty="0"/>
              <a:t>context-aware computing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841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CO-PO-PSO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87661"/>
              </p:ext>
            </p:extLst>
          </p:nvPr>
        </p:nvGraphicFramePr>
        <p:xfrm>
          <a:off x="2684587" y="2379784"/>
          <a:ext cx="8510951" cy="3411415"/>
        </p:xfrm>
        <a:graphic>
          <a:graphicData uri="http://schemas.openxmlformats.org/drawingml/2006/table">
            <a:tbl>
              <a:tblPr firstRow="1" firstCol="1" bandRow="1"/>
              <a:tblGrid>
                <a:gridCol w="955853">
                  <a:extLst>
                    <a:ext uri="{9D8B030D-6E8A-4147-A177-3AD203B41FA5}">
                      <a16:colId xmlns:a16="http://schemas.microsoft.com/office/drawing/2014/main" val="2806273924"/>
                    </a:ext>
                  </a:extLst>
                </a:gridCol>
                <a:gridCol w="608270">
                  <a:extLst>
                    <a:ext uri="{9D8B030D-6E8A-4147-A177-3AD203B41FA5}">
                      <a16:colId xmlns:a16="http://schemas.microsoft.com/office/drawing/2014/main" val="3574631094"/>
                    </a:ext>
                  </a:extLst>
                </a:gridCol>
                <a:gridCol w="434479">
                  <a:extLst>
                    <a:ext uri="{9D8B030D-6E8A-4147-A177-3AD203B41FA5}">
                      <a16:colId xmlns:a16="http://schemas.microsoft.com/office/drawing/2014/main" val="940374774"/>
                    </a:ext>
                  </a:extLst>
                </a:gridCol>
                <a:gridCol w="434479">
                  <a:extLst>
                    <a:ext uri="{9D8B030D-6E8A-4147-A177-3AD203B41FA5}">
                      <a16:colId xmlns:a16="http://schemas.microsoft.com/office/drawing/2014/main" val="3904554356"/>
                    </a:ext>
                  </a:extLst>
                </a:gridCol>
                <a:gridCol w="448960">
                  <a:extLst>
                    <a:ext uri="{9D8B030D-6E8A-4147-A177-3AD203B41FA5}">
                      <a16:colId xmlns:a16="http://schemas.microsoft.com/office/drawing/2014/main" val="1948031791"/>
                    </a:ext>
                  </a:extLst>
                </a:gridCol>
                <a:gridCol w="519443">
                  <a:extLst>
                    <a:ext uri="{9D8B030D-6E8A-4147-A177-3AD203B41FA5}">
                      <a16:colId xmlns:a16="http://schemas.microsoft.com/office/drawing/2014/main" val="3472366083"/>
                    </a:ext>
                  </a:extLst>
                </a:gridCol>
                <a:gridCol w="519443">
                  <a:extLst>
                    <a:ext uri="{9D8B030D-6E8A-4147-A177-3AD203B41FA5}">
                      <a16:colId xmlns:a16="http://schemas.microsoft.com/office/drawing/2014/main" val="232033570"/>
                    </a:ext>
                  </a:extLst>
                </a:gridCol>
                <a:gridCol w="519443">
                  <a:extLst>
                    <a:ext uri="{9D8B030D-6E8A-4147-A177-3AD203B41FA5}">
                      <a16:colId xmlns:a16="http://schemas.microsoft.com/office/drawing/2014/main" val="3717454668"/>
                    </a:ext>
                  </a:extLst>
                </a:gridCol>
                <a:gridCol w="519443">
                  <a:extLst>
                    <a:ext uri="{9D8B030D-6E8A-4147-A177-3AD203B41FA5}">
                      <a16:colId xmlns:a16="http://schemas.microsoft.com/office/drawing/2014/main" val="2752653625"/>
                    </a:ext>
                  </a:extLst>
                </a:gridCol>
                <a:gridCol w="519443">
                  <a:extLst>
                    <a:ext uri="{9D8B030D-6E8A-4147-A177-3AD203B41FA5}">
                      <a16:colId xmlns:a16="http://schemas.microsoft.com/office/drawing/2014/main" val="15378366"/>
                    </a:ext>
                  </a:extLst>
                </a:gridCol>
                <a:gridCol w="602477">
                  <a:extLst>
                    <a:ext uri="{9D8B030D-6E8A-4147-A177-3AD203B41FA5}">
                      <a16:colId xmlns:a16="http://schemas.microsoft.com/office/drawing/2014/main" val="4190102147"/>
                    </a:ext>
                  </a:extLst>
                </a:gridCol>
                <a:gridCol w="602477">
                  <a:extLst>
                    <a:ext uri="{9D8B030D-6E8A-4147-A177-3AD203B41FA5}">
                      <a16:colId xmlns:a16="http://schemas.microsoft.com/office/drawing/2014/main" val="2755950182"/>
                    </a:ext>
                  </a:extLst>
                </a:gridCol>
                <a:gridCol w="602477">
                  <a:extLst>
                    <a:ext uri="{9D8B030D-6E8A-4147-A177-3AD203B41FA5}">
                      <a16:colId xmlns:a16="http://schemas.microsoft.com/office/drawing/2014/main" val="614736649"/>
                    </a:ext>
                  </a:extLst>
                </a:gridCol>
                <a:gridCol w="612132">
                  <a:extLst>
                    <a:ext uri="{9D8B030D-6E8A-4147-A177-3AD203B41FA5}">
                      <a16:colId xmlns:a16="http://schemas.microsoft.com/office/drawing/2014/main" val="1380758512"/>
                    </a:ext>
                  </a:extLst>
                </a:gridCol>
                <a:gridCol w="612132">
                  <a:extLst>
                    <a:ext uri="{9D8B030D-6E8A-4147-A177-3AD203B41FA5}">
                      <a16:colId xmlns:a16="http://schemas.microsoft.com/office/drawing/2014/main" val="1443372577"/>
                    </a:ext>
                  </a:extLst>
                </a:gridCol>
              </a:tblGrid>
              <a:tr h="5633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97965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106511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820084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356869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008593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489598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93584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1549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857928"/>
                  </a:ext>
                </a:extLst>
              </a:tr>
              <a:tr h="3442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17IS52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5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873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Mobility introduces a number </a:t>
            </a:r>
            <a:r>
              <a:rPr lang="en-US" dirty="0" smtClean="0"/>
              <a:t>of challenges </a:t>
            </a:r>
            <a:r>
              <a:rPr lang="en-US" dirty="0"/>
              <a:t>for distributed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deal with variable </a:t>
            </a:r>
            <a:r>
              <a:rPr lang="en-US" dirty="0" smtClean="0"/>
              <a:t>connectivity and </a:t>
            </a:r>
            <a:r>
              <a:rPr lang="en-US" dirty="0"/>
              <a:t>indeed </a:t>
            </a:r>
            <a:r>
              <a:rPr lang="en-US" dirty="0" smtClean="0"/>
              <a:t>disconnection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maintain operation in the face of </a:t>
            </a:r>
            <a:r>
              <a:rPr lang="en-US" dirty="0" smtClean="0"/>
              <a:t>device mobility</a:t>
            </a:r>
          </a:p>
          <a:p>
            <a:r>
              <a:rPr lang="en-US" i="1" dirty="0" smtClean="0"/>
              <a:t>Ubiquitous </a:t>
            </a:r>
            <a:r>
              <a:rPr lang="en-US" i="1" dirty="0"/>
              <a:t>computing </a:t>
            </a:r>
            <a:r>
              <a:rPr lang="en-US" dirty="0"/>
              <a:t>is the harnessing of many small, cheap </a:t>
            </a:r>
            <a:r>
              <a:rPr lang="en-US" dirty="0" smtClean="0"/>
              <a:t>computational devices </a:t>
            </a:r>
            <a:r>
              <a:rPr lang="en-US" dirty="0"/>
              <a:t>that are present in users’ physical </a:t>
            </a:r>
            <a:r>
              <a:rPr lang="en-US" dirty="0" smtClean="0"/>
              <a:t>environments</a:t>
            </a:r>
          </a:p>
          <a:p>
            <a:r>
              <a:rPr lang="en-US" dirty="0"/>
              <a:t>Ubiquitous and mobile computing overlap, since the mobile user can in </a:t>
            </a:r>
            <a:r>
              <a:rPr lang="en-US" dirty="0" smtClean="0"/>
              <a:t>principle benefit </a:t>
            </a:r>
            <a:r>
              <a:rPr lang="en-US" dirty="0"/>
              <a:t>from computers that are everywhere</a:t>
            </a:r>
            <a:r>
              <a:rPr lang="en-US" dirty="0" smtClean="0"/>
              <a:t>.</a:t>
            </a:r>
          </a:p>
          <a:p>
            <a:r>
              <a:rPr lang="en-US" i="1" dirty="0"/>
              <a:t>S</a:t>
            </a:r>
            <a:r>
              <a:rPr lang="en-US" i="1" dirty="0" smtClean="0"/>
              <a:t>ervice </a:t>
            </a:r>
            <a:r>
              <a:rPr lang="en-US" i="1" dirty="0"/>
              <a:t>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914400"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</a:br>
            <a: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  <a:t>©  Pearson Education 2012 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1638300" y="1143000"/>
            <a:ext cx="8832850" cy="1588"/>
          </a:xfrm>
          <a:prstGeom prst="line">
            <a:avLst/>
          </a:prstGeom>
          <a:noFill/>
          <a:ln w="1270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anose="02020603050405020304" pitchFamily="18" charset="0"/>
              <a:ea typeface="ヒラギノ明朝 ProN W3" pitchFamily="60" charset="-128"/>
              <a:sym typeface="Times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50800" tIns="50800" rIns="132080" bIns="5080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Figure 1.4</a:t>
            </a:r>
            <a:br>
              <a:rPr lang="en-US" altLang="en-US"/>
            </a:br>
            <a:r>
              <a:rPr lang="en-US" altLang="en-US"/>
              <a:t>Portable and handheld devices in a distributed system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435100"/>
            <a:ext cx="918210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1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multimedia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Multimedia support can usefully be defined as the ability to support a range </a:t>
            </a:r>
            <a:r>
              <a:rPr lang="en-US" sz="2000" dirty="0" smtClean="0"/>
              <a:t>of media </a:t>
            </a:r>
            <a:r>
              <a:rPr lang="en-US" sz="2000" dirty="0"/>
              <a:t>types in an integrated manner. </a:t>
            </a:r>
            <a:endParaRPr lang="en-US" sz="2000" dirty="0" smtClean="0"/>
          </a:p>
          <a:p>
            <a:r>
              <a:rPr lang="en-US" sz="2000" dirty="0" smtClean="0"/>
              <a:t>Distributed </a:t>
            </a:r>
            <a:r>
              <a:rPr lang="en-US" sz="2000" dirty="0"/>
              <a:t>system </a:t>
            </a:r>
            <a:r>
              <a:rPr lang="en-US" sz="2000" dirty="0" smtClean="0"/>
              <a:t>should </a:t>
            </a:r>
            <a:r>
              <a:rPr lang="en-US" sz="2000" dirty="0"/>
              <a:t>support </a:t>
            </a:r>
            <a:r>
              <a:rPr lang="en-US" sz="2000" dirty="0" smtClean="0"/>
              <a:t>the storage</a:t>
            </a:r>
            <a:r>
              <a:rPr lang="en-US" sz="2000" dirty="0"/>
              <a:t>, transmission and presentation of what are often referred to as discrete </a:t>
            </a:r>
            <a:r>
              <a:rPr lang="en-US" sz="2000" dirty="0" smtClean="0"/>
              <a:t>media types</a:t>
            </a:r>
            <a:r>
              <a:rPr lang="en-US" sz="2000" dirty="0"/>
              <a:t>, such as pictures or text messages.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distributed multimedia system should be </a:t>
            </a:r>
            <a:r>
              <a:rPr lang="en-US" sz="2000" dirty="0" smtClean="0"/>
              <a:t>able to </a:t>
            </a:r>
          </a:p>
          <a:p>
            <a:pPr lvl="1"/>
            <a:r>
              <a:rPr lang="en-US" sz="2000" dirty="0"/>
              <a:t>perform the </a:t>
            </a:r>
            <a:r>
              <a:rPr lang="en-US" sz="2000" dirty="0" smtClean="0"/>
              <a:t> functions </a:t>
            </a:r>
            <a:r>
              <a:rPr lang="en-US" sz="2000" dirty="0"/>
              <a:t>for continuous media types such as audio and video; </a:t>
            </a:r>
            <a:endParaRPr lang="en-US" sz="2000" dirty="0" smtClean="0"/>
          </a:p>
          <a:p>
            <a:pPr lvl="1"/>
            <a:r>
              <a:rPr lang="en-US" sz="2000" dirty="0" smtClean="0"/>
              <a:t>store </a:t>
            </a:r>
            <a:r>
              <a:rPr lang="en-US" sz="2000" dirty="0"/>
              <a:t>and locate audio or video </a:t>
            </a:r>
            <a:r>
              <a:rPr lang="en-US" sz="2000" dirty="0" smtClean="0"/>
              <a:t>files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transmit them across </a:t>
            </a:r>
            <a:r>
              <a:rPr lang="en-US" sz="2000" dirty="0" smtClean="0"/>
              <a:t>the network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8252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benefits of distributed multimedia computing are </a:t>
            </a:r>
            <a:endParaRPr lang="en-US" sz="2000" dirty="0" smtClean="0"/>
          </a:p>
          <a:p>
            <a:pPr lvl="1"/>
            <a:r>
              <a:rPr lang="en-US" sz="2000" dirty="0" smtClean="0"/>
              <a:t>live </a:t>
            </a:r>
            <a:r>
              <a:rPr lang="en-US" sz="2000" dirty="0"/>
              <a:t>or pre-recorded television </a:t>
            </a:r>
            <a:r>
              <a:rPr lang="en-US" sz="2000" dirty="0" smtClean="0"/>
              <a:t>broadcasts</a:t>
            </a:r>
          </a:p>
          <a:p>
            <a:pPr lvl="1"/>
            <a:r>
              <a:rPr lang="en-US" sz="2000" dirty="0" smtClean="0"/>
              <a:t>access </a:t>
            </a:r>
            <a:r>
              <a:rPr lang="en-US" sz="2000" dirty="0"/>
              <a:t>to film </a:t>
            </a:r>
            <a:r>
              <a:rPr lang="en-US" sz="2000" dirty="0" smtClean="0"/>
              <a:t>libraries offering </a:t>
            </a:r>
            <a:r>
              <a:rPr lang="en-US" sz="2000" dirty="0"/>
              <a:t>video-on-demand </a:t>
            </a:r>
            <a:r>
              <a:rPr lang="en-US" sz="2000" dirty="0" smtClean="0"/>
              <a:t>services</a:t>
            </a:r>
          </a:p>
          <a:p>
            <a:pPr lvl="1"/>
            <a:r>
              <a:rPr lang="en-US" sz="2000" dirty="0" smtClean="0"/>
              <a:t>access </a:t>
            </a:r>
            <a:r>
              <a:rPr lang="en-US" sz="2000" dirty="0"/>
              <a:t>to music libraries, </a:t>
            </a:r>
            <a:endParaRPr lang="en-US" sz="2000" dirty="0" smtClean="0"/>
          </a:p>
          <a:p>
            <a:pPr lvl="1"/>
            <a:r>
              <a:rPr lang="en-US" sz="2000" dirty="0" smtClean="0"/>
              <a:t>audio and video </a:t>
            </a:r>
            <a:r>
              <a:rPr lang="en-US" sz="2000" dirty="0"/>
              <a:t>conferencing facilities </a:t>
            </a:r>
            <a:endParaRPr lang="en-US" sz="2000" dirty="0" smtClean="0"/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ntegrated </a:t>
            </a:r>
            <a:r>
              <a:rPr lang="en-US" sz="2000" dirty="0"/>
              <a:t>telephony features including IP </a:t>
            </a:r>
            <a:r>
              <a:rPr lang="en-US" sz="2000" dirty="0" smtClean="0"/>
              <a:t>telephony or </a:t>
            </a:r>
            <a:r>
              <a:rPr lang="en-US" sz="2000" dirty="0"/>
              <a:t>related technologies such as </a:t>
            </a:r>
            <a:r>
              <a:rPr lang="en-US" sz="2000" dirty="0" smtClean="0"/>
              <a:t>Skype</a:t>
            </a:r>
          </a:p>
          <a:p>
            <a:r>
              <a:rPr lang="en-US" sz="2000" i="1" dirty="0"/>
              <a:t>Webcasting </a:t>
            </a:r>
            <a:r>
              <a:rPr lang="en-US" sz="2000" dirty="0"/>
              <a:t>is an application of distributed multimedia technology</a:t>
            </a:r>
          </a:p>
        </p:txBody>
      </p:sp>
    </p:spTree>
    <p:extLst>
      <p:ext uri="{BB962C8B-B14F-4D97-AF65-F5344CB8AC3E}">
        <p14:creationId xmlns:p14="http://schemas.microsoft.com/office/powerpoint/2010/main" val="548918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Distributed multimedia applications such as webcasting place </a:t>
            </a:r>
            <a:r>
              <a:rPr lang="en-US" sz="2000" dirty="0" smtClean="0"/>
              <a:t>considerable demands </a:t>
            </a:r>
            <a:r>
              <a:rPr lang="en-US" sz="2000" dirty="0"/>
              <a:t>on the underlying distributed infrastructure in terms of:</a:t>
            </a:r>
          </a:p>
          <a:p>
            <a:pPr lvl="1"/>
            <a:r>
              <a:rPr lang="en-US" sz="2000" dirty="0" smtClean="0"/>
              <a:t>providing </a:t>
            </a:r>
            <a:r>
              <a:rPr lang="en-US" sz="2000" dirty="0"/>
              <a:t>support for an </a:t>
            </a:r>
            <a:r>
              <a:rPr lang="en-US" sz="2000" dirty="0" smtClean="0"/>
              <a:t>range </a:t>
            </a:r>
            <a:r>
              <a:rPr lang="en-US" sz="2000" dirty="0"/>
              <a:t>of encoding and encryption formats</a:t>
            </a:r>
            <a:r>
              <a:rPr lang="en-US" sz="2000" dirty="0" smtClean="0"/>
              <a:t>, such </a:t>
            </a:r>
            <a:r>
              <a:rPr lang="en-US" sz="2000" dirty="0"/>
              <a:t>as the MPEG series of </a:t>
            </a:r>
            <a:r>
              <a:rPr lang="en-US" sz="2000" dirty="0" smtClean="0"/>
              <a:t>standards </a:t>
            </a:r>
            <a:r>
              <a:rPr lang="en-US" sz="2000" dirty="0"/>
              <a:t>and HDTV;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roviding </a:t>
            </a:r>
            <a:r>
              <a:rPr lang="en-US" sz="2000" dirty="0"/>
              <a:t>a range of mechanisms to ensure that the desired quality of service </a:t>
            </a:r>
            <a:r>
              <a:rPr lang="en-US" sz="2000" dirty="0" smtClean="0"/>
              <a:t>can be </a:t>
            </a:r>
            <a:r>
              <a:rPr lang="en-US" sz="2000" dirty="0"/>
              <a:t>met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Providing </a:t>
            </a:r>
            <a:r>
              <a:rPr lang="en-US" sz="2000" dirty="0"/>
              <a:t>associated resource management strategies, including </a:t>
            </a:r>
            <a:r>
              <a:rPr lang="en-US" sz="2000" dirty="0" smtClean="0"/>
              <a:t>appropriate scheduling </a:t>
            </a:r>
            <a:r>
              <a:rPr lang="en-US" sz="2000" dirty="0"/>
              <a:t>policies to support the desired quality of service;</a:t>
            </a:r>
          </a:p>
          <a:p>
            <a:pPr lvl="1"/>
            <a:r>
              <a:rPr lang="en-US" sz="2000" dirty="0" smtClean="0"/>
              <a:t>Providing </a:t>
            </a:r>
            <a:r>
              <a:rPr lang="en-US" sz="2000" dirty="0"/>
              <a:t>adaptation strategies to deal with the inevitable situation in </a:t>
            </a:r>
            <a:r>
              <a:rPr lang="en-US" sz="2000" dirty="0" smtClean="0"/>
              <a:t>open systems </a:t>
            </a:r>
            <a:r>
              <a:rPr lang="en-US" sz="2000" dirty="0"/>
              <a:t>where quality of service cannot be met or sustained</a:t>
            </a:r>
          </a:p>
        </p:txBody>
      </p:sp>
    </p:spTree>
    <p:extLst>
      <p:ext uri="{BB962C8B-B14F-4D97-AF65-F5344CB8AC3E}">
        <p14:creationId xmlns:p14="http://schemas.microsoft.com/office/powerpoint/2010/main" val="1881276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 as a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increasing maturity of distributed systems infrastructure, a number </a:t>
            </a:r>
            <a:r>
              <a:rPr lang="en-US" dirty="0" smtClean="0"/>
              <a:t>of companies </a:t>
            </a:r>
            <a:r>
              <a:rPr lang="en-US" dirty="0"/>
              <a:t>are promoting the view of distributed resources as a commodity or </a:t>
            </a:r>
            <a:r>
              <a:rPr lang="en-US" dirty="0" smtClean="0"/>
              <a:t>utility</a:t>
            </a:r>
          </a:p>
          <a:p>
            <a:pPr lvl="1"/>
            <a:r>
              <a:rPr lang="en-US" dirty="0"/>
              <a:t>Physical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Software </a:t>
            </a:r>
            <a:r>
              <a:rPr lang="en-US" dirty="0" smtClean="0"/>
              <a:t>services</a:t>
            </a:r>
          </a:p>
          <a:p>
            <a:r>
              <a:rPr lang="en-US" b="1" i="1" dirty="0"/>
              <a:t>cloud computing </a:t>
            </a:r>
            <a:r>
              <a:rPr lang="en-US" dirty="0"/>
              <a:t>is used to capture </a:t>
            </a:r>
            <a:r>
              <a:rPr lang="en-US" dirty="0" smtClean="0"/>
              <a:t>vision </a:t>
            </a:r>
            <a:r>
              <a:rPr lang="en-US" dirty="0"/>
              <a:t>of computing as a </a:t>
            </a:r>
            <a:r>
              <a:rPr lang="en-US" dirty="0" smtClean="0"/>
              <a:t>utility</a:t>
            </a:r>
          </a:p>
          <a:p>
            <a:r>
              <a:rPr lang="en-US" dirty="0"/>
              <a:t>cloud is defined as a set of Internet-based application, storage and computing </a:t>
            </a:r>
            <a:r>
              <a:rPr lang="en-US" dirty="0" smtClean="0"/>
              <a:t>services sufficient </a:t>
            </a:r>
            <a:r>
              <a:rPr lang="en-US" dirty="0"/>
              <a:t>to support most users’ needs</a:t>
            </a:r>
          </a:p>
        </p:txBody>
      </p:sp>
    </p:spTree>
    <p:extLst>
      <p:ext uri="{BB962C8B-B14F-4D97-AF65-F5344CB8AC3E}">
        <p14:creationId xmlns:p14="http://schemas.microsoft.com/office/powerpoint/2010/main" val="1958534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5CA8A7A-B291-45F8-9222-C4272C1E0AC5}" type="slidenum">
              <a:rPr lang="en-US" altLang="en-US">
                <a:latin typeface="Arial"/>
                <a:ea typeface="ヒラギノ明朝 ProN W3" pitchFamily="60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latin typeface="Arial"/>
              <a:ea typeface="ヒラギノ明朝 ProN W3" pitchFamily="60" charset="-128"/>
            </a:endParaRPr>
          </a:p>
        </p:txBody>
      </p:sp>
      <p:sp>
        <p:nvSpPr>
          <p:cNvPr id="9217" name="Rectangle 1"/>
          <p:cNvSpPr>
            <a:spLocks/>
          </p:cNvSpPr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914400" fontAlgn="base">
              <a:spcBef>
                <a:spcPts val="5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</a:br>
            <a:r>
              <a:rPr lang="en-US" altLang="en-US" sz="800">
                <a:solidFill>
                  <a:srgbClr val="000000"/>
                </a:solidFill>
                <a:ea typeface="ヒラギノ明朝 ProN W3" pitchFamily="60" charset="-128"/>
                <a:cs typeface="Times" panose="02020603050405020304" pitchFamily="18" charset="0"/>
                <a:sym typeface="Times" panose="02020603050405020304" pitchFamily="18" charset="0"/>
              </a:rPr>
              <a:t>©  Pearson Education 2012 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1638300" y="1143000"/>
            <a:ext cx="8832850" cy="1588"/>
          </a:xfrm>
          <a:prstGeom prst="line">
            <a:avLst/>
          </a:prstGeom>
          <a:noFill/>
          <a:ln w="1270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anose="02020603050405020304" pitchFamily="18" charset="0"/>
              <a:ea typeface="ヒラギノ明朝 ProN W3" pitchFamily="60" charset="-128"/>
              <a:sym typeface="Times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50800" tIns="50800" rIns="132080" bIns="5080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Figure 1.5	</a:t>
            </a:r>
            <a:br>
              <a:rPr lang="en-US" altLang="en-US"/>
            </a:br>
            <a:r>
              <a:rPr lang="en-US" altLang="en-US"/>
              <a:t>Cloud computing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1" y="1168400"/>
            <a:ext cx="83089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823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Clouds</a:t>
            </a:r>
            <a:r>
              <a:rPr lang="en-US" sz="2000" dirty="0"/>
              <a:t> are generally implemented on cluster computers to provide the </a:t>
            </a:r>
            <a:r>
              <a:rPr lang="en-US" sz="2000" dirty="0" smtClean="0"/>
              <a:t>necessary scale </a:t>
            </a:r>
            <a:r>
              <a:rPr lang="en-US" sz="2000" dirty="0"/>
              <a:t>and performance required by such services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b="1" dirty="0"/>
              <a:t>A cluster computer </a:t>
            </a:r>
            <a:r>
              <a:rPr lang="en-US" sz="2000" dirty="0"/>
              <a:t>is a set </a:t>
            </a:r>
            <a:r>
              <a:rPr lang="en-US" sz="2000" dirty="0" smtClean="0"/>
              <a:t>of interconnected </a:t>
            </a:r>
            <a:r>
              <a:rPr lang="en-US" sz="2000" dirty="0"/>
              <a:t>computers that cooperate closely to provide a single, integrated </a:t>
            </a:r>
            <a:r>
              <a:rPr lang="en-US" sz="2000" dirty="0" smtClean="0"/>
              <a:t>high-performance computing capability</a:t>
            </a:r>
          </a:p>
          <a:p>
            <a:r>
              <a:rPr lang="en-US" sz="2000" dirty="0"/>
              <a:t>The overall goal of cluster computers is to </a:t>
            </a:r>
            <a:r>
              <a:rPr lang="en-US" sz="2000" dirty="0" smtClean="0"/>
              <a:t>provide </a:t>
            </a:r>
            <a:r>
              <a:rPr lang="en-US" sz="2000" dirty="0"/>
              <a:t>a range of cloud services,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igh-performance </a:t>
            </a:r>
            <a:r>
              <a:rPr lang="en-US" sz="2000" dirty="0"/>
              <a:t>computing </a:t>
            </a:r>
            <a:r>
              <a:rPr lang="en-US" sz="2000" dirty="0" smtClean="0"/>
              <a:t>capabilities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ass </a:t>
            </a:r>
            <a:r>
              <a:rPr lang="en-US" sz="2000" dirty="0"/>
              <a:t>storage </a:t>
            </a:r>
            <a:endParaRPr lang="en-US" sz="2000" dirty="0" smtClean="0"/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icher </a:t>
            </a:r>
            <a:r>
              <a:rPr lang="en-US" sz="2000" dirty="0"/>
              <a:t>application services such as web </a:t>
            </a:r>
            <a:r>
              <a:rPr lang="en-US" sz="2000" dirty="0" smtClean="0"/>
              <a:t>search</a:t>
            </a:r>
          </a:p>
          <a:p>
            <a:r>
              <a:rPr lang="en-US" sz="2000" b="1" i="1" dirty="0"/>
              <a:t>Grid </a:t>
            </a:r>
            <a:r>
              <a:rPr lang="en-US" sz="2000" b="1" i="1" dirty="0" smtClean="0"/>
              <a:t>computing</a:t>
            </a:r>
            <a:r>
              <a:rPr lang="en-US" sz="2000" i="1" dirty="0" smtClean="0"/>
              <a:t>: </a:t>
            </a:r>
            <a:r>
              <a:rPr lang="en-US" sz="2000" dirty="0" smtClean="0"/>
              <a:t>more </a:t>
            </a:r>
            <a:r>
              <a:rPr lang="en-US" sz="2000" dirty="0"/>
              <a:t>general </a:t>
            </a:r>
            <a:r>
              <a:rPr lang="en-US" sz="2000" dirty="0" smtClean="0"/>
              <a:t>paradigm of </a:t>
            </a:r>
            <a:r>
              <a:rPr lang="en-US" sz="2000" dirty="0"/>
              <a:t>cloud computing with a bias towards support for scientific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502381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resource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8384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Looked at from the point of view of </a:t>
            </a:r>
            <a:r>
              <a:rPr lang="en-US" sz="2000" b="1" dirty="0"/>
              <a:t>hardware provision</a:t>
            </a:r>
            <a:r>
              <a:rPr lang="en-US" sz="2000" dirty="0"/>
              <a:t>, we share equipment </a:t>
            </a:r>
            <a:r>
              <a:rPr lang="en-US" sz="2000" dirty="0" smtClean="0"/>
              <a:t>such as </a:t>
            </a:r>
            <a:r>
              <a:rPr lang="en-US" sz="2000" dirty="0"/>
              <a:t>printers and disks to reduce costs. </a:t>
            </a:r>
            <a:endParaRPr lang="en-US" sz="2000" dirty="0" smtClean="0"/>
          </a:p>
          <a:p>
            <a:r>
              <a:rPr lang="en-US" sz="2000" dirty="0" smtClean="0"/>
              <a:t>Far </a:t>
            </a:r>
            <a:r>
              <a:rPr lang="en-US" sz="2000" dirty="0"/>
              <a:t>greater significance to users is the </a:t>
            </a:r>
            <a:r>
              <a:rPr lang="en-US" sz="2000" b="1" dirty="0" smtClean="0"/>
              <a:t>sharing of </a:t>
            </a:r>
            <a:r>
              <a:rPr lang="en-US" sz="2000" b="1" dirty="0"/>
              <a:t>the higher-level resources </a:t>
            </a:r>
            <a:r>
              <a:rPr lang="en-US" sz="2000" dirty="0"/>
              <a:t>that play a part in their applications and in their </a:t>
            </a:r>
            <a:r>
              <a:rPr lang="en-US" sz="2000" dirty="0" smtClean="0"/>
              <a:t>everyday work </a:t>
            </a:r>
            <a:r>
              <a:rPr lang="en-US" sz="2000" dirty="0"/>
              <a:t>and social activities. </a:t>
            </a:r>
            <a:endParaRPr lang="en-US" sz="2000" dirty="0" smtClean="0"/>
          </a:p>
          <a:p>
            <a:r>
              <a:rPr lang="en-US" sz="2000" dirty="0" smtClean="0"/>
              <a:t>Similarly</a:t>
            </a:r>
            <a:r>
              <a:rPr lang="en-US" sz="2000" dirty="0"/>
              <a:t>, users think in terms of </a:t>
            </a:r>
            <a:r>
              <a:rPr lang="en-US" sz="2000" b="1" dirty="0"/>
              <a:t>shared resources </a:t>
            </a:r>
            <a:r>
              <a:rPr lang="en-US" sz="2000" dirty="0"/>
              <a:t>such as </a:t>
            </a:r>
            <a:r>
              <a:rPr lang="en-US" sz="2000" dirty="0" smtClean="0"/>
              <a:t>a search </a:t>
            </a:r>
            <a:r>
              <a:rPr lang="en-US" sz="2000" dirty="0"/>
              <a:t>engine or a currency converter, without regard for the server or servers </a:t>
            </a:r>
            <a:r>
              <a:rPr lang="en-US" sz="2000" dirty="0" smtClean="0"/>
              <a:t>that provide </a:t>
            </a:r>
            <a:r>
              <a:rPr lang="en-US" sz="2000" dirty="0"/>
              <a:t>these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P</a:t>
            </a:r>
            <a:r>
              <a:rPr lang="en-US" sz="2000" b="1" dirty="0" smtClean="0"/>
              <a:t>atterns </a:t>
            </a:r>
            <a:r>
              <a:rPr lang="en-US" sz="2000" b="1" dirty="0"/>
              <a:t>of resource sharing </a:t>
            </a:r>
            <a:r>
              <a:rPr lang="en-US" sz="2000" dirty="0"/>
              <a:t>vary widely in their scope and in </a:t>
            </a:r>
            <a:r>
              <a:rPr lang="en-US" sz="2000" dirty="0" smtClean="0"/>
              <a:t>how closely </a:t>
            </a:r>
            <a:r>
              <a:rPr lang="en-US" sz="2000" dirty="0"/>
              <a:t>users work </a:t>
            </a:r>
            <a:r>
              <a:rPr lang="en-US" sz="2000" dirty="0" smtClean="0"/>
              <a:t>together</a:t>
            </a:r>
          </a:p>
          <a:p>
            <a:pPr lvl="1"/>
            <a:r>
              <a:rPr lang="en-US" sz="2000" b="1" dirty="0"/>
              <a:t>S</a:t>
            </a:r>
            <a:r>
              <a:rPr lang="en-US" sz="2000" b="1" dirty="0" smtClean="0"/>
              <a:t>earch </a:t>
            </a:r>
            <a:r>
              <a:rPr lang="en-US" sz="2000" b="1" dirty="0"/>
              <a:t>engine </a:t>
            </a:r>
            <a:r>
              <a:rPr lang="en-US" sz="2000" dirty="0"/>
              <a:t>on the Web provides </a:t>
            </a:r>
            <a:r>
              <a:rPr lang="en-US" sz="2000" dirty="0" smtClean="0"/>
              <a:t>a facility </a:t>
            </a:r>
            <a:r>
              <a:rPr lang="en-US" sz="2000" dirty="0"/>
              <a:t>to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b="1" i="1" dirty="0"/>
              <a:t>C</a:t>
            </a:r>
            <a:r>
              <a:rPr lang="en-US" sz="2000" b="1" i="1" dirty="0" smtClean="0"/>
              <a:t>omputer-supported </a:t>
            </a:r>
            <a:r>
              <a:rPr lang="en-US" sz="2000" b="1" i="1" dirty="0"/>
              <a:t>cooperative </a:t>
            </a:r>
            <a:r>
              <a:rPr lang="en-US" sz="2000" b="1" i="1" dirty="0" smtClean="0"/>
              <a:t>working </a:t>
            </a:r>
            <a:r>
              <a:rPr lang="en-US" sz="2000" b="1" dirty="0" smtClean="0"/>
              <a:t>(</a:t>
            </a:r>
            <a:r>
              <a:rPr lang="en-US" sz="2000" b="1" dirty="0"/>
              <a:t>CSCW), </a:t>
            </a:r>
            <a:r>
              <a:rPr lang="en-US" sz="2000" dirty="0"/>
              <a:t>a group of users who cooperate directly share resources such as documents </a:t>
            </a:r>
            <a:r>
              <a:rPr lang="en-US" sz="2000" dirty="0" smtClean="0"/>
              <a:t>in a </a:t>
            </a:r>
            <a:r>
              <a:rPr lang="en-US" sz="2000" dirty="0"/>
              <a:t>small, closed group.</a:t>
            </a:r>
          </a:p>
        </p:txBody>
      </p:sp>
    </p:spTree>
    <p:extLst>
      <p:ext uri="{BB962C8B-B14F-4D97-AF65-F5344CB8AC3E}">
        <p14:creationId xmlns:p14="http://schemas.microsoft.com/office/powerpoint/2010/main" val="2471438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Service</a:t>
            </a:r>
            <a:r>
              <a:rPr lang="en-US" sz="2000" i="1" dirty="0" smtClean="0"/>
              <a:t> </a:t>
            </a:r>
            <a:r>
              <a:rPr lang="en-US" sz="2000" dirty="0" smtClean="0"/>
              <a:t>: Distinct </a:t>
            </a:r>
            <a:r>
              <a:rPr lang="en-US" sz="2000" dirty="0"/>
              <a:t>part of a computer system that manages </a:t>
            </a:r>
            <a:r>
              <a:rPr lang="en-US" sz="2000" dirty="0" smtClean="0"/>
              <a:t>a collection </a:t>
            </a:r>
            <a:r>
              <a:rPr lang="en-US" sz="2000" dirty="0"/>
              <a:t>of related resources and presents their functionality to users and applications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/>
              <a:t>For example</a:t>
            </a:r>
            <a:r>
              <a:rPr lang="en-US" sz="2000" dirty="0"/>
              <a:t>, we access shared files through a file </a:t>
            </a:r>
            <a:r>
              <a:rPr lang="en-US" sz="2000" dirty="0" smtClean="0"/>
              <a:t>service</a:t>
            </a:r>
          </a:p>
          <a:p>
            <a:r>
              <a:rPr lang="en-US" sz="2000" b="1" dirty="0"/>
              <a:t>Resources </a:t>
            </a:r>
            <a:r>
              <a:rPr lang="en-US" sz="2000" dirty="0"/>
              <a:t>in a distributed system are </a:t>
            </a:r>
            <a:r>
              <a:rPr lang="en-US" sz="2000" dirty="0" smtClean="0"/>
              <a:t>physically encapsulated </a:t>
            </a:r>
            <a:r>
              <a:rPr lang="en-US" sz="2000" dirty="0"/>
              <a:t>within computers and can only be accessed from other computers </a:t>
            </a:r>
            <a:r>
              <a:rPr lang="en-US" sz="2000" dirty="0" smtClean="0"/>
              <a:t>by </a:t>
            </a:r>
            <a:r>
              <a:rPr lang="en-US" sz="2000" b="1" dirty="0" smtClean="0"/>
              <a:t>means </a:t>
            </a:r>
            <a:r>
              <a:rPr lang="en-US" sz="2000" b="1" dirty="0"/>
              <a:t>of communication. </a:t>
            </a:r>
            <a:endParaRPr lang="en-US" sz="2000" b="1" dirty="0" smtClean="0"/>
          </a:p>
          <a:p>
            <a:r>
              <a:rPr lang="en-US" sz="2000" dirty="0" smtClean="0"/>
              <a:t>For </a:t>
            </a:r>
            <a:r>
              <a:rPr lang="en-US" sz="2000" b="1" dirty="0"/>
              <a:t>effective sharing</a:t>
            </a:r>
            <a:r>
              <a:rPr lang="en-US" sz="2000" dirty="0"/>
              <a:t>, each resource must be managed by </a:t>
            </a:r>
            <a:r>
              <a:rPr lang="en-US" sz="2000" dirty="0" smtClean="0"/>
              <a:t>a program </a:t>
            </a:r>
            <a:r>
              <a:rPr lang="en-US" sz="2000" dirty="0"/>
              <a:t>that offers a communication interface enabling the resource to be accessed </a:t>
            </a:r>
            <a:r>
              <a:rPr lang="en-US" sz="2000" dirty="0" smtClean="0"/>
              <a:t>and </a:t>
            </a:r>
            <a:r>
              <a:rPr lang="en-US" sz="2000" b="1" dirty="0" smtClean="0"/>
              <a:t>updated </a:t>
            </a:r>
            <a:r>
              <a:rPr lang="en-US" sz="2000" b="1" dirty="0"/>
              <a:t>reliably and consistently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74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Teaching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/>
              <a:t>Black Board Teaching / Power Point Presentation</a:t>
            </a:r>
            <a:endParaRPr lang="en-US" sz="2400" dirty="0"/>
          </a:p>
          <a:p>
            <a:pPr lvl="0"/>
            <a:r>
              <a:rPr lang="en-IN" sz="2400" dirty="0"/>
              <a:t>Programming Assignment</a:t>
            </a:r>
            <a:endParaRPr lang="en-US" sz="2400" dirty="0"/>
          </a:p>
          <a:p>
            <a:pPr lvl="0"/>
            <a:r>
              <a:rPr lang="en-IN" sz="2400" dirty="0"/>
              <a:t>Case Study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7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client-server computing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Same process may be both a client and a server,</a:t>
            </a:r>
          </a:p>
          <a:p>
            <a:pPr lvl="1"/>
            <a:r>
              <a:rPr lang="en-US" sz="2000" dirty="0"/>
              <a:t>Clients are active (making requests) and servers are passive</a:t>
            </a:r>
          </a:p>
          <a:p>
            <a:pPr lvl="1"/>
            <a:r>
              <a:rPr lang="en-US" sz="2000" dirty="0"/>
              <a:t>servers run </a:t>
            </a:r>
            <a:r>
              <a:rPr lang="en-US" sz="2000" dirty="0" smtClean="0"/>
              <a:t>continuously</a:t>
            </a:r>
          </a:p>
          <a:p>
            <a:pPr lvl="1"/>
            <a:r>
              <a:rPr lang="en-US" sz="2000" dirty="0"/>
              <a:t>client’ and ‘server’ refer to </a:t>
            </a:r>
            <a:r>
              <a:rPr lang="en-US" sz="2000" i="1" dirty="0"/>
              <a:t>processes </a:t>
            </a:r>
            <a:r>
              <a:rPr lang="en-US" sz="2000" dirty="0" smtClean="0"/>
              <a:t>rather than </a:t>
            </a:r>
            <a:r>
              <a:rPr lang="en-US" sz="2000" dirty="0"/>
              <a:t>the computers that they execute </a:t>
            </a:r>
            <a:r>
              <a:rPr lang="en-US" sz="2000" dirty="0" smtClean="0"/>
              <a:t>upon</a:t>
            </a:r>
          </a:p>
          <a:p>
            <a:r>
              <a:rPr lang="en-US" sz="2000" dirty="0"/>
              <a:t>distributed system written in an </a:t>
            </a:r>
            <a:r>
              <a:rPr lang="en-US" sz="2000" b="1" dirty="0"/>
              <a:t>object-oriented language</a:t>
            </a:r>
            <a:r>
              <a:rPr lang="en-US" sz="2000" dirty="0"/>
              <a:t>, resources may </a:t>
            </a:r>
            <a:r>
              <a:rPr lang="en-US" sz="2000" dirty="0" smtClean="0"/>
              <a:t>be encapsulated </a:t>
            </a:r>
            <a:r>
              <a:rPr lang="en-US" sz="2000" dirty="0"/>
              <a:t>as objects and accessed by client objects</a:t>
            </a:r>
          </a:p>
        </p:txBody>
      </p:sp>
    </p:spTree>
    <p:extLst>
      <p:ext uri="{BB962C8B-B14F-4D97-AF65-F5344CB8AC3E}">
        <p14:creationId xmlns:p14="http://schemas.microsoft.com/office/powerpoint/2010/main" val="2356405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23" y="1905000"/>
            <a:ext cx="7524206" cy="46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04416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Internet enables users to access services and run applications over a </a:t>
            </a:r>
            <a:r>
              <a:rPr lang="en-US" sz="2000" dirty="0" smtClean="0"/>
              <a:t>heterogeneous collection </a:t>
            </a:r>
            <a:r>
              <a:rPr lang="en-US" sz="2000" dirty="0"/>
              <a:t>of computers and networks. </a:t>
            </a:r>
            <a:endParaRPr lang="en-US" sz="2000" dirty="0" smtClean="0"/>
          </a:p>
          <a:p>
            <a:r>
              <a:rPr lang="en-US" sz="2000" dirty="0" smtClean="0"/>
              <a:t>Heterogeneity </a:t>
            </a:r>
          </a:p>
          <a:p>
            <a:pPr lvl="1"/>
            <a:r>
              <a:rPr lang="en-US" sz="2000" b="1" dirty="0" smtClean="0"/>
              <a:t> </a:t>
            </a:r>
            <a:r>
              <a:rPr lang="en-US" sz="2000" dirty="0" smtClean="0"/>
              <a:t>Networks</a:t>
            </a:r>
          </a:p>
          <a:p>
            <a:pPr lvl="2"/>
            <a:r>
              <a:rPr lang="en-US" sz="2000" dirty="0"/>
              <a:t>Although the Internet consists of </a:t>
            </a:r>
            <a:r>
              <a:rPr lang="en-US" sz="2000" dirty="0">
                <a:solidFill>
                  <a:srgbClr val="FF0000"/>
                </a:solidFill>
              </a:rPr>
              <a:t>many different sorts of network </a:t>
            </a:r>
            <a:r>
              <a:rPr lang="en-US" sz="2000" dirty="0"/>
              <a:t>their differences are masked by the fact that all of the computers attached to them use the Internet protocols to communicate with one another.</a:t>
            </a:r>
          </a:p>
          <a:p>
            <a:pPr lvl="1"/>
            <a:r>
              <a:rPr lang="en-US" sz="2000" dirty="0" smtClean="0"/>
              <a:t>Computer hardware</a:t>
            </a:r>
          </a:p>
          <a:p>
            <a:pPr lvl="2"/>
            <a:r>
              <a:rPr lang="en-US" sz="2000" dirty="0"/>
              <a:t>Data types such as integers may be represented in different ways on different sorts of hardware</a:t>
            </a:r>
          </a:p>
          <a:p>
            <a:pPr marL="457200" lvl="1" indent="0">
              <a:buNone/>
            </a:pP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563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/>
            <a:r>
              <a:rPr lang="en-US" sz="2000" dirty="0" smtClean="0"/>
              <a:t>Operating </a:t>
            </a:r>
            <a:r>
              <a:rPr lang="en-US" sz="2000" dirty="0"/>
              <a:t>systems</a:t>
            </a:r>
          </a:p>
          <a:p>
            <a:pPr lvl="1"/>
            <a:r>
              <a:rPr lang="en-US" sz="2000" dirty="0" smtClean="0"/>
              <a:t>Although </a:t>
            </a:r>
            <a:r>
              <a:rPr lang="en-US" sz="2000" dirty="0"/>
              <a:t>the operating systems of all computers on the Internet need to </a:t>
            </a:r>
            <a:r>
              <a:rPr lang="en-US" sz="2000" dirty="0" smtClean="0"/>
              <a:t>include an </a:t>
            </a:r>
            <a:r>
              <a:rPr lang="en-US" sz="2000" dirty="0"/>
              <a:t>implementation of the Internet protocols, they do not necessarily all provide the </a:t>
            </a:r>
            <a:r>
              <a:rPr lang="en-US" sz="2000" dirty="0" smtClean="0">
                <a:solidFill>
                  <a:srgbClr val="FF0000"/>
                </a:solidFill>
              </a:rPr>
              <a:t>same application </a:t>
            </a:r>
            <a:r>
              <a:rPr lang="en-US" sz="2000" dirty="0">
                <a:solidFill>
                  <a:srgbClr val="FF0000"/>
                </a:solidFill>
              </a:rPr>
              <a:t>programming interface</a:t>
            </a:r>
            <a:r>
              <a:rPr lang="en-US" sz="2000" dirty="0"/>
              <a:t> to these </a:t>
            </a:r>
            <a:r>
              <a:rPr lang="en-US" sz="2000" dirty="0" smtClean="0"/>
              <a:t>protocols</a:t>
            </a:r>
          </a:p>
          <a:p>
            <a:pPr marL="342900" lvl="1" indent="-342900"/>
            <a:r>
              <a:rPr lang="en-US" sz="2000" b="1" dirty="0"/>
              <a:t>P</a:t>
            </a:r>
            <a:r>
              <a:rPr lang="en-US" sz="2000" dirty="0"/>
              <a:t>rogramming languages</a:t>
            </a:r>
          </a:p>
          <a:p>
            <a:pPr lvl="1"/>
            <a:r>
              <a:rPr lang="en-US" sz="2000" dirty="0"/>
              <a:t>Different programming languages use different representations for characters </a:t>
            </a:r>
            <a:r>
              <a:rPr lang="en-US" sz="2000" dirty="0" smtClean="0"/>
              <a:t>and data </a:t>
            </a:r>
            <a:r>
              <a:rPr lang="en-US" sz="2000" dirty="0"/>
              <a:t>structures such as arrays and records. </a:t>
            </a:r>
            <a:endParaRPr lang="en-US" sz="2000" dirty="0" smtClean="0"/>
          </a:p>
          <a:p>
            <a:r>
              <a:rPr lang="en-US" sz="2000" dirty="0" smtClean="0"/>
              <a:t>Implementations </a:t>
            </a:r>
            <a:r>
              <a:rPr lang="en-US" sz="2000" dirty="0"/>
              <a:t>by different </a:t>
            </a:r>
            <a:r>
              <a:rPr lang="en-US" sz="2000" dirty="0" smtClean="0"/>
              <a:t>developers</a:t>
            </a:r>
          </a:p>
          <a:p>
            <a:pPr lvl="1"/>
            <a:r>
              <a:rPr lang="en-US" sz="2000" dirty="0"/>
              <a:t>Programs written by different developers cannot communicate with one </a:t>
            </a:r>
            <a:r>
              <a:rPr lang="en-US" sz="2000" dirty="0" smtClean="0"/>
              <a:t>another unless </a:t>
            </a:r>
            <a:r>
              <a:rPr lang="en-US" sz="2000" dirty="0"/>
              <a:t>they use common standards</a:t>
            </a:r>
          </a:p>
        </p:txBody>
      </p:sp>
    </p:spTree>
    <p:extLst>
      <p:ext uri="{BB962C8B-B14F-4D97-AF65-F5344CB8AC3E}">
        <p14:creationId xmlns:p14="http://schemas.microsoft.com/office/powerpoint/2010/main" val="2636253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54286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Middleware 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 </a:t>
            </a:r>
            <a:r>
              <a:rPr lang="en-US" sz="2000" dirty="0"/>
              <a:t>The term </a:t>
            </a:r>
            <a:r>
              <a:rPr lang="en-US" sz="2000" i="1" dirty="0"/>
              <a:t>middleware </a:t>
            </a:r>
            <a:r>
              <a:rPr lang="en-US" sz="2000" dirty="0"/>
              <a:t>applies to a software layer that provides </a:t>
            </a:r>
            <a:r>
              <a:rPr lang="en-US" sz="2000" dirty="0" smtClean="0"/>
              <a:t>a programming </a:t>
            </a:r>
            <a:r>
              <a:rPr lang="en-US" sz="2000" dirty="0"/>
              <a:t>abstraction as well as </a:t>
            </a:r>
            <a:r>
              <a:rPr lang="en-US" sz="2000" b="1" dirty="0">
                <a:solidFill>
                  <a:srgbClr val="FF0000"/>
                </a:solidFill>
              </a:rPr>
              <a:t>masking the heterogeneity </a:t>
            </a:r>
            <a:r>
              <a:rPr lang="en-US" sz="2000" dirty="0"/>
              <a:t>of the </a:t>
            </a:r>
            <a:r>
              <a:rPr lang="en-US" sz="2000" dirty="0" smtClean="0"/>
              <a:t>underlying networks</a:t>
            </a:r>
            <a:r>
              <a:rPr lang="en-US" sz="2000" dirty="0"/>
              <a:t>, hardware, operating systems and programming languages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Heterogeneity and mobile code 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term </a:t>
            </a:r>
            <a:r>
              <a:rPr lang="en-US" sz="2200" i="1" dirty="0"/>
              <a:t>mobile code </a:t>
            </a:r>
            <a:r>
              <a:rPr lang="en-US" sz="2200" dirty="0"/>
              <a:t>is used to refer to program </a:t>
            </a:r>
            <a:r>
              <a:rPr lang="en-US" sz="2200" dirty="0" smtClean="0"/>
              <a:t>code that </a:t>
            </a:r>
            <a:r>
              <a:rPr lang="en-US" sz="2200" dirty="0"/>
              <a:t>can be transferred from one computer to another and run at the destination </a:t>
            </a:r>
            <a:endParaRPr lang="en-US" sz="2200" dirty="0" smtClean="0"/>
          </a:p>
          <a:p>
            <a:pPr lvl="2"/>
            <a:r>
              <a:rPr lang="en-US" sz="2200" dirty="0" smtClean="0"/>
              <a:t>Java applets.</a:t>
            </a:r>
          </a:p>
          <a:p>
            <a:pPr lvl="1"/>
            <a:r>
              <a:rPr lang="en-US" sz="2200" dirty="0"/>
              <a:t>The </a:t>
            </a:r>
            <a:r>
              <a:rPr lang="en-US" sz="2200" i="1" dirty="0"/>
              <a:t>virtual machine </a:t>
            </a:r>
            <a:r>
              <a:rPr lang="en-US" sz="2200" dirty="0"/>
              <a:t>approach provides a way of making code executable on </a:t>
            </a:r>
            <a:r>
              <a:rPr lang="en-US" sz="2200" dirty="0" smtClean="0"/>
              <a:t>a variety </a:t>
            </a:r>
            <a:r>
              <a:rPr lang="en-US" sz="2200" dirty="0"/>
              <a:t>of host computers</a:t>
            </a:r>
          </a:p>
        </p:txBody>
      </p:sp>
    </p:spTree>
    <p:extLst>
      <p:ext uri="{BB962C8B-B14F-4D97-AF65-F5344CB8AC3E}">
        <p14:creationId xmlns:p14="http://schemas.microsoft.com/office/powerpoint/2010/main" val="32761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6909"/>
            <a:ext cx="8911687" cy="394793"/>
          </a:xfrm>
        </p:spPr>
        <p:txBody>
          <a:bodyPr>
            <a:normAutofit fontScale="90000"/>
          </a:bodyPr>
          <a:lstStyle/>
          <a:p>
            <a:r>
              <a:rPr lang="en-US" dirty="0"/>
              <a:t>Openness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27165"/>
            <a:ext cx="9672099" cy="3714206"/>
          </a:xfrm>
        </p:spPr>
        <p:txBody>
          <a:bodyPr>
            <a:noAutofit/>
          </a:bodyPr>
          <a:lstStyle/>
          <a:p>
            <a:r>
              <a:rPr lang="en-US" sz="2000" dirty="0"/>
              <a:t>Openness facilitates</a:t>
            </a:r>
          </a:p>
          <a:p>
            <a:pPr lvl="1"/>
            <a:r>
              <a:rPr lang="en-US" sz="2000" dirty="0"/>
              <a:t> interoperability, portability, extensibility, adaptively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openness of a computer system is the characteristic that determines whether </a:t>
            </a:r>
            <a:r>
              <a:rPr lang="en-US" sz="2400" dirty="0" smtClean="0"/>
              <a:t>the system </a:t>
            </a:r>
            <a:r>
              <a:rPr lang="en-US" sz="2400" dirty="0"/>
              <a:t>can be extended and </a:t>
            </a:r>
            <a:r>
              <a:rPr lang="en-US" sz="2400" dirty="0" smtClean="0"/>
              <a:t>re-implemented </a:t>
            </a:r>
            <a:r>
              <a:rPr lang="en-US" sz="2400" dirty="0"/>
              <a:t>in various ways. </a:t>
            </a:r>
            <a:endParaRPr lang="en-US" sz="2400" dirty="0" smtClean="0"/>
          </a:p>
          <a:p>
            <a:pPr lvl="1"/>
            <a:r>
              <a:rPr lang="en-US" sz="2400" dirty="0" smtClean="0"/>
              <a:t>Degree </a:t>
            </a:r>
            <a:r>
              <a:rPr lang="en-US" sz="2400" dirty="0"/>
              <a:t>to which new resource-sharing </a:t>
            </a:r>
            <a:r>
              <a:rPr lang="en-US" sz="2400" dirty="0" smtClean="0"/>
              <a:t>services can </a:t>
            </a:r>
            <a:r>
              <a:rPr lang="en-US" sz="2400" dirty="0"/>
              <a:t>be added and be made available for use by a variety of client programs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Openness cannot be achieved unless the specification and documentation of </a:t>
            </a:r>
            <a:r>
              <a:rPr lang="en-US" sz="2400" dirty="0" smtClean="0"/>
              <a:t>the key </a:t>
            </a:r>
            <a:r>
              <a:rPr lang="en-US" sz="2400" dirty="0"/>
              <a:t>software interfaces of the components of a system are made available to </a:t>
            </a:r>
            <a:r>
              <a:rPr lang="en-US" sz="2400" dirty="0" smtClean="0"/>
              <a:t>software developers.</a:t>
            </a:r>
          </a:p>
          <a:p>
            <a:r>
              <a:rPr lang="en-US" sz="2400" dirty="0"/>
              <a:t>The challenge to designers is to tackle </a:t>
            </a:r>
            <a:r>
              <a:rPr lang="en-US" sz="2400" dirty="0" smtClean="0"/>
              <a:t>the complexity </a:t>
            </a:r>
            <a:r>
              <a:rPr lang="en-US" sz="2400" dirty="0"/>
              <a:t>of distributed systems consisting of many components engineered </a:t>
            </a:r>
            <a:r>
              <a:rPr lang="en-US" sz="2400" dirty="0" smtClean="0"/>
              <a:t>by different </a:t>
            </a:r>
            <a:r>
              <a:rPr lang="en-US" sz="2400" dirty="0"/>
              <a:t>people.</a:t>
            </a:r>
          </a:p>
        </p:txBody>
      </p:sp>
    </p:spTree>
    <p:extLst>
      <p:ext uri="{BB962C8B-B14F-4D97-AF65-F5344CB8AC3E}">
        <p14:creationId xmlns:p14="http://schemas.microsoft.com/office/powerpoint/2010/main" val="145685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704" y="62411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Open </a:t>
            </a:r>
            <a:r>
              <a:rPr lang="en-US" sz="2400" dirty="0"/>
              <a:t>systems are characterized by the fact that their key interfaces are published.</a:t>
            </a:r>
          </a:p>
          <a:p>
            <a:r>
              <a:rPr lang="en-US" sz="2400" dirty="0" smtClean="0"/>
              <a:t>Open </a:t>
            </a:r>
            <a:r>
              <a:rPr lang="en-US" sz="2400" dirty="0"/>
              <a:t>distributed systems are based on the provision of a </a:t>
            </a:r>
            <a:r>
              <a:rPr lang="en-US" sz="2400" b="1" dirty="0"/>
              <a:t>uniform </a:t>
            </a:r>
            <a:r>
              <a:rPr lang="en-US" sz="2400" b="1" dirty="0" smtClean="0"/>
              <a:t>communication mechanism </a:t>
            </a:r>
            <a:r>
              <a:rPr lang="en-US" sz="2400" dirty="0"/>
              <a:t>and </a:t>
            </a:r>
            <a:r>
              <a:rPr lang="en-US" sz="2400" b="1" dirty="0"/>
              <a:t>published interfaces</a:t>
            </a:r>
            <a:r>
              <a:rPr lang="en-US" sz="2400" dirty="0"/>
              <a:t> for access to shared resources.</a:t>
            </a:r>
          </a:p>
          <a:p>
            <a:r>
              <a:rPr lang="en-US" sz="2400" dirty="0" smtClean="0"/>
              <a:t>Open </a:t>
            </a:r>
            <a:r>
              <a:rPr lang="en-US" sz="2400" dirty="0"/>
              <a:t>distributed systems can be constructed from heterogeneous hardware </a:t>
            </a:r>
            <a:r>
              <a:rPr lang="en-US" sz="2400" dirty="0" smtClean="0"/>
              <a:t>and software</a:t>
            </a:r>
            <a:r>
              <a:rPr lang="en-US" sz="2400" dirty="0"/>
              <a:t>, possibly from different vendors.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conformance of </a:t>
            </a:r>
            <a:r>
              <a:rPr lang="en-US" sz="2400" dirty="0" smtClean="0"/>
              <a:t>each component </a:t>
            </a:r>
            <a:r>
              <a:rPr lang="en-US" sz="2400" dirty="0"/>
              <a:t>to the published standard must be carefully tested and verified if </a:t>
            </a:r>
            <a:r>
              <a:rPr lang="en-US" sz="2400" dirty="0" smtClean="0"/>
              <a:t>the system </a:t>
            </a:r>
            <a:r>
              <a:rPr lang="en-US" sz="2400" dirty="0"/>
              <a:t>is to work correctly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: Twitter and Facebook have API that allows developers to develop theirs own software interactively.</a:t>
            </a:r>
          </a:p>
        </p:txBody>
      </p:sp>
    </p:spTree>
    <p:extLst>
      <p:ext uri="{BB962C8B-B14F-4D97-AF65-F5344CB8AC3E}">
        <p14:creationId xmlns:p14="http://schemas.microsoft.com/office/powerpoint/2010/main" val="2878307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22399"/>
            <a:ext cx="9065759" cy="512354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Information </a:t>
            </a:r>
            <a:r>
              <a:rPr lang="en-US" sz="2000" dirty="0"/>
              <a:t>resources that are made available and maintained in </a:t>
            </a:r>
            <a:r>
              <a:rPr lang="en-US" sz="2000" dirty="0" smtClean="0"/>
              <a:t>distributed systems </a:t>
            </a:r>
            <a:r>
              <a:rPr lang="en-US" sz="2000" dirty="0"/>
              <a:t>have a high intrinsic value to their users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Security </a:t>
            </a:r>
            <a:r>
              <a:rPr lang="en-US" sz="2000" dirty="0"/>
              <a:t>for information resources has three components:</a:t>
            </a:r>
          </a:p>
          <a:p>
            <a:pPr lvl="1"/>
            <a:r>
              <a:rPr lang="en-US" sz="2000" b="1" dirty="0"/>
              <a:t>C</a:t>
            </a:r>
            <a:r>
              <a:rPr lang="en-US" sz="2000" b="1" dirty="0" smtClean="0"/>
              <a:t>onfidentiality :</a:t>
            </a:r>
            <a:r>
              <a:rPr lang="en-US" sz="2000" dirty="0" smtClean="0"/>
              <a:t>protection </a:t>
            </a:r>
            <a:r>
              <a:rPr lang="en-US" sz="2000" dirty="0"/>
              <a:t>against disclosure to unauthorized </a:t>
            </a:r>
            <a:r>
              <a:rPr lang="en-US" sz="2000" dirty="0" smtClean="0"/>
              <a:t>individuals</a:t>
            </a:r>
          </a:p>
          <a:p>
            <a:pPr lvl="1"/>
            <a:r>
              <a:rPr lang="en-US" sz="2000" b="1" dirty="0" smtClean="0"/>
              <a:t>Integrity :</a:t>
            </a:r>
            <a:r>
              <a:rPr lang="en-US" sz="2000" dirty="0" smtClean="0"/>
              <a:t>protection </a:t>
            </a:r>
            <a:r>
              <a:rPr lang="en-US" sz="2000" dirty="0"/>
              <a:t>against alteration or </a:t>
            </a:r>
            <a:r>
              <a:rPr lang="en-US" sz="2000" dirty="0" smtClean="0"/>
              <a:t>corruption</a:t>
            </a:r>
          </a:p>
          <a:p>
            <a:pPr lvl="1"/>
            <a:r>
              <a:rPr lang="en-US" sz="2000" b="1" dirty="0" smtClean="0"/>
              <a:t>Availability:</a:t>
            </a:r>
            <a:r>
              <a:rPr lang="en-US" sz="2000" dirty="0" smtClean="0"/>
              <a:t> protection against  interference </a:t>
            </a:r>
            <a:r>
              <a:rPr lang="en-US" sz="2000" dirty="0"/>
              <a:t>with the means to access the </a:t>
            </a:r>
            <a:r>
              <a:rPr lang="en-US" sz="2000" dirty="0" smtClean="0"/>
              <a:t>resources.</a:t>
            </a:r>
          </a:p>
          <a:p>
            <a:r>
              <a:rPr lang="en-US" sz="2000" dirty="0"/>
              <a:t>In a distributed system, clients send requests to access data managed by servers</a:t>
            </a:r>
            <a:r>
              <a:rPr lang="en-US" sz="2000" dirty="0" smtClean="0"/>
              <a:t>, which </a:t>
            </a:r>
            <a:r>
              <a:rPr lang="en-US" sz="2000" dirty="0"/>
              <a:t>involves sending information in messages over a </a:t>
            </a:r>
            <a:r>
              <a:rPr lang="en-US" sz="2000" dirty="0" smtClean="0"/>
              <a:t>network</a:t>
            </a:r>
          </a:p>
          <a:p>
            <a:pPr lvl="1"/>
            <a:r>
              <a:rPr lang="en-US" sz="2000" dirty="0"/>
              <a:t>challenge is to send sensitive information in a message over </a:t>
            </a:r>
            <a:r>
              <a:rPr lang="en-US" sz="2000" dirty="0" smtClean="0"/>
              <a:t>a network </a:t>
            </a:r>
            <a:r>
              <a:rPr lang="en-US" sz="2000" dirty="0"/>
              <a:t>in a secure </a:t>
            </a:r>
            <a:r>
              <a:rPr lang="en-US" sz="2000" dirty="0" smtClean="0"/>
              <a:t>manner</a:t>
            </a:r>
          </a:p>
          <a:p>
            <a:pPr lvl="1"/>
            <a:r>
              <a:rPr lang="en-US" sz="2000" dirty="0"/>
              <a:t>challenge </a:t>
            </a:r>
            <a:r>
              <a:rPr lang="en-US" sz="2000" dirty="0" smtClean="0"/>
              <a:t>is </a:t>
            </a:r>
            <a:r>
              <a:rPr lang="en-US" sz="2000" dirty="0"/>
              <a:t>to </a:t>
            </a:r>
            <a:r>
              <a:rPr lang="en-US" sz="2000" dirty="0" smtClean="0"/>
              <a:t>identify a </a:t>
            </a:r>
            <a:r>
              <a:rPr lang="en-US" sz="2000" dirty="0"/>
              <a:t>remote user or other agent correctly.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27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security challenges have not yet been fully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/>
              <a:t>Denial </a:t>
            </a:r>
            <a:r>
              <a:rPr lang="en-US" sz="2400" b="1" i="1" dirty="0"/>
              <a:t>of service attacks</a:t>
            </a:r>
            <a:r>
              <a:rPr lang="en-US" sz="2400" b="1" dirty="0"/>
              <a:t>: </a:t>
            </a:r>
            <a:r>
              <a:rPr lang="en-US" sz="2400" dirty="0"/>
              <a:t>B</a:t>
            </a:r>
            <a:r>
              <a:rPr lang="en-US" sz="2400" dirty="0" smtClean="0"/>
              <a:t>ombarding </a:t>
            </a:r>
            <a:r>
              <a:rPr lang="en-US" sz="2400" dirty="0"/>
              <a:t>the </a:t>
            </a:r>
            <a:r>
              <a:rPr lang="en-US" sz="2400" dirty="0" smtClean="0"/>
              <a:t>service with </a:t>
            </a:r>
            <a:r>
              <a:rPr lang="en-US" sz="2400" dirty="0"/>
              <a:t>such a large number of pointless requests that the </a:t>
            </a:r>
            <a:r>
              <a:rPr lang="en-US" sz="2400" dirty="0" smtClean="0"/>
              <a:t>serious </a:t>
            </a:r>
            <a:r>
              <a:rPr lang="en-US" sz="2400" dirty="0"/>
              <a:t>users are unable to </a:t>
            </a:r>
            <a:r>
              <a:rPr lang="en-US" sz="2400" dirty="0" smtClean="0"/>
              <a:t>use it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/>
              <a:t>such attacks are countered </a:t>
            </a:r>
            <a:r>
              <a:rPr lang="en-US" sz="2400" dirty="0" smtClean="0"/>
              <a:t>by attempting </a:t>
            </a:r>
            <a:r>
              <a:rPr lang="en-US" sz="2400" dirty="0"/>
              <a:t>to catch and punish the perpetrators after the </a:t>
            </a:r>
            <a:r>
              <a:rPr lang="en-US" sz="2400" dirty="0" smtClean="0"/>
              <a:t>event</a:t>
            </a:r>
          </a:p>
          <a:p>
            <a:r>
              <a:rPr lang="en-US" sz="2400" b="1" i="1" dirty="0"/>
              <a:t>Security of mobile code</a:t>
            </a:r>
            <a:r>
              <a:rPr lang="en-US" sz="2400" b="1" dirty="0"/>
              <a:t>: </a:t>
            </a:r>
            <a:r>
              <a:rPr lang="en-US" sz="2400" dirty="0"/>
              <a:t>Mobile code needs to be handled with care.</a:t>
            </a:r>
          </a:p>
        </p:txBody>
      </p:sp>
    </p:spTree>
    <p:extLst>
      <p:ext uri="{BB962C8B-B14F-4D97-AF65-F5344CB8AC3E}">
        <p14:creationId xmlns:p14="http://schemas.microsoft.com/office/powerpoint/2010/main" val="2647335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230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Security</a:t>
            </a:r>
            <a:r>
              <a:rPr lang="en-US" sz="2000" dirty="0"/>
              <a:t>: confidentiality, integrity, availability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Vulnerable components </a:t>
            </a:r>
            <a:endParaRPr lang="en-US" sz="2000" dirty="0" smtClean="0"/>
          </a:p>
          <a:p>
            <a:pPr lvl="1"/>
            <a:r>
              <a:rPr lang="en-US" sz="2000" dirty="0" smtClean="0"/>
              <a:t>channels </a:t>
            </a:r>
            <a:r>
              <a:rPr lang="en-US" sz="2000" dirty="0"/>
              <a:t>(links &lt;–&gt; end-to-end paths)</a:t>
            </a:r>
          </a:p>
          <a:p>
            <a:pPr lvl="1"/>
            <a:r>
              <a:rPr lang="en-US" sz="2000" dirty="0" smtClean="0"/>
              <a:t>processes </a:t>
            </a:r>
            <a:r>
              <a:rPr lang="en-US" sz="2000" dirty="0"/>
              <a:t>(clients, servers, outsiders)</a:t>
            </a:r>
          </a:p>
          <a:p>
            <a:r>
              <a:rPr lang="en-US" sz="2000" dirty="0" smtClean="0"/>
              <a:t>Threats</a:t>
            </a:r>
            <a:endParaRPr lang="en-US" sz="2000" dirty="0"/>
          </a:p>
          <a:p>
            <a:pPr lvl="1"/>
            <a:r>
              <a:rPr lang="en-US" sz="2000" dirty="0" smtClean="0"/>
              <a:t>information </a:t>
            </a:r>
            <a:r>
              <a:rPr lang="en-US" sz="2000" dirty="0"/>
              <a:t>leakage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integrity violation</a:t>
            </a:r>
          </a:p>
          <a:p>
            <a:pPr lvl="1"/>
            <a:r>
              <a:rPr lang="en-US" sz="2000" dirty="0" smtClean="0"/>
              <a:t>denial </a:t>
            </a:r>
            <a:r>
              <a:rPr lang="en-US" sz="2000" dirty="0"/>
              <a:t>of service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illegitimate usage</a:t>
            </a:r>
          </a:p>
          <a:p>
            <a:r>
              <a:rPr lang="en-US" sz="2000" dirty="0"/>
              <a:t> Current issues:</a:t>
            </a:r>
          </a:p>
          <a:p>
            <a:pPr lvl="1"/>
            <a:r>
              <a:rPr lang="en-US" sz="2000" dirty="0" smtClean="0"/>
              <a:t>Denial-of-service </a:t>
            </a:r>
            <a:r>
              <a:rPr lang="en-US" sz="2000" dirty="0"/>
              <a:t>attacks, security of mobile code, information flow;</a:t>
            </a:r>
          </a:p>
          <a:p>
            <a:pPr lvl="1"/>
            <a:r>
              <a:rPr lang="en-US" sz="2000" dirty="0"/>
              <a:t>open wireless ad-hoc environments </a:t>
            </a:r>
          </a:p>
        </p:txBody>
      </p:sp>
    </p:spTree>
    <p:extLst>
      <p:ext uri="{BB962C8B-B14F-4D97-AF65-F5344CB8AC3E}">
        <p14:creationId xmlns:p14="http://schemas.microsoft.com/office/powerpoint/2010/main" val="5611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Assessment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Programming Assignment for 10 Marks</a:t>
            </a:r>
          </a:p>
          <a:p>
            <a:pPr lvl="0"/>
            <a:r>
              <a:rPr lang="en-US" sz="2000" dirty="0"/>
              <a:t>Case Study for 10 marks, evaluated on the basis of rubrics</a:t>
            </a:r>
          </a:p>
          <a:p>
            <a:pPr lvl="0"/>
            <a:r>
              <a:rPr lang="en-US" sz="2000" dirty="0"/>
              <a:t>Three internals, 30 Marks each will be conducted and the Average of best of two will be taken.</a:t>
            </a:r>
          </a:p>
          <a:p>
            <a:pPr lvl="0"/>
            <a:r>
              <a:rPr lang="en-US" sz="2000" dirty="0"/>
              <a:t>Final examination of 100 Marks will be conducted and will be evaluated for 50 Marks.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systems operate effectively and efficiently at many different scales, </a:t>
            </a:r>
            <a:r>
              <a:rPr lang="en-US" sz="2400" dirty="0" smtClean="0"/>
              <a:t>ranging from </a:t>
            </a:r>
            <a:r>
              <a:rPr lang="en-US" sz="2400" dirty="0"/>
              <a:t>a small intranet to the Internet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system is described as </a:t>
            </a:r>
            <a:r>
              <a:rPr lang="en-US" sz="2400" i="1" dirty="0"/>
              <a:t>scalable </a:t>
            </a:r>
            <a:r>
              <a:rPr lang="en-US" sz="2400" dirty="0"/>
              <a:t>if it will </a:t>
            </a:r>
            <a:r>
              <a:rPr lang="en-US" sz="2400" dirty="0" smtClean="0"/>
              <a:t>remain effective </a:t>
            </a:r>
            <a:r>
              <a:rPr lang="en-US" sz="2400" dirty="0"/>
              <a:t>when there is a significant increase in the number of resources and the </a:t>
            </a:r>
            <a:r>
              <a:rPr lang="en-US" sz="2400" dirty="0" smtClean="0"/>
              <a:t>number of </a:t>
            </a:r>
            <a:r>
              <a:rPr lang="en-US" sz="2400" dirty="0"/>
              <a:t>users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649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altLang="en-US" sz="800">
                <a:ea typeface="Times" panose="02020603050405020304" pitchFamily="18" charset="0"/>
                <a:cs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ea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en-US" sz="800">
                <a:ea typeface="Times" panose="02020603050405020304" pitchFamily="18" charset="0"/>
                <a:cs typeface="Times" panose="02020603050405020304" pitchFamily="18" charset="0"/>
              </a:rPr>
              <a:t>©  Pearson Education 2012 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1638300" y="1143000"/>
            <a:ext cx="8832850" cy="1588"/>
          </a:xfrm>
          <a:prstGeom prst="line">
            <a:avLst/>
          </a:prstGeom>
          <a:noFill/>
          <a:ln w="1270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t">
            <a:normAutofit fontScale="90000"/>
          </a:bodyPr>
          <a:lstStyle/>
          <a:p>
            <a:r>
              <a:rPr lang="en-US" altLang="en-US"/>
              <a:t>Figure 1.6</a:t>
            </a:r>
            <a:br>
              <a:rPr lang="en-US" altLang="en-US"/>
            </a:br>
            <a:r>
              <a:rPr lang="en-US" altLang="en-US"/>
              <a:t>Growth of the Internet (computers and web servers)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300289" y="2243139"/>
            <a:ext cx="71333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ea typeface="Times" panose="02020603050405020304" pitchFamily="18" charset="0"/>
                <a:cs typeface="Times" panose="02020603050405020304" pitchFamily="18" charset="0"/>
              </a:rPr>
              <a:t>Date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4370388" y="2243139"/>
            <a:ext cx="15853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ea typeface="Times" panose="02020603050405020304" pitchFamily="18" charset="0"/>
                <a:cs typeface="Times" panose="02020603050405020304" pitchFamily="18" charset="0"/>
              </a:rPr>
              <a:t>Computers</a:t>
            </a:r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6384926" y="2243139"/>
            <a:ext cx="171200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ea typeface="Times" panose="02020603050405020304" pitchFamily="18" charset="0"/>
                <a:cs typeface="Times" panose="02020603050405020304" pitchFamily="18" charset="0"/>
              </a:rPr>
              <a:t>Web servers</a:t>
            </a:r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8634414" y="2243139"/>
            <a:ext cx="171040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 i="1">
                <a:ea typeface="Times" panose="02020603050405020304" pitchFamily="18" charset="0"/>
                <a:cs typeface="Times" panose="02020603050405020304" pitchFamily="18" charset="0"/>
              </a:rPr>
              <a:t>Percentage</a:t>
            </a:r>
          </a:p>
        </p:txBody>
      </p:sp>
      <p:sp>
        <p:nvSpPr>
          <p:cNvPr id="10248" name="Rectangle 8"/>
          <p:cNvSpPr>
            <a:spLocks/>
          </p:cNvSpPr>
          <p:nvPr/>
        </p:nvSpPr>
        <p:spPr bwMode="auto">
          <a:xfrm>
            <a:off x="1935163" y="2855914"/>
            <a:ext cx="135774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1993, July</a:t>
            </a:r>
          </a:p>
        </p:txBody>
      </p:sp>
      <p:sp>
        <p:nvSpPr>
          <p:cNvPr id="10249" name="Rectangle 9"/>
          <p:cNvSpPr>
            <a:spLocks/>
          </p:cNvSpPr>
          <p:nvPr/>
        </p:nvSpPr>
        <p:spPr bwMode="auto">
          <a:xfrm>
            <a:off x="4679950" y="2768601"/>
            <a:ext cx="130805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1,776,000</a:t>
            </a: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7686676" y="2768601"/>
            <a:ext cx="49051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130</a:t>
            </a: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9310689" y="2768601"/>
            <a:ext cx="73577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0.008</a:t>
            </a: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1935163" y="3265489"/>
            <a:ext cx="135774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1995, July</a:t>
            </a:r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4679950" y="3265489"/>
            <a:ext cx="130805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6,642,000</a:t>
            </a:r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7319964" y="3265489"/>
            <a:ext cx="89928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23,500</a:t>
            </a:r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9602788" y="3265489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0.4</a:t>
            </a:r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1935163" y="3673476"/>
            <a:ext cx="135774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1997, July</a:t>
            </a:r>
          </a:p>
        </p:txBody>
      </p:sp>
      <p:sp>
        <p:nvSpPr>
          <p:cNvPr id="10257" name="Rectangle 17"/>
          <p:cNvSpPr>
            <a:spLocks/>
          </p:cNvSpPr>
          <p:nvPr/>
        </p:nvSpPr>
        <p:spPr bwMode="auto">
          <a:xfrm>
            <a:off x="4533901" y="3673476"/>
            <a:ext cx="147155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19,540,000</a:t>
            </a:r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6953250" y="3673476"/>
            <a:ext cx="130805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1,203,096</a:t>
            </a:r>
          </a:p>
        </p:txBody>
      </p:sp>
      <p:sp>
        <p:nvSpPr>
          <p:cNvPr id="10259" name="Rectangle 19"/>
          <p:cNvSpPr>
            <a:spLocks/>
          </p:cNvSpPr>
          <p:nvPr/>
        </p:nvSpPr>
        <p:spPr bwMode="auto">
          <a:xfrm>
            <a:off x="9823450" y="367347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6</a:t>
            </a:r>
          </a:p>
        </p:txBody>
      </p:sp>
      <p:sp>
        <p:nvSpPr>
          <p:cNvPr id="10260" name="Rectangle 20"/>
          <p:cNvSpPr>
            <a:spLocks/>
          </p:cNvSpPr>
          <p:nvPr/>
        </p:nvSpPr>
        <p:spPr bwMode="auto">
          <a:xfrm>
            <a:off x="1935163" y="4083051"/>
            <a:ext cx="135774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1999, July</a:t>
            </a:r>
          </a:p>
        </p:txBody>
      </p:sp>
      <p:sp>
        <p:nvSpPr>
          <p:cNvPr id="10261" name="Rectangle 21"/>
          <p:cNvSpPr>
            <a:spLocks/>
          </p:cNvSpPr>
          <p:nvPr/>
        </p:nvSpPr>
        <p:spPr bwMode="auto">
          <a:xfrm>
            <a:off x="4533901" y="4083051"/>
            <a:ext cx="147155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56,218,000</a:t>
            </a:r>
          </a:p>
        </p:txBody>
      </p:sp>
      <p:sp>
        <p:nvSpPr>
          <p:cNvPr id="10262" name="Rectangle 22"/>
          <p:cNvSpPr>
            <a:spLocks/>
          </p:cNvSpPr>
          <p:nvPr/>
        </p:nvSpPr>
        <p:spPr bwMode="auto">
          <a:xfrm>
            <a:off x="6953250" y="4083051"/>
            <a:ext cx="130805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6,598,697</a:t>
            </a:r>
          </a:p>
        </p:txBody>
      </p:sp>
      <p:sp>
        <p:nvSpPr>
          <p:cNvPr id="10263" name="Rectangle 23"/>
          <p:cNvSpPr>
            <a:spLocks/>
          </p:cNvSpPr>
          <p:nvPr/>
        </p:nvSpPr>
        <p:spPr bwMode="auto">
          <a:xfrm>
            <a:off x="9677401" y="4083051"/>
            <a:ext cx="32701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12</a:t>
            </a:r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1879600" y="2184400"/>
            <a:ext cx="83772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1879600" y="2630489"/>
            <a:ext cx="83772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1841500" y="6121400"/>
            <a:ext cx="83772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7" name="Rectangle 27"/>
          <p:cNvSpPr>
            <a:spLocks/>
          </p:cNvSpPr>
          <p:nvPr/>
        </p:nvSpPr>
        <p:spPr bwMode="auto">
          <a:xfrm>
            <a:off x="1801381" y="4476751"/>
            <a:ext cx="135774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2001, July</a:t>
            </a:r>
          </a:p>
        </p:txBody>
      </p:sp>
      <p:sp>
        <p:nvSpPr>
          <p:cNvPr id="10268" name="Rectangle 28"/>
          <p:cNvSpPr>
            <a:spLocks/>
          </p:cNvSpPr>
          <p:nvPr/>
        </p:nvSpPr>
        <p:spPr bwMode="auto">
          <a:xfrm>
            <a:off x="4219638" y="4476751"/>
            <a:ext cx="16350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125,888,197</a:t>
            </a:r>
          </a:p>
        </p:txBody>
      </p:sp>
      <p:sp>
        <p:nvSpPr>
          <p:cNvPr id="10269" name="Rectangle 29"/>
          <p:cNvSpPr>
            <a:spLocks/>
          </p:cNvSpPr>
          <p:nvPr/>
        </p:nvSpPr>
        <p:spPr bwMode="auto">
          <a:xfrm>
            <a:off x="6656444" y="4476751"/>
            <a:ext cx="147155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31,299,592</a:t>
            </a:r>
          </a:p>
        </p:txBody>
      </p:sp>
      <p:sp>
        <p:nvSpPr>
          <p:cNvPr id="10270" name="Rectangle 30"/>
          <p:cNvSpPr>
            <a:spLocks/>
          </p:cNvSpPr>
          <p:nvPr/>
        </p:nvSpPr>
        <p:spPr bwMode="auto">
          <a:xfrm>
            <a:off x="9648838" y="4476751"/>
            <a:ext cx="32701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25</a:t>
            </a:r>
          </a:p>
        </p:txBody>
      </p:sp>
      <p:sp>
        <p:nvSpPr>
          <p:cNvPr id="10271" name="Rectangle 31"/>
          <p:cNvSpPr>
            <a:spLocks/>
          </p:cNvSpPr>
          <p:nvPr/>
        </p:nvSpPr>
        <p:spPr bwMode="auto">
          <a:xfrm>
            <a:off x="6654857" y="4924426"/>
            <a:ext cx="147155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42,298,371</a:t>
            </a:r>
          </a:p>
        </p:txBody>
      </p:sp>
      <p:sp>
        <p:nvSpPr>
          <p:cNvPr id="10272" name="Rectangle 32"/>
          <p:cNvSpPr>
            <a:spLocks/>
          </p:cNvSpPr>
          <p:nvPr/>
        </p:nvSpPr>
        <p:spPr bwMode="auto">
          <a:xfrm>
            <a:off x="1801381" y="4914901"/>
            <a:ext cx="135774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2003, July</a:t>
            </a:r>
          </a:p>
        </p:txBody>
      </p:sp>
      <p:sp>
        <p:nvSpPr>
          <p:cNvPr id="10273" name="Rectangle 33"/>
          <p:cNvSpPr>
            <a:spLocks/>
          </p:cNvSpPr>
          <p:nvPr/>
        </p:nvSpPr>
        <p:spPr bwMode="auto">
          <a:xfrm>
            <a:off x="1801381" y="5410201"/>
            <a:ext cx="135774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2005, July</a:t>
            </a:r>
          </a:p>
        </p:txBody>
      </p:sp>
      <p:sp>
        <p:nvSpPr>
          <p:cNvPr id="10274" name="Rectangle 34"/>
          <p:cNvSpPr>
            <a:spLocks/>
          </p:cNvSpPr>
          <p:nvPr/>
        </p:nvSpPr>
        <p:spPr bwMode="auto">
          <a:xfrm>
            <a:off x="4041704" y="4927601"/>
            <a:ext cx="181299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~200,000,000</a:t>
            </a:r>
          </a:p>
        </p:txBody>
      </p:sp>
      <p:sp>
        <p:nvSpPr>
          <p:cNvPr id="10275" name="Rectangle 35"/>
          <p:cNvSpPr>
            <a:spLocks/>
          </p:cNvSpPr>
          <p:nvPr/>
        </p:nvSpPr>
        <p:spPr bwMode="auto">
          <a:xfrm>
            <a:off x="4219638" y="5410201"/>
            <a:ext cx="16350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353,284,187</a:t>
            </a:r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6662794" y="5410201"/>
            <a:ext cx="147155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67,571,581</a:t>
            </a:r>
          </a:p>
        </p:txBody>
      </p:sp>
      <p:sp>
        <p:nvSpPr>
          <p:cNvPr id="10277" name="Rectangle 37"/>
          <p:cNvSpPr>
            <a:spLocks/>
          </p:cNvSpPr>
          <p:nvPr/>
        </p:nvSpPr>
        <p:spPr bwMode="auto">
          <a:xfrm>
            <a:off x="9655188" y="4927601"/>
            <a:ext cx="32701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21</a:t>
            </a:r>
          </a:p>
        </p:txBody>
      </p:sp>
      <p:sp>
        <p:nvSpPr>
          <p:cNvPr id="10278" name="Rectangle 38"/>
          <p:cNvSpPr>
            <a:spLocks/>
          </p:cNvSpPr>
          <p:nvPr/>
        </p:nvSpPr>
        <p:spPr bwMode="auto">
          <a:xfrm>
            <a:off x="9655188" y="5410201"/>
            <a:ext cx="32701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en-US" sz="2300">
                <a:ea typeface="Times" panose="02020603050405020304" pitchFamily="18" charset="0"/>
                <a:cs typeface="Times" panose="02020603050405020304" pitchFamily="18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694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design of scalable distributed systems presents the following challenges: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Controlling the cost of physical resources</a:t>
            </a:r>
            <a:r>
              <a:rPr lang="en-US" sz="2000" b="1" dirty="0"/>
              <a:t>: </a:t>
            </a:r>
            <a:r>
              <a:rPr lang="en-US" sz="2000" dirty="0"/>
              <a:t>As the demand for a resource grows, </a:t>
            </a:r>
            <a:r>
              <a:rPr lang="en-US" sz="2000" dirty="0" smtClean="0"/>
              <a:t>it should </a:t>
            </a:r>
            <a:r>
              <a:rPr lang="en-US" sz="2000" dirty="0"/>
              <a:t>be possible to extend the system, at reasonable </a:t>
            </a:r>
            <a:r>
              <a:rPr lang="en-US" sz="2000" dirty="0" smtClean="0"/>
              <a:t>cost</a:t>
            </a:r>
          </a:p>
          <a:p>
            <a:r>
              <a:rPr lang="en-US" sz="2000" b="1" i="1" dirty="0" smtClean="0"/>
              <a:t>Controlling </a:t>
            </a:r>
            <a:r>
              <a:rPr lang="en-US" sz="2000" b="1" i="1" dirty="0"/>
              <a:t>the performance loss</a:t>
            </a:r>
            <a:r>
              <a:rPr lang="en-US" sz="2000" b="1" dirty="0"/>
              <a:t>: </a:t>
            </a:r>
            <a:r>
              <a:rPr lang="en-US" sz="2000" dirty="0"/>
              <a:t>Consider the management of a set of data </a:t>
            </a:r>
            <a:r>
              <a:rPr lang="en-US" sz="2000" dirty="0" smtClean="0"/>
              <a:t>whose size </a:t>
            </a:r>
            <a:r>
              <a:rPr lang="en-US" sz="2000" dirty="0"/>
              <a:t>is proportional to the number of users or resources in the </a:t>
            </a:r>
            <a:r>
              <a:rPr lang="en-US" sz="2000" dirty="0" smtClean="0"/>
              <a:t>system</a:t>
            </a:r>
          </a:p>
          <a:p>
            <a:r>
              <a:rPr lang="en-US" sz="2000" b="1" i="1" dirty="0"/>
              <a:t>Preventing software resources running out</a:t>
            </a:r>
            <a:r>
              <a:rPr lang="en-US" sz="2000" b="1" dirty="0"/>
              <a:t>: </a:t>
            </a:r>
            <a:r>
              <a:rPr lang="en-US" sz="2000" dirty="0"/>
              <a:t>An example of lack of scalability </a:t>
            </a:r>
            <a:r>
              <a:rPr lang="en-US" sz="2000" dirty="0" smtClean="0"/>
              <a:t>is shown </a:t>
            </a:r>
            <a:r>
              <a:rPr lang="en-US" sz="2000" dirty="0"/>
              <a:t>by the numbers used as Internet (IP) </a:t>
            </a:r>
            <a:r>
              <a:rPr lang="en-US" sz="2000" dirty="0" smtClean="0"/>
              <a:t>addresses</a:t>
            </a:r>
          </a:p>
          <a:p>
            <a:r>
              <a:rPr lang="en-US" sz="2000" b="1" i="1" dirty="0"/>
              <a:t>Avoiding performance bottlenecks</a:t>
            </a:r>
            <a:r>
              <a:rPr lang="en-US" sz="2000" b="1" dirty="0"/>
              <a:t>: </a:t>
            </a:r>
            <a:r>
              <a:rPr lang="en-US" sz="2000" dirty="0"/>
              <a:t>In general, algorithms should be </a:t>
            </a:r>
            <a:r>
              <a:rPr lang="en-US" sz="2000" dirty="0" smtClean="0"/>
              <a:t>decentralized to </a:t>
            </a:r>
            <a:r>
              <a:rPr lang="en-US" sz="2000" dirty="0"/>
              <a:t>avoid having performance bottlenecks</a:t>
            </a:r>
          </a:p>
        </p:txBody>
      </p:sp>
    </p:spTree>
    <p:extLst>
      <p:ext uri="{BB962C8B-B14F-4D97-AF65-F5344CB8AC3E}">
        <p14:creationId xmlns:p14="http://schemas.microsoft.com/office/powerpoint/2010/main" val="3575918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Ideally, the system and application software should not need to change when the </a:t>
            </a:r>
            <a:r>
              <a:rPr lang="en-US" sz="2400" dirty="0" smtClean="0"/>
              <a:t>scale of </a:t>
            </a:r>
            <a:r>
              <a:rPr lang="en-US" sz="2400" dirty="0"/>
              <a:t>the system increases, but this is difficult to achieve.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issue of scale is a </a:t>
            </a:r>
            <a:r>
              <a:rPr lang="en-US" sz="2400" dirty="0" smtClean="0"/>
              <a:t>dominant theme </a:t>
            </a:r>
            <a:r>
              <a:rPr lang="en-US" sz="2400" dirty="0"/>
              <a:t>in the development of distributed systems.</a:t>
            </a:r>
          </a:p>
        </p:txBody>
      </p:sp>
    </p:spTree>
    <p:extLst>
      <p:ext uri="{BB962C8B-B14F-4D97-AF65-F5344CB8AC3E}">
        <p14:creationId xmlns:p14="http://schemas.microsoft.com/office/powerpoint/2010/main" val="2328606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Scalability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system will remain effective when there is </a:t>
            </a:r>
            <a:r>
              <a:rPr lang="en-US" sz="2800" dirty="0" smtClean="0"/>
              <a:t>a </a:t>
            </a:r>
            <a:r>
              <a:rPr lang="en-US" sz="2800" dirty="0"/>
              <a:t>significant increase in</a:t>
            </a:r>
          </a:p>
          <a:p>
            <a:pPr lvl="1"/>
            <a:r>
              <a:rPr lang="en-US" sz="2800" dirty="0" smtClean="0"/>
              <a:t>number </a:t>
            </a:r>
            <a:r>
              <a:rPr lang="en-US" sz="2800" dirty="0"/>
              <a:t>of resources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number of users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architecture and the implementation must allow it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algorithms must be efficient under the circumstances </a:t>
            </a:r>
            <a:r>
              <a:rPr lang="en-US" sz="2800" dirty="0" smtClean="0"/>
              <a:t>to be expected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89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 systems sometimes fail.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faults occur in hardware or software, </a:t>
            </a:r>
            <a:r>
              <a:rPr lang="en-US" sz="2400" dirty="0" smtClean="0"/>
              <a:t>programs may </a:t>
            </a:r>
            <a:r>
              <a:rPr lang="en-US" sz="2400" dirty="0"/>
              <a:t>produce incorrect results or may stop before they have completed the </a:t>
            </a:r>
            <a:r>
              <a:rPr lang="en-US" sz="2400" dirty="0" smtClean="0"/>
              <a:t>intended computation.</a:t>
            </a:r>
          </a:p>
          <a:p>
            <a:r>
              <a:rPr lang="en-US" sz="2400" dirty="0"/>
              <a:t>Failures in a distributed system are partial – that is, some components fail </a:t>
            </a:r>
            <a:r>
              <a:rPr lang="en-US" sz="2400" dirty="0" smtClean="0"/>
              <a:t>while others </a:t>
            </a:r>
            <a:r>
              <a:rPr lang="en-US" sz="2400" dirty="0"/>
              <a:t>continue to function</a:t>
            </a:r>
          </a:p>
        </p:txBody>
      </p:sp>
    </p:spTree>
    <p:extLst>
      <p:ext uri="{BB962C8B-B14F-4D97-AF65-F5344CB8AC3E}">
        <p14:creationId xmlns:p14="http://schemas.microsoft.com/office/powerpoint/2010/main" val="9663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57" y="0"/>
            <a:ext cx="8911687" cy="1280890"/>
          </a:xfrm>
        </p:spPr>
        <p:txBody>
          <a:bodyPr/>
          <a:lstStyle/>
          <a:p>
            <a:r>
              <a:rPr lang="en-US" dirty="0"/>
              <a:t>Failure Handling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244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More components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increased fault rate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Increased possibilities</a:t>
            </a:r>
          </a:p>
          <a:p>
            <a:pPr lvl="1"/>
            <a:r>
              <a:rPr lang="en-US" sz="2400" dirty="0" smtClean="0"/>
              <a:t>more </a:t>
            </a:r>
            <a:r>
              <a:rPr lang="en-US" sz="2400" dirty="0"/>
              <a:t>redundancy =&gt; more possibilities for fault tolerance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no centralized control =&gt; no fatal failure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Issues</a:t>
            </a:r>
          </a:p>
          <a:p>
            <a:pPr lvl="1"/>
            <a:r>
              <a:rPr lang="en-US" sz="2400" dirty="0" smtClean="0"/>
              <a:t>Detecting </a:t>
            </a:r>
            <a:r>
              <a:rPr lang="en-US" sz="2400" dirty="0"/>
              <a:t>failures</a:t>
            </a:r>
          </a:p>
          <a:p>
            <a:pPr lvl="1"/>
            <a:r>
              <a:rPr lang="en-US" sz="2400" dirty="0" smtClean="0"/>
              <a:t>Masking </a:t>
            </a:r>
            <a:r>
              <a:rPr lang="en-US" sz="2400" dirty="0"/>
              <a:t>failures</a:t>
            </a:r>
          </a:p>
          <a:p>
            <a:pPr lvl="1"/>
            <a:r>
              <a:rPr lang="en-US" sz="2400" dirty="0" smtClean="0"/>
              <a:t>Recovery </a:t>
            </a:r>
            <a:r>
              <a:rPr lang="en-US" sz="2400" dirty="0"/>
              <a:t>from failures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Tolerating failures</a:t>
            </a:r>
          </a:p>
          <a:p>
            <a:pPr lvl="1"/>
            <a:r>
              <a:rPr lang="en-US" sz="2400" dirty="0" smtClean="0"/>
              <a:t>Redundancy</a:t>
            </a:r>
            <a:endParaRPr lang="en-US" sz="2400" dirty="0"/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P</a:t>
            </a:r>
            <a:r>
              <a:rPr lang="en-US" sz="2200" dirty="0" smtClean="0"/>
              <a:t>artial </a:t>
            </a:r>
            <a:r>
              <a:rPr lang="en-US" sz="2200" dirty="0"/>
              <a:t>failures </a:t>
            </a:r>
          </a:p>
        </p:txBody>
      </p:sp>
    </p:spTree>
    <p:extLst>
      <p:ext uri="{BB962C8B-B14F-4D97-AF65-F5344CB8AC3E}">
        <p14:creationId xmlns:p14="http://schemas.microsoft.com/office/powerpoint/2010/main" val="3761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echniques </a:t>
            </a:r>
            <a:r>
              <a:rPr lang="en-US" dirty="0"/>
              <a:t>for dealing with failures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Autofit/>
          </a:bodyPr>
          <a:lstStyle/>
          <a:p>
            <a:r>
              <a:rPr lang="en-US" sz="2000" b="1" i="1" dirty="0"/>
              <a:t>Detecting failures</a:t>
            </a:r>
            <a:r>
              <a:rPr lang="en-US" sz="2000" b="1" dirty="0"/>
              <a:t>:</a:t>
            </a:r>
            <a:r>
              <a:rPr lang="en-US" sz="2000" dirty="0"/>
              <a:t> Some failures can be </a:t>
            </a:r>
            <a:r>
              <a:rPr lang="en-US" sz="2000" dirty="0" smtClean="0"/>
              <a:t>detected </a:t>
            </a:r>
          </a:p>
          <a:p>
            <a:r>
              <a:rPr lang="en-US" sz="2000" b="1" i="1" dirty="0"/>
              <a:t>Masking failures</a:t>
            </a:r>
            <a:r>
              <a:rPr lang="en-US" sz="2000" b="1" dirty="0"/>
              <a:t>: </a:t>
            </a:r>
            <a:r>
              <a:rPr lang="en-US" sz="2000" dirty="0"/>
              <a:t>Some failures that have been detected can be hidden or made </a:t>
            </a:r>
            <a:r>
              <a:rPr lang="en-US" sz="2000" dirty="0" smtClean="0"/>
              <a:t>less severe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b="1" dirty="0"/>
              <a:t>Tolerating failures: </a:t>
            </a:r>
            <a:r>
              <a:rPr lang="en-US" sz="2000" dirty="0"/>
              <a:t>Most of the services in the Internet do exhibit failures – it </a:t>
            </a:r>
            <a:r>
              <a:rPr lang="en-US" sz="2000" dirty="0" smtClean="0"/>
              <a:t>would not </a:t>
            </a:r>
            <a:r>
              <a:rPr lang="en-US" sz="2000" dirty="0"/>
              <a:t>be practical </a:t>
            </a:r>
            <a:r>
              <a:rPr lang="en-US" sz="2000" dirty="0" smtClean="0"/>
              <a:t>attempt </a:t>
            </a:r>
            <a:r>
              <a:rPr lang="en-US" sz="2000" dirty="0"/>
              <a:t>to detect and hide all of the failures that </a:t>
            </a:r>
            <a:r>
              <a:rPr lang="en-US" sz="2000" dirty="0" smtClean="0"/>
              <a:t>might occur </a:t>
            </a:r>
            <a:r>
              <a:rPr lang="en-US" sz="2000" dirty="0"/>
              <a:t>in such a large network with so many </a:t>
            </a:r>
            <a:r>
              <a:rPr lang="en-US" sz="2000" dirty="0" smtClean="0"/>
              <a:t>components</a:t>
            </a:r>
          </a:p>
          <a:p>
            <a:pPr lvl="1"/>
            <a:r>
              <a:rPr lang="en-US" sz="2000" dirty="0"/>
              <a:t>Their clients can </a:t>
            </a:r>
            <a:r>
              <a:rPr lang="en-US" sz="2000" dirty="0" smtClean="0"/>
              <a:t>be designed </a:t>
            </a:r>
            <a:r>
              <a:rPr lang="en-US" sz="2000" dirty="0"/>
              <a:t>to tolerate failures, which generally involves the users tolerating them </a:t>
            </a:r>
            <a:r>
              <a:rPr lang="en-US" sz="2000" dirty="0" smtClean="0"/>
              <a:t>as well.</a:t>
            </a:r>
          </a:p>
          <a:p>
            <a:r>
              <a:rPr lang="en-US" sz="2000" b="1" i="1" dirty="0"/>
              <a:t>Recovery from failures</a:t>
            </a:r>
            <a:r>
              <a:rPr lang="en-US" sz="2000" b="1" dirty="0"/>
              <a:t>: </a:t>
            </a:r>
            <a:r>
              <a:rPr lang="en-US" sz="2000" dirty="0"/>
              <a:t>Recovery involves the design of software so that the state </a:t>
            </a:r>
            <a:r>
              <a:rPr lang="en-US" sz="2000" dirty="0" smtClean="0"/>
              <a:t>of permanent </a:t>
            </a:r>
            <a:r>
              <a:rPr lang="en-US" sz="2000" dirty="0"/>
              <a:t>data can be recovered or </a:t>
            </a:r>
            <a:r>
              <a:rPr lang="en-US" sz="2000" b="1" dirty="0"/>
              <a:t>‘rolled back’ </a:t>
            </a:r>
            <a:r>
              <a:rPr lang="en-US" sz="2000" dirty="0"/>
              <a:t>after a server has crashed</a:t>
            </a:r>
            <a:r>
              <a:rPr lang="en-US" sz="2000" dirty="0" smtClean="0"/>
              <a:t>.</a:t>
            </a:r>
          </a:p>
          <a:p>
            <a:r>
              <a:rPr lang="en-US" sz="2000" b="1" i="1" dirty="0"/>
              <a:t>Redundancy</a:t>
            </a:r>
            <a:r>
              <a:rPr lang="en-US" sz="2000" b="1" dirty="0"/>
              <a:t>:</a:t>
            </a:r>
            <a:r>
              <a:rPr lang="en-US" sz="2000" dirty="0"/>
              <a:t> Services can be made to tolerate failures by the use of </a:t>
            </a:r>
            <a:r>
              <a:rPr lang="en-US" sz="2000" dirty="0" smtClean="0"/>
              <a:t>redundant 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3138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208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should always be at least two different routes between any two routers </a:t>
            </a:r>
            <a:r>
              <a:rPr lang="en-US" sz="2400" dirty="0" smtClean="0"/>
              <a:t>in the </a:t>
            </a:r>
            <a:r>
              <a:rPr lang="en-US" sz="2400" dirty="0"/>
              <a:t>Internet.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the Domain Name System, every name table is replicated in at least </a:t>
            </a:r>
            <a:r>
              <a:rPr lang="en-US" sz="2400" dirty="0" smtClean="0"/>
              <a:t>two different </a:t>
            </a:r>
            <a:r>
              <a:rPr lang="en-US" sz="2400" dirty="0"/>
              <a:t>servers.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database may be replicated in several servers to ensure that the data </a:t>
            </a:r>
            <a:r>
              <a:rPr lang="en-US" sz="2400" dirty="0" smtClean="0"/>
              <a:t>remains accessible </a:t>
            </a:r>
            <a:r>
              <a:rPr lang="en-US" sz="2400" dirty="0"/>
              <a:t>after the failure of any single server;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servers can be designed </a:t>
            </a:r>
            <a:r>
              <a:rPr lang="en-US" sz="2400" dirty="0" smtClean="0"/>
              <a:t>to detect </a:t>
            </a:r>
            <a:r>
              <a:rPr lang="en-US" sz="2400" dirty="0"/>
              <a:t>faults in their peers; when a fault is detected in one server, clients </a:t>
            </a:r>
            <a:r>
              <a:rPr lang="en-US" sz="2400" dirty="0" smtClean="0"/>
              <a:t>are redirected </a:t>
            </a:r>
            <a:r>
              <a:rPr lang="en-US" sz="2400" dirty="0"/>
              <a:t>to the remaining servers.</a:t>
            </a:r>
          </a:p>
        </p:txBody>
      </p:sp>
    </p:spTree>
    <p:extLst>
      <p:ext uri="{BB962C8B-B14F-4D97-AF65-F5344CB8AC3E}">
        <p14:creationId xmlns:p14="http://schemas.microsoft.com/office/powerpoint/2010/main" val="890664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systems provide a high degree of availability in the face of hardware faults.</a:t>
            </a:r>
          </a:p>
          <a:p>
            <a:r>
              <a:rPr lang="en-US" sz="2400" dirty="0"/>
              <a:t>The availability of a system is a measure of the proportion of time that it is available </a:t>
            </a:r>
            <a:r>
              <a:rPr lang="en-US" sz="2400" dirty="0" smtClean="0"/>
              <a:t>for 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Unit-1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CHARACTERIZATION OF DISTRIBUTED SYSTEMS: Introduction, Trends in distributed systems, Focus on resource sharing,  Challenges</a:t>
            </a:r>
          </a:p>
          <a:p>
            <a:r>
              <a:rPr lang="en-US" sz="2400" dirty="0"/>
              <a:t>REMOTE INVOCATION :Introduction , Request-reply protocols , Remote procedure call, Introduction to Remote Method Invocation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8222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89" y="2234572"/>
            <a:ext cx="3038475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88" y="2574611"/>
            <a:ext cx="2247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9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process that manages a shared resource could take one client request at a </a:t>
            </a:r>
            <a:r>
              <a:rPr lang="en-US" sz="2400" dirty="0" smtClean="0"/>
              <a:t>time. But </a:t>
            </a:r>
            <a:r>
              <a:rPr lang="en-US" sz="2400" dirty="0"/>
              <a:t>that approach limits throughput. </a:t>
            </a:r>
            <a:endParaRPr lang="en-US" sz="2400" dirty="0" smtClean="0"/>
          </a:p>
          <a:p>
            <a:r>
              <a:rPr lang="en-US" sz="2400" dirty="0" smtClean="0"/>
              <a:t>Therefore </a:t>
            </a:r>
            <a:r>
              <a:rPr lang="en-US" sz="2400" dirty="0"/>
              <a:t>services and applications generally </a:t>
            </a:r>
            <a:r>
              <a:rPr lang="en-US" sz="2400" dirty="0" smtClean="0"/>
              <a:t>allow multiple </a:t>
            </a:r>
            <a:r>
              <a:rPr lang="en-US" sz="2400" dirty="0"/>
              <a:t>client requests to be processed </a:t>
            </a:r>
            <a:r>
              <a:rPr lang="en-US" sz="2400" dirty="0" smtClean="0"/>
              <a:t>concurrently</a:t>
            </a:r>
          </a:p>
          <a:p>
            <a:r>
              <a:rPr lang="en-US" sz="2400" dirty="0"/>
              <a:t>suppose that each resource is encapsulated as an object and that invocations are </a:t>
            </a:r>
            <a:r>
              <a:rPr lang="en-US" sz="2400" dirty="0" smtClean="0"/>
              <a:t>executed in </a:t>
            </a:r>
            <a:r>
              <a:rPr lang="en-US" sz="2400" dirty="0"/>
              <a:t>concurrent threads. </a:t>
            </a:r>
            <a:endParaRPr lang="en-US" sz="2400" dirty="0" smtClean="0"/>
          </a:p>
          <a:p>
            <a:pPr lvl="1"/>
            <a:r>
              <a:rPr lang="en-US" sz="2400" dirty="0" smtClean="0"/>
              <a:t>Operations </a:t>
            </a:r>
            <a:r>
              <a:rPr lang="en-US" sz="2400" dirty="0"/>
              <a:t>on the object may </a:t>
            </a:r>
            <a:r>
              <a:rPr lang="en-US" sz="2400" dirty="0" smtClean="0"/>
              <a:t>conflict with </a:t>
            </a:r>
            <a:r>
              <a:rPr lang="en-US" sz="2400" dirty="0"/>
              <a:t>one another and produce inconsistent results.</a:t>
            </a:r>
            <a:endParaRPr lang="en-US" sz="2400" dirty="0" smtClean="0"/>
          </a:p>
          <a:p>
            <a:r>
              <a:rPr lang="en-US" sz="2400" b="1" dirty="0"/>
              <a:t>A</a:t>
            </a:r>
            <a:r>
              <a:rPr lang="en-US" sz="2400" b="1" dirty="0" smtClean="0"/>
              <a:t>ny </a:t>
            </a:r>
            <a:r>
              <a:rPr lang="en-US" sz="2400" b="1" dirty="0"/>
              <a:t>object that represents a shared resource in </a:t>
            </a:r>
            <a:r>
              <a:rPr lang="en-US" sz="2400" b="1" dirty="0" smtClean="0"/>
              <a:t>a distributed </a:t>
            </a:r>
            <a:r>
              <a:rPr lang="en-US" sz="2400" b="1" dirty="0"/>
              <a:t>system must be responsible for ensuring that it operates correctly in </a:t>
            </a:r>
            <a:r>
              <a:rPr lang="en-US" sz="2400" b="1" dirty="0" smtClean="0"/>
              <a:t>a concurrent </a:t>
            </a:r>
            <a:r>
              <a:rPr lang="en-US" sz="2400" b="1" dirty="0"/>
              <a:t>environment.</a:t>
            </a:r>
          </a:p>
        </p:txBody>
      </p:sp>
    </p:spTree>
    <p:extLst>
      <p:ext uri="{BB962C8B-B14F-4D97-AF65-F5344CB8AC3E}">
        <p14:creationId xmlns:p14="http://schemas.microsoft.com/office/powerpoint/2010/main" val="1389196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an object to be safe in a concurrent environment, its operations must </a:t>
            </a:r>
            <a:r>
              <a:rPr lang="en-US" sz="2800" dirty="0" smtClean="0"/>
              <a:t>be synchronized </a:t>
            </a:r>
            <a:r>
              <a:rPr lang="en-US" sz="2800" dirty="0"/>
              <a:t>in such a way that its data remains consistent. </a:t>
            </a:r>
            <a:endParaRPr lang="en-US" sz="2800" dirty="0" smtClean="0"/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emaphores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194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539" y="138545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Concurrency:</a:t>
            </a:r>
          </a:p>
          <a:p>
            <a:pPr lvl="1"/>
            <a:r>
              <a:rPr lang="en-US" sz="2400" dirty="0" smtClean="0"/>
              <a:t>Several </a:t>
            </a:r>
            <a:r>
              <a:rPr lang="en-US" sz="2400" dirty="0"/>
              <a:t>simultaneous users =&gt; integrity of data</a:t>
            </a:r>
          </a:p>
          <a:p>
            <a:pPr lvl="2"/>
            <a:r>
              <a:rPr lang="en-US" sz="2400" dirty="0" smtClean="0"/>
              <a:t>mutual </a:t>
            </a:r>
            <a:r>
              <a:rPr lang="en-US" sz="2400" dirty="0"/>
              <a:t>exclusion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synchronization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transaction processing in data bases</a:t>
            </a:r>
          </a:p>
          <a:p>
            <a:pPr lvl="1"/>
            <a:r>
              <a:rPr lang="en-US" sz="2400" dirty="0" smtClean="0"/>
              <a:t>Replicated </a:t>
            </a:r>
            <a:r>
              <a:rPr lang="en-US" sz="2400" dirty="0"/>
              <a:t>data: consistency of information?</a:t>
            </a:r>
          </a:p>
          <a:p>
            <a:pPr lvl="1"/>
            <a:r>
              <a:rPr lang="en-US" sz="2400" dirty="0" smtClean="0"/>
              <a:t>Partitioned </a:t>
            </a:r>
            <a:r>
              <a:rPr lang="en-US" sz="2400" dirty="0"/>
              <a:t>data: how to determine the state of the system?</a:t>
            </a:r>
          </a:p>
          <a:p>
            <a:pPr lvl="1"/>
            <a:r>
              <a:rPr lang="en-US" sz="2400" dirty="0" smtClean="0"/>
              <a:t>Order </a:t>
            </a:r>
            <a:r>
              <a:rPr lang="en-US" sz="2400" dirty="0"/>
              <a:t>of messages?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no global clock! </a:t>
            </a:r>
          </a:p>
        </p:txBody>
      </p:sp>
    </p:spTree>
    <p:extLst>
      <p:ext uri="{BB962C8B-B14F-4D97-AF65-F5344CB8AC3E}">
        <p14:creationId xmlns:p14="http://schemas.microsoft.com/office/powerpoint/2010/main" val="34175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efined </a:t>
            </a:r>
            <a:r>
              <a:rPr lang="en-US" sz="2400" dirty="0"/>
              <a:t>as the</a:t>
            </a:r>
            <a:r>
              <a:rPr lang="en-US" sz="2400" b="1" dirty="0">
                <a:solidFill>
                  <a:srgbClr val="FF0000"/>
                </a:solidFill>
              </a:rPr>
              <a:t> concealment </a:t>
            </a:r>
            <a:r>
              <a:rPr lang="en-US" sz="2400" dirty="0"/>
              <a:t>from the user and the </a:t>
            </a:r>
            <a:r>
              <a:rPr lang="en-US" sz="2400" dirty="0" smtClean="0"/>
              <a:t>application programmer </a:t>
            </a:r>
            <a:r>
              <a:rPr lang="en-US" sz="2400" dirty="0"/>
              <a:t>of the separation of components in a distributed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so </a:t>
            </a:r>
            <a:r>
              <a:rPr lang="en-US" sz="2400" dirty="0"/>
              <a:t>that the </a:t>
            </a:r>
            <a:r>
              <a:rPr lang="en-US" sz="2400" dirty="0" smtClean="0"/>
              <a:t>system </a:t>
            </a:r>
            <a:r>
              <a:rPr lang="en-US" sz="2400" b="1" dirty="0" smtClean="0">
                <a:solidFill>
                  <a:srgbClr val="FF0000"/>
                </a:solidFill>
              </a:rPr>
              <a:t>is </a:t>
            </a:r>
            <a:r>
              <a:rPr lang="en-US" sz="2400" b="1" dirty="0">
                <a:solidFill>
                  <a:srgbClr val="FF0000"/>
                </a:solidFill>
              </a:rPr>
              <a:t>perceived as a whole </a:t>
            </a:r>
            <a:r>
              <a:rPr lang="en-US" sz="2400" dirty="0"/>
              <a:t>rather than as a collection of independent components. </a:t>
            </a:r>
            <a:endParaRPr lang="en-US" sz="2400" dirty="0" smtClean="0"/>
          </a:p>
          <a:p>
            <a:r>
              <a:rPr lang="en-US" sz="2400" dirty="0" smtClean="0"/>
              <a:t>The implications </a:t>
            </a:r>
            <a:r>
              <a:rPr lang="en-US" sz="2400" dirty="0"/>
              <a:t>of transparency are a major influence on the design of the system software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Transparency </a:t>
            </a:r>
            <a:r>
              <a:rPr lang="en-US" sz="2400" b="1" dirty="0">
                <a:solidFill>
                  <a:srgbClr val="FF0000"/>
                </a:solidFill>
              </a:rPr>
              <a:t>hides and renders</a:t>
            </a:r>
            <a:r>
              <a:rPr lang="en-US" sz="2400" dirty="0"/>
              <a:t> anonymous the </a:t>
            </a:r>
            <a:r>
              <a:rPr lang="en-US" sz="2400" dirty="0" smtClean="0"/>
              <a:t>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19281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0"/>
            <a:ext cx="8911687" cy="1280890"/>
          </a:xfrm>
        </p:spPr>
        <p:txBody>
          <a:bodyPr/>
          <a:lstStyle/>
          <a:p>
            <a:r>
              <a:rPr lang="en-US" dirty="0"/>
              <a:t>Transparencies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157" y="112221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Access :</a:t>
            </a:r>
            <a:r>
              <a:rPr lang="en-US" sz="2400" dirty="0" smtClean="0"/>
              <a:t> </a:t>
            </a:r>
            <a:r>
              <a:rPr lang="en-US" sz="2400" dirty="0"/>
              <a:t>Hide differences in data representation and how a resource is accessed</a:t>
            </a:r>
          </a:p>
          <a:p>
            <a:r>
              <a:rPr lang="en-US" sz="2400" b="1" dirty="0" smtClean="0"/>
              <a:t>Location: </a:t>
            </a:r>
            <a:r>
              <a:rPr lang="en-US" sz="2400" dirty="0"/>
              <a:t>Hide where a resource is located </a:t>
            </a:r>
          </a:p>
          <a:p>
            <a:r>
              <a:rPr lang="en-US" sz="2400" b="1" dirty="0" smtClean="0"/>
              <a:t>Migration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move to another location </a:t>
            </a:r>
          </a:p>
          <a:p>
            <a:r>
              <a:rPr lang="en-US" sz="2400" b="1" dirty="0" smtClean="0"/>
              <a:t>Relocation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be moved to another location </a:t>
            </a:r>
            <a:r>
              <a:rPr lang="en-US" sz="2400" dirty="0" smtClean="0"/>
              <a:t> while </a:t>
            </a:r>
            <a:r>
              <a:rPr lang="en-US" sz="2400" dirty="0"/>
              <a:t>in use (the others don’t notice)</a:t>
            </a:r>
          </a:p>
          <a:p>
            <a:r>
              <a:rPr lang="en-US" sz="2400" b="1" dirty="0"/>
              <a:t>Replication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is replicated</a:t>
            </a:r>
          </a:p>
          <a:p>
            <a:r>
              <a:rPr lang="en-US" sz="2400" b="1" dirty="0"/>
              <a:t>Concurrency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may be shared by several competitive users</a:t>
            </a:r>
          </a:p>
          <a:p>
            <a:r>
              <a:rPr lang="en-US" sz="2400" b="1" dirty="0"/>
              <a:t>Failure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the failure and recovery of a resource</a:t>
            </a:r>
          </a:p>
          <a:p>
            <a:r>
              <a:rPr lang="en-US" sz="2400" b="1" dirty="0" smtClean="0"/>
              <a:t>Persistence: </a:t>
            </a:r>
            <a:r>
              <a:rPr lang="en-US" sz="2400" dirty="0" smtClean="0"/>
              <a:t>Hide </a:t>
            </a:r>
            <a:r>
              <a:rPr lang="en-US" sz="2400" dirty="0"/>
              <a:t>whether a (software) resource is in memory or on disk </a:t>
            </a:r>
          </a:p>
        </p:txBody>
      </p:sp>
    </p:spTree>
    <p:extLst>
      <p:ext uri="{BB962C8B-B14F-4D97-AF65-F5344CB8AC3E}">
        <p14:creationId xmlns:p14="http://schemas.microsoft.com/office/powerpoint/2010/main" val="3793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47863" cy="377762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Network transparency: </a:t>
            </a:r>
          </a:p>
          <a:p>
            <a:pPr lvl="1"/>
            <a:r>
              <a:rPr lang="en-US" sz="2400" dirty="0" smtClean="0"/>
              <a:t>consider </a:t>
            </a:r>
            <a:r>
              <a:rPr lang="en-US" sz="2400" dirty="0"/>
              <a:t>the use of </a:t>
            </a:r>
            <a:r>
              <a:rPr lang="en-US" sz="2400" dirty="0" smtClean="0"/>
              <a:t>an electronic </a:t>
            </a:r>
            <a:r>
              <a:rPr lang="en-US" sz="2400" dirty="0"/>
              <a:t>mail address such as </a:t>
            </a:r>
            <a:r>
              <a:rPr lang="en-US" sz="2400" i="1" dirty="0"/>
              <a:t>Fred.Flintstone@stoneit.com</a:t>
            </a:r>
            <a:r>
              <a:rPr lang="en-US" sz="2400" dirty="0"/>
              <a:t>. The address consists of </a:t>
            </a:r>
            <a:r>
              <a:rPr lang="en-US" sz="2400" dirty="0" smtClean="0"/>
              <a:t>a user’s </a:t>
            </a:r>
            <a:r>
              <a:rPr lang="en-US" sz="2400" dirty="0"/>
              <a:t>name and a domain name. </a:t>
            </a:r>
            <a:endParaRPr lang="en-US" sz="2400" dirty="0" smtClean="0"/>
          </a:p>
          <a:p>
            <a:pPr lvl="1"/>
            <a:r>
              <a:rPr lang="en-US" sz="2400" dirty="0" smtClean="0"/>
              <a:t>Sending </a:t>
            </a:r>
            <a:r>
              <a:rPr lang="en-US" sz="2400" dirty="0"/>
              <a:t>mail to such a user does not involve </a:t>
            </a:r>
            <a:r>
              <a:rPr lang="en-US" sz="2400" dirty="0" smtClean="0"/>
              <a:t>knowing their </a:t>
            </a:r>
            <a:r>
              <a:rPr lang="en-US" sz="2400" dirty="0"/>
              <a:t>physical or network location.</a:t>
            </a:r>
          </a:p>
        </p:txBody>
      </p:sp>
    </p:spTree>
    <p:extLst>
      <p:ext uri="{BB962C8B-B14F-4D97-AF65-F5344CB8AC3E}">
        <p14:creationId xmlns:p14="http://schemas.microsoft.com/office/powerpoint/2010/main" val="748606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Once users are provided with the functionality that they require of a service, </a:t>
            </a:r>
            <a:r>
              <a:rPr lang="en-US" sz="2000" dirty="0" smtClean="0"/>
              <a:t>we </a:t>
            </a:r>
            <a:r>
              <a:rPr lang="en-US" sz="2000" dirty="0"/>
              <a:t>can go on to ask about the quality of the </a:t>
            </a:r>
            <a:r>
              <a:rPr lang="en-US" sz="2000" dirty="0" smtClean="0"/>
              <a:t>service provided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main nonfunctional properties of systems that affect the quality of </a:t>
            </a:r>
            <a:r>
              <a:rPr lang="en-US" sz="2000" dirty="0" smtClean="0"/>
              <a:t>the service </a:t>
            </a:r>
            <a:r>
              <a:rPr lang="en-US" sz="2000" dirty="0"/>
              <a:t>experienced by clients and users are </a:t>
            </a:r>
            <a:endParaRPr lang="en-US" sz="2000" dirty="0" smtClean="0"/>
          </a:p>
          <a:p>
            <a:pPr lvl="1"/>
            <a:r>
              <a:rPr lang="en-US" sz="2000" i="1" dirty="0" smtClean="0">
                <a:solidFill>
                  <a:srgbClr val="FF0000"/>
                </a:solidFill>
              </a:rPr>
              <a:t>Reliability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security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performance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Adaptability</a:t>
            </a:r>
            <a:r>
              <a:rPr lang="en-US" sz="2000" i="1" dirty="0"/>
              <a:t> </a:t>
            </a:r>
            <a:r>
              <a:rPr lang="en-US" sz="2000" dirty="0"/>
              <a:t>to meet changing system configurations and </a:t>
            </a:r>
            <a:r>
              <a:rPr lang="en-US" sz="2000" dirty="0">
                <a:solidFill>
                  <a:srgbClr val="FF0000"/>
                </a:solidFill>
              </a:rPr>
              <a:t>resource availability</a:t>
            </a:r>
            <a:r>
              <a:rPr lang="en-US" sz="2000" dirty="0"/>
              <a:t> has </a:t>
            </a:r>
            <a:r>
              <a:rPr lang="en-US" sz="2000" dirty="0" smtClean="0"/>
              <a:t>been recognized </a:t>
            </a:r>
            <a:r>
              <a:rPr lang="en-US" sz="2000" dirty="0"/>
              <a:t>as a further important aspect of service quality.</a:t>
            </a:r>
          </a:p>
        </p:txBody>
      </p:sp>
    </p:spTree>
    <p:extLst>
      <p:ext uri="{BB962C8B-B14F-4D97-AF65-F5344CB8AC3E}">
        <p14:creationId xmlns:p14="http://schemas.microsoft.com/office/powerpoint/2010/main" val="31354341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723" y="59140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Reliability and security issues are </a:t>
            </a:r>
            <a:r>
              <a:rPr lang="en-US" sz="2400" dirty="0">
                <a:solidFill>
                  <a:srgbClr val="FF0000"/>
                </a:solidFill>
              </a:rPr>
              <a:t>critical</a:t>
            </a:r>
            <a:r>
              <a:rPr lang="en-US" sz="2400" dirty="0"/>
              <a:t> in the design of most computer systems.</a:t>
            </a:r>
          </a:p>
          <a:p>
            <a:r>
              <a:rPr lang="en-US" sz="2400" dirty="0"/>
              <a:t>The performance aspect of quality of service was originally defined in terms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FF0000"/>
                </a:solidFill>
              </a:rPr>
              <a:t>responsiveness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computational </a:t>
            </a:r>
            <a:r>
              <a:rPr lang="en-US" sz="2400" b="1" dirty="0" smtClean="0">
                <a:solidFill>
                  <a:srgbClr val="FF0000"/>
                </a:solidFill>
              </a:rPr>
              <a:t>throughput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has been redefined in terms </a:t>
            </a:r>
            <a:r>
              <a:rPr lang="en-US" sz="2400" dirty="0" smtClean="0"/>
              <a:t>of ability </a:t>
            </a:r>
            <a:r>
              <a:rPr lang="en-US" sz="2400" dirty="0"/>
              <a:t>to meet </a:t>
            </a:r>
            <a:r>
              <a:rPr lang="en-US" sz="2400" b="1" dirty="0">
                <a:solidFill>
                  <a:srgbClr val="FF0000"/>
                </a:solidFill>
              </a:rPr>
              <a:t>timeliness </a:t>
            </a:r>
            <a:r>
              <a:rPr lang="en-US" sz="2400" b="1" dirty="0" smtClean="0">
                <a:solidFill>
                  <a:srgbClr val="FF0000"/>
                </a:solidFill>
              </a:rPr>
              <a:t>guarantees</a:t>
            </a:r>
          </a:p>
          <a:p>
            <a:r>
              <a:rPr lang="en-US" sz="2400" dirty="0" err="1" smtClean="0"/>
              <a:t>QoS</a:t>
            </a:r>
            <a:r>
              <a:rPr lang="en-US" sz="2400" dirty="0" smtClean="0"/>
              <a:t> </a:t>
            </a:r>
            <a:r>
              <a:rPr lang="en-US" sz="2400" dirty="0"/>
              <a:t>achievement depends upon the </a:t>
            </a:r>
            <a:r>
              <a:rPr lang="en-US" sz="2400" dirty="0" smtClean="0"/>
              <a:t>availability of </a:t>
            </a:r>
            <a:r>
              <a:rPr lang="en-US" sz="2400" dirty="0"/>
              <a:t>the necessary computing and network resources at the appropriate times. </a:t>
            </a:r>
            <a:endParaRPr lang="en-US" sz="2400" dirty="0" smtClean="0"/>
          </a:p>
          <a:p>
            <a:pPr lvl="1"/>
            <a:r>
              <a:rPr lang="en-US" sz="2400" dirty="0" smtClean="0"/>
              <a:t>This implies a </a:t>
            </a:r>
            <a:r>
              <a:rPr lang="en-US" sz="2400" dirty="0"/>
              <a:t>requirement for the system to provide </a:t>
            </a:r>
            <a:r>
              <a:rPr lang="en-US" sz="2400" b="1" dirty="0">
                <a:solidFill>
                  <a:srgbClr val="FF0000"/>
                </a:solidFill>
              </a:rPr>
              <a:t>guaranteed computing and </a:t>
            </a:r>
            <a:r>
              <a:rPr lang="en-US" sz="2400" b="1" dirty="0" smtClean="0">
                <a:solidFill>
                  <a:srgbClr val="FF0000"/>
                </a:solidFill>
              </a:rPr>
              <a:t>communication resources</a:t>
            </a:r>
            <a:r>
              <a:rPr lang="en-US" sz="2400" dirty="0" smtClean="0"/>
              <a:t> </a:t>
            </a:r>
            <a:r>
              <a:rPr lang="en-US" sz="2400" dirty="0"/>
              <a:t>that are sufficient to enable applications to complete each task on time</a:t>
            </a:r>
          </a:p>
        </p:txBody>
      </p:sp>
    </p:spTree>
    <p:extLst>
      <p:ext uri="{BB962C8B-B14F-4D97-AF65-F5344CB8AC3E}">
        <p14:creationId xmlns:p14="http://schemas.microsoft.com/office/powerpoint/2010/main" val="3476487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INVOCATION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</a:t>
            </a:r>
            <a:r>
              <a:rPr lang="en-US" sz="3200" dirty="0"/>
              <a:t>processes </a:t>
            </a:r>
            <a:r>
              <a:rPr lang="en-US" sz="3200" dirty="0" smtClean="0"/>
              <a:t>communicate </a:t>
            </a:r>
            <a:r>
              <a:rPr lang="en-US" sz="3200" dirty="0"/>
              <a:t>in a distributed </a:t>
            </a:r>
            <a:r>
              <a:rPr lang="en-US" sz="3200" dirty="0" smtClean="0"/>
              <a:t>system?</a:t>
            </a:r>
          </a:p>
          <a:p>
            <a:r>
              <a:rPr lang="en-US" sz="3200" b="1" i="1" dirty="0"/>
              <a:t>Request-reply </a:t>
            </a:r>
            <a:r>
              <a:rPr lang="en-US" sz="3200" b="1" i="1" dirty="0" smtClean="0"/>
              <a:t>protocols</a:t>
            </a:r>
            <a:endParaRPr lang="en-US" sz="3200" dirty="0" smtClean="0"/>
          </a:p>
          <a:p>
            <a:r>
              <a:rPr lang="en-US" sz="3200" b="1" i="1" dirty="0"/>
              <a:t>R</a:t>
            </a:r>
            <a:r>
              <a:rPr lang="en-US" sz="3200" b="1" i="1" dirty="0" smtClean="0"/>
              <a:t>emote </a:t>
            </a:r>
            <a:r>
              <a:rPr lang="en-US" sz="3200" b="1" i="1" dirty="0"/>
              <a:t>procedure call</a:t>
            </a:r>
            <a:r>
              <a:rPr lang="en-US" sz="3200" b="1" dirty="0"/>
              <a:t>, or </a:t>
            </a:r>
            <a:r>
              <a:rPr lang="en-US" sz="3200" b="1" dirty="0" smtClean="0"/>
              <a:t>RPC</a:t>
            </a:r>
          </a:p>
          <a:p>
            <a:r>
              <a:rPr lang="en-US" sz="3200" b="1" i="1" dirty="0" smtClean="0"/>
              <a:t>Remote method </a:t>
            </a:r>
            <a:r>
              <a:rPr lang="en-US" sz="3200" b="1" i="1" dirty="0"/>
              <a:t>invocation </a:t>
            </a:r>
            <a:r>
              <a:rPr lang="en-US" sz="3200" b="1" dirty="0"/>
              <a:t>(RMI).</a:t>
            </a:r>
          </a:p>
        </p:txBody>
      </p:sp>
    </p:spTree>
    <p:extLst>
      <p:ext uri="{BB962C8B-B14F-4D97-AF65-F5344CB8AC3E}">
        <p14:creationId xmlns:p14="http://schemas.microsoft.com/office/powerpoint/2010/main" val="318845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DISTRIBUTED FILE SYSTEMS : Introduction ,File service architecture, The Google File System (GFS)</a:t>
            </a:r>
          </a:p>
          <a:p>
            <a:r>
              <a:rPr lang="en-US" sz="2400" dirty="0"/>
              <a:t>NAME SERVICES : Introduction ,Name services and the Domain Name System ,Directory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198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Request-reply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83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This form of communication is designed to support the roles and message exchanges </a:t>
            </a:r>
            <a:r>
              <a:rPr lang="en-US" sz="2400" dirty="0" smtClean="0"/>
              <a:t>in typical </a:t>
            </a:r>
            <a:r>
              <a:rPr lang="en-US" sz="2400" dirty="0"/>
              <a:t>client-server interactions. </a:t>
            </a:r>
            <a:endParaRPr lang="en-US" sz="2400" dirty="0" smtClean="0"/>
          </a:p>
          <a:p>
            <a:r>
              <a:rPr lang="en-US" sz="2400" dirty="0" smtClean="0"/>
              <a:t>Request-reply </a:t>
            </a:r>
            <a:r>
              <a:rPr lang="en-US" sz="2400" dirty="0"/>
              <a:t>communication </a:t>
            </a:r>
            <a:r>
              <a:rPr lang="en-US" sz="2400" dirty="0" smtClean="0"/>
              <a:t>is synchronous </a:t>
            </a:r>
            <a:r>
              <a:rPr lang="en-US" sz="2400" dirty="0"/>
              <a:t>because the client process blocks until the reply arrives from the server. </a:t>
            </a:r>
            <a:endParaRPr lang="en-US" sz="2400" dirty="0" smtClean="0"/>
          </a:p>
          <a:p>
            <a:r>
              <a:rPr lang="en-US" sz="2400" dirty="0"/>
              <a:t>Request-reply communication </a:t>
            </a:r>
            <a:r>
              <a:rPr lang="en-US" sz="2400" dirty="0" smtClean="0"/>
              <a:t>can be </a:t>
            </a:r>
            <a:r>
              <a:rPr lang="en-US" sz="2400" dirty="0"/>
              <a:t>reliable because the reply from the server is effectively an </a:t>
            </a:r>
            <a:r>
              <a:rPr lang="en-US" sz="2400" dirty="0" smtClean="0"/>
              <a:t>acknowledgement to </a:t>
            </a:r>
            <a:r>
              <a:rPr lang="en-US" sz="2400" dirty="0"/>
              <a:t>the client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Asynchronous request-reply communication is an alternative that may </a:t>
            </a:r>
            <a:r>
              <a:rPr lang="en-US" sz="2400" dirty="0" smtClean="0"/>
              <a:t>be useful </a:t>
            </a:r>
            <a:r>
              <a:rPr lang="en-US" sz="2400" dirty="0"/>
              <a:t>in situations where clients can afford to retrieve replies later</a:t>
            </a:r>
          </a:p>
        </p:txBody>
      </p:sp>
    </p:spTree>
    <p:extLst>
      <p:ext uri="{BB962C8B-B14F-4D97-AF65-F5344CB8AC3E}">
        <p14:creationId xmlns:p14="http://schemas.microsoft.com/office/powerpoint/2010/main" val="22076533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client-server exchanges are described in the following paragraphs in terms </a:t>
            </a:r>
            <a:r>
              <a:rPr lang="en-US" sz="2000" dirty="0" smtClean="0"/>
              <a:t>of the </a:t>
            </a:r>
            <a:r>
              <a:rPr lang="en-US" sz="2000" i="1" dirty="0"/>
              <a:t>send </a:t>
            </a:r>
            <a:r>
              <a:rPr lang="en-US" sz="2000" dirty="0"/>
              <a:t>and </a:t>
            </a:r>
            <a:r>
              <a:rPr lang="en-US" sz="2000" i="1" dirty="0"/>
              <a:t>receive </a:t>
            </a:r>
            <a:r>
              <a:rPr lang="en-US" sz="2000" dirty="0"/>
              <a:t>operations </a:t>
            </a:r>
            <a:r>
              <a:rPr lang="en-US" sz="2000" dirty="0" smtClean="0"/>
              <a:t>for </a:t>
            </a:r>
            <a:r>
              <a:rPr lang="en-US" sz="2000" dirty="0"/>
              <a:t>UDP datagrams</a:t>
            </a:r>
            <a:endParaRPr lang="en-US" sz="2000" dirty="0" smtClean="0"/>
          </a:p>
          <a:p>
            <a:pPr lvl="1"/>
            <a:r>
              <a:rPr lang="en-US" sz="2000" dirty="0" smtClean="0"/>
              <a:t>Acknowledgements </a:t>
            </a:r>
            <a:r>
              <a:rPr lang="en-US" sz="2000" dirty="0"/>
              <a:t>are redundant, since requests are followed by replies.</a:t>
            </a:r>
          </a:p>
          <a:p>
            <a:pPr lvl="1"/>
            <a:r>
              <a:rPr lang="en-US" sz="2000" dirty="0" smtClean="0"/>
              <a:t>Establishing </a:t>
            </a:r>
            <a:r>
              <a:rPr lang="en-US" sz="2000" dirty="0"/>
              <a:t>a connection involves two extra pairs of messages in addition to </a:t>
            </a:r>
            <a:r>
              <a:rPr lang="en-US" sz="2000" dirty="0" smtClean="0"/>
              <a:t>the pair </a:t>
            </a:r>
            <a:r>
              <a:rPr lang="en-US" sz="2000" dirty="0"/>
              <a:t>required for a request and a reply.</a:t>
            </a:r>
          </a:p>
          <a:p>
            <a:pPr lvl="1"/>
            <a:r>
              <a:rPr lang="en-US" sz="2000" dirty="0" smtClean="0"/>
              <a:t>Flow </a:t>
            </a:r>
            <a:r>
              <a:rPr lang="en-US" sz="2000" dirty="0"/>
              <a:t>control is redundant for the majority of invocations, which pass only </a:t>
            </a:r>
            <a:r>
              <a:rPr lang="en-US" sz="2000" dirty="0" smtClean="0"/>
              <a:t>small arguments </a:t>
            </a:r>
            <a:r>
              <a:rPr lang="en-US" sz="2000" dirty="0"/>
              <a:t>and results.</a:t>
            </a:r>
          </a:p>
        </p:txBody>
      </p:sp>
    </p:spTree>
    <p:extLst>
      <p:ext uri="{BB962C8B-B14F-4D97-AF65-F5344CB8AC3E}">
        <p14:creationId xmlns:p14="http://schemas.microsoft.com/office/powerpoint/2010/main" val="19021922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request-reply </a:t>
            </a:r>
            <a:r>
              <a:rPr lang="en-US" b="1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852612"/>
            <a:ext cx="8086015" cy="37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69" y="72281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The protocol we describe here is based on a trio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of communication primitives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Times-Italic"/>
              </a:rPr>
              <a:t>doOperation</a:t>
            </a:r>
            <a:endParaRPr lang="en-US" sz="2400" dirty="0" smtClean="0">
              <a:solidFill>
                <a:srgbClr val="000000"/>
              </a:solidFill>
              <a:latin typeface="TimesNewRomanPSMT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Times-Italic"/>
              </a:rPr>
              <a:t>getRequest</a:t>
            </a:r>
            <a:r>
              <a:rPr lang="en-US" sz="2400" i="1" dirty="0">
                <a:solidFill>
                  <a:srgbClr val="000000"/>
                </a:solidFill>
                <a:latin typeface="Times-Italic"/>
              </a:rPr>
              <a:t> </a:t>
            </a:r>
            <a:endParaRPr lang="en-US" sz="2400" dirty="0">
              <a:solidFill>
                <a:srgbClr val="000000"/>
              </a:solidFill>
              <a:latin typeface="TimesNewRomanPSMT"/>
            </a:endParaRPr>
          </a:p>
          <a:p>
            <a:pPr lvl="1"/>
            <a:r>
              <a:rPr lang="en-US" sz="2400" i="1" dirty="0" err="1" smtClean="0">
                <a:solidFill>
                  <a:srgbClr val="000000"/>
                </a:solidFill>
                <a:latin typeface="Times-Italic"/>
              </a:rPr>
              <a:t>sendReply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,.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request-reply protocol matches requests to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replies and designed to provide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certain delivery guarantees. </a:t>
            </a:r>
            <a:endParaRPr lang="en-US" sz="2400" dirty="0" smtClean="0">
              <a:solidFill>
                <a:srgbClr val="000000"/>
              </a:solidFill>
              <a:latin typeface="TimesNewRomanPSM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In case of 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UDP datagrams </a:t>
            </a:r>
            <a:endParaRPr lang="en-US" sz="2400" dirty="0" smtClean="0">
              <a:solidFill>
                <a:srgbClr val="000000"/>
              </a:solidFill>
              <a:latin typeface="TimesNewRomanPSMT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TimesNewRomanPSMT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elivery guarantees must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be provided by the request-reply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protocol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Use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the server reply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message as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an </a:t>
            </a:r>
            <a:r>
              <a:rPr lang="en-US" sz="2400" b="1" dirty="0">
                <a:solidFill>
                  <a:srgbClr val="000000"/>
                </a:solidFill>
                <a:latin typeface="TimesNewRomanPSMT"/>
              </a:rPr>
              <a:t>acknowledgement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of the client request message.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8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the request-reply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7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i="1" dirty="0"/>
              <a:t>public byte[] </a:t>
            </a:r>
            <a:r>
              <a:rPr lang="en-US" sz="2000" b="1" i="1" dirty="0" err="1"/>
              <a:t>doOperation</a:t>
            </a:r>
            <a:r>
              <a:rPr lang="en-US" sz="2000" b="1" i="1" dirty="0"/>
              <a:t> (</a:t>
            </a:r>
            <a:r>
              <a:rPr lang="en-US" sz="2000" b="1" i="1" dirty="0" err="1"/>
              <a:t>RemoteRef</a:t>
            </a:r>
            <a:r>
              <a:rPr lang="en-US" sz="2000" b="1" i="1" dirty="0"/>
              <a:t> s, </a:t>
            </a: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/>
              <a:t>operationId</a:t>
            </a:r>
            <a:r>
              <a:rPr lang="en-US" sz="2000" b="1" i="1" dirty="0"/>
              <a:t>, byte[] arguments</a:t>
            </a:r>
            <a:r>
              <a:rPr lang="en-US" sz="2000" b="1" i="1" dirty="0" smtClean="0"/>
              <a:t>);</a:t>
            </a:r>
            <a:endParaRPr lang="en-US" sz="2000" b="1" i="1" dirty="0"/>
          </a:p>
          <a:p>
            <a:pPr lvl="1"/>
            <a:r>
              <a:rPr lang="en-US" sz="2000" dirty="0"/>
              <a:t>Sends a request message to the remote server and returns the reply.</a:t>
            </a:r>
          </a:p>
          <a:p>
            <a:pPr lvl="1"/>
            <a:r>
              <a:rPr lang="en-US" sz="2000" dirty="0"/>
              <a:t>The arguments specify the remote server, the operation to be invoked and </a:t>
            </a:r>
            <a:r>
              <a:rPr lang="en-US" sz="2000" dirty="0" smtClean="0"/>
              <a:t>the arguments </a:t>
            </a:r>
            <a:r>
              <a:rPr lang="en-US" sz="2000" dirty="0"/>
              <a:t>of that operation.</a:t>
            </a:r>
          </a:p>
          <a:p>
            <a:r>
              <a:rPr lang="en-US" sz="2000" b="1" i="1" dirty="0"/>
              <a:t>public byte[] </a:t>
            </a:r>
            <a:r>
              <a:rPr lang="en-US" sz="2000" b="1" i="1" dirty="0" err="1"/>
              <a:t>getRequest</a:t>
            </a:r>
            <a:r>
              <a:rPr lang="en-US" sz="2000" b="1" i="1" dirty="0"/>
              <a:t> ();</a:t>
            </a:r>
          </a:p>
          <a:p>
            <a:pPr lvl="1"/>
            <a:r>
              <a:rPr lang="en-US" sz="2000" dirty="0"/>
              <a:t>Acquires a client request via the server port.</a:t>
            </a:r>
          </a:p>
          <a:p>
            <a:r>
              <a:rPr lang="en-US" sz="2000" b="1" i="1" dirty="0"/>
              <a:t>public void </a:t>
            </a:r>
            <a:r>
              <a:rPr lang="en-US" sz="2000" b="1" i="1" dirty="0" err="1"/>
              <a:t>sendReply</a:t>
            </a:r>
            <a:r>
              <a:rPr lang="en-US" sz="2000" b="1" i="1" dirty="0"/>
              <a:t> (byte[] reply, </a:t>
            </a:r>
            <a:r>
              <a:rPr lang="en-US" sz="2000" b="1" i="1" dirty="0" err="1"/>
              <a:t>InetAddress</a:t>
            </a:r>
            <a:r>
              <a:rPr lang="en-US" sz="2000" b="1" i="1" dirty="0"/>
              <a:t> </a:t>
            </a:r>
            <a:r>
              <a:rPr lang="en-US" sz="2000" b="1" i="1" dirty="0" err="1"/>
              <a:t>clientHost</a:t>
            </a:r>
            <a:r>
              <a:rPr lang="en-US" sz="2000" b="1" i="1" dirty="0"/>
              <a:t>, </a:t>
            </a: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/>
              <a:t>clientPort</a:t>
            </a:r>
            <a:r>
              <a:rPr lang="en-US" sz="2000" b="1" i="1" dirty="0"/>
              <a:t>);</a:t>
            </a:r>
          </a:p>
          <a:p>
            <a:pPr lvl="1"/>
            <a:r>
              <a:rPr lang="en-US" sz="2000" dirty="0"/>
              <a:t>Sends the reply message </a:t>
            </a:r>
            <a:r>
              <a:rPr lang="en-US" sz="2000" i="1" dirty="0"/>
              <a:t>reply </a:t>
            </a:r>
            <a:r>
              <a:rPr lang="en-US" sz="2000" dirty="0"/>
              <a:t>to the client at its Internet address and port.</a:t>
            </a:r>
          </a:p>
        </p:txBody>
      </p:sp>
    </p:spTree>
    <p:extLst>
      <p:ext uri="{BB962C8B-B14F-4D97-AF65-F5344CB8AC3E}">
        <p14:creationId xmlns:p14="http://schemas.microsoft.com/office/powerpoint/2010/main" val="2765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252190"/>
          </a:xfrm>
        </p:spPr>
        <p:txBody>
          <a:bodyPr>
            <a:normAutofit fontScale="90000"/>
          </a:bodyPr>
          <a:lstStyle/>
          <a:p>
            <a:r>
              <a:rPr lang="en-US" i="1" dirty="0" err="1"/>
              <a:t>doOperation</a:t>
            </a:r>
            <a:r>
              <a:rPr lang="en-US" i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00" y="1003300"/>
            <a:ext cx="9815512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i="1" dirty="0" err="1"/>
              <a:t>doOperation</a:t>
            </a:r>
            <a:r>
              <a:rPr lang="en-US" sz="2000" i="1" dirty="0"/>
              <a:t> </a:t>
            </a:r>
            <a:r>
              <a:rPr lang="en-US" sz="2000" dirty="0"/>
              <a:t>method is used by clients to invoke remote operations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Arguments </a:t>
            </a:r>
            <a:r>
              <a:rPr lang="en-US" sz="2000" dirty="0"/>
              <a:t>specify the remote server and which operation to invoke, together </a:t>
            </a:r>
            <a:r>
              <a:rPr lang="en-US" sz="2000" dirty="0" smtClean="0"/>
              <a:t>with additional </a:t>
            </a:r>
            <a:r>
              <a:rPr lang="en-US" sz="2000" dirty="0"/>
              <a:t>information (arguments) required by the operation. </a:t>
            </a:r>
            <a:endParaRPr lang="en-US" sz="2000" dirty="0" smtClean="0"/>
          </a:p>
          <a:p>
            <a:r>
              <a:rPr lang="en-US" sz="2000" dirty="0" smtClean="0"/>
              <a:t>Result </a:t>
            </a:r>
            <a:r>
              <a:rPr lang="en-US" sz="2000" dirty="0"/>
              <a:t>is a byte </a:t>
            </a:r>
            <a:r>
              <a:rPr lang="en-US" sz="2000" dirty="0" smtClean="0"/>
              <a:t>array containing </a:t>
            </a:r>
            <a:r>
              <a:rPr lang="en-US" sz="2000" dirty="0"/>
              <a:t>the reply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Client </a:t>
            </a:r>
            <a:r>
              <a:rPr lang="en-US" sz="2000" dirty="0"/>
              <a:t>calling </a:t>
            </a:r>
            <a:r>
              <a:rPr lang="en-US" sz="2000" i="1" dirty="0" err="1"/>
              <a:t>doOperation</a:t>
            </a:r>
            <a:r>
              <a:rPr lang="en-US" sz="2000" i="1" dirty="0"/>
              <a:t> </a:t>
            </a:r>
            <a:r>
              <a:rPr lang="en-US" sz="2000" b="1" dirty="0"/>
              <a:t>marshals</a:t>
            </a:r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arguments into an array of bytes and </a:t>
            </a:r>
            <a:r>
              <a:rPr lang="en-US" sz="2000" b="1" dirty="0" err="1"/>
              <a:t>unmarshals</a:t>
            </a:r>
            <a:r>
              <a:rPr lang="en-US" sz="2000" dirty="0"/>
              <a:t> the results from the array of bytes </a:t>
            </a:r>
            <a:r>
              <a:rPr lang="en-US" sz="2000" dirty="0" smtClean="0"/>
              <a:t>that is </a:t>
            </a:r>
            <a:r>
              <a:rPr lang="en-US" sz="2000" dirty="0"/>
              <a:t>returned</a:t>
            </a:r>
            <a:r>
              <a:rPr lang="en-US" sz="2000" dirty="0" smtClean="0"/>
              <a:t>.</a:t>
            </a:r>
          </a:p>
          <a:p>
            <a:r>
              <a:rPr lang="en-US" sz="2000" b="1" i="1" dirty="0" err="1" smtClean="0"/>
              <a:t>RemoteRef</a:t>
            </a:r>
            <a:r>
              <a:rPr lang="en-US" sz="2000" dirty="0" smtClean="0"/>
              <a:t>, represents </a:t>
            </a:r>
            <a:r>
              <a:rPr lang="en-US" sz="2000" dirty="0"/>
              <a:t>references for remote servers.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class provides methods for </a:t>
            </a:r>
            <a:r>
              <a:rPr lang="en-US" sz="2000" dirty="0" smtClean="0"/>
              <a:t>getting the </a:t>
            </a:r>
            <a:r>
              <a:rPr lang="en-US" sz="2000" b="1" dirty="0"/>
              <a:t>Internet address </a:t>
            </a:r>
            <a:r>
              <a:rPr lang="en-US" sz="2000" dirty="0"/>
              <a:t>and </a:t>
            </a:r>
            <a:r>
              <a:rPr lang="en-US" sz="2000" b="1" dirty="0"/>
              <a:t>port</a:t>
            </a:r>
            <a:r>
              <a:rPr lang="en-US" sz="2000" dirty="0"/>
              <a:t> of the associated </a:t>
            </a:r>
            <a:r>
              <a:rPr lang="en-US" sz="2000" dirty="0" smtClean="0"/>
              <a:t>server</a:t>
            </a:r>
          </a:p>
          <a:p>
            <a:r>
              <a:rPr lang="en-US" sz="2000" dirty="0"/>
              <a:t>After sending the request message, </a:t>
            </a:r>
            <a:r>
              <a:rPr lang="en-US" sz="2000" i="1" dirty="0" err="1" smtClean="0"/>
              <a:t>doOperation</a:t>
            </a:r>
            <a:r>
              <a:rPr lang="en-US" sz="2000" i="1" dirty="0" smtClean="0"/>
              <a:t> </a:t>
            </a:r>
            <a:r>
              <a:rPr lang="en-US" sz="2000" dirty="0" smtClean="0"/>
              <a:t>invokes </a:t>
            </a:r>
            <a:r>
              <a:rPr lang="en-US" sz="2000" i="1" dirty="0"/>
              <a:t>receive </a:t>
            </a:r>
            <a:r>
              <a:rPr lang="en-US" sz="2000" dirty="0"/>
              <a:t>to get a reply message, from which it extracts the result and returns it </a:t>
            </a:r>
            <a:r>
              <a:rPr lang="en-US" sz="2000" dirty="0" smtClean="0"/>
              <a:t>to the </a:t>
            </a:r>
            <a:r>
              <a:rPr lang="en-US" sz="2000" dirty="0"/>
              <a:t>caller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caller of </a:t>
            </a:r>
            <a:r>
              <a:rPr lang="en-US" sz="2000" i="1" dirty="0" err="1"/>
              <a:t>doOperation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b="1" dirty="0"/>
              <a:t>blocked</a:t>
            </a:r>
            <a:r>
              <a:rPr lang="en-US" sz="2000" dirty="0"/>
              <a:t> until the server performs the </a:t>
            </a:r>
            <a:r>
              <a:rPr lang="en-US" sz="2000" dirty="0" smtClean="0"/>
              <a:t>requested operation </a:t>
            </a:r>
            <a:r>
              <a:rPr lang="en-US" sz="2000" dirty="0"/>
              <a:t>and transmits a reply message to the client process.</a:t>
            </a:r>
          </a:p>
        </p:txBody>
      </p:sp>
    </p:spTree>
    <p:extLst>
      <p:ext uri="{BB962C8B-B14F-4D97-AF65-F5344CB8AC3E}">
        <p14:creationId xmlns:p14="http://schemas.microsoft.com/office/powerpoint/2010/main" val="35483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getRequest</a:t>
            </a:r>
            <a:r>
              <a:rPr lang="en-US" i="1" dirty="0" smtClean="0"/>
              <a:t> &amp; send 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err="1"/>
              <a:t>getRequest</a:t>
            </a:r>
            <a:r>
              <a:rPr lang="en-US" sz="2400" i="1" dirty="0"/>
              <a:t> </a:t>
            </a:r>
            <a:r>
              <a:rPr lang="en-US" sz="2400" dirty="0"/>
              <a:t>is used by a server process to acquire service </a:t>
            </a:r>
            <a:r>
              <a:rPr lang="en-US" sz="2400" dirty="0" smtClean="0"/>
              <a:t>requests</a:t>
            </a:r>
          </a:p>
          <a:p>
            <a:r>
              <a:rPr lang="en-US" sz="2400" dirty="0"/>
              <a:t>When the server has invoked the specified operation, it then uses </a:t>
            </a:r>
            <a:r>
              <a:rPr lang="en-US" sz="2400" b="1" i="1" dirty="0" err="1" smtClean="0"/>
              <a:t>sendReply</a:t>
            </a:r>
            <a:r>
              <a:rPr lang="en-US" sz="2400" i="1" dirty="0" smtClean="0"/>
              <a:t>  </a:t>
            </a:r>
            <a:r>
              <a:rPr lang="en-US" sz="2400" dirty="0" smtClean="0"/>
              <a:t>to </a:t>
            </a:r>
            <a:r>
              <a:rPr lang="en-US" sz="2400" dirty="0"/>
              <a:t>send the reply message to the client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When the reply message is received by the </a:t>
            </a:r>
            <a:r>
              <a:rPr lang="en-US" sz="2400" dirty="0" smtClean="0"/>
              <a:t>client the </a:t>
            </a:r>
            <a:r>
              <a:rPr lang="en-US" sz="2400" dirty="0"/>
              <a:t>original </a:t>
            </a:r>
            <a:r>
              <a:rPr lang="en-US" sz="2400" i="1" dirty="0" err="1"/>
              <a:t>doOperation</a:t>
            </a:r>
            <a:r>
              <a:rPr lang="en-US" sz="2400" i="1" dirty="0"/>
              <a:t> </a:t>
            </a:r>
            <a:r>
              <a:rPr lang="en-US" sz="2400" dirty="0"/>
              <a:t>is </a:t>
            </a:r>
            <a:r>
              <a:rPr lang="en-US" sz="2400" b="1" dirty="0"/>
              <a:t>unblocked</a:t>
            </a:r>
            <a:r>
              <a:rPr lang="en-US" sz="2400" dirty="0"/>
              <a:t> and execution of the client program continues.</a:t>
            </a:r>
          </a:p>
        </p:txBody>
      </p:sp>
    </p:spTree>
    <p:extLst>
      <p:ext uri="{BB962C8B-B14F-4D97-AF65-F5344CB8AC3E}">
        <p14:creationId xmlns:p14="http://schemas.microsoft.com/office/powerpoint/2010/main" val="13187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72930"/>
            <a:ext cx="9017000" cy="62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Identifier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message identifier consists of two parts: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i="1" dirty="0" err="1"/>
              <a:t>requestId</a:t>
            </a:r>
            <a:r>
              <a:rPr lang="en-US" sz="2400" dirty="0"/>
              <a:t>, which is taken from an increasing sequence of integers by the </a:t>
            </a:r>
            <a:r>
              <a:rPr lang="en-US" sz="2400" dirty="0" smtClean="0"/>
              <a:t>sending process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identifier for the sender process, for example, its port and Internet address.</a:t>
            </a:r>
          </a:p>
          <a:p>
            <a:r>
              <a:rPr lang="en-US" sz="2400" dirty="0" smtClean="0"/>
              <a:t>First </a:t>
            </a:r>
            <a:r>
              <a:rPr lang="en-US" sz="2400" dirty="0"/>
              <a:t>part makes the identifier unique to the </a:t>
            </a:r>
            <a:r>
              <a:rPr lang="en-US" sz="2400" dirty="0" smtClean="0"/>
              <a:t>sender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econd </a:t>
            </a:r>
            <a:r>
              <a:rPr lang="en-US" sz="2400" dirty="0"/>
              <a:t>part makes </a:t>
            </a:r>
            <a:r>
              <a:rPr lang="en-US" sz="2400" dirty="0" smtClean="0"/>
              <a:t>it unique </a:t>
            </a:r>
            <a:r>
              <a:rPr lang="en-US" sz="2400" dirty="0"/>
              <a:t>in the distributed system.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 value of the </a:t>
            </a:r>
            <a:r>
              <a:rPr lang="en-US" sz="2400" dirty="0" err="1"/>
              <a:t>requestId</a:t>
            </a:r>
            <a:r>
              <a:rPr lang="en-US" sz="2400" dirty="0"/>
              <a:t> reaches the maximum value for an </a:t>
            </a:r>
            <a:r>
              <a:rPr lang="en-US" sz="2400" dirty="0" smtClean="0"/>
              <a:t>unsigned integer </a:t>
            </a:r>
            <a:r>
              <a:rPr lang="en-US" sz="2400" dirty="0"/>
              <a:t>(for example, 232 – 1) it is reset to zero</a:t>
            </a:r>
          </a:p>
        </p:txBody>
      </p:sp>
    </p:spTree>
    <p:extLst>
      <p:ext uri="{BB962C8B-B14F-4D97-AF65-F5344CB8AC3E}">
        <p14:creationId xmlns:p14="http://schemas.microsoft.com/office/powerpoint/2010/main" val="22037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model of the request-reply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10" y="174171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doOperation</a:t>
            </a:r>
            <a:r>
              <a:rPr lang="en-US" sz="2000" dirty="0" smtClean="0"/>
              <a:t>, </a:t>
            </a:r>
            <a:r>
              <a:rPr lang="en-US" sz="2000" dirty="0" err="1" smtClean="0"/>
              <a:t>getRequest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/>
              <a:t>sendReply</a:t>
            </a:r>
            <a:r>
              <a:rPr lang="en-US" sz="2000" dirty="0"/>
              <a:t> are implemented over UDP datagrams, then they suffer </a:t>
            </a:r>
            <a:r>
              <a:rPr lang="en-US" sz="2000" dirty="0" smtClean="0"/>
              <a:t>from the </a:t>
            </a:r>
            <a:r>
              <a:rPr lang="en-US" sz="2000" dirty="0"/>
              <a:t>same communication failures. </a:t>
            </a:r>
            <a:endParaRPr lang="en-US" sz="2000" dirty="0" smtClean="0"/>
          </a:p>
          <a:p>
            <a:pPr lvl="1"/>
            <a:r>
              <a:rPr lang="en-US" sz="2000" dirty="0" smtClean="0"/>
              <a:t>They </a:t>
            </a:r>
            <a:r>
              <a:rPr lang="en-US" sz="2000" dirty="0"/>
              <a:t>suffer from omission failures.</a:t>
            </a:r>
          </a:p>
          <a:p>
            <a:pPr lvl="1"/>
            <a:r>
              <a:rPr lang="en-US" sz="2000" dirty="0" smtClean="0"/>
              <a:t>Messages </a:t>
            </a:r>
            <a:r>
              <a:rPr lang="en-US" sz="2000" dirty="0"/>
              <a:t>are not guaranteed to be delivered in sender order.</a:t>
            </a:r>
          </a:p>
          <a:p>
            <a:r>
              <a:rPr lang="en-US" sz="2000" dirty="0"/>
              <a:t>In addition, the protocol can suffer from the failure of processes </a:t>
            </a:r>
            <a:endParaRPr lang="en-US" sz="2000" dirty="0" smtClean="0"/>
          </a:p>
          <a:p>
            <a:r>
              <a:rPr lang="en-US" sz="2000" dirty="0" smtClean="0"/>
              <a:t>We assume </a:t>
            </a:r>
            <a:r>
              <a:rPr lang="en-US" sz="2000" dirty="0"/>
              <a:t>that processes have crash failures. </a:t>
            </a:r>
            <a:endParaRPr lang="en-US" sz="2000" dirty="0" smtClean="0"/>
          </a:p>
          <a:p>
            <a:pPr lvl="1"/>
            <a:r>
              <a:rPr lang="en-US" sz="2000" dirty="0" smtClean="0"/>
              <a:t>That </a:t>
            </a:r>
            <a:r>
              <a:rPr lang="en-US" sz="2000" dirty="0"/>
              <a:t>is, when they halt, they remain halted </a:t>
            </a:r>
            <a:r>
              <a:rPr lang="en-US" sz="2000" dirty="0" smtClean="0"/>
              <a:t>– they </a:t>
            </a:r>
            <a:r>
              <a:rPr lang="en-US" sz="2000" dirty="0"/>
              <a:t>do not produce Byzantine </a:t>
            </a:r>
            <a:r>
              <a:rPr lang="en-US" sz="2000" dirty="0" err="1"/>
              <a:t>behaviour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a server has failed or a request or reply message </a:t>
            </a:r>
            <a:r>
              <a:rPr lang="en-US" sz="2000" dirty="0" smtClean="0"/>
              <a:t>is dropped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 err="1" smtClean="0"/>
              <a:t>doOperation</a:t>
            </a:r>
            <a:r>
              <a:rPr lang="en-US" sz="2000" dirty="0" smtClean="0"/>
              <a:t> </a:t>
            </a:r>
            <a:r>
              <a:rPr lang="en-US" sz="2000" dirty="0"/>
              <a:t>uses a </a:t>
            </a:r>
            <a:r>
              <a:rPr lang="en-US" sz="2000" b="1" dirty="0">
                <a:solidFill>
                  <a:srgbClr val="FF0000"/>
                </a:solidFill>
              </a:rPr>
              <a:t>timeout</a:t>
            </a:r>
            <a:r>
              <a:rPr lang="en-US" sz="2000" dirty="0"/>
              <a:t> when it is waiting to get the server’s </a:t>
            </a:r>
            <a:r>
              <a:rPr lang="en-US" sz="2000" dirty="0" smtClean="0"/>
              <a:t>reply 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02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 AND GLOBAL STATES: Introduction , Clocks, events and process states , Synchronizing physical clocks , Logical time and logical clocks , Global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533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Discarding duplicate request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0658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cases when the request message </a:t>
            </a:r>
            <a:r>
              <a:rPr lang="en-US" sz="2400" dirty="0" smtClean="0"/>
              <a:t>is retransmitted</a:t>
            </a:r>
            <a:r>
              <a:rPr lang="en-US" sz="2400" dirty="0"/>
              <a:t>, the server may receive it more than once.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can lead to the server executing an operation </a:t>
            </a:r>
            <a:r>
              <a:rPr lang="en-US" sz="2400" dirty="0" smtClean="0"/>
              <a:t>more than </a:t>
            </a:r>
            <a:r>
              <a:rPr lang="en-US" sz="2400" dirty="0"/>
              <a:t>once for the same request.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avoid this, the protocol is designed to </a:t>
            </a:r>
            <a:r>
              <a:rPr lang="en-US" sz="2400" dirty="0" smtClean="0"/>
              <a:t>recognize successive </a:t>
            </a:r>
            <a:r>
              <a:rPr lang="en-US" sz="2400" dirty="0"/>
              <a:t>messages (from the same client) with the same request identifier and to </a:t>
            </a:r>
            <a:r>
              <a:rPr lang="en-US" sz="2400" dirty="0" smtClean="0"/>
              <a:t>filter out </a:t>
            </a:r>
            <a:r>
              <a:rPr lang="en-US" sz="2400" dirty="0"/>
              <a:t>duplicates.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server has not yet sent the reply, it need take no special action </a:t>
            </a:r>
            <a:endParaRPr lang="en-US" sz="2400" dirty="0" smtClean="0"/>
          </a:p>
          <a:p>
            <a:r>
              <a:rPr lang="en-US" sz="2400" dirty="0" smtClean="0"/>
              <a:t> it will </a:t>
            </a:r>
            <a:r>
              <a:rPr lang="en-US" sz="2400" dirty="0"/>
              <a:t>transmit the reply when it has finished executing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31363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Lost reply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1" y="1728652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If the server has already sent the reply when it receives </a:t>
            </a:r>
            <a:r>
              <a:rPr lang="en-US" sz="2000" dirty="0" smtClean="0"/>
              <a:t>a  duplicate </a:t>
            </a:r>
            <a:r>
              <a:rPr lang="en-US" sz="2000" dirty="0"/>
              <a:t>request </a:t>
            </a:r>
            <a:endParaRPr lang="en-US" sz="2000" dirty="0" smtClean="0"/>
          </a:p>
          <a:p>
            <a:pPr lvl="1"/>
            <a:r>
              <a:rPr lang="en-US" sz="1800" dirty="0" smtClean="0"/>
              <a:t>it </a:t>
            </a:r>
            <a:r>
              <a:rPr lang="en-US" sz="1800" dirty="0"/>
              <a:t>will need to execute the operation again to obtain the result, </a:t>
            </a:r>
            <a:r>
              <a:rPr lang="en-US" sz="1800" dirty="0" smtClean="0"/>
              <a:t>unless it </a:t>
            </a:r>
            <a:r>
              <a:rPr lang="en-US" sz="1800" dirty="0"/>
              <a:t>has stored the result of the original execution. </a:t>
            </a:r>
            <a:endParaRPr lang="en-US" sz="1800" dirty="0" smtClean="0"/>
          </a:p>
          <a:p>
            <a:r>
              <a:rPr lang="en-US" sz="2000" dirty="0" smtClean="0"/>
              <a:t>Some </a:t>
            </a:r>
            <a:r>
              <a:rPr lang="en-US" sz="2000" dirty="0"/>
              <a:t>servers can execute </a:t>
            </a:r>
            <a:r>
              <a:rPr lang="en-US" sz="2000" dirty="0" smtClean="0"/>
              <a:t>their operations </a:t>
            </a:r>
            <a:r>
              <a:rPr lang="en-US" sz="2000" dirty="0"/>
              <a:t>more than once and obtain the same results each time. 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i="1" dirty="0" smtClean="0"/>
              <a:t>idempotent operation </a:t>
            </a:r>
            <a:r>
              <a:rPr lang="en-US" sz="2000" dirty="0"/>
              <a:t>is an operation that can be performed repeatedly with the same effect as if </a:t>
            </a:r>
            <a:r>
              <a:rPr lang="en-US" sz="2000" dirty="0" smtClean="0"/>
              <a:t>it had </a:t>
            </a:r>
            <a:r>
              <a:rPr lang="en-US" sz="2000" dirty="0"/>
              <a:t>been performed exactly once. </a:t>
            </a:r>
            <a:endParaRPr lang="en-US" sz="2000" dirty="0" smtClean="0"/>
          </a:p>
          <a:p>
            <a:r>
              <a:rPr lang="en-US" sz="2000" dirty="0" smtClean="0"/>
              <a:t>Operation </a:t>
            </a:r>
            <a:r>
              <a:rPr lang="en-US" sz="2000" dirty="0"/>
              <a:t>to append an item to a sequence is not </a:t>
            </a:r>
            <a:r>
              <a:rPr lang="en-US" sz="2000" dirty="0" smtClean="0"/>
              <a:t>an idempotent </a:t>
            </a:r>
            <a:r>
              <a:rPr lang="en-US" sz="2000" dirty="0"/>
              <a:t>operation because it extends the sequence each time it is performed. </a:t>
            </a:r>
            <a:endParaRPr lang="en-US" sz="2000" dirty="0" smtClean="0"/>
          </a:p>
          <a:p>
            <a:r>
              <a:rPr lang="en-US" sz="2000" dirty="0" smtClean="0"/>
              <a:t>A server whose </a:t>
            </a:r>
            <a:r>
              <a:rPr lang="en-US" sz="2000" dirty="0"/>
              <a:t>operations are all idempotent need not take special measures to avoid </a:t>
            </a:r>
            <a:r>
              <a:rPr lang="en-US" sz="2000" dirty="0" smtClean="0"/>
              <a:t>executing its </a:t>
            </a:r>
            <a:r>
              <a:rPr lang="en-US" sz="2000" dirty="0"/>
              <a:t>operations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30665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021" y="124047"/>
            <a:ext cx="8911687" cy="747490"/>
          </a:xfrm>
        </p:spPr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xchange </a:t>
            </a:r>
            <a:r>
              <a:rPr lang="en-US" b="1" dirty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762" y="871537"/>
            <a:ext cx="8915400" cy="3777622"/>
          </a:xfrm>
        </p:spPr>
        <p:txBody>
          <a:bodyPr/>
          <a:lstStyle/>
          <a:p>
            <a:r>
              <a:rPr lang="en-US" i="1" dirty="0" smtClean="0"/>
              <a:t>Request </a:t>
            </a:r>
            <a:r>
              <a:rPr lang="en-US" i="1" dirty="0"/>
              <a:t>(R)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R</a:t>
            </a:r>
            <a:r>
              <a:rPr lang="en-US" i="1" dirty="0" smtClean="0"/>
              <a:t>equest-reply </a:t>
            </a:r>
            <a:r>
              <a:rPr lang="en-US" i="1" dirty="0"/>
              <a:t>(RR) </a:t>
            </a:r>
            <a:r>
              <a:rPr lang="en-US" dirty="0"/>
              <a:t>protocol;</a:t>
            </a:r>
          </a:p>
          <a:p>
            <a:r>
              <a:rPr lang="en-US" dirty="0"/>
              <a:t>R</a:t>
            </a:r>
            <a:r>
              <a:rPr lang="en-US" i="1" dirty="0" smtClean="0"/>
              <a:t>equest-reply-acknowledge </a:t>
            </a:r>
            <a:r>
              <a:rPr lang="en-US" i="1" dirty="0"/>
              <a:t>reply (RRA) </a:t>
            </a:r>
            <a:r>
              <a:rPr lang="en-US" dirty="0"/>
              <a:t>protocol.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21" y="2085975"/>
            <a:ext cx="9375752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Single </a:t>
            </a:r>
            <a:r>
              <a:rPr lang="en-US" sz="2400" i="1" dirty="0"/>
              <a:t>Request </a:t>
            </a:r>
            <a:r>
              <a:rPr lang="en-US" sz="2400" dirty="0"/>
              <a:t>message is sent by the client to the server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 </a:t>
            </a:r>
            <a:r>
              <a:rPr lang="en-US" sz="2400" dirty="0"/>
              <a:t>protocol may be </a:t>
            </a:r>
            <a:r>
              <a:rPr lang="en-US" sz="2400" dirty="0" smtClean="0"/>
              <a:t>used when </a:t>
            </a:r>
            <a:r>
              <a:rPr lang="en-US" sz="2400" dirty="0"/>
              <a:t>there is no value to be returned from the remote operation 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lient requires no </a:t>
            </a:r>
            <a:r>
              <a:rPr lang="en-US" sz="2400" dirty="0"/>
              <a:t>confirmation that the operation has been executed. </a:t>
            </a:r>
            <a:endParaRPr lang="en-US" sz="2400" dirty="0" smtClean="0"/>
          </a:p>
          <a:p>
            <a:r>
              <a:rPr lang="en-US" sz="2400" dirty="0" smtClean="0"/>
              <a:t>Protocol </a:t>
            </a:r>
            <a:r>
              <a:rPr lang="en-US" sz="2400" dirty="0"/>
              <a:t>is implemented over UDP </a:t>
            </a:r>
            <a:r>
              <a:rPr lang="en-US" sz="2400" dirty="0" smtClean="0"/>
              <a:t>datagrams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4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RR </a:t>
            </a:r>
            <a:r>
              <a:rPr lang="en-US" sz="2400" dirty="0"/>
              <a:t>protocol is useful for most client-server exchanges because it is based </a:t>
            </a:r>
            <a:r>
              <a:rPr lang="en-US" sz="2400" dirty="0" smtClean="0"/>
              <a:t>on the </a:t>
            </a:r>
            <a:r>
              <a:rPr lang="en-US" sz="2400" dirty="0"/>
              <a:t>request-reply protocol. </a:t>
            </a:r>
            <a:endParaRPr lang="en-US" sz="2400" dirty="0" smtClean="0"/>
          </a:p>
          <a:p>
            <a:r>
              <a:rPr lang="en-US" sz="2400" dirty="0" smtClean="0"/>
              <a:t>Special </a:t>
            </a:r>
            <a:r>
              <a:rPr lang="en-US" sz="2400" dirty="0"/>
              <a:t>acknowledgement messages are not required</a:t>
            </a:r>
            <a:r>
              <a:rPr lang="en-US" sz="2400" dirty="0" smtClean="0"/>
              <a:t>, because </a:t>
            </a:r>
            <a:r>
              <a:rPr lang="en-US" sz="2400" dirty="0"/>
              <a:t>a server’s reply message is regarded as an acknowledgement of the </a:t>
            </a:r>
            <a:r>
              <a:rPr lang="en-US" sz="2400" dirty="0" smtClean="0"/>
              <a:t>client’s request </a:t>
            </a:r>
            <a:r>
              <a:rPr lang="en-US" sz="2400" dirty="0"/>
              <a:t>message. </a:t>
            </a:r>
            <a:endParaRPr lang="en-US" sz="2400" dirty="0" smtClean="0"/>
          </a:p>
          <a:p>
            <a:r>
              <a:rPr lang="en-US" sz="2400" dirty="0" smtClean="0"/>
              <a:t>Subsequent </a:t>
            </a:r>
            <a:r>
              <a:rPr lang="en-US" sz="2400" dirty="0"/>
              <a:t>call from a client may be regarded as </a:t>
            </a:r>
            <a:r>
              <a:rPr lang="en-US" sz="2400" dirty="0" smtClean="0"/>
              <a:t>an acknowledgement </a:t>
            </a:r>
            <a:r>
              <a:rPr lang="en-US" sz="2400" dirty="0"/>
              <a:t>of a server’s reply message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Communication failures </a:t>
            </a:r>
            <a:r>
              <a:rPr lang="en-US" sz="2400" dirty="0"/>
              <a:t>due to UDP datagrams being lost may be masked by the retransmission</a:t>
            </a:r>
          </a:p>
        </p:txBody>
      </p:sp>
    </p:spTree>
    <p:extLst>
      <p:ext uri="{BB962C8B-B14F-4D97-AF65-F5344CB8AC3E}">
        <p14:creationId xmlns:p14="http://schemas.microsoft.com/office/powerpoint/2010/main" val="30235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RRA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624" y="153352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RRA </a:t>
            </a:r>
            <a:r>
              <a:rPr lang="en-US" sz="2400" dirty="0"/>
              <a:t>protocol is based on the exchange of three messages: </a:t>
            </a:r>
            <a:r>
              <a:rPr lang="en-US" sz="2400" dirty="0" smtClean="0"/>
              <a:t>request-reply-acknowledge reply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i="1" dirty="0" smtClean="0"/>
              <a:t>Acknowledge </a:t>
            </a:r>
            <a:r>
              <a:rPr lang="en-US" sz="2400" i="1" dirty="0"/>
              <a:t>reply </a:t>
            </a:r>
            <a:r>
              <a:rPr lang="en-US" sz="2400" dirty="0"/>
              <a:t>message contains the </a:t>
            </a:r>
            <a:r>
              <a:rPr lang="en-US" sz="2400" i="1" dirty="0" err="1"/>
              <a:t>requestId</a:t>
            </a:r>
            <a:r>
              <a:rPr lang="en-US" sz="2400" i="1" dirty="0"/>
              <a:t> </a:t>
            </a:r>
            <a:r>
              <a:rPr lang="en-US" sz="2400" dirty="0"/>
              <a:t>from </a:t>
            </a:r>
            <a:r>
              <a:rPr lang="en-US" sz="2400" dirty="0" smtClean="0"/>
              <a:t>the reply </a:t>
            </a:r>
            <a:r>
              <a:rPr lang="en-US" sz="2400" dirty="0"/>
              <a:t>message being acknowledged.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will enable the server to discard entries </a:t>
            </a:r>
            <a:r>
              <a:rPr lang="en-US" sz="2400" dirty="0" smtClean="0"/>
              <a:t>from its </a:t>
            </a:r>
            <a:r>
              <a:rPr lang="en-US" sz="2400" dirty="0"/>
              <a:t>history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rrival </a:t>
            </a:r>
            <a:r>
              <a:rPr lang="en-US" sz="2400" dirty="0">
                <a:solidFill>
                  <a:schemeClr val="tx1"/>
                </a:solidFill>
              </a:rPr>
              <a:t>of a </a:t>
            </a:r>
            <a:r>
              <a:rPr lang="en-US" sz="2400" i="1" dirty="0" err="1">
                <a:solidFill>
                  <a:schemeClr val="tx1"/>
                </a:solidFill>
              </a:rPr>
              <a:t>requestId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an acknowledgement message will </a:t>
            </a:r>
            <a:r>
              <a:rPr lang="en-US" sz="2400" dirty="0" smtClean="0">
                <a:solidFill>
                  <a:schemeClr val="tx1"/>
                </a:solidFill>
              </a:rPr>
              <a:t>be interpreted </a:t>
            </a:r>
            <a:r>
              <a:rPr lang="en-US" sz="2400" dirty="0">
                <a:solidFill>
                  <a:schemeClr val="tx1"/>
                </a:solidFill>
              </a:rPr>
              <a:t>as acknowledging the receipt of all reply messages with lower </a:t>
            </a:r>
            <a:r>
              <a:rPr lang="en-US" sz="2400" i="1" dirty="0" err="1">
                <a:solidFill>
                  <a:schemeClr val="tx1"/>
                </a:solidFill>
              </a:rPr>
              <a:t>requestId</a:t>
            </a:r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So the </a:t>
            </a:r>
            <a:r>
              <a:rPr lang="en-US" sz="2400" dirty="0"/>
              <a:t>loss of an acknowledgement message is </a:t>
            </a:r>
            <a:r>
              <a:rPr lang="en-US" sz="2400" dirty="0" smtClean="0"/>
              <a:t>harmless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8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4047"/>
            <a:ext cx="8911687" cy="1233265"/>
          </a:xfrm>
        </p:spPr>
        <p:txBody>
          <a:bodyPr/>
          <a:lstStyle/>
          <a:p>
            <a:r>
              <a:rPr lang="en-US" b="1" dirty="0"/>
              <a:t>Use of TCP streams to implement the request-reply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1" y="1357312"/>
            <a:ext cx="10018711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TCP ensures </a:t>
            </a:r>
            <a:r>
              <a:rPr lang="en-US" sz="2400" dirty="0"/>
              <a:t>that request and </a:t>
            </a:r>
            <a:r>
              <a:rPr lang="en-US" sz="2400" dirty="0" smtClean="0"/>
              <a:t>reply messages </a:t>
            </a:r>
            <a:r>
              <a:rPr lang="en-US" sz="2400" dirty="0"/>
              <a:t>are delivered reliably, </a:t>
            </a:r>
            <a:endParaRPr lang="en-US" sz="2400" dirty="0" smtClean="0"/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o </a:t>
            </a:r>
            <a:r>
              <a:rPr lang="en-US" sz="2400" dirty="0"/>
              <a:t>need for the request-reply protocol to </a:t>
            </a:r>
            <a:r>
              <a:rPr lang="en-US" sz="2400" dirty="0" smtClean="0"/>
              <a:t>deal with </a:t>
            </a:r>
            <a:r>
              <a:rPr lang="en-US" sz="2400" dirty="0"/>
              <a:t>retransmission of messages and filtering of duplicates or with </a:t>
            </a:r>
            <a:r>
              <a:rPr lang="en-US" sz="2400" dirty="0" smtClean="0"/>
              <a:t>histories</a:t>
            </a:r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low-control </a:t>
            </a:r>
            <a:r>
              <a:rPr lang="en-US" sz="2400" dirty="0"/>
              <a:t>mechanism allows large arguments and results to be passed </a:t>
            </a:r>
            <a:r>
              <a:rPr lang="en-US" sz="2400" dirty="0" smtClean="0"/>
              <a:t>without taking </a:t>
            </a:r>
            <a:r>
              <a:rPr lang="en-US" sz="2400" dirty="0"/>
              <a:t>special measures to avoid overwhelming the </a:t>
            </a:r>
            <a:r>
              <a:rPr lang="en-US" sz="2400" dirty="0" smtClean="0"/>
              <a:t>recipient. </a:t>
            </a:r>
          </a:p>
          <a:p>
            <a:r>
              <a:rPr lang="en-US" sz="2400" dirty="0" smtClean="0"/>
              <a:t>If successive </a:t>
            </a:r>
            <a:r>
              <a:rPr lang="en-US" sz="2400" dirty="0"/>
              <a:t>requests and replies between the same client-server pair are sent over </a:t>
            </a:r>
            <a:r>
              <a:rPr lang="en-US" sz="2400" dirty="0" smtClean="0"/>
              <a:t>the same </a:t>
            </a:r>
            <a:r>
              <a:rPr lang="en-US" sz="2400" dirty="0"/>
              <a:t>stream, the connection overhead need not apply to every remote invocation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O</a:t>
            </a:r>
            <a:r>
              <a:rPr lang="en-US" sz="2400" dirty="0" smtClean="0"/>
              <a:t>verhead </a:t>
            </a:r>
            <a:r>
              <a:rPr lang="en-US" sz="2400" dirty="0"/>
              <a:t>due to TCP acknowledgement messages is reduced when a reply </a:t>
            </a:r>
            <a:r>
              <a:rPr lang="en-US" sz="2400" dirty="0" smtClean="0"/>
              <a:t>message follows </a:t>
            </a:r>
            <a:r>
              <a:rPr lang="en-US" sz="2400" dirty="0"/>
              <a:t>soon after a request message.</a:t>
            </a:r>
          </a:p>
        </p:txBody>
      </p:sp>
    </p:spTree>
    <p:extLst>
      <p:ext uri="{BB962C8B-B14F-4D97-AF65-F5344CB8AC3E}">
        <p14:creationId xmlns:p14="http://schemas.microsoft.com/office/powerpoint/2010/main" val="6390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rocedures </a:t>
            </a:r>
            <a:r>
              <a:rPr lang="en-US" sz="2400" dirty="0"/>
              <a:t>on </a:t>
            </a:r>
            <a:r>
              <a:rPr lang="en-US" sz="2400" dirty="0" smtClean="0"/>
              <a:t>remote machines </a:t>
            </a:r>
            <a:r>
              <a:rPr lang="en-US" sz="2400" dirty="0"/>
              <a:t>can be called as if they are procedures in the local address space. </a:t>
            </a:r>
            <a:endParaRPr lang="en-US" sz="2400" dirty="0" smtClean="0"/>
          </a:p>
          <a:p>
            <a:r>
              <a:rPr lang="en-US" sz="2400" dirty="0" smtClean="0"/>
              <a:t>The underlying RPC  </a:t>
            </a:r>
            <a:r>
              <a:rPr lang="en-US" sz="2400" dirty="0"/>
              <a:t>system then hides important aspects of </a:t>
            </a:r>
            <a:r>
              <a:rPr lang="en-US" sz="2400" dirty="0" smtClean="0"/>
              <a:t>distribution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ncoding </a:t>
            </a:r>
            <a:r>
              <a:rPr lang="en-US" sz="2200" dirty="0"/>
              <a:t>and decoding of parameters and </a:t>
            </a:r>
            <a:r>
              <a:rPr lang="en-US" sz="2200" dirty="0" smtClean="0"/>
              <a:t>results</a:t>
            </a:r>
          </a:p>
          <a:p>
            <a:pPr lvl="1"/>
            <a:r>
              <a:rPr lang="en-US" sz="2200" dirty="0" smtClean="0"/>
              <a:t>passing </a:t>
            </a:r>
            <a:r>
              <a:rPr lang="en-US" sz="2200" dirty="0"/>
              <a:t>of messages </a:t>
            </a:r>
            <a:endParaRPr lang="en-US" sz="2200" dirty="0" smtClean="0"/>
          </a:p>
          <a:p>
            <a:pPr lvl="1"/>
            <a:r>
              <a:rPr lang="en-US" sz="2200" dirty="0" smtClean="0"/>
              <a:t>Preserving </a:t>
            </a:r>
            <a:r>
              <a:rPr lang="en-US" sz="2200" dirty="0"/>
              <a:t>of the required semantics for the procedure </a:t>
            </a:r>
            <a:r>
              <a:rPr lang="en-US" sz="2200" dirty="0" smtClean="0"/>
              <a:t>call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concept was </a:t>
            </a:r>
            <a:r>
              <a:rPr lang="en-US" sz="2400" dirty="0" smtClean="0"/>
              <a:t>first introduced </a:t>
            </a:r>
            <a:r>
              <a:rPr lang="en-US" sz="2400" dirty="0"/>
              <a:t>by </a:t>
            </a:r>
            <a:r>
              <a:rPr lang="en-US" sz="2400" dirty="0" err="1"/>
              <a:t>Birrell</a:t>
            </a:r>
            <a:r>
              <a:rPr lang="en-US" sz="2400" dirty="0"/>
              <a:t> and Nelson [1984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6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533400"/>
          </a:xfrm>
        </p:spPr>
        <p:txBody>
          <a:bodyPr/>
          <a:lstStyle/>
          <a:p>
            <a:r>
              <a:rPr lang="en-US" altLang="ko-KR" sz="2400" b="1">
                <a:solidFill>
                  <a:schemeClr val="tx1"/>
                </a:solidFill>
                <a:latin typeface="Arial" panose="020B0604020202020204" pitchFamily="34" charset="0"/>
              </a:rPr>
              <a:t>Remote Procedure Call (RPC)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09799" y="1219200"/>
            <a:ext cx="9720263" cy="52530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An extension of conventional procedure call (used for transfer of control and data within a single process)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llows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 client application to call procedures in a different address space in the same or remote machine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deal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for the client-server modeled applications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rimary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goal is to make distributed programming easy, which is achieved by making the semantics of RPC as close as possible to conventional local procedure call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what is the semantics of local procedure call?</a:t>
            </a:r>
          </a:p>
        </p:txBody>
      </p:sp>
    </p:spTree>
    <p:extLst>
      <p:ext uri="{BB962C8B-B14F-4D97-AF65-F5344CB8AC3E}">
        <p14:creationId xmlns:p14="http://schemas.microsoft.com/office/powerpoint/2010/main" val="7990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Arial" panose="020B0604020202020204" pitchFamily="34" charset="0"/>
              </a:rPr>
              <a:t>Local vs. Remote Procedure Calls</a:t>
            </a:r>
          </a:p>
        </p:txBody>
      </p:sp>
      <p:pic>
        <p:nvPicPr>
          <p:cNvPr id="81930" name="Picture 10" descr="E:\dpnm\www\cs600\Bloomer\1.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1"/>
            <a:ext cx="8205788" cy="584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COORDINATION AND AGREEMENT: Introduction, Distributed mutual exclusion, Elections , Coordination and agreement in group communication ,Consensus and related problems</a:t>
            </a:r>
          </a:p>
        </p:txBody>
      </p:sp>
    </p:spTree>
    <p:extLst>
      <p:ext uri="{BB962C8B-B14F-4D97-AF65-F5344CB8AC3E}">
        <p14:creationId xmlns:p14="http://schemas.microsoft.com/office/powerpoint/2010/main" val="12148511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"/>
            <a:ext cx="7772400" cy="457200"/>
          </a:xfrm>
        </p:spPr>
        <p:txBody>
          <a:bodyPr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Arial" panose="020B0604020202020204" pitchFamily="34" charset="0"/>
              </a:rPr>
              <a:t>RPC Communication</a:t>
            </a:r>
          </a:p>
        </p:txBody>
      </p:sp>
      <p:pic>
        <p:nvPicPr>
          <p:cNvPr id="82951" name="Picture 7" descr="E:\dpnm\www\cs600\Bloomer\1.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0"/>
            <a:ext cx="8620125" cy="610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533400"/>
          </a:xfrm>
        </p:spPr>
        <p:txBody>
          <a:bodyPr/>
          <a:lstStyle/>
          <a:p>
            <a:r>
              <a:rPr lang="en-US" altLang="ko-KR" sz="2400" b="1">
                <a:solidFill>
                  <a:schemeClr val="tx1"/>
                </a:solidFill>
                <a:latin typeface="Arial" panose="020B0604020202020204" pitchFamily="34" charset="0"/>
              </a:rPr>
              <a:t>RPC System Components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990599"/>
            <a:ext cx="9534525" cy="5438775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Message module</a:t>
            </a: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IPC module of Send/Receive/Reply</a:t>
            </a: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responsible for exchanging messages</a:t>
            </a:r>
          </a:p>
          <a:p>
            <a:pPr lvl="1">
              <a:buFontTx/>
              <a:buChar char="–"/>
            </a:pPr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Stub procedures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(client and server stubs)</a:t>
            </a: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 stub is a communications interface that implements the RPC protocol and specifies how messages are constructed and exchanged</a:t>
            </a: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responsible for packing and unpacking of arguments and results (this is also referred to as “marshaling”)</a:t>
            </a: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these procedures are automatically generated by “stub generators” or “protocol compilers” </a:t>
            </a:r>
          </a:p>
        </p:txBody>
      </p:sp>
    </p:spTree>
    <p:extLst>
      <p:ext uri="{BB962C8B-B14F-4D97-AF65-F5344CB8AC3E}">
        <p14:creationId xmlns:p14="http://schemas.microsoft.com/office/powerpoint/2010/main" val="22641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799" y="685800"/>
            <a:ext cx="8405813" cy="5562600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Client stub</a:t>
            </a: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packs the arguments with the procedure name or ID into a message</a:t>
            </a: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sends the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to the server and then awaits a reply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unpacks the results and returns them to the client</a:t>
            </a:r>
          </a:p>
          <a:p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Server stub</a:t>
            </a: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receives a request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endParaRPr lang="en-US" altLang="ko-K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unpacks the arguments and calls the appropriate server procedure</a:t>
            </a:r>
          </a:p>
          <a:p>
            <a:pPr lvl="1"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when it returns, packs the result and sends a reply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2726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924800" cy="457200"/>
          </a:xfrm>
        </p:spPr>
        <p:txBody>
          <a:bodyPr/>
          <a:lstStyle/>
          <a:p>
            <a:r>
              <a:rPr lang="en-US" altLang="ko-KR" sz="2400" b="1">
                <a:solidFill>
                  <a:schemeClr val="tx1"/>
                </a:solidFill>
                <a:latin typeface="Arial" panose="020B0604020202020204" pitchFamily="34" charset="0"/>
              </a:rPr>
              <a:t>RPC Design Issues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Parameter Passing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ko-KR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n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conventional calls: </a:t>
            </a: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pass by-value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pass by-reference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possible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in RPC: </a:t>
            </a: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pass by-value only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(why?)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pointers (addresses) are meaningless in a separate address space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Also called </a:t>
            </a: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copy-in/copy-out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parameter passing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Single vs. multiple input and output parameters</a:t>
            </a:r>
          </a:p>
        </p:txBody>
      </p:sp>
    </p:spTree>
    <p:extLst>
      <p:ext uri="{BB962C8B-B14F-4D97-AF65-F5344CB8AC3E}">
        <p14:creationId xmlns:p14="http://schemas.microsoft.com/office/powerpoint/2010/main" val="17350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09600"/>
            <a:ext cx="8382000" cy="5334000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ko-KR" sz="2800" b="1" dirty="0">
                <a:solidFill>
                  <a:schemeClr val="tx1"/>
                </a:solidFill>
                <a:latin typeface="Arial" panose="020B0604020202020204" pitchFamily="34" charset="0"/>
              </a:rPr>
              <a:t> Transport Support for RPC</a:t>
            </a:r>
          </a:p>
          <a:p>
            <a:pPr marL="381000" indent="-3810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Arial" panose="020B0604020202020204" pitchFamily="34" charset="0"/>
              </a:rPr>
              <a:t>RPC mechanisms can be built on top of either connection oriented (reliable) or connectionless (unreliable) transport service (e.g., on top of TCP or UDP)</a:t>
            </a:r>
          </a:p>
          <a:p>
            <a:pPr marL="381000" indent="-3810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Arial" panose="020B0604020202020204" pitchFamily="34" charset="0"/>
              </a:rPr>
              <a:t>most RPC implementations allow the user to choose the underlying transport service</a:t>
            </a:r>
          </a:p>
          <a:p>
            <a:pPr marL="381000" indent="-38100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200" dirty="0">
                <a:solidFill>
                  <a:schemeClr val="tx1"/>
                </a:solidFill>
                <a:latin typeface="Arial" panose="020B0604020202020204" pitchFamily="34" charset="0"/>
              </a:rPr>
              <a:t>why is the connectionless transport service more desirable for supporting RPCs?</a:t>
            </a:r>
          </a:p>
          <a:p>
            <a:pPr marL="838200" lvl="1" indent="-3810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200" dirty="0">
                <a:solidFill>
                  <a:schemeClr val="tx1"/>
                </a:solidFill>
                <a:latin typeface="Arial" panose="020B0604020202020204" pitchFamily="34" charset="0"/>
              </a:rPr>
              <a:t>RPC messages are generally short and overhead involved with connections may be undesirable</a:t>
            </a:r>
          </a:p>
          <a:p>
            <a:pPr marL="838200" lvl="1" indent="-3810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200" dirty="0">
                <a:solidFill>
                  <a:schemeClr val="tx1"/>
                </a:solidFill>
                <a:latin typeface="Arial" panose="020B0604020202020204" pitchFamily="34" charset="0"/>
              </a:rPr>
              <a:t>Servers generally serve a large number of clients and maintaining state information on connections may be undesirable</a:t>
            </a:r>
          </a:p>
          <a:p>
            <a:pPr marL="838200" lvl="1" indent="-381000">
              <a:lnSpc>
                <a:spcPct val="9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ko-KR" sz="2200" dirty="0">
                <a:solidFill>
                  <a:schemeClr val="tx1"/>
                </a:solidFill>
                <a:latin typeface="Arial" panose="020B0604020202020204" pitchFamily="34" charset="0"/>
              </a:rPr>
              <a:t>LANs are generally reliable</a:t>
            </a:r>
          </a:p>
        </p:txBody>
      </p:sp>
    </p:spTree>
    <p:extLst>
      <p:ext uri="{BB962C8B-B14F-4D97-AF65-F5344CB8AC3E}">
        <p14:creationId xmlns:p14="http://schemas.microsoft.com/office/powerpoint/2010/main" val="12779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609599"/>
            <a:ext cx="8991600" cy="564832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RPC Interface Definition Language and Compiler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Interface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definition language (IDL) is used to define the interfaces of procedures provided by a server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nterface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contains a list of procedure signatures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include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names of the procedures plus the types of their input and output parameters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Client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and server procedures are type checked against interface definitions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nterface 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compiler (or stub generator) generates client and server stubs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5280789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b"/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altLang="en-US" sz="800">
                <a:cs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cs typeface="Times" panose="02020603050405020304" pitchFamily="18" charset="0"/>
              </a:rPr>
            </a:br>
            <a:r>
              <a:rPr lang="en-US" altLang="en-US" sz="800">
                <a:cs typeface="Times" panose="02020603050405020304" pitchFamily="18" charset="0"/>
              </a:rPr>
              <a:t>©  Pearson Education 2012 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638300" y="1143000"/>
            <a:ext cx="8832850" cy="1588"/>
          </a:xfrm>
          <a:prstGeom prst="line">
            <a:avLst/>
          </a:prstGeom>
          <a:noFill/>
          <a:ln w="1270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t">
            <a:normAutofit/>
          </a:bodyPr>
          <a:lstStyle/>
          <a:p>
            <a:r>
              <a:rPr lang="en-US" altLang="en-US"/>
              <a:t>Figure 5.8</a:t>
            </a:r>
            <a:br>
              <a:rPr lang="en-US" altLang="en-US"/>
            </a:br>
            <a:r>
              <a:rPr lang="en-US" altLang="en-US"/>
              <a:t>CORBA IDL example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3344863" y="1720851"/>
            <a:ext cx="475386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i="1">
                <a:cs typeface="Times" panose="02020603050405020304" pitchFamily="18" charset="0"/>
              </a:rPr>
              <a:t>// In file Person.idl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struct Person {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	string name; 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	string place;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	long year;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} ;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interface PersonList {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	readonly attribute string listname;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	void addPerson(in Person p) ;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	void getPerson(in string name, out Person p);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	long number();</a:t>
            </a:r>
          </a:p>
          <a:p>
            <a:r>
              <a:rPr lang="en-US" altLang="en-US" sz="1800" i="1">
                <a:cs typeface="Times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729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7" name="Picture 5" descr="E:\dpnm\www\cs600\Bloomer\4.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5289"/>
            <a:ext cx="8077200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0600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609600"/>
            <a:ext cx="7772400" cy="5486400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RPC Semantics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during a RPC, problems may occur: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Request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may be lost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Reply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may be lost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Server &amp; client may crash</a:t>
            </a:r>
          </a:p>
          <a:p>
            <a:pPr marL="914400" lvl="1" indent="-457200">
              <a:spcBef>
                <a:spcPct val="50000"/>
              </a:spcBef>
              <a:buNone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in the last two cases, the procedure may have been called (What are possible consequences?)</a:t>
            </a:r>
          </a:p>
        </p:txBody>
      </p:sp>
    </p:spTree>
    <p:extLst>
      <p:ext uri="{BB962C8B-B14F-4D97-AF65-F5344CB8AC3E}">
        <p14:creationId xmlns:p14="http://schemas.microsoft.com/office/powerpoint/2010/main" val="16026415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799" y="914400"/>
            <a:ext cx="9205913" cy="4943475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Some strategies for different RPC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delivery guarantees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Retry request message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- retransmit the request </a:t>
            </a:r>
            <a:r>
              <a:rPr lang="en-US" altLang="ko-K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msg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until either a reply is received or the server is assumed to have failed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Duplicate filtering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- filtering duplicate requests at the server when retransmissions are used</a:t>
            </a:r>
          </a:p>
          <a:p>
            <a:pPr marL="914400" lvl="1" indent="-457200">
              <a:spcBef>
                <a:spcPct val="50000"/>
              </a:spcBef>
              <a:buFontTx/>
              <a:buAutoNum type="arabicPeriod"/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Retransmission of replies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</a:rPr>
              <a:t> - keep a history of reply messages to enable lost replies to be retransmitted without re-executing the server operations</a:t>
            </a:r>
          </a:p>
        </p:txBody>
      </p:sp>
    </p:spTree>
    <p:extLst>
      <p:ext uri="{BB962C8B-B14F-4D97-AF65-F5344CB8AC3E}">
        <p14:creationId xmlns:p14="http://schemas.microsoft.com/office/powerpoint/2010/main" val="2218091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33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DAA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s">
      <a:majorFont>
        <a:latin typeface="Arial"/>
        <a:ea typeface="ヒラギノ角ゴ ProN W3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ヒラギノ明朝 ProN W3" pitchFamily="60" charset="-128"/>
            <a:sym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ヒラギノ明朝 ProN W3" pitchFamily="60" charset="-128"/>
            <a:sym typeface="Times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33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DAA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s">
      <a:majorFont>
        <a:latin typeface="Arial"/>
        <a:ea typeface="ヒラギノ角ゴ ProN W3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ヒラギノ明朝 ProN W3" pitchFamily="60" charset="-128"/>
            <a:sym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ヒラギノ明朝 ProN W3" pitchFamily="60" charset="-128"/>
            <a:sym typeface="Times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6981</TotalTime>
  <Words>7800</Words>
  <Application>Microsoft Office PowerPoint</Application>
  <PresentationFormat>Widescreen</PresentationFormat>
  <Paragraphs>942</Paragraphs>
  <Slides>125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45" baseType="lpstr">
      <vt:lpstr>MS PGothic</vt:lpstr>
      <vt:lpstr>Arial</vt:lpstr>
      <vt:lpstr>Calibri</vt:lpstr>
      <vt:lpstr>Century Gothic</vt:lpstr>
      <vt:lpstr>Helvetica</vt:lpstr>
      <vt:lpstr>HY중고딕</vt:lpstr>
      <vt:lpstr>メイリオ</vt:lpstr>
      <vt:lpstr>Times</vt:lpstr>
      <vt:lpstr>Times New Roman</vt:lpstr>
      <vt:lpstr>Times-Italic</vt:lpstr>
      <vt:lpstr>TimesNewRomanPSMT</vt:lpstr>
      <vt:lpstr>Wingdings</vt:lpstr>
      <vt:lpstr>Wingdings 3</vt:lpstr>
      <vt:lpstr>Zapf Dingbats</vt:lpstr>
      <vt:lpstr>ヒラギノ明朝 ProN W3</vt:lpstr>
      <vt:lpstr>ヒラギノ角ゴ ProN W3</vt:lpstr>
      <vt:lpstr>Wisp</vt:lpstr>
      <vt:lpstr>slides</vt:lpstr>
      <vt:lpstr>1_slides</vt:lpstr>
      <vt:lpstr>비트맵 이미지</vt:lpstr>
      <vt:lpstr>Distributed systems-17IS52</vt:lpstr>
      <vt:lpstr>Course Outcomes</vt:lpstr>
      <vt:lpstr>CO-PO-PSO Mapping</vt:lpstr>
      <vt:lpstr>Teaching Methodology</vt:lpstr>
      <vt:lpstr>Assessment Methods</vt:lpstr>
      <vt:lpstr>Course Contents: Unit-1</vt:lpstr>
      <vt:lpstr>Unit-2</vt:lpstr>
      <vt:lpstr>Unit-3</vt:lpstr>
      <vt:lpstr>Unit-4</vt:lpstr>
      <vt:lpstr>Unit-5</vt:lpstr>
      <vt:lpstr>Materials</vt:lpstr>
      <vt:lpstr>PowerPoint Presentation</vt:lpstr>
      <vt:lpstr>Distributed Systems</vt:lpstr>
      <vt:lpstr>PowerPoint Presentation</vt:lpstr>
      <vt:lpstr>Distributed system</vt:lpstr>
      <vt:lpstr>Definition of distributed systems has the following significant consequences: </vt:lpstr>
      <vt:lpstr>Distributed Systems</vt:lpstr>
      <vt:lpstr>Definition of a Distributed System </vt:lpstr>
      <vt:lpstr>Resource Sharing and the Web</vt:lpstr>
      <vt:lpstr>PowerPoint Presentation</vt:lpstr>
      <vt:lpstr>PowerPoint Presentation</vt:lpstr>
      <vt:lpstr>PowerPoint Presentation</vt:lpstr>
      <vt:lpstr>PowerPoint Presentation</vt:lpstr>
      <vt:lpstr>Figure 1.1 (see book for the full text) Selected application domains and associated networked applications</vt:lpstr>
      <vt:lpstr>Trends in distributed systems</vt:lpstr>
      <vt:lpstr>Pervasive networking and the modern Internet</vt:lpstr>
      <vt:lpstr>Figure 1.3 A typical portion of the Internet </vt:lpstr>
      <vt:lpstr>Internet</vt:lpstr>
      <vt:lpstr>Mobile and ubiquitous computing</vt:lpstr>
      <vt:lpstr>PowerPoint Presentation</vt:lpstr>
      <vt:lpstr>Figure 1.4 Portable and handheld devices in a distributed system</vt:lpstr>
      <vt:lpstr>Distributed multimedia systems</vt:lpstr>
      <vt:lpstr>PowerPoint Presentation</vt:lpstr>
      <vt:lpstr>PowerPoint Presentation</vt:lpstr>
      <vt:lpstr>Distributed computing as a utility</vt:lpstr>
      <vt:lpstr>Figure 1.5  Cloud computing</vt:lpstr>
      <vt:lpstr>PowerPoint Presentation</vt:lpstr>
      <vt:lpstr>Focus on resource sharing</vt:lpstr>
      <vt:lpstr>PowerPoint Presentation</vt:lpstr>
      <vt:lpstr>PowerPoint Presentation</vt:lpstr>
      <vt:lpstr>Challenges -</vt:lpstr>
      <vt:lpstr>Heterogeneity</vt:lpstr>
      <vt:lpstr>PowerPoint Presentation</vt:lpstr>
      <vt:lpstr>PowerPoint Presentation</vt:lpstr>
      <vt:lpstr>Openness</vt:lpstr>
      <vt:lpstr>PowerPoint Presentation</vt:lpstr>
      <vt:lpstr>Security</vt:lpstr>
      <vt:lpstr>Two security challenges have not yet been fully met</vt:lpstr>
      <vt:lpstr>Challenges for Security </vt:lpstr>
      <vt:lpstr>Scalability</vt:lpstr>
      <vt:lpstr>Figure 1.6 Growth of the Internet (computers and web servers)</vt:lpstr>
      <vt:lpstr>The design of scalable distributed systems presents the following challenges:</vt:lpstr>
      <vt:lpstr>PowerPoint Presentation</vt:lpstr>
      <vt:lpstr>Challenges for Scalability </vt:lpstr>
      <vt:lpstr>Failure handling</vt:lpstr>
      <vt:lpstr>Failure Handling  </vt:lpstr>
      <vt:lpstr>Techniques for dealing with failures are</vt:lpstr>
      <vt:lpstr>examples: </vt:lpstr>
      <vt:lpstr>Failure Handling </vt:lpstr>
      <vt:lpstr>Concurrency</vt:lpstr>
      <vt:lpstr>Concurrency</vt:lpstr>
      <vt:lpstr>PowerPoint Presentation</vt:lpstr>
      <vt:lpstr>Concurrency </vt:lpstr>
      <vt:lpstr>Transparency</vt:lpstr>
      <vt:lpstr>Transparencies </vt:lpstr>
      <vt:lpstr>PowerPoint Presentation</vt:lpstr>
      <vt:lpstr>Quality of service</vt:lpstr>
      <vt:lpstr>PowerPoint Presentation</vt:lpstr>
      <vt:lpstr>REMOTE INVOCATION</vt:lpstr>
      <vt:lpstr>Request-reply protocols</vt:lpstr>
      <vt:lpstr>PowerPoint Presentation</vt:lpstr>
      <vt:lpstr>The request-reply protocol</vt:lpstr>
      <vt:lpstr>PowerPoint Presentation</vt:lpstr>
      <vt:lpstr>Operations of the request-reply protocol</vt:lpstr>
      <vt:lpstr>doOperation method</vt:lpstr>
      <vt:lpstr>getRequest &amp; send Reply</vt:lpstr>
      <vt:lpstr>PowerPoint Presentation</vt:lpstr>
      <vt:lpstr>Message Identifier </vt:lpstr>
      <vt:lpstr>Failure model of the request-reply protocol</vt:lpstr>
      <vt:lpstr>Discarding duplicate request messages</vt:lpstr>
      <vt:lpstr>Lost reply messages</vt:lpstr>
      <vt:lpstr>Exchange protocols</vt:lpstr>
      <vt:lpstr>R protocol</vt:lpstr>
      <vt:lpstr>RR protocol</vt:lpstr>
      <vt:lpstr>RRA protocol</vt:lpstr>
      <vt:lpstr>Use of TCP streams to implement the request-reply protocol</vt:lpstr>
      <vt:lpstr>Remote procedure call</vt:lpstr>
      <vt:lpstr>Remote Procedure Call (RPC)</vt:lpstr>
      <vt:lpstr>PowerPoint Presentation</vt:lpstr>
      <vt:lpstr>PowerPoint Presentation</vt:lpstr>
      <vt:lpstr>RPC System Components</vt:lpstr>
      <vt:lpstr>PowerPoint Presentation</vt:lpstr>
      <vt:lpstr>RPC Design Issues</vt:lpstr>
      <vt:lpstr>PowerPoint Presentation</vt:lpstr>
      <vt:lpstr>PowerPoint Presentation</vt:lpstr>
      <vt:lpstr>Figure 5.8 CORBA IDL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Binder Interface Example</vt:lpstr>
      <vt:lpstr>PowerPoint Presentation</vt:lpstr>
      <vt:lpstr>Asynchronous RPC</vt:lpstr>
      <vt:lpstr>Asynchronous RPCs</vt:lpstr>
      <vt:lpstr>Sun RPC</vt:lpstr>
      <vt:lpstr>Interface definition language</vt:lpstr>
      <vt:lpstr>PowerPoint Presentation</vt:lpstr>
      <vt:lpstr>PowerPoint Presentation</vt:lpstr>
      <vt:lpstr>Binding</vt:lpstr>
      <vt:lpstr>Authentication</vt:lpstr>
      <vt:lpstr>Remote method invocation</vt:lpstr>
      <vt:lpstr>Remote method invocation</vt:lpstr>
      <vt:lpstr>Remote method invocation</vt:lpstr>
      <vt:lpstr>Local Objects</vt:lpstr>
      <vt:lpstr>Remote Objects</vt:lpstr>
      <vt:lpstr>A Remote Object and Its Remote Interface</vt:lpstr>
      <vt:lpstr>Remote Reference Module</vt:lpstr>
      <vt:lpstr>Proxy and Skeleton in Remote Method  Invocation</vt:lpstr>
      <vt:lpstr>Middleware Layers</vt:lpstr>
      <vt:lpstr>References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systems-17IS52</dc:title>
  <dc:creator>Sanjay H A</dc:creator>
  <cp:lastModifiedBy>Sanjay H A</cp:lastModifiedBy>
  <cp:revision>156</cp:revision>
  <dcterms:created xsi:type="dcterms:W3CDTF">2019-07-29T00:57:18Z</dcterms:created>
  <dcterms:modified xsi:type="dcterms:W3CDTF">2019-08-20T01:20:35Z</dcterms:modified>
</cp:coreProperties>
</file>