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8" r:id="rId2"/>
    <p:sldId id="271" r:id="rId3"/>
    <p:sldId id="259" r:id="rId4"/>
    <p:sldId id="260" r:id="rId5"/>
    <p:sldId id="261" r:id="rId6"/>
    <p:sldId id="281" r:id="rId7"/>
    <p:sldId id="284" r:id="rId8"/>
    <p:sldId id="282" r:id="rId9"/>
    <p:sldId id="283" r:id="rId10"/>
    <p:sldId id="263" r:id="rId11"/>
    <p:sldId id="264" r:id="rId12"/>
    <p:sldId id="265" r:id="rId13"/>
    <p:sldId id="266" r:id="rId14"/>
    <p:sldId id="267" r:id="rId15"/>
    <p:sldId id="288" r:id="rId16"/>
    <p:sldId id="278" r:id="rId17"/>
    <p:sldId id="268" r:id="rId18"/>
    <p:sldId id="269" r:id="rId19"/>
    <p:sldId id="272" r:id="rId20"/>
    <p:sldId id="286" r:id="rId21"/>
    <p:sldId id="285" r:id="rId22"/>
    <p:sldId id="287" r:id="rId23"/>
    <p:sldId id="279" r:id="rId24"/>
    <p:sldId id="277" r:id="rId25"/>
    <p:sldId id="280" r:id="rId26"/>
    <p:sldId id="276" r:id="rId27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4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1/21/21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hyperlink" Target="http://www.face-rec.org/databas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cribbr.com/statistics/simple-linear-regression/" TargetMode="Externa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bm.com/support/knowledgecente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7wdata.be/visualization/types-of-machine-learning-algorithms-2/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hristophm.github.io/interpretable-ml-book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rodrigob.github.io/are_we_there_yet/build/classification_datasets_results.html#4d4e49535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Unit 1 </a:t>
            </a:r>
            <a:br>
              <a:rPr lang="en-US" sz="6600" dirty="0"/>
            </a:br>
            <a:r>
              <a:rPr lang="en-US" sz="6600" dirty="0"/>
              <a:t>What is Machine Learning?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EL-GY6143:  Introduction to machine learning</a:t>
            </a:r>
          </a:p>
          <a:p>
            <a:r>
              <a:rPr lang="en-US" dirty="0"/>
              <a:t>Prof. Pei Liu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 Face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4032718"/>
            <a:ext cx="10058400" cy="16689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Problem</a:t>
            </a:r>
            <a:r>
              <a:rPr lang="en-US" dirty="0"/>
              <a:t>:  For each image region, determine if face or non-face</a:t>
            </a:r>
          </a:p>
          <a:p>
            <a:r>
              <a:rPr lang="en-US" dirty="0"/>
              <a:t>More challenging than digit recognition</a:t>
            </a:r>
          </a:p>
          <a:p>
            <a:pPr lvl="1"/>
            <a:r>
              <a:rPr lang="en-US" dirty="0"/>
              <a:t>Even harder to describe a face via “rules” in a robust way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379" y="1643491"/>
            <a:ext cx="6974506" cy="221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451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Supervised Learning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6244424" cy="4329817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Data:</a:t>
            </a:r>
            <a:r>
              <a:rPr lang="en-US" dirty="0"/>
              <a:t>  Get large number of face and non-face examples</a:t>
            </a:r>
          </a:p>
          <a:p>
            <a:r>
              <a:rPr lang="en-US" dirty="0"/>
              <a:t>Typical early dataset </a:t>
            </a:r>
          </a:p>
          <a:p>
            <a:pPr lvl="1"/>
            <a:r>
              <a:rPr lang="en-US" dirty="0"/>
              <a:t>5000 faces (all near frontal, vary age, race, gender, lighting)</a:t>
            </a:r>
          </a:p>
          <a:p>
            <a:pPr lvl="1"/>
            <a:r>
              <a:rPr lang="en-US" dirty="0"/>
              <a:t> 10^8 non faces</a:t>
            </a:r>
          </a:p>
          <a:p>
            <a:pPr lvl="1"/>
            <a:r>
              <a:rPr lang="en-US" dirty="0"/>
              <a:t>Faces are normalized (scale, translation)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Learn</a:t>
            </a:r>
            <a:r>
              <a:rPr lang="en-US" dirty="0"/>
              <a:t> a classifier from a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class</a:t>
            </a:r>
            <a:r>
              <a:rPr lang="en-US" dirty="0"/>
              <a:t> of functions </a:t>
            </a:r>
          </a:p>
          <a:p>
            <a:pPr lvl="1"/>
            <a:r>
              <a:rPr lang="en-US" dirty="0"/>
              <a:t>Each function maps image to binary value “face” or “non-face”</a:t>
            </a:r>
          </a:p>
          <a:p>
            <a:pPr lvl="1"/>
            <a:r>
              <a:rPr lang="en-US" dirty="0"/>
              <a:t>Select function that works well on training data</a:t>
            </a:r>
          </a:p>
          <a:p>
            <a:pPr lvl="1"/>
            <a:r>
              <a:rPr lang="en-US" dirty="0"/>
              <a:t>For good performance, functions may be complex</a:t>
            </a:r>
          </a:p>
          <a:p>
            <a:pPr lvl="1"/>
            <a:r>
              <a:rPr lang="en-US" dirty="0"/>
              <a:t>Many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parameters</a:t>
            </a:r>
          </a:p>
          <a:p>
            <a:r>
              <a:rPr lang="en-US" dirty="0"/>
              <a:t>Many more datasets are available now:</a:t>
            </a:r>
          </a:p>
          <a:p>
            <a:pPr lvl="1"/>
            <a:r>
              <a:rPr lang="en-US" dirty="0"/>
              <a:t>See </a:t>
            </a:r>
            <a:r>
              <a:rPr lang="en-US" dirty="0">
                <a:hlinkClick r:id="rId2"/>
              </a:rPr>
              <a:t>http://www.face-rec.org/databases/</a:t>
            </a:r>
            <a:endParaRPr lang="en-US" dirty="0"/>
          </a:p>
          <a:p>
            <a:pPr lvl="1"/>
            <a:r>
              <a:rPr lang="en-US" dirty="0"/>
              <a:t>You can use this for your project!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7093" y="1539277"/>
            <a:ext cx="2281726" cy="22768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4063" y="3965353"/>
            <a:ext cx="4155083" cy="149454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94063" y="5499762"/>
            <a:ext cx="331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Rowley, </a:t>
            </a:r>
            <a:r>
              <a:rPr lang="en-US" dirty="0" err="1"/>
              <a:t>Baluja</a:t>
            </a:r>
            <a:r>
              <a:rPr lang="en-US" dirty="0"/>
              <a:t> and </a:t>
            </a:r>
            <a:r>
              <a:rPr lang="en-US" dirty="0" err="1"/>
              <a:t>Kanade</a:t>
            </a:r>
            <a:r>
              <a:rPr lang="en-US" dirty="0"/>
              <a:t>, 1998 </a:t>
            </a:r>
          </a:p>
        </p:txBody>
      </p:sp>
    </p:spTree>
    <p:extLst>
      <p:ext uri="{BB962C8B-B14F-4D97-AF65-F5344CB8AC3E}">
        <p14:creationId xmlns:p14="http://schemas.microsoft.com/office/powerpoint/2010/main" val="3701493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 Spam Detection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347790" y="1716157"/>
                <a:ext cx="4807889" cy="4245702"/>
              </a:xfrm>
            </p:spPr>
            <p:txBody>
              <a:bodyPr/>
              <a:lstStyle/>
              <a:p>
                <a:r>
                  <a:rPr lang="en-US" dirty="0"/>
                  <a:t>Classification problem:</a:t>
                </a:r>
              </a:p>
              <a:p>
                <a:pPr lvl="1"/>
                <a:r>
                  <a:rPr lang="en-US" dirty="0"/>
                  <a:t>Is email junk or not junk?</a:t>
                </a:r>
              </a:p>
              <a:p>
                <a:r>
                  <a:rPr lang="en-US" dirty="0"/>
                  <a:t>For ML, must represent email numerically</a:t>
                </a:r>
              </a:p>
              <a:p>
                <a:pPr lvl="1"/>
                <a:r>
                  <a:rPr lang="en-US" dirty="0"/>
                  <a:t>Common model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:  bag of words</a:t>
                </a:r>
              </a:p>
              <a:p>
                <a:pPr lvl="1"/>
                <a:r>
                  <a:rPr lang="en-US" dirty="0"/>
                  <a:t>Enumerate all words,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Represent email via word count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num</a:t>
                </a:r>
                <a:r>
                  <a:rPr lang="en-US" dirty="0"/>
                  <a:t> instances of word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Challenge:  </a:t>
                </a:r>
              </a:p>
              <a:p>
                <a:pPr lvl="1"/>
                <a:r>
                  <a:rPr lang="en-US" dirty="0"/>
                  <a:t>Very high-dimensional vector</a:t>
                </a:r>
              </a:p>
              <a:p>
                <a:pPr lvl="1"/>
                <a:r>
                  <a:rPr lang="en-US" dirty="0"/>
                  <a:t>System must continue to adapt</a:t>
                </a:r>
                <a:br>
                  <a:rPr lang="en-US" dirty="0"/>
                </a:br>
                <a:r>
                  <a:rPr lang="en-US" dirty="0"/>
                  <a:t>(keep up with spammers)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47790" y="1716157"/>
                <a:ext cx="4807889" cy="4245702"/>
              </a:xfrm>
              <a:blipFill>
                <a:blip r:embed="rId2"/>
                <a:stretch>
                  <a:fillRect l="-3042" t="-1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224" y="1632686"/>
            <a:ext cx="5118346" cy="237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985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4:  Stock Price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8390" y="1655632"/>
            <a:ext cx="6277290" cy="4329818"/>
          </a:xfrm>
        </p:spPr>
        <p:txBody>
          <a:bodyPr/>
          <a:lstStyle/>
          <a:p>
            <a:r>
              <a:rPr lang="en-US" dirty="0"/>
              <a:t>Can you predict the price of a stock?</a:t>
            </a:r>
          </a:p>
          <a:p>
            <a:r>
              <a:rPr lang="en-US" dirty="0"/>
              <a:t>What variables would you use?</a:t>
            </a:r>
          </a:p>
          <a:p>
            <a:r>
              <a:rPr lang="en-US" dirty="0"/>
              <a:t>What is a non-machine learning approach?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197" y="1676165"/>
            <a:ext cx="3612944" cy="199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879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in Many 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solidFill>
                  <a:schemeClr val="accent1"/>
                </a:solidFill>
              </a:rPr>
              <a:t>Retail:</a:t>
            </a:r>
            <a:r>
              <a:rPr lang="tr-TR" dirty="0"/>
              <a:t> </a:t>
            </a:r>
            <a:r>
              <a:rPr lang="tr-TR" dirty="0">
                <a:solidFill>
                  <a:schemeClr val="tx2"/>
                </a:solidFill>
              </a:rPr>
              <a:t>Market basket analysis, Customer relationship management (CRM)</a:t>
            </a:r>
          </a:p>
          <a:p>
            <a:r>
              <a:rPr lang="tr-TR" dirty="0">
                <a:solidFill>
                  <a:schemeClr val="accent1"/>
                </a:solidFill>
              </a:rPr>
              <a:t>Finance:</a:t>
            </a:r>
            <a:r>
              <a:rPr lang="tr-TR" dirty="0"/>
              <a:t> Credit scoring, fraud detection</a:t>
            </a:r>
          </a:p>
          <a:p>
            <a:r>
              <a:rPr lang="tr-TR" dirty="0">
                <a:solidFill>
                  <a:schemeClr val="accent1"/>
                </a:solidFill>
              </a:rPr>
              <a:t>Manufacturing: </a:t>
            </a:r>
            <a:r>
              <a:rPr lang="tr-TR" dirty="0"/>
              <a:t>Control, robotics, troubleshooting</a:t>
            </a:r>
          </a:p>
          <a:p>
            <a:r>
              <a:rPr lang="tr-TR" dirty="0">
                <a:solidFill>
                  <a:schemeClr val="accent1"/>
                </a:solidFill>
              </a:rPr>
              <a:t>Medicine: </a:t>
            </a:r>
            <a:r>
              <a:rPr lang="tr-TR" dirty="0"/>
              <a:t>Medical diagnosis</a:t>
            </a:r>
          </a:p>
          <a:p>
            <a:r>
              <a:rPr lang="tr-TR" dirty="0">
                <a:solidFill>
                  <a:schemeClr val="accent1"/>
                </a:solidFill>
              </a:rPr>
              <a:t>Telecommunications:</a:t>
            </a:r>
            <a:r>
              <a:rPr lang="tr-TR" dirty="0"/>
              <a:t> Spam filters, intrusion detection</a:t>
            </a:r>
          </a:p>
          <a:p>
            <a:r>
              <a:rPr lang="tr-TR" dirty="0">
                <a:solidFill>
                  <a:schemeClr val="accent1"/>
                </a:solidFill>
              </a:rPr>
              <a:t>Bioinformatics: </a:t>
            </a:r>
            <a:r>
              <a:rPr lang="tr-TR" dirty="0"/>
              <a:t>Motifs, alignment</a:t>
            </a:r>
          </a:p>
          <a:p>
            <a:r>
              <a:rPr lang="tr-TR" dirty="0">
                <a:solidFill>
                  <a:schemeClr val="accent1"/>
                </a:solidFill>
              </a:rPr>
              <a:t>Web mining: </a:t>
            </a:r>
            <a:r>
              <a:rPr lang="tr-TR" dirty="0"/>
              <a:t>Search engines</a:t>
            </a:r>
          </a:p>
          <a:p>
            <a:r>
              <a:rPr lang="tr-TR" dirty="0"/>
              <a:t>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369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318EE-A910-4BE2-98F2-597F82AC2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304811-D26B-4F9D-8E04-13961A547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4441F8-2348-4EF3-891C-88BF42B24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528811"/>
            <a:ext cx="8407831" cy="393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6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  <a:p>
            <a:r>
              <a:rPr lang="en-US" dirty="0"/>
              <a:t>Types of machine learning algorithms</a:t>
            </a:r>
          </a:p>
          <a:p>
            <a:pPr lvl="1"/>
            <a:r>
              <a:rPr lang="en-US" dirty="0"/>
              <a:t>Classification</a:t>
            </a:r>
          </a:p>
          <a:p>
            <a:pPr lvl="1"/>
            <a:r>
              <a:rPr lang="en-US" dirty="0"/>
              <a:t>Regression</a:t>
            </a:r>
          </a:p>
          <a:p>
            <a:pPr lvl="1"/>
            <a:r>
              <a:rPr lang="en-US" dirty="0"/>
              <a:t>Unsupervised learning</a:t>
            </a:r>
          </a:p>
          <a:p>
            <a:pPr lvl="1"/>
            <a:r>
              <a:rPr lang="en-US" dirty="0"/>
              <a:t>Reinforcement learning</a:t>
            </a:r>
          </a:p>
          <a:p>
            <a:r>
              <a:rPr lang="en-US" dirty="0"/>
              <a:t>Why the hype today?</a:t>
            </a:r>
          </a:p>
          <a:p>
            <a:pPr lvl="1"/>
            <a:endParaRPr lang="en-US" dirty="0"/>
          </a:p>
          <a:p>
            <a:r>
              <a:rPr lang="en-US" dirty="0"/>
              <a:t>Some slides from:</a:t>
            </a:r>
          </a:p>
          <a:p>
            <a:pPr lvl="1"/>
            <a:r>
              <a:rPr lang="en-US" dirty="0"/>
              <a:t>A. Zisserman, “Machine Learning Introduction”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Alpaydin</a:t>
            </a:r>
            <a:r>
              <a:rPr lang="en-US" dirty="0"/>
              <a:t>, “Introduction to Machine Learning”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67547" y="1915930"/>
            <a:ext cx="938784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6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6657670" cy="432981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Supervised learning</a:t>
                </a:r>
              </a:p>
              <a:p>
                <a:pPr lvl="1"/>
                <a:r>
                  <a:rPr lang="en-US" dirty="0"/>
                  <a:t>Learn mapping from features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to target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Classification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Target is discrete.  One of a finite number of values</a:t>
                </a:r>
              </a:p>
              <a:p>
                <a:pPr lvl="1"/>
                <a:r>
                  <a:rPr lang="en-US" b="0" dirty="0"/>
                  <a:t>Ex:  Binary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Example</a:t>
                </a:r>
                <a:r>
                  <a:rPr lang="en-US" dirty="0"/>
                  <a:t>:  Credit assessment</a:t>
                </a:r>
              </a:p>
              <a:p>
                <a:pPr lvl="1"/>
                <a:r>
                  <a:rPr lang="en-US" dirty="0"/>
                  <a:t>Target:  customer is high-risk or low-risk</a:t>
                </a:r>
              </a:p>
              <a:p>
                <a:pPr lvl="1"/>
                <a:r>
                  <a:rPr lang="en-US" dirty="0"/>
                  <a:t>Features:  income &amp; saving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Learn a function from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features</a:t>
                </a:r>
                <a:r>
                  <a:rPr lang="en-US" dirty="0"/>
                  <a:t> to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target</a:t>
                </a:r>
              </a:p>
              <a:p>
                <a:pPr lvl="1"/>
                <a:r>
                  <a:rPr lang="en-US" dirty="0"/>
                  <a:t>Use past training data</a:t>
                </a:r>
              </a:p>
              <a:p>
                <a:pPr lvl="1"/>
                <a:r>
                  <a:rPr lang="en-US" dirty="0"/>
                  <a:t>Need to get this data</a:t>
                </a:r>
              </a:p>
              <a:p>
                <a:r>
                  <a:rPr lang="en-US" dirty="0"/>
                  <a:t>The function on the right is an example of 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decision tree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6657670" cy="4329817"/>
              </a:xfrm>
              <a:blipFill>
                <a:blip r:embed="rId2"/>
                <a:stretch>
                  <a:fillRect l="-2198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Grp="1"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7508254" y="1539277"/>
            <a:ext cx="3438041" cy="3272773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776D7AF9-0B69-459C-A1D4-9D6A3476DEC8}"/>
              </a:ext>
            </a:extLst>
          </p:cNvPr>
          <p:cNvGrpSpPr/>
          <p:nvPr/>
        </p:nvGrpSpPr>
        <p:grpSpPr>
          <a:xfrm>
            <a:off x="7357620" y="1539277"/>
            <a:ext cx="3526838" cy="3374063"/>
            <a:chOff x="7357620" y="1539277"/>
            <a:chExt cx="3526838" cy="337406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FD72D9-56B4-4B4A-B58B-6CDCA58A5380}"/>
                </a:ext>
              </a:extLst>
            </p:cNvPr>
            <p:cNvSpPr txBox="1"/>
            <p:nvPr/>
          </p:nvSpPr>
          <p:spPr>
            <a:xfrm rot="16200000">
              <a:off x="7255460" y="1792071"/>
              <a:ext cx="87492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Savings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5DC50AB-3938-49DE-B67D-69059B6C0EF9}"/>
                </a:ext>
              </a:extLst>
            </p:cNvPr>
            <p:cNvSpPr txBox="1"/>
            <p:nvPr/>
          </p:nvSpPr>
          <p:spPr>
            <a:xfrm>
              <a:off x="10002806" y="4442718"/>
              <a:ext cx="88165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Income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42640AD-092E-4329-AE7A-F2B490358F63}"/>
                    </a:ext>
                  </a:extLst>
                </p:cNvPr>
                <p:cNvSpPr txBox="1"/>
                <p:nvPr/>
              </p:nvSpPr>
              <p:spPr>
                <a:xfrm>
                  <a:off x="8766507" y="4544008"/>
                  <a:ext cx="460767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42640AD-092E-4329-AE7A-F2B490358F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6507" y="4544008"/>
                  <a:ext cx="460767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B0C652C-C226-4DB3-894F-6814965BD6EA}"/>
                    </a:ext>
                  </a:extLst>
                </p:cNvPr>
                <p:cNvSpPr txBox="1"/>
                <p:nvPr/>
              </p:nvSpPr>
              <p:spPr>
                <a:xfrm flipH="1">
                  <a:off x="7357620" y="3243791"/>
                  <a:ext cx="51996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B0C652C-C226-4DB3-894F-6814965BD6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357620" y="3243791"/>
                  <a:ext cx="51996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4BE2285-20DC-4912-B2B2-BF0DB875A9F1}"/>
                </a:ext>
              </a:extLst>
            </p:cNvPr>
            <p:cNvSpPr txBox="1"/>
            <p:nvPr/>
          </p:nvSpPr>
          <p:spPr>
            <a:xfrm>
              <a:off x="8004311" y="3238521"/>
              <a:ext cx="9925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High risk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C2B20AD-D234-47ED-AD34-06479784C99A}"/>
                </a:ext>
              </a:extLst>
            </p:cNvPr>
            <p:cNvSpPr txBox="1"/>
            <p:nvPr/>
          </p:nvSpPr>
          <p:spPr>
            <a:xfrm>
              <a:off x="9666240" y="1708591"/>
              <a:ext cx="94840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Low risk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5251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4995871" cy="4329817"/>
              </a:xfrm>
            </p:spPr>
            <p:txBody>
              <a:bodyPr/>
              <a:lstStyle/>
              <a:p>
                <a:r>
                  <a:rPr lang="en-US" dirty="0"/>
                  <a:t>Also supervised learning</a:t>
                </a:r>
              </a:p>
              <a:p>
                <a:r>
                  <a:rPr lang="en-US" dirty="0"/>
                  <a:t>Predicting 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continuous-valued </a:t>
                </a:r>
                <a:r>
                  <a:rPr lang="en-US" dirty="0"/>
                  <a:t>target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Example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Predict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happiness score (e.g. from surveys)</a:t>
                </a:r>
              </a:p>
              <a:p>
                <a:pPr lvl="1"/>
                <a:r>
                  <a:rPr lang="en-US" dirty="0"/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income, country, age, …</a:t>
                </a:r>
              </a:p>
              <a:p>
                <a:pPr lvl="1"/>
                <a:r>
                  <a:rPr lang="en-US" dirty="0"/>
                  <a:t>Can use multiple predictors</a:t>
                </a:r>
              </a:p>
              <a:p>
                <a:r>
                  <a:rPr lang="en-US" dirty="0"/>
                  <a:t>Assume some form of the mapping</a:t>
                </a:r>
              </a:p>
              <a:p>
                <a:pPr lvl="1"/>
                <a:r>
                  <a:rPr lang="en-US" dirty="0"/>
                  <a:t>Ex.  Linear: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from data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4995871" cy="4329817"/>
              </a:xfrm>
              <a:blipFill>
                <a:blip r:embed="rId2"/>
                <a:stretch>
                  <a:fillRect l="-2927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6EDD77-C308-45F9-BACA-EEB9DB7158C4}"/>
              </a:ext>
            </a:extLst>
          </p:cNvPr>
          <p:cNvSpPr txBox="1"/>
          <p:nvPr/>
        </p:nvSpPr>
        <p:spPr>
          <a:xfrm>
            <a:off x="6037190" y="1477107"/>
            <a:ext cx="1774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Happiness Score </a:t>
            </a:r>
          </a:p>
        </p:txBody>
      </p:sp>
      <p:pic>
        <p:nvPicPr>
          <p:cNvPr id="1026" name="Picture 2" descr="Linear Regression in R | An Easy Step-by-Step Guide">
            <a:extLst>
              <a:ext uri="{FF2B5EF4-FFF2-40B4-BE49-F238E27FC236}">
                <a16:creationId xmlns:a16="http://schemas.microsoft.com/office/drawing/2014/main" id="{BB9525B6-F1AB-46F5-95E5-ACD413B82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348" y="1888324"/>
            <a:ext cx="4015992" cy="3631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rue happiness isn't about being happy all the time">
            <a:extLst>
              <a:ext uri="{FF2B5EF4-FFF2-40B4-BE49-F238E27FC236}">
                <a16:creationId xmlns:a16="http://schemas.microsoft.com/office/drawing/2014/main" id="{B8954763-01C1-47F6-B4D8-DA27777F2C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78" t="21972" r="-133" b="22893"/>
          <a:stretch/>
        </p:blipFill>
        <p:spPr bwMode="auto">
          <a:xfrm>
            <a:off x="5936292" y="1908609"/>
            <a:ext cx="984877" cy="118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0276D8-365B-4D9B-B6E3-B39390245A64}"/>
              </a:ext>
            </a:extLst>
          </p:cNvPr>
          <p:cNvSpPr txBox="1"/>
          <p:nvPr/>
        </p:nvSpPr>
        <p:spPr>
          <a:xfrm>
            <a:off x="10918394" y="5520046"/>
            <a:ext cx="88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Income</a:t>
            </a:r>
          </a:p>
        </p:txBody>
      </p:sp>
      <p:pic>
        <p:nvPicPr>
          <p:cNvPr id="1030" name="Picture 6" descr="United States Dollar Money United States One-dollar Bill Banknote ...">
            <a:extLst>
              <a:ext uri="{FF2B5EF4-FFF2-40B4-BE49-F238E27FC236}">
                <a16:creationId xmlns:a16="http://schemas.microsoft.com/office/drawing/2014/main" id="{F702B0BC-CAEB-42BB-B1C0-D7BFE9077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4346" y="4374023"/>
            <a:ext cx="1428097" cy="107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A1BB636-D0EB-4DC9-AC1D-B20A492CC9CE}"/>
              </a:ext>
            </a:extLst>
          </p:cNvPr>
          <p:cNvCxnSpPr/>
          <p:nvPr/>
        </p:nvCxnSpPr>
        <p:spPr>
          <a:xfrm flipV="1">
            <a:off x="7122253" y="1846439"/>
            <a:ext cx="0" cy="1585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C961884-2BBD-43E5-9A20-CE6962E093EA}"/>
              </a:ext>
            </a:extLst>
          </p:cNvPr>
          <p:cNvCxnSpPr>
            <a:cxnSpLocks/>
          </p:cNvCxnSpPr>
          <p:nvPr/>
        </p:nvCxnSpPr>
        <p:spPr>
          <a:xfrm>
            <a:off x="10002806" y="5514573"/>
            <a:ext cx="18707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F4B26C8-0678-4B66-A825-4EA410C2B6E2}"/>
              </a:ext>
            </a:extLst>
          </p:cNvPr>
          <p:cNvSpPr txBox="1"/>
          <p:nvPr/>
        </p:nvSpPr>
        <p:spPr>
          <a:xfrm>
            <a:off x="4497355" y="5687164"/>
            <a:ext cx="5855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6"/>
              </a:rPr>
              <a:t>https://www.scribbr.com/statistics/simple-linear-regression/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77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Learning “what normally happens”</a:t>
                </a:r>
              </a:p>
              <a:p>
                <a:r>
                  <a:rPr lang="en-US" dirty="0"/>
                  <a:t>No output</a:t>
                </a:r>
              </a:p>
              <a:p>
                <a:pPr lvl="1"/>
                <a:r>
                  <a:rPr lang="en-US" dirty="0"/>
                  <a:t>Just values </a:t>
                </a:r>
                <a14:m>
                  <m:oMath xmlns:m="http://schemas.openxmlformats.org/officeDocument/2006/math">
                    <m:r>
                      <a:rPr lang="es-E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.  No target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Clustering: Grouping similar instances</a:t>
                </a:r>
              </a:p>
              <a:p>
                <a:r>
                  <a:rPr lang="en-US" dirty="0"/>
                  <a:t>Example applications</a:t>
                </a:r>
              </a:p>
              <a:p>
                <a:pPr lvl="1"/>
                <a:r>
                  <a:rPr lang="en-US" dirty="0"/>
                  <a:t>Customer segmentation </a:t>
                </a:r>
              </a:p>
              <a:p>
                <a:pPr lvl="1"/>
                <a:r>
                  <a:rPr lang="en-US" dirty="0"/>
                  <a:t>Image compression: Color quantization</a:t>
                </a:r>
              </a:p>
              <a:p>
                <a:pPr lvl="1"/>
                <a:r>
                  <a:rPr lang="en-US" dirty="0"/>
                  <a:t>Bioinformatics: Learning motifs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p:pic>
        <p:nvPicPr>
          <p:cNvPr id="1026" name="Picture 2" descr="Figure shows how the Taxonomy Proposer identifies categories in uncategorized content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100" y="1937950"/>
            <a:ext cx="4543425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440991" y="4387647"/>
            <a:ext cx="47146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 Document classification</a:t>
            </a:r>
          </a:p>
          <a:p>
            <a:r>
              <a:rPr lang="en-US" dirty="0">
                <a:hlinkClick r:id="rId4"/>
              </a:rPr>
              <a:t>http://www.ibm.com/support/knowledgecenter</a:t>
            </a:r>
            <a:br>
              <a:rPr lang="en-US" dirty="0"/>
            </a:br>
            <a:r>
              <a:rPr lang="en-US" dirty="0"/>
              <a:t>/SSBRAM_8.7.0/com.ibm.classify.ccenter.doc/</a:t>
            </a:r>
            <a:br>
              <a:rPr lang="en-US" dirty="0"/>
            </a:br>
            <a:r>
              <a:rPr lang="en-US" dirty="0"/>
              <a:t>c_WBG_Taxonomy_Proposer.htm</a:t>
            </a:r>
          </a:p>
        </p:txBody>
      </p:sp>
    </p:spTree>
    <p:extLst>
      <p:ext uri="{BB962C8B-B14F-4D97-AF65-F5344CB8AC3E}">
        <p14:creationId xmlns:p14="http://schemas.microsoft.com/office/powerpoint/2010/main" val="2237870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data-driven learning </a:t>
            </a:r>
            <a:r>
              <a:rPr lang="en-US" dirty="0"/>
              <a:t>vs.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expert</a:t>
            </a:r>
            <a:r>
              <a:rPr lang="en-US" dirty="0"/>
              <a:t> or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domain knowledge</a:t>
            </a:r>
            <a:r>
              <a:rPr lang="es-419" dirty="0">
                <a:solidFill>
                  <a:schemeClr val="tx1"/>
                </a:solidFill>
              </a:rPr>
              <a:t>-</a:t>
            </a:r>
            <a:r>
              <a:rPr lang="en-US" dirty="0">
                <a:solidFill>
                  <a:schemeClr val="tx1"/>
                </a:solidFill>
              </a:rPr>
              <a:t>based approaches</a:t>
            </a:r>
          </a:p>
          <a:p>
            <a:r>
              <a:rPr lang="en-US" dirty="0"/>
              <a:t>Provide examples of machine learning used today</a:t>
            </a:r>
          </a:p>
          <a:p>
            <a:r>
              <a:rPr lang="en-US" dirty="0"/>
              <a:t>Given a new problem, qualitatively describe how machine learning can be used</a:t>
            </a:r>
          </a:p>
          <a:p>
            <a:pPr lvl="1"/>
            <a:r>
              <a:rPr lang="en-US" dirty="0"/>
              <a:t>Formulate a potential machine learning task</a:t>
            </a:r>
          </a:p>
          <a:p>
            <a:pPr lvl="1"/>
            <a:r>
              <a:rPr lang="en-US" dirty="0"/>
              <a:t>Identify the data needed for the task</a:t>
            </a:r>
          </a:p>
          <a:p>
            <a:pPr lvl="1"/>
            <a:r>
              <a:rPr lang="en-US" dirty="0"/>
              <a:t>Identify objectives</a:t>
            </a:r>
          </a:p>
          <a:p>
            <a:r>
              <a:rPr lang="en-US" dirty="0"/>
              <a:t>Classify a machine learning task:</a:t>
            </a:r>
          </a:p>
          <a:p>
            <a:pPr lvl="1"/>
            <a:r>
              <a:rPr lang="en-US" dirty="0"/>
              <a:t>Supervised vs. unsupervised, regression vs. classification</a:t>
            </a:r>
          </a:p>
          <a:p>
            <a:r>
              <a:rPr lang="en-US" dirty="0"/>
              <a:t>For supervised learning, identify the predictors and target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553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7E4BA-10C2-4F55-BAB9-0C0B98975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7F277-3CE5-4809-B8A1-78E52A21B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763" y="4031535"/>
            <a:ext cx="10343917" cy="183755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Agent</a:t>
            </a:r>
            <a:r>
              <a:rPr lang="en-US" dirty="0"/>
              <a:t> learns to make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actions</a:t>
            </a:r>
            <a:r>
              <a:rPr lang="en-US" dirty="0"/>
              <a:t> that interact with an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environment</a:t>
            </a:r>
            <a:r>
              <a:rPr lang="en-US" dirty="0"/>
              <a:t> to maximize a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reward</a:t>
            </a:r>
          </a:p>
          <a:p>
            <a:pPr lvl="1"/>
            <a:r>
              <a:rPr lang="en-US" dirty="0"/>
              <a:t>Agent typically acts in a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closed loop system</a:t>
            </a:r>
          </a:p>
          <a:p>
            <a:r>
              <a:rPr lang="en-US" dirty="0"/>
              <a:t>Key tradeoffs:  </a:t>
            </a:r>
          </a:p>
          <a:p>
            <a:pPr lvl="1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Exploitation</a:t>
            </a:r>
            <a:r>
              <a:rPr lang="en-US" dirty="0"/>
              <a:t> (Learn from past actions) vs. 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exploration</a:t>
            </a:r>
            <a:r>
              <a:rPr lang="en-US" dirty="0"/>
              <a:t> (try new choices)</a:t>
            </a:r>
          </a:p>
          <a:p>
            <a:pPr lvl="1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Credit assignment</a:t>
            </a:r>
            <a:r>
              <a:rPr lang="en-US" dirty="0"/>
              <a:t>:  Which actions in the past led to the current reward?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C176A-FF09-4FA2-B9E7-F45F743D4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  <p:pic>
        <p:nvPicPr>
          <p:cNvPr id="3076" name="Picture 4" descr="Reinforcement Learning, Part 1: A Brief Introduction | by dan lee ...">
            <a:extLst>
              <a:ext uri="{FF2B5EF4-FFF2-40B4-BE49-F238E27FC236}">
                <a16:creationId xmlns:a16="http://schemas.microsoft.com/office/drawing/2014/main" id="{E542B8C1-D858-490C-BE50-E4C0DA1AA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295" y="1567006"/>
            <a:ext cx="4299234" cy="246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Figure 2 from Giraffe: Using Deep Reinforcement Learning to Play ...">
            <a:extLst>
              <a:ext uri="{FF2B5EF4-FFF2-40B4-BE49-F238E27FC236}">
                <a16:creationId xmlns:a16="http://schemas.microsoft.com/office/drawing/2014/main" id="{438848D0-3C30-4B26-BB8E-F72B7423F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4132" y="2024613"/>
            <a:ext cx="1602662" cy="168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1D4ABD-41D1-481A-B2CC-CB874FA7957D}"/>
              </a:ext>
            </a:extLst>
          </p:cNvPr>
          <p:cNvSpPr txBox="1"/>
          <p:nvPr/>
        </p:nvSpPr>
        <p:spPr>
          <a:xfrm>
            <a:off x="5784611" y="1691595"/>
            <a:ext cx="1410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Move:  …Bd4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FD8C0F3-C28E-4455-A9DF-8FC4AC7F1F8C}"/>
              </a:ext>
            </a:extLst>
          </p:cNvPr>
          <p:cNvCxnSpPr/>
          <p:nvPr/>
        </p:nvCxnSpPr>
        <p:spPr>
          <a:xfrm>
            <a:off x="5909912" y="2127452"/>
            <a:ext cx="137641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C466F3-9E0D-4DD0-93ED-8B756D2E0EBE}"/>
              </a:ext>
            </a:extLst>
          </p:cNvPr>
          <p:cNvGrpSpPr/>
          <p:nvPr/>
        </p:nvGrpSpPr>
        <p:grpSpPr>
          <a:xfrm>
            <a:off x="5418821" y="3284626"/>
            <a:ext cx="2358594" cy="646331"/>
            <a:chOff x="5418821" y="3284626"/>
            <a:chExt cx="2358594" cy="64633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D2AF1F-86ED-4BC7-8766-1D4D6C591A56}"/>
                </a:ext>
              </a:extLst>
            </p:cNvPr>
            <p:cNvSpPr txBox="1"/>
            <p:nvPr/>
          </p:nvSpPr>
          <p:spPr>
            <a:xfrm>
              <a:off x="5418821" y="3284626"/>
              <a:ext cx="2358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State:  Current position</a:t>
              </a:r>
            </a:p>
            <a:p>
              <a:r>
                <a:rPr lang="en-US" dirty="0"/>
                <a:t>Reward:  Win or Lose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7594C27-1A32-475F-A39E-D691312B2E15}"/>
                </a:ext>
              </a:extLst>
            </p:cNvPr>
            <p:cNvCxnSpPr/>
            <p:nvPr/>
          </p:nvCxnSpPr>
          <p:spPr>
            <a:xfrm flipH="1">
              <a:off x="5909912" y="3284626"/>
              <a:ext cx="1376412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724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3454E-CABA-407C-900C-79D0A192F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Machine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FD43A9-5C9D-42D3-BFDA-A2FD20418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p:pic>
        <p:nvPicPr>
          <p:cNvPr id="2052" name="Picture 4" descr="Types of Machine Learning Algorithms | 7wData">
            <a:extLst>
              <a:ext uri="{FF2B5EF4-FFF2-40B4-BE49-F238E27FC236}">
                <a16:creationId xmlns:a16="http://schemas.microsoft.com/office/drawing/2014/main" id="{8A2BAA57-CD2B-402D-BDCC-847DFD38F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276" y="1626467"/>
            <a:ext cx="5696340" cy="4072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26C330-1896-4A27-BF1F-C79ADD9D4127}"/>
              </a:ext>
            </a:extLst>
          </p:cNvPr>
          <p:cNvSpPr txBox="1"/>
          <p:nvPr/>
        </p:nvSpPr>
        <p:spPr>
          <a:xfrm>
            <a:off x="8124631" y="4295488"/>
            <a:ext cx="36039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https://www.7wdata.be/visualization/types-of-machine-learning-algorithms-2/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6001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7A136-FB7A-4CD6-AF07-750666A9A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20B85-24B1-4B15-B7D7-1B7747DF9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59BE00-319F-4FAC-BF9F-432F1F473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1645819"/>
            <a:ext cx="7855261" cy="483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5008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  <a:p>
            <a:r>
              <a:rPr lang="en-US" dirty="0"/>
              <a:t>Types of machine learning algorithms</a:t>
            </a:r>
          </a:p>
          <a:p>
            <a:pPr lvl="1"/>
            <a:r>
              <a:rPr lang="en-US" dirty="0"/>
              <a:t>Classification</a:t>
            </a:r>
          </a:p>
          <a:p>
            <a:pPr lvl="1"/>
            <a:r>
              <a:rPr lang="en-US" dirty="0"/>
              <a:t>Regression</a:t>
            </a:r>
          </a:p>
          <a:p>
            <a:pPr lvl="1"/>
            <a:r>
              <a:rPr lang="en-US" dirty="0"/>
              <a:t>Unsupervised learning</a:t>
            </a:r>
          </a:p>
          <a:p>
            <a:r>
              <a:rPr lang="en-US" dirty="0"/>
              <a:t>Why the hype today?</a:t>
            </a:r>
          </a:p>
          <a:p>
            <a:pPr lvl="1"/>
            <a:endParaRPr lang="en-US" dirty="0"/>
          </a:p>
          <a:p>
            <a:r>
              <a:rPr lang="en-US" dirty="0"/>
              <a:t>Some slides from:</a:t>
            </a:r>
          </a:p>
          <a:p>
            <a:pPr lvl="1"/>
            <a:r>
              <a:rPr lang="en-US" dirty="0"/>
              <a:t>A. Zisserman, “Machine Learning Introduction”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Alpaydin</a:t>
            </a:r>
            <a:r>
              <a:rPr lang="en-US" dirty="0"/>
              <a:t>, “Introduction to Machine Learning”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04485" y="3334827"/>
            <a:ext cx="938784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821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E8B40-51F8-4544-9755-4679E639A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ML is Doing Today?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3E88E-28CB-42DD-9357-D14AE9CDF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Autonomous driving</a:t>
            </a:r>
          </a:p>
          <a:p>
            <a:r>
              <a:rPr lang="en-US" dirty="0"/>
              <a:t>Jeopardy</a:t>
            </a:r>
          </a:p>
          <a:p>
            <a:r>
              <a:rPr lang="en-US" dirty="0"/>
              <a:t>Very difficult games:  Alpha Go</a:t>
            </a:r>
          </a:p>
          <a:p>
            <a:r>
              <a:rPr lang="en-US" dirty="0"/>
              <a:t>Machine translation</a:t>
            </a:r>
          </a:p>
          <a:p>
            <a:endParaRPr lang="en-US" dirty="0"/>
          </a:p>
          <a:p>
            <a:r>
              <a:rPr lang="en-US" dirty="0"/>
              <a:t>Many, many others…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489799-F044-4662-AD56-1867DCBDA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6BCD80-B7A4-4801-97BF-B5A8BB4FB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231" y="1594457"/>
            <a:ext cx="2724150" cy="1676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26345F-0229-4381-9773-B78DF7B03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231" y="3326036"/>
            <a:ext cx="2905125" cy="15716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013C89-51D4-4841-AC6B-6723DB439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8189" y="4111848"/>
            <a:ext cx="2466975" cy="18478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947A439-C85A-41C0-A657-C80676F054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2927" y="2359117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9762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27AF6-7C74-4F87-B171-CECD925F6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702D3-CE94-4364-A5FF-EC836DCDB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is an old field</a:t>
            </a:r>
          </a:p>
          <a:p>
            <a:pPr lvl="1"/>
            <a:r>
              <a:rPr lang="en-US" dirty="0"/>
              <a:t>Much of the pioneering statistical work dates to the 1950s</a:t>
            </a:r>
          </a:p>
          <a:p>
            <a:r>
              <a:rPr lang="en-US" dirty="0"/>
              <a:t>So what is new now?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Big Data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Massive storage.  Large data centers</a:t>
            </a:r>
          </a:p>
          <a:p>
            <a:pPr lvl="1"/>
            <a:r>
              <a:rPr lang="en-US" dirty="0"/>
              <a:t>Massive connectivity</a:t>
            </a:r>
          </a:p>
          <a:p>
            <a:pPr lvl="1"/>
            <a:r>
              <a:rPr lang="en-US" dirty="0"/>
              <a:t>Sources of data from Internet and elsewhere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Computational advances</a:t>
            </a:r>
          </a:p>
          <a:p>
            <a:pPr lvl="1"/>
            <a:r>
              <a:rPr lang="en-US" dirty="0"/>
              <a:t>Distributed machines, clusters</a:t>
            </a:r>
          </a:p>
          <a:p>
            <a:pPr lvl="1"/>
            <a:r>
              <a:rPr lang="en-US" dirty="0"/>
              <a:t>GPUs and hardware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A76AA4-A6CE-4BAD-AFA7-223FD21AB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66F134-F04C-44F3-9EBC-B4C2EFEC4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9415" y="1771988"/>
            <a:ext cx="2619375" cy="17430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FFBE3F-6FA6-42FE-ADBE-A63CFE2AE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415" y="3747774"/>
            <a:ext cx="2438400" cy="18764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1FF2B10-47F8-4CEA-8A1B-D0BD8991E07E}"/>
              </a:ext>
            </a:extLst>
          </p:cNvPr>
          <p:cNvSpPr txBox="1"/>
          <p:nvPr/>
        </p:nvSpPr>
        <p:spPr>
          <a:xfrm>
            <a:off x="7428828" y="5672244"/>
            <a:ext cx="364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Google Tensor Processing Unit (TPU)</a:t>
            </a:r>
          </a:p>
        </p:txBody>
      </p:sp>
    </p:spTree>
    <p:extLst>
      <p:ext uri="{BB962C8B-B14F-4D97-AF65-F5344CB8AC3E}">
        <p14:creationId xmlns:p14="http://schemas.microsoft.com/office/powerpoint/2010/main" val="313372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 into small groups</a:t>
            </a:r>
          </a:p>
          <a:p>
            <a:r>
              <a:rPr lang="en-US" dirty="0"/>
              <a:t>Take a field that interests you:</a:t>
            </a:r>
          </a:p>
          <a:p>
            <a:pPr lvl="1"/>
            <a:r>
              <a:rPr lang="en-US" dirty="0"/>
              <a:t>Ex.  Driving a car, social networks, recommend a movie to watch, …</a:t>
            </a:r>
          </a:p>
          <a:p>
            <a:r>
              <a:rPr lang="en-US" dirty="0"/>
              <a:t>Identify a specific task that can be done with machine learning</a:t>
            </a:r>
          </a:p>
          <a:p>
            <a:pPr lvl="1"/>
            <a:r>
              <a:rPr lang="en-US" dirty="0"/>
              <a:t>What is the objective of the task?</a:t>
            </a:r>
          </a:p>
          <a:p>
            <a:pPr lvl="1"/>
            <a:r>
              <a:rPr lang="en-US" dirty="0"/>
              <a:t>What is the data you need?</a:t>
            </a:r>
          </a:p>
          <a:p>
            <a:pPr lvl="1"/>
            <a:r>
              <a:rPr lang="en-US" dirty="0"/>
              <a:t>What type of ML problem is this?  Classification, regression, …</a:t>
            </a:r>
          </a:p>
          <a:p>
            <a:pPr lvl="1"/>
            <a:r>
              <a:rPr lang="en-US" dirty="0"/>
              <a:t>How would your approach compare to an expert-driven method?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539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  <a:p>
            <a:r>
              <a:rPr lang="en-US" dirty="0"/>
              <a:t>Types of machine learning algorithms</a:t>
            </a:r>
          </a:p>
          <a:p>
            <a:pPr lvl="1"/>
            <a:r>
              <a:rPr lang="en-US" dirty="0"/>
              <a:t>Classification</a:t>
            </a:r>
          </a:p>
          <a:p>
            <a:pPr lvl="1"/>
            <a:r>
              <a:rPr lang="en-US" dirty="0"/>
              <a:t>Regression</a:t>
            </a:r>
          </a:p>
          <a:p>
            <a:pPr lvl="1"/>
            <a:r>
              <a:rPr lang="en-US" dirty="0"/>
              <a:t>Unsupervised learning</a:t>
            </a:r>
          </a:p>
          <a:p>
            <a:r>
              <a:rPr lang="en-US" dirty="0"/>
              <a:t>Why the hype today?</a:t>
            </a:r>
          </a:p>
          <a:p>
            <a:pPr lvl="1"/>
            <a:endParaRPr lang="en-US" dirty="0"/>
          </a:p>
          <a:p>
            <a:r>
              <a:rPr lang="en-US" dirty="0"/>
              <a:t>Some slides from:</a:t>
            </a:r>
          </a:p>
          <a:p>
            <a:pPr lvl="1"/>
            <a:r>
              <a:rPr lang="en-US" dirty="0"/>
              <a:t>A. Zisserman, “Machine Learning Introduction”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Alpaydin</a:t>
            </a:r>
            <a:r>
              <a:rPr lang="en-US" dirty="0"/>
              <a:t>, “Introduction to Machine Learning”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59664" y="1450848"/>
            <a:ext cx="938784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83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Learn</a:t>
            </a:r>
            <a:r>
              <a:rPr lang="en-US" sz="2800" dirty="0"/>
              <a:t> to improve algorithms from 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</a:t>
            </a:r>
            <a:r>
              <a:rPr lang="en-US" sz="2800" dirty="0"/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Why?</a:t>
            </a:r>
          </a:p>
          <a:p>
            <a:pPr lvl="1"/>
            <a:r>
              <a:rPr lang="en-US" dirty="0"/>
              <a:t>Human expertise does not exist (ex: complex medical processes we don’t fully understand)</a:t>
            </a:r>
          </a:p>
          <a:p>
            <a:pPr lvl="1"/>
            <a:r>
              <a:rPr lang="en-US" dirty="0"/>
              <a:t>Humans are unable to explain their expertise (speech recognition)</a:t>
            </a:r>
          </a:p>
          <a:p>
            <a:pPr lvl="1"/>
            <a:r>
              <a:rPr lang="en-US" dirty="0"/>
              <a:t>Solution change or adapt in time (routing on a computer network)</a:t>
            </a:r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pic>
        <p:nvPicPr>
          <p:cNvPr id="1028" name="Picture 4" descr="1.3 Terminology | Interpretable Machine Learning">
            <a:extLst>
              <a:ext uri="{FF2B5EF4-FFF2-40B4-BE49-F238E27FC236}">
                <a16:creationId xmlns:a16="http://schemas.microsoft.com/office/drawing/2014/main" id="{5055A3D1-83B0-4C74-A00A-40B1DDB442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54" t="13603"/>
          <a:stretch/>
        </p:blipFill>
        <p:spPr bwMode="auto">
          <a:xfrm>
            <a:off x="5846298" y="2060699"/>
            <a:ext cx="1809071" cy="1646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E4EBE6-6ADB-4A8D-A017-C06B061A11D6}"/>
              </a:ext>
            </a:extLst>
          </p:cNvPr>
          <p:cNvSpPr txBox="1"/>
          <p:nvPr/>
        </p:nvSpPr>
        <p:spPr>
          <a:xfrm>
            <a:off x="7907466" y="2360503"/>
            <a:ext cx="3959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/>
              <a:t>Image</a:t>
            </a:r>
            <a:r>
              <a:rPr lang="es-ES" sz="1400" dirty="0"/>
              <a:t> </a:t>
            </a:r>
            <a:r>
              <a:rPr lang="es-ES" sz="1400" dirty="0" err="1"/>
              <a:t>from</a:t>
            </a:r>
            <a:r>
              <a:rPr lang="es-ES" sz="1400" dirty="0"/>
              <a:t> Christoph Molnar, </a:t>
            </a:r>
            <a:br>
              <a:rPr lang="es-ES" sz="1400" dirty="0"/>
            </a:br>
            <a:r>
              <a:rPr lang="en-US" sz="1400" dirty="0">
                <a:hlinkClick r:id="rId3"/>
              </a:rPr>
              <a:t>https://christophm.github.io/interpretable-ml-book</a:t>
            </a: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79D677-F895-46A6-850E-4933C506B88B}"/>
              </a:ext>
            </a:extLst>
          </p:cNvPr>
          <p:cNvSpPr txBox="1"/>
          <p:nvPr/>
        </p:nvSpPr>
        <p:spPr>
          <a:xfrm>
            <a:off x="2421494" y="3640451"/>
            <a:ext cx="2909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Traditional approach</a:t>
            </a:r>
          </a:p>
          <a:p>
            <a:r>
              <a:rPr lang="en-US" dirty="0"/>
              <a:t>Domain or expert knowledge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FAD554-232B-4A14-9BB1-BF6C23A87D63}"/>
              </a:ext>
            </a:extLst>
          </p:cNvPr>
          <p:cNvSpPr txBox="1"/>
          <p:nvPr/>
        </p:nvSpPr>
        <p:spPr>
          <a:xfrm>
            <a:off x="5928302" y="3640450"/>
            <a:ext cx="1864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Machine Learning</a:t>
            </a: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/>
              <a:t>Data-driven</a:t>
            </a:r>
          </a:p>
        </p:txBody>
      </p:sp>
      <p:pic>
        <p:nvPicPr>
          <p:cNvPr id="8" name="Picture 4" descr="1.3 Terminology | Interpretable Machine Learning">
            <a:extLst>
              <a:ext uri="{FF2B5EF4-FFF2-40B4-BE49-F238E27FC236}">
                <a16:creationId xmlns:a16="http://schemas.microsoft.com/office/drawing/2014/main" id="{21A4B277-6F7A-46EE-8088-E203056341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72" r="50582"/>
          <a:stretch/>
        </p:blipFill>
        <p:spPr bwMode="auto">
          <a:xfrm>
            <a:off x="2925413" y="2001562"/>
            <a:ext cx="1864613" cy="1640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98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 Digit Recognition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3460" y="3952787"/>
            <a:ext cx="10261158" cy="200423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Problem</a:t>
            </a:r>
            <a:r>
              <a:rPr lang="en-US" dirty="0"/>
              <a:t>:  Recognize a digit from the image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MNIST dataset challenge</a:t>
            </a:r>
          </a:p>
          <a:p>
            <a:pPr lvl="1"/>
            <a:r>
              <a:rPr lang="en-US" dirty="0"/>
              <a:t>Dataset developed in 1990s to spur AI research on a challenging problem for the time</a:t>
            </a:r>
          </a:p>
          <a:p>
            <a:pPr lvl="1"/>
            <a:r>
              <a:rPr lang="en-US" dirty="0"/>
              <a:t>Data taken from census forms</a:t>
            </a:r>
          </a:p>
          <a:p>
            <a:pPr lvl="1"/>
            <a:r>
              <a:rPr lang="en-US" dirty="0"/>
              <a:t>Became a classic benchmark for machine vision problems</a:t>
            </a:r>
          </a:p>
          <a:p>
            <a:pPr lvl="1"/>
            <a:r>
              <a:rPr lang="en-US" dirty="0"/>
              <a:t>We will see this dataset extensively in this class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654314"/>
            <a:ext cx="4349363" cy="211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96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FB092-EE8C-48C5-A0CB-031260B27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</p:spPr>
        <p:txBody>
          <a:bodyPr>
            <a:normAutofit/>
          </a:bodyPr>
          <a:lstStyle/>
          <a:p>
            <a:r>
              <a:rPr lang="en-US" dirty="0"/>
              <a:t>Classical “Expert”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FB12F-FD4A-4A9A-9DD5-1C2D76D7C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Idea</a:t>
            </a:r>
            <a:r>
              <a:rPr lang="en-US" dirty="0"/>
              <a:t>:  Use your knowledge about digits</a:t>
            </a:r>
          </a:p>
          <a:p>
            <a:pPr lvl="1"/>
            <a:r>
              <a:rPr lang="en-US" dirty="0"/>
              <a:t>You are an “expert” since you can do the task</a:t>
            </a:r>
          </a:p>
          <a:p>
            <a:r>
              <a:rPr lang="en-US" dirty="0"/>
              <a:t>Construct simple rules and code them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Expert rule </a:t>
            </a:r>
            <a:r>
              <a:rPr lang="en-US" dirty="0"/>
              <a:t>example:   “</a:t>
            </a:r>
            <a:r>
              <a:rPr lang="en-US" i="1" dirty="0"/>
              <a:t>Image is a digit 7 if…”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There is a single horizontal line, and </a:t>
            </a:r>
          </a:p>
          <a:p>
            <a:pPr lvl="1"/>
            <a:r>
              <a:rPr lang="en-US" dirty="0"/>
              <a:t>There is a single vertical line</a:t>
            </a:r>
          </a:p>
          <a:p>
            <a:pPr lvl="1"/>
            <a:endParaRPr lang="en-US" dirty="0"/>
          </a:p>
          <a:p>
            <a:r>
              <a:rPr lang="en-US" dirty="0"/>
              <a:t>Rule seems simple and reasonable</a:t>
            </a:r>
          </a:p>
          <a:p>
            <a:r>
              <a:rPr lang="en-US" dirty="0"/>
              <a:t>But,…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DCAFA-F77F-4BE2-9AE2-C7F4F5C5B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83F9FC-19E4-4096-B387-9314B2C8C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144" y="1491564"/>
            <a:ext cx="3162662" cy="15413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E52FF1-0BB6-490B-927C-BCD967047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393" y="3195312"/>
            <a:ext cx="2697519" cy="277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46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7E77B-55DC-4922-8DE8-FEDCFB22C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Expert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1809B-624D-4C25-8870-050692679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769327"/>
            <a:ext cx="6964895" cy="3099768"/>
          </a:xfrm>
        </p:spPr>
        <p:txBody>
          <a:bodyPr>
            <a:normAutofit/>
          </a:bodyPr>
          <a:lstStyle/>
          <a:p>
            <a:r>
              <a:rPr lang="en-US" dirty="0"/>
              <a:t>Simple expert rule breaks down in practice</a:t>
            </a:r>
          </a:p>
          <a:p>
            <a:pPr lvl="1"/>
            <a:r>
              <a:rPr lang="en-US" dirty="0"/>
              <a:t>Hard to define a “line” precisely</a:t>
            </a:r>
          </a:p>
          <a:p>
            <a:pPr lvl="1"/>
            <a:r>
              <a:rPr lang="en-US" dirty="0"/>
              <a:t>Orientation, length, thickness, …</a:t>
            </a:r>
          </a:p>
          <a:p>
            <a:pPr lvl="1"/>
            <a:r>
              <a:rPr lang="en-US" dirty="0"/>
              <a:t>May be multiple lines…</a:t>
            </a:r>
          </a:p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General problem</a:t>
            </a:r>
            <a:r>
              <a:rPr lang="en-US" dirty="0"/>
              <a:t>:  We cannot easily code our knowledge </a:t>
            </a:r>
          </a:p>
          <a:p>
            <a:pPr lvl="1"/>
            <a:r>
              <a:rPr lang="en-US" dirty="0"/>
              <a:t>We can do the task</a:t>
            </a:r>
          </a:p>
          <a:p>
            <a:pPr lvl="1"/>
            <a:r>
              <a:rPr lang="en-US" dirty="0"/>
              <a:t>But, it is hard to translate to simple mathematical formula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6745E4-5EBC-4077-853C-60B700B29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B19DCF-D070-4625-A082-FB3FF39C5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749" y="1746641"/>
            <a:ext cx="8181975" cy="885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FD694D-3F4C-46F8-96E2-9C989FBA2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161" y="3052293"/>
            <a:ext cx="2697519" cy="277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472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Approach:  Learn from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26939" y="3595987"/>
                <a:ext cx="9822767" cy="237373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Do not use your “expert” knowledge</a:t>
                </a:r>
              </a:p>
              <a:p>
                <a:r>
                  <a:rPr lang="en-US" dirty="0"/>
                  <a:t>Learn the function from data!</a:t>
                </a:r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Supervised learning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Get many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labeled examples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 (Called the training data)</a:t>
                </a:r>
              </a:p>
              <a:p>
                <a:pPr lvl="1"/>
                <a:r>
                  <a:rPr lang="en-US" dirty="0"/>
                  <a:t>Each example has an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Learn</a:t>
                </a:r>
                <a:r>
                  <a:rPr lang="en-US" dirty="0"/>
                  <a:t> 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function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such that: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for “most” training examples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6939" y="3595987"/>
                <a:ext cx="9822767" cy="2373739"/>
              </a:xfrm>
              <a:blipFill>
                <a:blip r:embed="rId2"/>
                <a:stretch>
                  <a:fillRect l="-1489" t="-2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76FACCB-EE1F-43D1-A8D6-DD1F3CE6D8D7}"/>
              </a:ext>
            </a:extLst>
          </p:cNvPr>
          <p:cNvSpPr/>
          <p:nvPr/>
        </p:nvSpPr>
        <p:spPr>
          <a:xfrm>
            <a:off x="5449120" y="2178325"/>
            <a:ext cx="978408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306B17A-665D-4D5F-98A2-C855C4E5815B}"/>
              </a:ext>
            </a:extLst>
          </p:cNvPr>
          <p:cNvGrpSpPr/>
          <p:nvPr/>
        </p:nvGrpSpPr>
        <p:grpSpPr>
          <a:xfrm>
            <a:off x="1026941" y="1473300"/>
            <a:ext cx="10257060" cy="1900814"/>
            <a:chOff x="1026941" y="1473300"/>
            <a:chExt cx="10257060" cy="190081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66389" y="1927431"/>
              <a:ext cx="2138457" cy="144668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026941" y="1473300"/>
                  <a:ext cx="47663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Training inputs images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dirty="0"/>
                    <a:t> (ex. 5000 ex per class)</a:t>
                  </a: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6941" y="1473300"/>
                  <a:ext cx="4766305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023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231B379-1050-429B-BA41-2EAF6B136BF8}"/>
                    </a:ext>
                  </a:extLst>
                </p:cNvPr>
                <p:cNvSpPr txBox="1"/>
                <p:nvPr/>
              </p:nvSpPr>
              <p:spPr>
                <a:xfrm>
                  <a:off x="7411915" y="2016626"/>
                  <a:ext cx="3872086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Training output labels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∈{0,1,…,9}</m:t>
                      </m:r>
                    </m:oMath>
                  </a14:m>
                  <a:endParaRPr lang="en-US" dirty="0"/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231B379-1050-429B-BA41-2EAF6B136B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1915" y="2016626"/>
                  <a:ext cx="3872086" cy="646331"/>
                </a:xfrm>
                <a:prstGeom prst="rect">
                  <a:avLst/>
                </a:prstGeom>
                <a:blipFill>
                  <a:blip r:embed="rId5"/>
                  <a:stretch>
                    <a:fillRect l="-1417" t="-566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F5795D-38AA-427D-9577-26FC2ECE58FF}"/>
                  </a:ext>
                </a:extLst>
              </p:cNvPr>
              <p:cNvSpPr txBox="1"/>
              <p:nvPr/>
            </p:nvSpPr>
            <p:spPr>
              <a:xfrm>
                <a:off x="5005215" y="2727783"/>
                <a:ext cx="186621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US" b="0" dirty="0"/>
                  <a:t>Learned classifier </a:t>
                </a:r>
                <a:br>
                  <a:rPr lang="en-US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F5795D-38AA-427D-9577-26FC2ECE5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215" y="2727783"/>
                <a:ext cx="1866217" cy="646331"/>
              </a:xfrm>
              <a:prstGeom prst="rect">
                <a:avLst/>
              </a:prstGeom>
              <a:blipFill>
                <a:blip r:embed="rId6"/>
                <a:stretch>
                  <a:fillRect l="-2614" t="-4717" r="-1961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A144721-C5A4-43A6-BE9F-F34964315315}"/>
              </a:ext>
            </a:extLst>
          </p:cNvPr>
          <p:cNvSpPr txBox="1"/>
          <p:nvPr/>
        </p:nvSpPr>
        <p:spPr>
          <a:xfrm>
            <a:off x="5775102" y="1671798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?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63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F5BCA-428A-47D2-B985-1C5D6236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Approach Benefits and Challenges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8599F5-79E2-4AD4-8C0E-51A2BFDB68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Learned systems do very well on image recognition problems</a:t>
                </a:r>
              </a:p>
              <a:p>
                <a:pPr lvl="1"/>
                <a:r>
                  <a:rPr lang="en-US" dirty="0"/>
                  <a:t>On MNIST,  </a:t>
                </a:r>
                <a:r>
                  <a:rPr lang="en-US" dirty="0">
                    <a:hlinkClick r:id="rId2"/>
                  </a:rPr>
                  <a:t>current systems</a:t>
                </a:r>
                <a:r>
                  <a:rPr lang="en-US" dirty="0"/>
                  <a:t> get &lt;0.21% errors (as of 1/20/2018)</a:t>
                </a:r>
              </a:p>
              <a:p>
                <a:pPr lvl="1"/>
                <a:r>
                  <a:rPr lang="en-US" dirty="0"/>
                  <a:t>Used widely in commercial systems today (e.g. OCR)</a:t>
                </a:r>
              </a:p>
              <a:p>
                <a:pPr lvl="1"/>
                <a:r>
                  <a:rPr lang="en-US" dirty="0"/>
                  <a:t>Cannot match this performance with an expert system</a:t>
                </a:r>
              </a:p>
              <a:p>
                <a:endParaRPr lang="en-US" dirty="0"/>
              </a:p>
              <a:p>
                <a:r>
                  <a:rPr lang="en-US" dirty="0"/>
                  <a:t>But, there are challenges:</a:t>
                </a:r>
              </a:p>
              <a:p>
                <a:pPr lvl="1"/>
                <a:r>
                  <a:rPr lang="en-US" dirty="0"/>
                  <a:t>How do we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acquire data</a:t>
                </a:r>
                <a:r>
                  <a:rPr lang="en-US" dirty="0"/>
                  <a:t>?  Someone has to manually label examples.</a:t>
                </a:r>
              </a:p>
              <a:p>
                <a:pPr lvl="1"/>
                <a:r>
                  <a:rPr lang="en-US" dirty="0"/>
                  <a:t>How do we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parametrize</a:t>
                </a:r>
                <a:r>
                  <a:rPr lang="en-US" dirty="0"/>
                  <a:t> a set of functions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to search?</a:t>
                </a:r>
              </a:p>
              <a:p>
                <a:pPr lvl="1"/>
                <a:r>
                  <a:rPr lang="en-US" dirty="0"/>
                  <a:t>How do we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fit</a:t>
                </a:r>
                <a:r>
                  <a:rPr lang="en-US" dirty="0"/>
                  <a:t> the function to data?</a:t>
                </a:r>
              </a:p>
              <a:p>
                <a:pPr lvl="1"/>
                <a:r>
                  <a:rPr lang="en-US" dirty="0"/>
                  <a:t>If a function works on training example, will it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generalize</a:t>
                </a:r>
                <a:r>
                  <a:rPr lang="en-US" dirty="0"/>
                  <a:t> on new data?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This is what you will learn in this class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8599F5-79E2-4AD4-8C0E-51A2BFDB68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1A026-F41E-421B-957F-D8F6A7FFE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CCFF14-B302-4D06-AE62-17CA0AD725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9993" y="2550745"/>
            <a:ext cx="3409981" cy="230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105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4745</TotalTime>
  <Words>1501</Words>
  <Application>Microsoft Macintosh PowerPoint</Application>
  <PresentationFormat>Widescreen</PresentationFormat>
  <Paragraphs>265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Calibri</vt:lpstr>
      <vt:lpstr>Cambria Math</vt:lpstr>
      <vt:lpstr>Wingdings</vt:lpstr>
      <vt:lpstr>Retrospect</vt:lpstr>
      <vt:lpstr>Unit 1  What is Machine Learning?</vt:lpstr>
      <vt:lpstr>Learning Objectives</vt:lpstr>
      <vt:lpstr>Outline</vt:lpstr>
      <vt:lpstr>What is Machine Learning?</vt:lpstr>
      <vt:lpstr>Example 1:  Digit Recognition</vt:lpstr>
      <vt:lpstr>Classical “Expert” Approach</vt:lpstr>
      <vt:lpstr>Problems with Expert Rules</vt:lpstr>
      <vt:lpstr>ML Approach:  Learn from Data</vt:lpstr>
      <vt:lpstr>ML Approach Benefits and Challenges</vt:lpstr>
      <vt:lpstr>Example 2:  Face Detection</vt:lpstr>
      <vt:lpstr>Supervised Learning Approach</vt:lpstr>
      <vt:lpstr>Example 3:  Spam Detection</vt:lpstr>
      <vt:lpstr>Example 4:  Stock Price Prediction</vt:lpstr>
      <vt:lpstr>Machine Learning in Many Fields</vt:lpstr>
      <vt:lpstr>In-Class Exercise 1</vt:lpstr>
      <vt:lpstr>Outline</vt:lpstr>
      <vt:lpstr>Classification</vt:lpstr>
      <vt:lpstr>Regression</vt:lpstr>
      <vt:lpstr>Unsupervised Learning</vt:lpstr>
      <vt:lpstr>Reinforcement Learning</vt:lpstr>
      <vt:lpstr>Types of Machine Learning</vt:lpstr>
      <vt:lpstr>In-Class Exercise 2</vt:lpstr>
      <vt:lpstr>Outline</vt:lpstr>
      <vt:lpstr>What ML is Doing Today?</vt:lpstr>
      <vt:lpstr>Why Now?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Pei Liu</cp:lastModifiedBy>
  <cp:revision>323</cp:revision>
  <cp:lastPrinted>2018-09-04T19:00:14Z</cp:lastPrinted>
  <dcterms:created xsi:type="dcterms:W3CDTF">2015-03-22T11:15:32Z</dcterms:created>
  <dcterms:modified xsi:type="dcterms:W3CDTF">2021-01-21T21:51:32Z</dcterms:modified>
</cp:coreProperties>
</file>