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8" r:id="rId2"/>
    <p:sldId id="275" r:id="rId3"/>
    <p:sldId id="452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30" r:id="rId12"/>
    <p:sldId id="426" r:id="rId13"/>
    <p:sldId id="427" r:id="rId14"/>
    <p:sldId id="428" r:id="rId15"/>
    <p:sldId id="429" r:id="rId16"/>
    <p:sldId id="431" r:id="rId17"/>
    <p:sldId id="451" r:id="rId18"/>
    <p:sldId id="364" r:id="rId19"/>
    <p:sldId id="363" r:id="rId20"/>
    <p:sldId id="365" r:id="rId21"/>
    <p:sldId id="366" r:id="rId22"/>
    <p:sldId id="367" r:id="rId23"/>
    <p:sldId id="378" r:id="rId24"/>
    <p:sldId id="380" r:id="rId25"/>
    <p:sldId id="395" r:id="rId26"/>
    <p:sldId id="369" r:id="rId27"/>
    <p:sldId id="434" r:id="rId28"/>
    <p:sldId id="438" r:id="rId29"/>
    <p:sldId id="436" r:id="rId30"/>
    <p:sldId id="439" r:id="rId31"/>
    <p:sldId id="440" r:id="rId32"/>
    <p:sldId id="441" r:id="rId33"/>
    <p:sldId id="442" r:id="rId34"/>
    <p:sldId id="443" r:id="rId35"/>
    <p:sldId id="444" r:id="rId36"/>
    <p:sldId id="445" r:id="rId37"/>
    <p:sldId id="447" r:id="rId38"/>
    <p:sldId id="393" r:id="rId39"/>
    <p:sldId id="448" r:id="rId40"/>
    <p:sldId id="386" r:id="rId41"/>
    <p:sldId id="373" r:id="rId42"/>
    <p:sldId id="374" r:id="rId43"/>
    <p:sldId id="385" r:id="rId44"/>
    <p:sldId id="449" r:id="rId45"/>
    <p:sldId id="402" r:id="rId46"/>
    <p:sldId id="404" r:id="rId47"/>
    <p:sldId id="265" r:id="rId48"/>
    <p:sldId id="403" r:id="rId49"/>
    <p:sldId id="411" r:id="rId50"/>
    <p:sldId id="450" r:id="rId51"/>
    <p:sldId id="381" r:id="rId52"/>
    <p:sldId id="382" r:id="rId53"/>
    <p:sldId id="396" r:id="rId54"/>
    <p:sldId id="384" r:id="rId55"/>
    <p:sldId id="383" r:id="rId56"/>
    <p:sldId id="388" r:id="rId57"/>
    <p:sldId id="390" r:id="rId58"/>
    <p:sldId id="391" r:id="rId59"/>
    <p:sldId id="397" r:id="rId60"/>
    <p:sldId id="398" r:id="rId61"/>
    <p:sldId id="417" r:id="rId62"/>
    <p:sldId id="418" r:id="rId63"/>
    <p:sldId id="412" r:id="rId6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3T00:09:41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2 12443,'3'-2'3528,"7"6"-3928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909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0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0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4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6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5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2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43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7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hyperlink" Target="http://scikit-learn.org/stable/modules/generated/sklearn.linear_model.Rid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cikit-learn.org/stable/modules/feature_selection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matlabcentral/fileexchange/14916-minimum-redundancy-maximum-relevance-feature-selection" TargetMode="External"/><Relationship Id="rId2" Type="http://schemas.openxmlformats.org/officeDocument/2006/relationships/hyperlink" Target="http://home.penglab.com/proj/mRMR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auto_examples/feature_selection/plot_rfe_with_cross_validation.html#sphx-glr-auto-examples-feature-selection-plot-rfe-with-cross-validation-py" TargetMode="External"/><Relationship Id="rId2" Type="http://schemas.openxmlformats.org/officeDocument/2006/relationships/hyperlink" Target="http://scikit-learn.org/stable/auto_examples/feature_selection/plot_rfe_digits.html#sphx-glr-auto-examples-feature-selection-plot-rfe-digits-py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github.com/sdrangan/introml/blob/master/unit05_lasso/lasso_in_class.ipynb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5 </a:t>
            </a:r>
            <a:br>
              <a:rPr lang="en-US" sz="6600" dirty="0"/>
            </a:br>
            <a:r>
              <a:rPr lang="en-US" sz="6600" dirty="0"/>
              <a:t>LASSO Regularization and Feature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9143: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2125-057D-4DCF-84DE-383572BD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ED79-B40F-4D00-88F0-8FE2A6E18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62" y="3821942"/>
            <a:ext cx="4739727" cy="1966462"/>
          </a:xfrm>
        </p:spPr>
        <p:txBody>
          <a:bodyPr/>
          <a:lstStyle/>
          <a:p>
            <a:r>
              <a:rPr lang="en-US" dirty="0"/>
              <a:t>Use pandas </a:t>
            </a:r>
            <a:r>
              <a:rPr lang="en-US" dirty="0" err="1"/>
              <a:t>get_dummies</a:t>
            </a:r>
            <a:endParaRPr lang="en-US" dirty="0"/>
          </a:p>
          <a:p>
            <a:r>
              <a:rPr lang="en-US" dirty="0"/>
              <a:t>Replaces categorical variables</a:t>
            </a:r>
            <a:br>
              <a:rPr lang="en-US" dirty="0"/>
            </a:br>
            <a:r>
              <a:rPr lang="en-US" dirty="0"/>
              <a:t>  with one-hot coded values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MSZoning</a:t>
            </a:r>
            <a:endParaRPr lang="en-US" dirty="0"/>
          </a:p>
          <a:p>
            <a:pPr lvl="1"/>
            <a:r>
              <a:rPr lang="en-US" dirty="0"/>
              <a:t>Becomes </a:t>
            </a:r>
            <a:r>
              <a:rPr lang="en-US" dirty="0" err="1"/>
              <a:t>MSZoning_FV</a:t>
            </a:r>
            <a:r>
              <a:rPr lang="en-US" dirty="0"/>
              <a:t>, </a:t>
            </a:r>
            <a:r>
              <a:rPr lang="en-US" dirty="0" err="1"/>
              <a:t>MSZoning_RH</a:t>
            </a:r>
            <a:r>
              <a:rPr lang="en-US" dirty="0"/>
              <a:t>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C6DE-1EC3-48FA-9740-66B355F7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4E19D-EEF8-4629-851C-CE9E578C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181" y="3768132"/>
            <a:ext cx="4238625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E38AA-FF25-4A0C-83E0-0C09ABD3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25" y="1838640"/>
            <a:ext cx="4095750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AB625F-9BEF-4B1F-B84F-083DF1A1E6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" b="14386"/>
          <a:stretch/>
        </p:blipFill>
        <p:spPr>
          <a:xfrm>
            <a:off x="5665085" y="1865293"/>
            <a:ext cx="4700019" cy="1490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459CEE-F2D5-4448-A758-4472D9DE6066}"/>
              </a:ext>
            </a:extLst>
          </p:cNvPr>
          <p:cNvSpPr txBox="1"/>
          <p:nvPr/>
        </p:nvSpPr>
        <p:spPr>
          <a:xfrm>
            <a:off x="950805" y="1495961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Original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B5FC4-B45F-43A7-B24D-826A62E6CA23}"/>
              </a:ext>
            </a:extLst>
          </p:cNvPr>
          <p:cNvSpPr txBox="1"/>
          <p:nvPr/>
        </p:nvSpPr>
        <p:spPr>
          <a:xfrm>
            <a:off x="5784262" y="149432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Hot coded</a:t>
            </a:r>
          </a:p>
        </p:txBody>
      </p:sp>
    </p:spTree>
    <p:extLst>
      <p:ext uri="{BB962C8B-B14F-4D97-AF65-F5344CB8AC3E}">
        <p14:creationId xmlns:p14="http://schemas.microsoft.com/office/powerpoint/2010/main" val="240174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3D0B-1CFE-499C-A48A-1DFB47B5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39E5-442E-4778-A160-584BDCA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308438" cy="4329817"/>
          </a:xfrm>
        </p:spPr>
        <p:txBody>
          <a:bodyPr/>
          <a:lstStyle/>
          <a:p>
            <a:r>
              <a:rPr lang="en-US" dirty="0"/>
              <a:t>Split data into training and test</a:t>
            </a:r>
          </a:p>
          <a:p>
            <a:r>
              <a:rPr lang="en-US" dirty="0"/>
              <a:t>Scale data </a:t>
            </a:r>
          </a:p>
          <a:p>
            <a:pPr lvl="1"/>
            <a:r>
              <a:rPr lang="en-US" dirty="0"/>
              <a:t>Remove mean and variance</a:t>
            </a:r>
          </a:p>
          <a:p>
            <a:r>
              <a:rPr lang="en-US" dirty="0"/>
              <a:t>Needed to compare coefficients</a:t>
            </a:r>
          </a:p>
          <a:p>
            <a:pPr lvl="1"/>
            <a:r>
              <a:rPr lang="en-US" dirty="0"/>
              <a:t>Ensures that all variables have same range</a:t>
            </a:r>
          </a:p>
          <a:p>
            <a:r>
              <a:rPr lang="en-US" dirty="0"/>
              <a:t>Note:  The scaling transform is</a:t>
            </a:r>
          </a:p>
          <a:p>
            <a:pPr lvl="1"/>
            <a:r>
              <a:rPr lang="en-US" dirty="0"/>
              <a:t>Fit on the training data</a:t>
            </a:r>
          </a:p>
          <a:p>
            <a:pPr lvl="1"/>
            <a:r>
              <a:rPr lang="en-US" dirty="0"/>
              <a:t>Performed on training and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66468-B913-4EFC-A82F-AD53409E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50D46-0D01-445D-BB3E-2D169658D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611" y="2645324"/>
            <a:ext cx="3924300" cy="231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30990-BEAD-473C-A2BF-DEED83C36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105" y="1662779"/>
            <a:ext cx="4219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29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4354-8549-428C-A5B3-24311BFE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Try: 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</p:spPr>
            <p:txBody>
              <a:bodyPr/>
              <a:lstStyle/>
              <a:p>
                <a:r>
                  <a:rPr lang="en-US" dirty="0"/>
                  <a:t>Simple idea:</a:t>
                </a:r>
              </a:p>
              <a:p>
                <a:pPr lvl="1"/>
                <a:r>
                  <a:rPr lang="en-US" dirty="0"/>
                  <a:t>Use linear regression over features</a:t>
                </a:r>
              </a:p>
              <a:p>
                <a:r>
                  <a:rPr lang="en-US" dirty="0"/>
                  <a:t>Fits the training data very well!</a:t>
                </a:r>
              </a:p>
              <a:p>
                <a:pPr lvl="1"/>
                <a:r>
                  <a:rPr lang="en-US" dirty="0"/>
                  <a:t>R^2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≈0.937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But, completely fails on the test data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04122-994C-4509-9C3B-E1926719F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529" y="1539277"/>
                <a:ext cx="5194150" cy="4329817"/>
              </a:xfrm>
              <a:blipFill>
                <a:blip r:embed="rId2"/>
                <a:stretch>
                  <a:fillRect l="-2817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D0FD5-696D-40EC-969F-0B8BF47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58D92B-44ED-4786-8791-48663098C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509606"/>
            <a:ext cx="4343400" cy="2847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DB647-DC32-4EE7-A393-B1DB972BE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40373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8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Recall LS solution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may be ill-conditioned</a:t>
                </a:r>
              </a:p>
              <a:p>
                <a:pPr lvl="1"/>
                <a:r>
                  <a:rPr lang="en-US" dirty="0"/>
                  <a:t>Eigenvalues close to zero</a:t>
                </a:r>
              </a:p>
              <a:p>
                <a:pPr lvl="1"/>
                <a:r>
                  <a:rPr lang="en-US" dirty="0"/>
                  <a:t>Inverse blows up</a:t>
                </a:r>
              </a:p>
              <a:p>
                <a:r>
                  <a:rPr lang="en-US" dirty="0"/>
                  <a:t>With ill-conditioned data:</a:t>
                </a:r>
              </a:p>
              <a:p>
                <a:pPr lvl="1"/>
                <a:r>
                  <a:rPr lang="en-US" dirty="0"/>
                  <a:t>Training error is fine</a:t>
                </a:r>
              </a:p>
              <a:p>
                <a:pPr lvl="1"/>
                <a:r>
                  <a:rPr lang="en-US" dirty="0"/>
                  <a:t>But the test error blows up</a:t>
                </a:r>
              </a:p>
              <a:p>
                <a:r>
                  <a:rPr lang="en-US" dirty="0"/>
                  <a:t>Overfits data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3EA77-8542-4D31-8490-4FE4F5AD1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690" y="1539277"/>
            <a:ext cx="4343400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C21B8D-71D9-45D3-9841-0D8FCA3AD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5689" y="4570044"/>
            <a:ext cx="4359991" cy="88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4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7448-6B74-4F66-BDBE-4868FCA8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Improving Conditioning via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</p:spPr>
            <p:txBody>
              <a:bodyPr/>
              <a:lstStyle/>
              <a:p>
                <a:r>
                  <a:rPr lang="en-US" dirty="0"/>
                  <a:t>Standard LS solution: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Ridge Regression</a:t>
                </a:r>
                <a:r>
                  <a:rPr lang="en-US" dirty="0"/>
                  <a:t>:  Add a conditioning term:  </a:t>
                </a:r>
                <a:br>
                  <a:rPr lang="es-E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s-ES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𝑐𝐼</m:t>
                            </m:r>
                          </m:e>
                        </m:d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small positive value.  </a:t>
                </a:r>
              </a:p>
              <a:p>
                <a:pPr lvl="1"/>
                <a:r>
                  <a:rPr lang="en-US" dirty="0"/>
                  <a:t>Makes inverse well-behaved</a:t>
                </a:r>
              </a:p>
              <a:p>
                <a:pPr lvl="1"/>
                <a:r>
                  <a:rPr lang="en-US" dirty="0"/>
                  <a:t>We will see this technique more later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Get good test R^2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7B6898-4856-42B8-B239-96932961F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6251476" cy="4329817"/>
              </a:xfrm>
              <a:blipFill>
                <a:blip r:embed="rId2"/>
                <a:stretch>
                  <a:fillRect l="-233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DAB87-F106-4F90-92F7-03199656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42189-997F-4066-9F88-235A5D4B2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775" y="1657219"/>
            <a:ext cx="3464056" cy="118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A587B-70F0-4AF6-BED4-98EAAB69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953" y="2961810"/>
            <a:ext cx="18478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4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 Look at large coefficients</a:t>
            </a:r>
          </a:p>
          <a:p>
            <a:r>
              <a:rPr lang="en-US" dirty="0"/>
              <a:t>We see variables that we may expect:</a:t>
            </a:r>
          </a:p>
          <a:p>
            <a:pPr lvl="1"/>
            <a:r>
              <a:rPr lang="en-US" dirty="0"/>
              <a:t>Square footage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Zoning </a:t>
            </a:r>
          </a:p>
          <a:p>
            <a:r>
              <a:rPr lang="en-US" dirty="0"/>
              <a:t>But there are some issues</a:t>
            </a:r>
          </a:p>
          <a:p>
            <a:pPr lvl="1"/>
            <a:r>
              <a:rPr lang="en-US" dirty="0"/>
              <a:t>Some variables seem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 err="1"/>
              <a:t>KitchenQual</a:t>
            </a:r>
            <a:r>
              <a:rPr lang="en-US" dirty="0"/>
              <a:t> and </a:t>
            </a:r>
            <a:r>
              <a:rPr lang="en-US" dirty="0" err="1"/>
              <a:t>OverallQual</a:t>
            </a:r>
            <a:endParaRPr lang="en-US" dirty="0"/>
          </a:p>
          <a:p>
            <a:pPr lvl="1"/>
            <a:r>
              <a:rPr lang="en-US" dirty="0"/>
              <a:t>Do we need both?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7B13C-748D-42F4-B464-F98EF080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85950"/>
            <a:ext cx="3886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6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F4CD-11CB-434D-9AFB-0D4A45F5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Components Do </a:t>
            </a:r>
            <a:r>
              <a:rPr lang="en-US" i="1" dirty="0"/>
              <a:t>Not</a:t>
            </a:r>
            <a:r>
              <a:rPr lang="en-US" dirty="0"/>
              <a:t>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2302-0FA2-4034-BE73-40C091DDF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coefficients are far from zero</a:t>
            </a:r>
          </a:p>
          <a:p>
            <a:r>
              <a:rPr lang="en-US" dirty="0"/>
              <a:t>Very few coefficients that can be removed</a:t>
            </a:r>
          </a:p>
          <a:p>
            <a:r>
              <a:rPr lang="en-US" dirty="0"/>
              <a:t>Does this mean all variables matter?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feature selection problem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How do we find the variables that matter?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E1A1C-0CF0-4D3A-B79B-330CD073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04832-6873-43F9-9396-9799B97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31" y="1992645"/>
            <a:ext cx="5857134" cy="28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2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4718" y="189592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0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0363-826D-46B2-9006-8CDEF08F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65341"/>
            <a:ext cx="10058400" cy="1040211"/>
          </a:xfrm>
        </p:spPr>
        <p:txBody>
          <a:bodyPr/>
          <a:lstStyle/>
          <a:p>
            <a:r>
              <a:rPr lang="en-US" dirty="0"/>
              <a:t>Model Selection via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selection problem</a:t>
                </a:r>
                <a:r>
                  <a:rPr lang="en-US" dirty="0"/>
                  <a:t>:  Need to identify the parameters that </a:t>
                </a:r>
                <a:r>
                  <a:rPr lang="en-US" i="1" dirty="0"/>
                  <a:t>really</a:t>
                </a:r>
                <a:r>
                  <a:rPr lang="en-US" dirty="0"/>
                  <a:t> matter</a:t>
                </a:r>
              </a:p>
              <a:p>
                <a:pPr lvl="1"/>
                <a:r>
                  <a:rPr lang="en-US" dirty="0"/>
                  <a:t>Help interpret results</a:t>
                </a:r>
              </a:p>
              <a:p>
                <a:pPr lvl="1"/>
                <a:r>
                  <a:rPr lang="en-US" dirty="0"/>
                  <a:t>Improves generalization error (less parameters)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Idea</a:t>
                </a:r>
                <a:r>
                  <a:rPr lang="en-US" dirty="0"/>
                  <a:t>:  Fit model under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sparsity constraint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ignored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Try to force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Model only uses a few of the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B1860-A5C5-4801-B581-B2FD65B1D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905124"/>
                <a:ext cx="9218295" cy="2963969"/>
              </a:xfrm>
              <a:blipFill>
                <a:blip r:embed="rId2"/>
                <a:stretch>
                  <a:fillRect l="-1587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D5B7-045B-46EB-AB3A-EC59EB9D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BEFB3-DDA8-4F30-8872-5E51B2DADDC9}"/>
              </a:ext>
            </a:extLst>
          </p:cNvPr>
          <p:cNvSpPr txBox="1"/>
          <p:nvPr/>
        </p:nvSpPr>
        <p:spPr>
          <a:xfrm>
            <a:off x="9266703" y="1834964"/>
            <a:ext cx="209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174 variables after one-hot coding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C3010A-1209-4B23-90B8-378834DF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460932"/>
            <a:ext cx="7720150" cy="14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0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84FE-70C8-4BD4-BB94-410C10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LS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</a:t>
                </a:r>
                <a:r>
                  <a:rPr lang="en-US" dirty="0"/>
                  <a:t>:  General method for finding constrained solutions</a:t>
                </a:r>
              </a:p>
              <a:p>
                <a:pPr lvl="1"/>
                <a:r>
                  <a:rPr lang="en-US" dirty="0"/>
                  <a:t>E.g. solutions that are sparse</a:t>
                </a:r>
              </a:p>
              <a:p>
                <a:r>
                  <a:rPr lang="en-US" dirty="0"/>
                  <a:t>Standard least squares estimation (from Lecture 3):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𝑀𝑆𝐸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Regularized estimator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= mean-squared prediction error from before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= </a:t>
                </a:r>
                <a:r>
                  <a:rPr lang="en-US" dirty="0">
                    <a:latin typeface="Cambria Math" panose="02040503050406030204" pitchFamily="18" charset="0"/>
                  </a:rPr>
                  <a:t>regularizing function.  </a:t>
                </a:r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Concept</a:t>
                </a:r>
                <a:r>
                  <a:rPr lang="en-US" dirty="0"/>
                  <a:t>:  </a:t>
                </a:r>
                <a:r>
                  <a:rPr lang="en-US" dirty="0" err="1"/>
                  <a:t>Regularizer</a:t>
                </a:r>
                <a:r>
                  <a:rPr lang="en-US" dirty="0"/>
                  <a:t> penalizes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that are “unlikely” </a:t>
                </a:r>
              </a:p>
              <a:p>
                <a:pPr lvl="1"/>
                <a:r>
                  <a:rPr lang="en-US" dirty="0"/>
                  <a:t>Constrains estimate to smaller set of parameters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295A78-E4CA-48E2-908A-A42EA7F13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7E1CA-824B-46E7-A3BF-D3F9DC4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 selection </a:t>
            </a:r>
            <a:r>
              <a:rPr lang="en-US" dirty="0"/>
              <a:t>and identify when it may be needed</a:t>
            </a:r>
          </a:p>
          <a:p>
            <a:r>
              <a:rPr lang="en-US" dirty="0"/>
              <a:t>Mathematically describe linear regression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regularization</a:t>
            </a:r>
          </a:p>
          <a:p>
            <a:r>
              <a:rPr lang="en-US" dirty="0"/>
              <a:t>Select </a:t>
            </a:r>
            <a:r>
              <a:rPr lang="en-US" dirty="0" err="1"/>
              <a:t>regularizers</a:t>
            </a:r>
            <a:r>
              <a:rPr lang="en-US" dirty="0"/>
              <a:t> to impose constraints such as sparsity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BD45-C93D-4875-B5F5-14AC8B1C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</a:t>
            </a:r>
            <a:r>
              <a:rPr lang="en-US" dirty="0" err="1"/>
              <a:t>Regularizers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Ridge regression </a:t>
                </a:r>
                <a:r>
                  <a:rPr lang="en-US" dirty="0"/>
                  <a:t>(called L2)</a:t>
                </a: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 regression </a:t>
                </a:r>
                <a:r>
                  <a:rPr lang="en-US" dirty="0"/>
                  <a:t>(called L1)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Coefficient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determines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regularization level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level of </a:t>
                </a:r>
                <a:r>
                  <a:rPr lang="en-US" dirty="0" err="1"/>
                  <a:t>reguarlization</a:t>
                </a:r>
                <a:r>
                  <a:rPr lang="en-US" dirty="0"/>
                  <a:t>, more </a:t>
                </a:r>
                <a:r>
                  <a:rPr lang="en-US" dirty="0" err="1"/>
                  <a:t>constrainted</a:t>
                </a:r>
                <a:endParaRPr lang="en-US" dirty="0"/>
              </a:p>
              <a:p>
                <a:pPr lvl="1"/>
                <a:r>
                  <a:rPr lang="en-US" dirty="0"/>
                  <a:t>Will show how to select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later via cross-validation</a:t>
                </a:r>
              </a:p>
              <a:p>
                <a:pPr lvl="1"/>
                <a:r>
                  <a:rPr lang="en-US" dirty="0"/>
                  <a:t>Scaling factors adjust to match </a:t>
                </a:r>
                <a:r>
                  <a:rPr lang="en-US" dirty="0" err="1"/>
                  <a:t>sklearn</a:t>
                </a:r>
                <a:r>
                  <a:rPr lang="en-US" dirty="0"/>
                  <a:t> convention</a:t>
                </a:r>
              </a:p>
              <a:p>
                <a:r>
                  <a:rPr lang="en-US" dirty="0"/>
                  <a:t>Both penalize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 Tries to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small</a:t>
                </a:r>
              </a:p>
              <a:p>
                <a:pPr lvl="1"/>
                <a:r>
                  <a:rPr lang="en-US" dirty="0"/>
                  <a:t>Will see that L1 also promotes sparsity</a:t>
                </a:r>
              </a:p>
              <a:p>
                <a:r>
                  <a:rPr lang="en-US" dirty="0"/>
                  <a:t>Convention:  Do not include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general, no reason to make this term small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5F45F5-E283-40CC-81E0-37FA4BDC4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1" y="1539277"/>
                <a:ext cx="6227250" cy="4329817"/>
              </a:xfrm>
              <a:blipFill>
                <a:blip r:embed="rId2"/>
                <a:stretch>
                  <a:fillRect l="-1859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65FBB-3A52-4506-9105-6B5AA8F8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8A2EC4-E7E5-0B49-A9B4-2B25FE4C7EB7}"/>
              </a:ext>
            </a:extLst>
          </p:cNvPr>
          <p:cNvGrpSpPr/>
          <p:nvPr/>
        </p:nvGrpSpPr>
        <p:grpSpPr>
          <a:xfrm>
            <a:off x="7166690" y="2001509"/>
            <a:ext cx="3792607" cy="2094469"/>
            <a:chOff x="6595190" y="2635115"/>
            <a:chExt cx="3792607" cy="2094469"/>
          </a:xfrm>
        </p:grpSpPr>
        <p:pic>
          <p:nvPicPr>
            <p:cNvPr id="3074" name="Picture 2" descr="Image result for absolute square regularization">
              <a:extLst>
                <a:ext uri="{FF2B5EF4-FFF2-40B4-BE49-F238E27FC236}">
                  <a16:creationId xmlns:a16="http://schemas.microsoft.com/office/drawing/2014/main" id="{33156BCD-484F-4ABC-AA32-D7E28D339B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9003" y="3148434"/>
              <a:ext cx="289560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/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01B51D-F1AD-4EC6-B441-FC38FED8E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2769" y="2635115"/>
                  <a:ext cx="707627" cy="466090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/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898E42F-CCA8-4C28-9C4E-C0B299B32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190" y="2635115"/>
                  <a:ext cx="707627" cy="411395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/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49764B6-EA2E-4554-A14A-266A3115A4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9469" y="4337938"/>
                  <a:ext cx="448328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293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6247-87FF-438F-8573-EA4692DC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and 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Ridge and LASSO Regularization can be written with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norms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Ridge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/>
                    </a:solidFill>
                  </a:rPr>
                  <a:t>L1 norm </a:t>
                </a:r>
                <a:r>
                  <a:rPr lang="en-US" dirty="0"/>
                  <a:t>(pronounced ell-1)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8354A3-D0D6-4C55-8FE6-E9FB16873D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3B922-2B96-4124-8DA0-AEA23F34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14:cNvPr>
              <p14:cNvContentPartPr/>
              <p14:nvPr/>
            </p14:nvContentPartPr>
            <p14:xfrm>
              <a:off x="11436925" y="705419"/>
              <a:ext cx="5040" cy="1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23AB6E-60A2-4A61-B482-D4CE8793CA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8285" y="696419"/>
                <a:ext cx="226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48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8A7E-118D-4CFF-A808-A7636EE6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863A-5861-420B-80C3-118433A2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L2 tends to lead to many “small” coefficients</a:t>
            </a:r>
          </a:p>
          <a:p>
            <a:pPr lvl="1"/>
            <a:r>
              <a:rPr lang="en-US" dirty="0"/>
              <a:t>But solutions are not exactly zero</a:t>
            </a:r>
          </a:p>
          <a:p>
            <a:pPr lvl="1"/>
            <a:r>
              <a:rPr lang="en-US" dirty="0"/>
              <a:t>Not ideal for feature selection</a:t>
            </a:r>
          </a:p>
          <a:p>
            <a:endParaRPr lang="en-US" dirty="0"/>
          </a:p>
          <a:p>
            <a:r>
              <a:rPr lang="en-US" dirty="0"/>
              <a:t>L1 tends to lead to more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Several coefficients are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C2F61-E042-4615-8DDC-7B2CEC46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2FA4A6B6-360A-A544-B200-1BF69FBC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21" y="1988497"/>
            <a:ext cx="3292024" cy="388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A05EB62A-3556-A442-B2F7-0A497E73F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763" y="1883130"/>
            <a:ext cx="3236223" cy="398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5DCA43-EF06-B24A-98C4-D63DF1418E8B}"/>
              </a:ext>
            </a:extLst>
          </p:cNvPr>
          <p:cNvSpPr txBox="1"/>
          <p:nvPr/>
        </p:nvSpPr>
        <p:spPr>
          <a:xfrm>
            <a:off x="7104188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CE3F2-940E-4B46-8C91-0DE400995B46}"/>
              </a:ext>
            </a:extLst>
          </p:cNvPr>
          <p:cNvSpPr txBox="1"/>
          <p:nvPr/>
        </p:nvSpPr>
        <p:spPr>
          <a:xfrm>
            <a:off x="10485120" y="188313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</a:t>
            </a:r>
          </a:p>
        </p:txBody>
      </p:sp>
    </p:spTree>
    <p:extLst>
      <p:ext uri="{BB962C8B-B14F-4D97-AF65-F5344CB8AC3E}">
        <p14:creationId xmlns:p14="http://schemas.microsoft.com/office/powerpoint/2010/main" val="1623205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0774-EEBD-A44A-9893-BBD867DC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Ridge regression problem:  Find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to minimize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 for given regularization level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𝑟𝑖𝑑𝑔𝑒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gradient = 0</a:t>
                </a:r>
              </a:p>
              <a:p>
                <a:pPr lvl="1"/>
                <a:r>
                  <a:rPr lang="en-US" dirty="0"/>
                  <a:t>See homework</a:t>
                </a:r>
              </a:p>
              <a:p>
                <a:pPr lvl="1"/>
                <a:endParaRPr lang="en-US" dirty="0"/>
              </a:p>
              <a:p>
                <a:r>
                  <a:rPr lang="en-US" dirty="0" err="1"/>
                  <a:t>Sklearn</a:t>
                </a:r>
                <a:r>
                  <a:rPr lang="en-US" dirty="0"/>
                  <a:t> function for ridge regression:</a:t>
                </a:r>
              </a:p>
              <a:p>
                <a:pPr lvl="1"/>
                <a:r>
                  <a:rPr lang="en-US" dirty="0">
                    <a:hlinkClick r:id="rId2"/>
                  </a:rPr>
                  <a:t>http://scikit-learn.org/stable/modules/generated/sklearn.linear_model.Ridge.html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3F7EC-1B43-3146-8DBB-EA22773A6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D10B-EE32-EB4B-8978-44C6168C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21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C003-C39D-764D-8052-58C6CE30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Solving LASSO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LASSO</a:t>
                </a:r>
                <a:r>
                  <a:rPr lang="en-US" dirty="0"/>
                  <a:t> cost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Because derivative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continuous, there is no closed-form solution.</a:t>
                </a:r>
              </a:p>
              <a:p>
                <a:r>
                  <a:rPr lang="en-US" dirty="0"/>
                  <a:t>Many methods to solve iteratively</a:t>
                </a:r>
              </a:p>
              <a:p>
                <a:pPr lvl="1"/>
                <a:r>
                  <a:rPr lang="en-US" dirty="0"/>
                  <a:t>Least angle regression (LAR), coordinate descent, ADMM</a:t>
                </a:r>
              </a:p>
              <a:p>
                <a:pPr lvl="1"/>
                <a:r>
                  <a:rPr lang="en-US" dirty="0"/>
                  <a:t>Beyond the scope of this class</a:t>
                </a:r>
              </a:p>
              <a:p>
                <a:pPr lvl="1"/>
                <a:r>
                  <a:rPr lang="en-US" dirty="0"/>
                  <a:t>See textbook [Hastie2008] for LAR method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8D56A-BE6B-2446-BB67-81E9068CD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8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D01B-F8E1-3043-B467-53A02073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D1CD9-8EAE-1D43-A839-4ED5DDE6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Scaling</a:t>
                </a:r>
                <a:r>
                  <a:rPr lang="en-US" sz="2400" dirty="0"/>
                  <a:t>:  Whenever using regularization:</a:t>
                </a:r>
              </a:p>
              <a:p>
                <a:pPr lvl="1"/>
                <a:r>
                  <a:rPr lang="en-US" sz="2000" dirty="0"/>
                  <a:t>Scale each feature and the target to have zero mean and unit variance (or STD)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STD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200" dirty="0"/>
                  <a:t>After predictor for the scaled data are determined: </a:t>
                </a:r>
              </a:p>
              <a:p>
                <a:pPr lvl="1"/>
                <a:r>
                  <a:rPr lang="en-US" sz="2000" dirty="0"/>
                  <a:t>Derive the equivalent predictor on the original data (HW!)</a:t>
                </a:r>
              </a:p>
              <a:p>
                <a:r>
                  <a:rPr lang="en-US" sz="2400" dirty="0"/>
                  <a:t>Motivation: </a:t>
                </a:r>
              </a:p>
              <a:p>
                <a:pPr lvl="1"/>
                <a:r>
                  <a:rPr lang="en-US" sz="2000" dirty="0"/>
                  <a:t>Without scaling, the regularization level depends on the data range</a:t>
                </a:r>
              </a:p>
              <a:p>
                <a:pPr lvl="1"/>
                <a:r>
                  <a:rPr lang="en-US" sz="2000" dirty="0"/>
                  <a:t>With mean removal, we do not need the intercept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So that the regularization term is simply a L2 or L1 norm of coefficient vector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F26E9-6330-3F4C-8F4D-6704CDDB9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FD1-404E-6F4C-B016-533D781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F4E0-28E0-425B-91CE-C71D7839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Regularization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</p:spPr>
            <p:txBody>
              <a:bodyPr/>
              <a:lstStyle/>
              <a:p>
                <a:r>
                  <a:rPr lang="en-US" dirty="0"/>
                  <a:t>How do we select regularization level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constrained / simpler model</a:t>
                </a:r>
              </a:p>
              <a:p>
                <a:pPr lvl="1"/>
                <a:r>
                  <a:rPr lang="en-US" dirty="0"/>
                  <a:t>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complex model</a:t>
                </a:r>
              </a:p>
              <a:p>
                <a:r>
                  <a:rPr lang="en-US" dirty="0"/>
                  <a:t>Similar to inverse of model order</a:t>
                </a:r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via cross-validation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43690D-814A-465C-9248-2B46E4AA0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771160"/>
                <a:ext cx="4998720" cy="3062097"/>
              </a:xfrm>
              <a:blipFill>
                <a:blip r:embed="rId2"/>
                <a:stretch>
                  <a:fillRect l="-2927" t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77E74-73A6-4770-BEC4-5078E7E2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/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Pseudo-code</a:t>
                </a:r>
                <a:endParaRPr lang="es-E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s-ES" dirty="0"/>
                  <a:t>Split in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s-E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s-ES" dirty="0"/>
                  <a:t>.</a:t>
                </a:r>
              </a:p>
              <a:p>
                <a:endParaRPr lang="es-ES" dirty="0"/>
              </a:p>
              <a:p>
                <a:r>
                  <a:rPr lang="es-ES" dirty="0" err="1"/>
                  <a:t>For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𝑓𝑖𝑡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  // Fit on training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𝑝𝑟𝑒𝑑𝑖𝑐𝑡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b="0" dirty="0"/>
                  <a:t>   // </a:t>
                </a:r>
                <a:r>
                  <a:rPr lang="es-ES" b="0" dirty="0" err="1"/>
                  <a:t>Predict</a:t>
                </a:r>
                <a:r>
                  <a:rPr lang="es-ES" b="0" dirty="0"/>
                  <a:t>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𝑡𝑠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0" dirty="0"/>
                  <a:t>  // Score </a:t>
                </a:r>
                <a:r>
                  <a:rPr lang="es-ES" b="0" dirty="0" err="1"/>
                  <a:t>on</a:t>
                </a:r>
                <a:r>
                  <a:rPr lang="es-ES" b="0" dirty="0"/>
                  <a:t> test data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" b="0" dirty="0"/>
                  <a:t> // </a:t>
                </a:r>
                <a:r>
                  <a:rPr lang="es-ES" b="0" dirty="0" err="1"/>
                  <a:t>Select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" b="0" dirty="0"/>
                  <a:t> </a:t>
                </a:r>
                <a:r>
                  <a:rPr lang="es-ES" b="0" dirty="0" err="1"/>
                  <a:t>with</a:t>
                </a:r>
                <a:r>
                  <a:rPr lang="es-ES" b="0" dirty="0"/>
                  <a:t> </a:t>
                </a:r>
                <a:r>
                  <a:rPr lang="es-ES" b="0" dirty="0" err="1"/>
                  <a:t>highest</a:t>
                </a:r>
                <a:r>
                  <a:rPr lang="es-ES" b="0" dirty="0"/>
                  <a:t> test score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     </a:t>
                </a:r>
              </a:p>
              <a:p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B5A9CC-2F9C-4A70-BC69-14AD93CC0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37" y="1771988"/>
                <a:ext cx="5281127" cy="3985322"/>
              </a:xfrm>
              <a:prstGeom prst="rect">
                <a:avLst/>
              </a:prstGeom>
              <a:blipFill>
                <a:blip r:embed="rId3"/>
                <a:stretch>
                  <a:fillRect l="-1039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2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18B0-1AFF-47D4-A5F1-63254C2D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Regularized least squares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Whatever you choose for the </a:t>
                </a:r>
                <a:r>
                  <a:rPr lang="en-US" dirty="0" err="1"/>
                  <a:t>regularizer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Scale data before training</a:t>
                </a:r>
              </a:p>
              <a:p>
                <a:pPr lvl="1"/>
                <a:r>
                  <a:rPr lang="en-US" dirty="0"/>
                  <a:t>Select regularization level with cross-validation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21C944-26BA-47ED-9ADE-6C17FF758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0218" y="3828558"/>
                <a:ext cx="10058400" cy="1984413"/>
              </a:xfrm>
              <a:blipFill>
                <a:blip r:embed="rId2"/>
                <a:stretch>
                  <a:fillRect l="-1455" t="-3067" b="-4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6CB70-A481-456A-B3CD-735C61B3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600" noProof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E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1" i="1" noProof="0" smtClean="0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noProof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noProof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1" i="1" noProof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US" sz="1600" noProof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noProof="0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sz="1600" b="0" i="1" noProof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600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 noProof="0" smtClean="0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noProof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B1B9D4D-DECF-497C-BCDC-1DF43F1496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6322763"/>
                  </p:ext>
                </p:extLst>
              </p:nvPr>
            </p:nvGraphicFramePr>
            <p:xfrm>
              <a:off x="1263156" y="1627726"/>
              <a:ext cx="9892524" cy="1899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80044">
                      <a:extLst>
                        <a:ext uri="{9D8B030D-6E8A-4147-A177-3AD203B41FA5}">
                          <a16:colId xmlns:a16="http://schemas.microsoft.com/office/drawing/2014/main" val="2596355473"/>
                        </a:ext>
                      </a:extLst>
                    </a:gridCol>
                    <a:gridCol w="1731762">
                      <a:extLst>
                        <a:ext uri="{9D8B030D-6E8A-4147-A177-3AD203B41FA5}">
                          <a16:colId xmlns:a16="http://schemas.microsoft.com/office/drawing/2014/main" val="2243033450"/>
                        </a:ext>
                      </a:extLst>
                    </a:gridCol>
                    <a:gridCol w="2994578">
                      <a:extLst>
                        <a:ext uri="{9D8B030D-6E8A-4147-A177-3AD203B41FA5}">
                          <a16:colId xmlns:a16="http://schemas.microsoft.com/office/drawing/2014/main" val="3343692760"/>
                        </a:ext>
                      </a:extLst>
                    </a:gridCol>
                    <a:gridCol w="3686140">
                      <a:extLst>
                        <a:ext uri="{9D8B030D-6E8A-4147-A177-3AD203B41FA5}">
                          <a16:colId xmlns:a16="http://schemas.microsoft.com/office/drawing/2014/main" val="3351224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Regularizer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Effect on 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Solution for Fitting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2992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04918" r="-387676" b="-3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Leaves parameters unconstrained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04918" r="-826" b="-3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009598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Ridge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131579" r="-387676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small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Close to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8430" t="-131579" r="-826" b="-1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229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noProof="0"/>
                            <a:t>LASSO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15" t="-231579" r="-387676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Makes parameters sparse.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Many coefficients exactly zero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noProof="0" dirty="0"/>
                            <a:t>No analytic solution.  </a:t>
                          </a:r>
                          <a:br>
                            <a:rPr lang="en-US" sz="1600" noProof="0" dirty="0"/>
                          </a:br>
                          <a:r>
                            <a:rPr lang="en-US" sz="1600" noProof="0" dirty="0"/>
                            <a:t>Need to run an optimizer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68228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6417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5D2B-6A45-4EA3-BF3F-F88C6AAC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E8B12-D766-47A8-8DBF-6C6927E2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4AEA-127D-43C4-9C0C-9C8F640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08772"/>
            <a:ext cx="10015408" cy="34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1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371787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2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51371" y="144805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8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2A2D-3DF8-47EB-A8DB-5561324D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86E3-D511-441D-BF1A-769CDD9E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781006" cy="4329817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 built in Lasso class</a:t>
            </a:r>
          </a:p>
          <a:p>
            <a:r>
              <a:rPr lang="en-US" dirty="0"/>
              <a:t>Easy to use</a:t>
            </a:r>
          </a:p>
          <a:p>
            <a:pPr lvl="1"/>
            <a:r>
              <a:rPr lang="en-US" dirty="0"/>
              <a:t>Set alpha</a:t>
            </a:r>
          </a:p>
          <a:p>
            <a:pPr lvl="1"/>
            <a:r>
              <a:rPr lang="en-US" dirty="0"/>
              <a:t>Fit on training data</a:t>
            </a:r>
          </a:p>
          <a:p>
            <a:pPr lvl="1"/>
            <a:r>
              <a:rPr lang="en-US" dirty="0"/>
              <a:t>Predict and score on test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34E37-1A55-4A76-8B7A-A309752B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0ED6B-CF7B-4CF7-BE14-7C1C03ABC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31" y="1665835"/>
            <a:ext cx="5223511" cy="36528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18DD7E-C328-4811-8BEA-9971209A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832" y="3953166"/>
            <a:ext cx="4328501" cy="8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56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Alpha via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1557938"/>
            <a:ext cx="4721290" cy="4329817"/>
          </a:xfrm>
        </p:spPr>
        <p:txBody>
          <a:bodyPr/>
          <a:lstStyle/>
          <a:p>
            <a:r>
              <a:rPr lang="en-US" dirty="0"/>
              <a:t>In each fold we:</a:t>
            </a:r>
          </a:p>
          <a:p>
            <a:pPr lvl="1"/>
            <a:r>
              <a:rPr lang="en-US" dirty="0"/>
              <a:t>Split data into training and test</a:t>
            </a:r>
          </a:p>
          <a:p>
            <a:pPr lvl="1"/>
            <a:r>
              <a:rPr lang="en-US" dirty="0"/>
              <a:t>Fit the scale on the training</a:t>
            </a:r>
          </a:p>
          <a:p>
            <a:pPr lvl="1"/>
            <a:r>
              <a:rPr lang="en-US" dirty="0"/>
              <a:t>Transform training and test</a:t>
            </a:r>
          </a:p>
          <a:p>
            <a:pPr lvl="1"/>
            <a:r>
              <a:rPr lang="en-US" dirty="0"/>
              <a:t>For each alpha:</a:t>
            </a:r>
          </a:p>
          <a:p>
            <a:pPr lvl="1"/>
            <a:r>
              <a:rPr lang="en-US" dirty="0"/>
              <a:t>    Fit training and score on test</a:t>
            </a:r>
          </a:p>
          <a:p>
            <a:r>
              <a:rPr lang="en-US" dirty="0"/>
              <a:t>Note:  Scaling is redone on each fold</a:t>
            </a:r>
          </a:p>
          <a:p>
            <a:pPr lvl="1"/>
            <a:r>
              <a:rPr lang="en-US" dirty="0"/>
              <a:t>Ensures scaling is part of the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308E7-63ED-4848-996B-C3D093003D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29" r="-82"/>
          <a:stretch/>
        </p:blipFill>
        <p:spPr>
          <a:xfrm>
            <a:off x="5832118" y="1427309"/>
            <a:ext cx="4375572" cy="53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58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 Normal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</p:spPr>
            <p:txBody>
              <a:bodyPr/>
              <a:lstStyle/>
              <a:p>
                <a:r>
                  <a:rPr lang="en-US" dirty="0"/>
                  <a:t>Select alpha to maximize mean test R^2</a:t>
                </a:r>
              </a:p>
              <a:p>
                <a:pPr lvl="1"/>
                <a:r>
                  <a:rPr lang="en-US" dirty="0"/>
                  <a:t>Normal rule</a:t>
                </a:r>
              </a:p>
              <a:p>
                <a:pPr lvl="1"/>
                <a:r>
                  <a:rPr lang="en-US" dirty="0"/>
                  <a:t>Lower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overfit</a:t>
                </a:r>
              </a:p>
              <a:p>
                <a:pPr lvl="1"/>
                <a:r>
                  <a:rPr lang="en-US" dirty="0"/>
                  <a:t>Higher values of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underfit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07434A-B4FC-42E2-A5E5-EC50DCE1A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094" y="2889507"/>
                <a:ext cx="4721290" cy="2998248"/>
              </a:xfrm>
              <a:blipFill>
                <a:blip r:embed="rId3"/>
                <a:stretch>
                  <a:fillRect l="-3101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201950" y="1819844"/>
            <a:ext cx="0" cy="3637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8474246" y="5466199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(normal rule)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09F28B-264E-4A5B-8817-7F296161A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03" y="5046578"/>
            <a:ext cx="4111356" cy="53049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8E167D9-7271-4314-BEC5-4720F61294A3}"/>
              </a:ext>
            </a:extLst>
          </p:cNvPr>
          <p:cNvSpPr/>
          <p:nvPr/>
        </p:nvSpPr>
        <p:spPr>
          <a:xfrm>
            <a:off x="10205300" y="4622366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03D2CA5-31C5-4FCE-BEFD-AC5BA1371757}"/>
              </a:ext>
            </a:extLst>
          </p:cNvPr>
          <p:cNvSpPr/>
          <p:nvPr/>
        </p:nvSpPr>
        <p:spPr>
          <a:xfrm rot="10800000">
            <a:off x="6929441" y="4690872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FAE391-4523-46B7-BE1D-89BDAE21E283}"/>
              </a:ext>
            </a:extLst>
          </p:cNvPr>
          <p:cNvSpPr txBox="1"/>
          <p:nvPr/>
        </p:nvSpPr>
        <p:spPr>
          <a:xfrm>
            <a:off x="10002806" y="4991459"/>
            <a:ext cx="174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Over-regularized</a:t>
            </a:r>
            <a:br>
              <a:rPr lang="en-US" i="1" dirty="0"/>
            </a:br>
            <a:r>
              <a:rPr lang="en-US" i="1" dirty="0"/>
              <a:t>Underfit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6F171C-2319-48B9-911D-9934AB3546F7}"/>
              </a:ext>
            </a:extLst>
          </p:cNvPr>
          <p:cNvSpPr txBox="1"/>
          <p:nvPr/>
        </p:nvSpPr>
        <p:spPr>
          <a:xfrm>
            <a:off x="6079243" y="5071008"/>
            <a:ext cx="187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Under-regularized</a:t>
            </a:r>
            <a:br>
              <a:rPr lang="en-US" i="1" dirty="0"/>
            </a:br>
            <a:r>
              <a:rPr lang="en-US" i="1" dirty="0"/>
              <a:t>Overfit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371065" y="1656970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750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51CC63DF-834A-4615-80B0-2D3D1FC4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0" y="1455113"/>
            <a:ext cx="4865480" cy="306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3E28B-4243-4420-BA2F-0CCCC4C52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One SE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7434A-B4FC-42E2-A5E5-EC50DCE1A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094" y="2889507"/>
            <a:ext cx="4721290" cy="2998248"/>
          </a:xfrm>
        </p:spPr>
        <p:txBody>
          <a:bodyPr/>
          <a:lstStyle/>
          <a:p>
            <a:r>
              <a:rPr lang="en-US" dirty="0"/>
              <a:t>Can also use one SE rule:</a:t>
            </a:r>
          </a:p>
          <a:p>
            <a:pPr lvl="1"/>
            <a:r>
              <a:rPr lang="en-US" dirty="0"/>
              <a:t>Selects a higher regularized model</a:t>
            </a:r>
          </a:p>
          <a:p>
            <a:pPr lvl="1"/>
            <a:r>
              <a:rPr lang="en-US" dirty="0"/>
              <a:t>More sparse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F2CF-D698-4F8D-8067-D8D73DF5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9519A7-B7DC-4BDB-A0DA-B9E50F27EC0E}"/>
              </a:ext>
            </a:extLst>
          </p:cNvPr>
          <p:cNvCxnSpPr>
            <a:cxnSpLocks/>
          </p:cNvCxnSpPr>
          <p:nvPr/>
        </p:nvCxnSpPr>
        <p:spPr>
          <a:xfrm flipV="1">
            <a:off x="9365082" y="1939866"/>
            <a:ext cx="0" cy="276063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939F68-0AB6-4B55-A046-537E541C33AC}"/>
              </a:ext>
            </a:extLst>
          </p:cNvPr>
          <p:cNvSpPr txBox="1"/>
          <p:nvPr/>
        </p:nvSpPr>
        <p:spPr>
          <a:xfrm>
            <a:off x="7528341" y="4700505"/>
            <a:ext cx="127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Alpha with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normal rule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B39B59-FC2A-46DE-844B-EC8F81ED13EC}"/>
              </a:ext>
            </a:extLst>
          </p:cNvPr>
          <p:cNvCxnSpPr/>
          <p:nvPr/>
        </p:nvCxnSpPr>
        <p:spPr>
          <a:xfrm flipH="1">
            <a:off x="5542384" y="1828988"/>
            <a:ext cx="357418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40851-E62A-4B59-B818-A25E1FE91668}"/>
              </a:ext>
            </a:extLst>
          </p:cNvPr>
          <p:cNvSpPr txBox="1"/>
          <p:nvPr/>
        </p:nvSpPr>
        <p:spPr>
          <a:xfrm>
            <a:off x="3425463" y="1554162"/>
            <a:ext cx="2044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Max mean test R^2</a:t>
            </a:r>
            <a:r>
              <a:rPr lang="en-US" dirty="0"/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5F7F-7B93-4DA9-9D5A-9CD87CC1F82C}"/>
              </a:ext>
            </a:extLst>
          </p:cNvPr>
          <p:cNvCxnSpPr>
            <a:cxnSpLocks/>
          </p:cNvCxnSpPr>
          <p:nvPr/>
        </p:nvCxnSpPr>
        <p:spPr>
          <a:xfrm flipH="1">
            <a:off x="5542384" y="1961331"/>
            <a:ext cx="3971914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68A0D1-9EEE-4016-B104-D058486F4378}"/>
              </a:ext>
            </a:extLst>
          </p:cNvPr>
          <p:cNvSpPr txBox="1"/>
          <p:nvPr/>
        </p:nvSpPr>
        <p:spPr>
          <a:xfrm>
            <a:off x="2724951" y="1840861"/>
            <a:ext cx="274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Max mean test R^2-one SE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AA60B3-B732-40CF-A357-6271E71ABC28}"/>
              </a:ext>
            </a:extLst>
          </p:cNvPr>
          <p:cNvCxnSpPr>
            <a:cxnSpLocks/>
          </p:cNvCxnSpPr>
          <p:nvPr/>
        </p:nvCxnSpPr>
        <p:spPr>
          <a:xfrm flipV="1">
            <a:off x="9078064" y="1828988"/>
            <a:ext cx="0" cy="285249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814D3F-02F9-4EE6-8DC8-E865514E0461}"/>
              </a:ext>
            </a:extLst>
          </p:cNvPr>
          <p:cNvSpPr txBox="1"/>
          <p:nvPr/>
        </p:nvSpPr>
        <p:spPr>
          <a:xfrm>
            <a:off x="9365082" y="4700505"/>
            <a:ext cx="12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Alpha with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one SE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3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in the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L1 regularization:</a:t>
            </a:r>
          </a:p>
          <a:p>
            <a:pPr lvl="1"/>
            <a:r>
              <a:rPr lang="en-US" dirty="0"/>
              <a:t>Makes coefficient smaller</a:t>
            </a:r>
          </a:p>
          <a:p>
            <a:pPr lvl="1"/>
            <a:r>
              <a:rPr lang="en-US" dirty="0"/>
              <a:t>Many coefficients approx. 0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4267-CD22-4F59-9489-7E9AFF62E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95" y="1610948"/>
            <a:ext cx="68865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031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table:  Variables with 10 large coefficient magnitudes</a:t>
            </a:r>
          </a:p>
          <a:p>
            <a:r>
              <a:rPr lang="en-US" dirty="0"/>
              <a:t>Minimally regularized (Ridge) has:</a:t>
            </a:r>
          </a:p>
          <a:p>
            <a:pPr lvl="1"/>
            <a:r>
              <a:rPr lang="en-US" dirty="0"/>
              <a:t>Variables that are highly correlated</a:t>
            </a:r>
          </a:p>
          <a:p>
            <a:pPr lvl="1"/>
            <a:r>
              <a:rPr lang="en-US" dirty="0"/>
              <a:t>Ex:  </a:t>
            </a:r>
            <a:r>
              <a:rPr lang="en-US" dirty="0" err="1"/>
              <a:t>GrLivArea</a:t>
            </a:r>
            <a:r>
              <a:rPr lang="en-US" dirty="0"/>
              <a:t> and 2ndFlrSF</a:t>
            </a:r>
          </a:p>
          <a:p>
            <a:pPr lvl="1"/>
            <a:r>
              <a:rPr lang="en-US" dirty="0"/>
              <a:t>Several large variables</a:t>
            </a:r>
          </a:p>
          <a:p>
            <a:r>
              <a:rPr lang="en-US" dirty="0"/>
              <a:t>Lasso:</a:t>
            </a:r>
          </a:p>
          <a:p>
            <a:pPr lvl="1"/>
            <a:r>
              <a:rPr lang="en-US" dirty="0"/>
              <a:t>Reduces correlated variables</a:t>
            </a:r>
          </a:p>
          <a:p>
            <a:pPr lvl="1"/>
            <a:r>
              <a:rPr lang="en-US" dirty="0"/>
              <a:t>Selects </a:t>
            </a:r>
            <a:r>
              <a:rPr lang="en-US" dirty="0" err="1"/>
              <a:t>GrLivArea</a:t>
            </a:r>
            <a:r>
              <a:rPr lang="en-US" dirty="0"/>
              <a:t> alone</a:t>
            </a:r>
          </a:p>
          <a:p>
            <a:pPr lvl="1"/>
            <a:r>
              <a:rPr lang="en-US" dirty="0"/>
              <a:t>Gives the variables more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B58D2-461D-42A9-92D1-93D78A8E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720" y="2051540"/>
            <a:ext cx="6029000" cy="258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81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Vs. Lasso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alpha for both </a:t>
            </a:r>
            <a:r>
              <a:rPr lang="en-US" dirty="0" err="1"/>
              <a:t>regularizer</a:t>
            </a:r>
            <a:endParaRPr lang="en-US" dirty="0"/>
          </a:p>
          <a:p>
            <a:r>
              <a:rPr lang="en-US" dirty="0"/>
              <a:t>Optimal mean test R^2 is better for LASSO</a:t>
            </a:r>
          </a:p>
          <a:p>
            <a:r>
              <a:rPr lang="en-US" dirty="0"/>
              <a:t>Offers better feature selection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25589-34E0-4125-A907-C2776E4B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19" y="2305400"/>
            <a:ext cx="41910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7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CF0A-D0F4-4389-BD8E-F90B5284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F321-8C17-4567-AA41-C17E07D60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of coefficients vs. alpha</a:t>
            </a:r>
          </a:p>
          <a:p>
            <a:r>
              <a:rPr lang="en-US" dirty="0"/>
              <a:t>For large alpha:</a:t>
            </a:r>
          </a:p>
          <a:p>
            <a:pPr lvl="1"/>
            <a:r>
              <a:rPr lang="en-US" dirty="0"/>
              <a:t>All coefficients are zero</a:t>
            </a:r>
          </a:p>
          <a:p>
            <a:r>
              <a:rPr lang="en-US" dirty="0"/>
              <a:t>As alpha is decreased:	</a:t>
            </a:r>
          </a:p>
          <a:p>
            <a:pPr lvl="1"/>
            <a:r>
              <a:rPr lang="en-US" dirty="0"/>
              <a:t>One coefficient is activated at a time</a:t>
            </a:r>
          </a:p>
          <a:p>
            <a:pPr lvl="1"/>
            <a:r>
              <a:rPr lang="en-US" dirty="0"/>
              <a:t>Indicates an ordering of importance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9B80-69F6-495A-8A41-F4938FA0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BDE99-8AA1-4AF8-9B41-F3FC85B8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75" y="1539277"/>
            <a:ext cx="567690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D8428-EC09-45BF-B879-272752836FB3}"/>
              </a:ext>
            </a:extLst>
          </p:cNvPr>
          <p:cNvSpPr txBox="1"/>
          <p:nvPr/>
        </p:nvSpPr>
        <p:spPr>
          <a:xfrm>
            <a:off x="7149746" y="4814296"/>
            <a:ext cx="1528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Optimal Alpha</a:t>
            </a:r>
            <a:br>
              <a:rPr lang="en-US" dirty="0"/>
            </a:br>
            <a:r>
              <a:rPr lang="en-US" dirty="0"/>
              <a:t>(one SE rule)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C0E8201-2236-4CCD-8E17-DBC5C79E94E7}"/>
              </a:ext>
            </a:extLst>
          </p:cNvPr>
          <p:cNvSpPr/>
          <p:nvPr/>
        </p:nvSpPr>
        <p:spPr>
          <a:xfrm>
            <a:off x="10124618" y="3927157"/>
            <a:ext cx="797765" cy="28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0D3BE8-1EEF-42B4-8771-9AFD8CBE6CE2}"/>
              </a:ext>
            </a:extLst>
          </p:cNvPr>
          <p:cNvSpPr txBox="1"/>
          <p:nvPr/>
        </p:nvSpPr>
        <p:spPr>
          <a:xfrm>
            <a:off x="9922124" y="4296250"/>
            <a:ext cx="1529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Increasing</a:t>
            </a:r>
            <a:br>
              <a:rPr lang="en-US" i="1" dirty="0"/>
            </a:br>
            <a:r>
              <a:rPr lang="en-US" i="1" dirty="0"/>
              <a:t>Regularization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6AA9F-28B1-4191-AA13-148AED15F9CF}"/>
              </a:ext>
            </a:extLst>
          </p:cNvPr>
          <p:cNvCxnSpPr/>
          <p:nvPr/>
        </p:nvCxnSpPr>
        <p:spPr>
          <a:xfrm flipV="1">
            <a:off x="7914026" y="3828118"/>
            <a:ext cx="0" cy="96070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66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DAFB-A3A8-9943-A8B4-D41A95B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Final Regressor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Select features from cross-validation</a:t>
                </a:r>
              </a:p>
              <a:p>
                <a:r>
                  <a:rPr lang="en-US" sz="2400" dirty="0"/>
                  <a:t>Re-run ordinary (un-regularized) regression on reduced features</a:t>
                </a:r>
              </a:p>
              <a:p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fold validation</a:t>
                </a:r>
              </a:p>
              <a:p>
                <a:r>
                  <a:rPr lang="en-US" sz="2400" dirty="0"/>
                  <a:t>K-folds yield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weights and biases</a:t>
                </a:r>
              </a:p>
              <a:p>
                <a:r>
                  <a:rPr lang="en-US" sz="2400" dirty="0"/>
                  <a:t>Take mean of the weights and biases for the final parameter estimate</a:t>
                </a:r>
              </a:p>
              <a:p>
                <a:r>
                  <a:rPr lang="en-US" sz="2400" dirty="0"/>
                  <a:t>Take mean of the test MSE for the estimate of the test 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64C45-D6E3-B44D-9E4C-F315FC559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996-7E0F-D747-95E8-5BA80503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73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95388" y="282479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16D-0CAF-4314-9E5A-B425D1A7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Housing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C962-8047-41C9-BA45-C696E567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8520" y="1539277"/>
            <a:ext cx="4847159" cy="4329817"/>
          </a:xfrm>
        </p:spPr>
        <p:txBody>
          <a:bodyPr/>
          <a:lstStyle/>
          <a:p>
            <a:r>
              <a:rPr lang="en-US" dirty="0"/>
              <a:t>Many services now predict house prices</a:t>
            </a:r>
          </a:p>
          <a:p>
            <a:r>
              <a:rPr lang="en-US" dirty="0"/>
              <a:t>Data science enters real estate!</a:t>
            </a:r>
          </a:p>
          <a:p>
            <a:r>
              <a:rPr lang="en-US" dirty="0"/>
              <a:t>Many possible variables:</a:t>
            </a:r>
          </a:p>
          <a:p>
            <a:pPr lvl="1"/>
            <a:r>
              <a:rPr lang="en-US" dirty="0"/>
              <a:t>Square meters</a:t>
            </a:r>
          </a:p>
          <a:p>
            <a:pPr lvl="1"/>
            <a:r>
              <a:rPr lang="en-US" dirty="0"/>
              <a:t>Condition</a:t>
            </a:r>
          </a:p>
          <a:p>
            <a:pPr lvl="1"/>
            <a:r>
              <a:rPr lang="en-US" dirty="0"/>
              <a:t>Zip code</a:t>
            </a:r>
          </a:p>
          <a:p>
            <a:pPr lvl="1"/>
            <a:r>
              <a:rPr lang="en-US" dirty="0"/>
              <a:t>Education quality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variables </a:t>
            </a:r>
            <a:r>
              <a:rPr lang="en-US" i="1" dirty="0"/>
              <a:t>really</a:t>
            </a:r>
            <a:r>
              <a:rPr lang="en-US" dirty="0"/>
              <a:t> determine the price?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F1AF8-ACE6-48F6-893C-32F694F2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96CEF-C74C-4B87-8716-54C2C485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30" y="1539277"/>
            <a:ext cx="4489917" cy="755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C379A5-6625-43E2-94CC-7C3F7B17A207}"/>
              </a:ext>
            </a:extLst>
          </p:cNvPr>
          <p:cNvSpPr txBox="1"/>
          <p:nvPr/>
        </p:nvSpPr>
        <p:spPr>
          <a:xfrm>
            <a:off x="1232282" y="5057113"/>
            <a:ext cx="478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https://www.zillow.com/tech/introducing-a-new-and-improved-zestimate-algorithm/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87328-6EFE-423E-89E1-D41FB49DC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19" y="5222550"/>
            <a:ext cx="2517255" cy="7155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8C86A-759A-46BB-8D6C-38FD2EEAB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0811" y="5222550"/>
            <a:ext cx="2226202" cy="71556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EACC53-3F86-4E9E-8A09-D3A592BC1F84}"/>
              </a:ext>
            </a:extLst>
          </p:cNvPr>
          <p:cNvGrpSpPr/>
          <p:nvPr/>
        </p:nvGrpSpPr>
        <p:grpSpPr>
          <a:xfrm>
            <a:off x="358937" y="2294320"/>
            <a:ext cx="4859923" cy="2457854"/>
            <a:chOff x="358937" y="2294320"/>
            <a:chExt cx="4859923" cy="245785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46503-4D4A-4641-86B4-1CDF0585C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530" y="2294320"/>
              <a:ext cx="3980330" cy="2457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17880-2940-40E0-89DE-A6F6267F9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8937" y="3892678"/>
              <a:ext cx="2639881" cy="85949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2786FB1-12EA-42D9-8EA8-8F8B30582561}"/>
                </a:ext>
              </a:extLst>
            </p:cNvPr>
            <p:cNvSpPr/>
            <p:nvPr/>
          </p:nvSpPr>
          <p:spPr>
            <a:xfrm>
              <a:off x="1274995" y="4478694"/>
              <a:ext cx="1356238" cy="2734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F07E-C1DB-8E4E-918C-1588251D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true data generated from probabilistic model with Gaussian noise: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Maximum likelihood </a:t>
                </a:r>
                <a:r>
                  <a:rPr lang="en-US" dirty="0"/>
                  <a:t>estimator: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Least Squares 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A5C22-4170-2E43-B92F-FC3BC0E6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BD07-CAD0-FA42-860A-AEAC6DA2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006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(MAP Estimate)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Maximum a posterior (MAP)</a:t>
                </a:r>
                <a:r>
                  <a:rPr lang="en-US" dirty="0"/>
                  <a:t> estimator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Most likely parameter value given evidence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Bayes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Hence: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A</a:t>
                </a:r>
                <a:r>
                  <a:rPr lang="en-US" dirty="0"/>
                  <a:t> are fixed)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Likelihood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matches data 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Prior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:  How well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agrees with prior knowledge about its distribution (constraints)</a:t>
                </a:r>
              </a:p>
              <a:p>
                <a:r>
                  <a:rPr lang="en-US" dirty="0"/>
                  <a:t>More in probability class…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1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F17E-71CA-4302-A013-8A8ED33F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Estimation with Logarithms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easier to use logarithms: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Gaussian density for noise in y: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Hence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  <m:r>
                                                  <a:rPr lang="en-US" b="1" i="1">
                                                    <a:latin typeface="Cambria Math" panose="02040503050406030204" pitchFamily="18" charset="0"/>
                                                  </a:rPr>
                                                  <m:t>𝜷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Conclusion:</a:t>
                </a:r>
                <a:r>
                  <a:rPr lang="en-US" dirty="0"/>
                  <a:t>  MAP estimate = regularized LS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Penalize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proportional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:  Less likely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penalized 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5A880-6E38-4466-A722-E27D7D0E8C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EAC5-3224-46F0-B8BD-36F59EF9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990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F7AF-200C-C44D-9E6E-C6668CE6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and Lasso as Bayesian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  Bayesian Estimator: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𝜷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𝜷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Gaussian with zero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𝜋𝜎</m:t>
                            </m:r>
                          </m:den>
                        </m:f>
                      </m:e>
                    </m:box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type m:val="li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𝑐𝑜𝑛𝑠𝑡𝑎𝑛𝑡𝑠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𝛾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box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Ridge Regression!</a:t>
                </a:r>
              </a:p>
              <a:p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</a:t>
                </a:r>
                <a:r>
                  <a:rPr lang="en-US" dirty="0"/>
                  <a:t>. Laplacian  with zero mean: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box>
                      <m:r>
                        <a:rPr lang="en-US" i="1" dirty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type m:val="li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box>
                                  <m:box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den>
                                    </m:f>
                                  </m:e>
                                </m:box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dirty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= </m:t>
                    </m:r>
                  </m:oMath>
                </a14:m>
                <a:r>
                  <a:rPr lang="en-US" dirty="0"/>
                  <a:t>Lasso Regression!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B6DC8-6B67-8747-88C4-0C7E3DC63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4E67-3BE7-5F4B-A447-AA383CE1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56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20555" y="3294576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11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EDF-AD2C-4609-A9F5-11A5715B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 Medical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19BD-8F33-4AB7-9105-44B19417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Ex:  Prostate specific antigen (PSA) test</a:t>
            </a:r>
          </a:p>
          <a:p>
            <a:pPr lvl="1"/>
            <a:r>
              <a:rPr lang="en-US" dirty="0"/>
              <a:t>Many years ago, PSA level was being consider for cancer screening</a:t>
            </a:r>
          </a:p>
          <a:p>
            <a:pPr lvl="1"/>
            <a:r>
              <a:rPr lang="en-US" dirty="0"/>
              <a:t>Question:  Is a PSA test good for cancer?</a:t>
            </a:r>
          </a:p>
          <a:p>
            <a:pPr lvl="1"/>
            <a:r>
              <a:rPr lang="en-US" dirty="0"/>
              <a:t>Obtain features of prostate and correlate with PSA level</a:t>
            </a:r>
          </a:p>
          <a:p>
            <a:pPr lvl="1"/>
            <a:r>
              <a:rPr lang="en-US" dirty="0"/>
              <a:t>Determine if cancer volume is a relevant feature</a:t>
            </a:r>
          </a:p>
          <a:p>
            <a:pPr lvl="1"/>
            <a:r>
              <a:rPr lang="en-US" dirty="0"/>
              <a:t>See demo 1 on </a:t>
            </a:r>
            <a:r>
              <a:rPr lang="en-US" dirty="0" err="1"/>
              <a:t>github</a:t>
            </a:r>
            <a:r>
              <a:rPr lang="en-US" dirty="0"/>
              <a:t> site</a:t>
            </a:r>
          </a:p>
          <a:p>
            <a:pPr lvl="1"/>
            <a:r>
              <a:rPr lang="en-US" dirty="0"/>
              <a:t>Also in text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9951-E727-43BA-950C-746A57BD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D9128-72F2-4443-BD25-39607F56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594" y="1851127"/>
            <a:ext cx="3200400" cy="3409950"/>
          </a:xfrm>
          <a:prstGeom prst="rect">
            <a:avLst/>
          </a:prstGeom>
        </p:spPr>
      </p:pic>
      <p:pic>
        <p:nvPicPr>
          <p:cNvPr id="7" name="Picture 4" descr="Image result for prostate specific antigen">
            <a:extLst>
              <a:ext uri="{FF2B5EF4-FFF2-40B4-BE49-F238E27FC236}">
                <a16:creationId xmlns:a16="http://schemas.microsoft.com/office/drawing/2014/main" id="{A5EB8D00-1A79-44FB-AF5B-F4E2483B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62" y="3932854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20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2712-3347-46BB-8BF6-B9FF53D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2:  Model Selection with Limited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selection is particularly valuable when data is limited</a:t>
                </a:r>
              </a:p>
              <a:p>
                <a:r>
                  <a:rPr lang="en-US" dirty="0"/>
                  <a:t>Ex:  Consider linear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parameters</a:t>
                </a:r>
              </a:p>
              <a:p>
                <a:r>
                  <a:rPr lang="en-US" dirty="0"/>
                  <a:t>From previous lecture,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data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cases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 below</a:t>
                </a:r>
              </a:p>
              <a:p>
                <a:pPr lvl="1"/>
                <a:r>
                  <a:rPr lang="en-US" dirty="0"/>
                  <a:t>Many few data points than features</a:t>
                </a:r>
              </a:p>
              <a:p>
                <a:pPr lvl="1"/>
                <a:r>
                  <a:rPr lang="en-US" dirty="0"/>
                  <a:t>Classic linear fit will not work</a:t>
                </a:r>
              </a:p>
              <a:p>
                <a:r>
                  <a:rPr lang="en-US" dirty="0"/>
                  <a:t>But, suppose we can restrict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non-zero parameters</a:t>
                </a:r>
              </a:p>
              <a:p>
                <a:pPr lvl="1"/>
                <a:r>
                  <a:rPr lang="en-US" dirty="0"/>
                  <a:t>Then, we can find a good fit on those parameters</a:t>
                </a:r>
              </a:p>
              <a:p>
                <a:r>
                  <a:rPr lang="en-US" dirty="0"/>
                  <a:t>Challenge:  How do we find a small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of relevant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77C7C-1A22-4A74-9E41-4C0F5ACC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9058-4A16-4B25-B832-DE723EF8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4E02B-F82F-4AE3-BC13-E8BFE2EC024F}"/>
              </a:ext>
            </a:extLst>
          </p:cNvPr>
          <p:cNvGrpSpPr/>
          <p:nvPr/>
        </p:nvGrpSpPr>
        <p:grpSpPr>
          <a:xfrm>
            <a:off x="8075983" y="2518191"/>
            <a:ext cx="3739832" cy="2650930"/>
            <a:chOff x="8075983" y="2518191"/>
            <a:chExt cx="3739832" cy="26509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2A5F9D-7BFC-4F4A-B233-21ACC469845A}"/>
                </a:ext>
              </a:extLst>
            </p:cNvPr>
            <p:cNvSpPr/>
            <p:nvPr/>
          </p:nvSpPr>
          <p:spPr>
            <a:xfrm>
              <a:off x="9501823" y="3294776"/>
              <a:ext cx="2313992" cy="111034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/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Samples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B6E136-D3E7-41E0-AACE-E4EEFD44C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983" y="3665281"/>
                  <a:ext cx="1190582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r="-410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/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US" dirty="0"/>
                    <a:t> Features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AF4B97D-FD12-4806-B286-C2134BB7C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2518191"/>
                  <a:ext cx="122732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49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BE12AC-DEB6-4FD8-B0D9-E744714DB96B}"/>
                </a:ext>
              </a:extLst>
            </p:cNvPr>
            <p:cNvCxnSpPr/>
            <p:nvPr/>
          </p:nvCxnSpPr>
          <p:spPr>
            <a:xfrm>
              <a:off x="9501823" y="3082313"/>
              <a:ext cx="231399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10D5E91-3E8A-493D-B066-4F7DF3FB84BA}"/>
                </a:ext>
              </a:extLst>
            </p:cNvPr>
            <p:cNvCxnSpPr>
              <a:cxnSpLocks/>
            </p:cNvCxnSpPr>
            <p:nvPr/>
          </p:nvCxnSpPr>
          <p:spPr>
            <a:xfrm>
              <a:off x="9346794" y="3294776"/>
              <a:ext cx="0" cy="11103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/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EA6A6FC-2A5F-473D-A5D9-F77157D6F5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7027" y="3693578"/>
                  <a:ext cx="4435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/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1246BE6-9E02-4DED-BA9D-BA64BF4DB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7038" y="4799789"/>
                  <a:ext cx="93660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710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 Spam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</p:spPr>
            <p:txBody>
              <a:bodyPr/>
              <a:lstStyle/>
              <a:p>
                <a:r>
                  <a:rPr lang="en-US" dirty="0"/>
                  <a:t>Classification problem:</a:t>
                </a:r>
              </a:p>
              <a:p>
                <a:pPr lvl="1"/>
                <a:r>
                  <a:rPr lang="en-US" dirty="0"/>
                  <a:t>Is email junk or not junk?</a:t>
                </a:r>
              </a:p>
              <a:p>
                <a:r>
                  <a:rPr lang="en-US" dirty="0"/>
                  <a:t>Typical bag-of-word model:</a:t>
                </a:r>
              </a:p>
              <a:p>
                <a:pPr lvl="1"/>
                <a:r>
                  <a:rPr lang="en-US" dirty="0"/>
                  <a:t>Enumerate all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Represent email via word count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instances of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selection: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vocabulary size is typically very large</a:t>
                </a:r>
              </a:p>
              <a:p>
                <a:pPr lvl="1"/>
                <a:r>
                  <a:rPr lang="en-US" dirty="0"/>
                  <a:t>But, only a few words are likely relevant</a:t>
                </a:r>
              </a:p>
              <a:p>
                <a:pPr lvl="1"/>
                <a:r>
                  <a:rPr lang="en-US" dirty="0"/>
                  <a:t>Want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relevant words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7790" y="1716157"/>
                <a:ext cx="4807889" cy="4245702"/>
              </a:xfrm>
              <a:blipFill>
                <a:blip r:embed="rId2"/>
                <a:stretch>
                  <a:fillRect l="-3042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1632686"/>
            <a:ext cx="5118346" cy="23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8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 EEG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EEG:  Electroencephalography</a:t>
                </a:r>
              </a:p>
              <a:p>
                <a:r>
                  <a:rPr lang="en-US" dirty="0"/>
                  <a:t>Measure brain activity from electrodes on scalp</a:t>
                </a:r>
              </a:p>
              <a:p>
                <a:r>
                  <a:rPr lang="en-US" dirty="0"/>
                  <a:t>Source localization problem:</a:t>
                </a:r>
              </a:p>
              <a:p>
                <a:pPr lvl="1"/>
                <a:r>
                  <a:rPr lang="en-US" dirty="0"/>
                  <a:t>Find brain region responsible for evoked response</a:t>
                </a:r>
              </a:p>
              <a:p>
                <a:r>
                  <a:rPr lang="en-US" dirty="0"/>
                  <a:t>Problem: </a:t>
                </a:r>
              </a:p>
              <a:p>
                <a:pPr lvl="1"/>
                <a:r>
                  <a:rPr lang="en-US" dirty="0"/>
                  <a:t>Many possible brain regions</a:t>
                </a:r>
                <a:br>
                  <a:rPr lang="en-US" dirty="0"/>
                </a:br>
                <a:r>
                  <a:rPr lang="en-US" dirty="0"/>
                  <a:t>Typically use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10,000 voxels</a:t>
                </a:r>
              </a:p>
              <a:p>
                <a:pPr lvl="1"/>
                <a:r>
                  <a:rPr lang="en-US" dirty="0"/>
                  <a:t>But, limited number of measurements: </a:t>
                </a:r>
                <a:br>
                  <a:rPr lang="en-US" dirty="0"/>
                </a:br>
                <a:r>
                  <a:rPr lang="en-US" dirty="0"/>
                  <a:t>100s of electrodes</a:t>
                </a:r>
              </a:p>
              <a:p>
                <a:pPr lvl="1"/>
                <a:r>
                  <a:rPr lang="en-US" dirty="0"/>
                  <a:t>Cannot fit a model from all brain regions</a:t>
                </a:r>
              </a:p>
              <a:p>
                <a:r>
                  <a:rPr lang="en-US" dirty="0"/>
                  <a:t>Model selection:</a:t>
                </a:r>
              </a:p>
              <a:p>
                <a:pPr lvl="1"/>
                <a:r>
                  <a:rPr lang="en-US" dirty="0"/>
                  <a:t>We know that responses are likely from a small brain region</a:t>
                </a:r>
              </a:p>
              <a:p>
                <a:pPr lvl="1"/>
                <a:r>
                  <a:rPr lang="en-US" dirty="0"/>
                  <a:t>Find a small number of voxels that explain response</a:t>
                </a:r>
              </a:p>
              <a:p>
                <a:pPr lvl="1"/>
                <a:r>
                  <a:rPr lang="en-US" dirty="0"/>
                  <a:t>See lab!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6" name="Picture 2" descr="Image result for eeg source localization">
            <a:extLst>
              <a:ext uri="{FF2B5EF4-FFF2-40B4-BE49-F238E27FC236}">
                <a16:creationId xmlns:a16="http://schemas.microsoft.com/office/drawing/2014/main" id="{98FE9ED1-4775-4D0B-B748-F92D9679C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3286109"/>
            <a:ext cx="3638550" cy="241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eg">
            <a:extLst>
              <a:ext uri="{FF2B5EF4-FFF2-40B4-BE49-F238E27FC236}">
                <a16:creationId xmlns:a16="http://schemas.microsoft.com/office/drawing/2014/main" id="{1AB5F636-E8ED-4C6E-A2FE-F692B70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15760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84592-9D82-4B97-AB69-F9F40D704A11}"/>
              </a:ext>
            </a:extLst>
          </p:cNvPr>
          <p:cNvSpPr txBox="1"/>
          <p:nvPr/>
        </p:nvSpPr>
        <p:spPr>
          <a:xfrm>
            <a:off x="9518650" y="1468303"/>
            <a:ext cx="1775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Image: mayoclinic.org</a:t>
            </a:r>
          </a:p>
        </p:txBody>
      </p:sp>
    </p:spTree>
    <p:extLst>
      <p:ext uri="{BB962C8B-B14F-4D97-AF65-F5344CB8AC3E}">
        <p14:creationId xmlns:p14="http://schemas.microsoft.com/office/powerpoint/2010/main" val="30846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62D26-D6EA-4AFB-A807-163048A2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 DNA </a:t>
            </a:r>
            <a:r>
              <a:rPr lang="en-US" dirty="0" err="1"/>
              <a:t>MicroArray</a:t>
            </a:r>
            <a:r>
              <a:rPr lang="en-US" dirty="0"/>
              <a:t>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Basic genetic problem</a:t>
                </a:r>
              </a:p>
              <a:p>
                <a:pPr lvl="1"/>
                <a:r>
                  <a:rPr lang="en-US" dirty="0"/>
                  <a:t>Which genes determine some characteristic (i.e. phenotype)?</a:t>
                </a:r>
              </a:p>
              <a:p>
                <a:r>
                  <a:rPr lang="en-US" dirty="0"/>
                  <a:t>DNA microarrays:  </a:t>
                </a:r>
              </a:p>
              <a:p>
                <a:pPr lvl="1"/>
                <a:r>
                  <a:rPr lang="en-US" dirty="0"/>
                  <a:t>Measure “expression” levels of large numbers of genes </a:t>
                </a:r>
              </a:p>
              <a:p>
                <a:pPr lvl="1"/>
                <a:r>
                  <a:rPr lang="en-US" dirty="0"/>
                  <a:t>Expression levels = amount of protein produced by gene</a:t>
                </a:r>
              </a:p>
              <a:p>
                <a:r>
                  <a:rPr lang="en-US" dirty="0"/>
                  <a:t>Data modeling:</a:t>
                </a:r>
              </a:p>
              <a:p>
                <a:pPr lvl="1"/>
                <a:r>
                  <a:rPr lang="en-US" dirty="0"/>
                  <a:t>Fit phenotype to expression levels</a:t>
                </a:r>
              </a:p>
              <a:p>
                <a:pPr lvl="1"/>
                <a:r>
                  <a:rPr lang="en-US" dirty="0"/>
                  <a:t>Usually have large numbers of genes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~1000)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But, small number of data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~100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know only a small number of genes are responsible</a:t>
                </a:r>
              </a:p>
              <a:p>
                <a:pPr lvl="1"/>
                <a:r>
                  <a:rPr lang="en-US" dirty="0"/>
                  <a:t>So, we can use model selection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89D1FA-6BF4-43A5-824C-038ABDD51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F3DA-5B05-42F0-8DE4-46037C0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B3188B-0EF2-431F-9E35-AB352FB5B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37" y="1326814"/>
            <a:ext cx="3050627" cy="47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4CC-562E-449E-9ADD-636CDD980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A2BC-2F4E-432F-BBD0-7F651F26E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7977" y="1539277"/>
            <a:ext cx="4401670" cy="4329817"/>
          </a:xfrm>
        </p:spPr>
        <p:txBody>
          <a:bodyPr/>
          <a:lstStyle/>
          <a:p>
            <a:r>
              <a:rPr lang="en-US" dirty="0"/>
              <a:t>Ames, Iowa Dataset</a:t>
            </a:r>
          </a:p>
          <a:p>
            <a:pPr lvl="1"/>
            <a:r>
              <a:rPr lang="en-US" dirty="0"/>
              <a:t>Sales from 2006 to 2010</a:t>
            </a:r>
          </a:p>
          <a:p>
            <a:pPr lvl="1"/>
            <a:r>
              <a:rPr lang="en-US" dirty="0"/>
              <a:t>From Dean De Cock</a:t>
            </a:r>
          </a:p>
          <a:p>
            <a:r>
              <a:rPr lang="en-US" dirty="0"/>
              <a:t>Alternative to Boston Housing dataset</a:t>
            </a:r>
          </a:p>
          <a:p>
            <a:r>
              <a:rPr lang="en-US" dirty="0"/>
              <a:t>Many more variables to explore</a:t>
            </a:r>
          </a:p>
          <a:p>
            <a:pPr lvl="1"/>
            <a:r>
              <a:rPr lang="en-US" dirty="0"/>
              <a:t>Approximately 81 variables </a:t>
            </a:r>
          </a:p>
          <a:p>
            <a:pPr lvl="1"/>
            <a:r>
              <a:rPr lang="en-US" dirty="0"/>
              <a:t>2930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BECD0-EDF4-4B1C-AD21-98CF2E3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5BEC0-DC74-4E61-B251-F42DB3194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72" y="1539277"/>
            <a:ext cx="5276964" cy="432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7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Feature selection in predicting housing prices</a:t>
            </a:r>
          </a:p>
          <a:p>
            <a:r>
              <a:rPr lang="en-US" dirty="0"/>
              <a:t>Model selection and regularization</a:t>
            </a:r>
          </a:p>
          <a:p>
            <a:r>
              <a:rPr lang="en-US" dirty="0"/>
              <a:t>Housing prices prediction with LASSO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examples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37333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1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017B-4ABE-1242-AB6A-6ED9B312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 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611DA-BA4B-4D48-B6B1-55974F2E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/>
              <a:t>Filtering method: </a:t>
            </a:r>
          </a:p>
          <a:p>
            <a:pPr lvl="1"/>
            <a:r>
              <a:rPr lang="en-US" sz="8000" dirty="0"/>
              <a:t>Rank the features based on their correlation or mutual information with the target and possibly the redundancy among the features</a:t>
            </a:r>
          </a:p>
          <a:p>
            <a:pPr lvl="1"/>
            <a:r>
              <a:rPr lang="en-US" sz="8000" dirty="0"/>
              <a:t>Simple but not very good</a:t>
            </a:r>
          </a:p>
          <a:p>
            <a:r>
              <a:rPr lang="en-US" sz="9600" dirty="0"/>
              <a:t>Wrapper method: </a:t>
            </a:r>
          </a:p>
          <a:p>
            <a:pPr lvl="1"/>
            <a:r>
              <a:rPr lang="en-US" sz="8000" dirty="0"/>
              <a:t>For each candidate feature subset, apply a chosen classifier/</a:t>
            </a:r>
            <a:r>
              <a:rPr lang="en-US" sz="8000" dirty="0" err="1"/>
              <a:t>regressor</a:t>
            </a:r>
            <a:r>
              <a:rPr lang="en-US" sz="80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8000" dirty="0"/>
              <a:t>Computationally expensive</a:t>
            </a:r>
          </a:p>
          <a:p>
            <a:r>
              <a:rPr lang="en-US" sz="9600" dirty="0"/>
              <a:t>Embedded method: </a:t>
            </a:r>
          </a:p>
          <a:p>
            <a:pPr lvl="1"/>
            <a:r>
              <a:rPr lang="en-US" sz="8000" dirty="0"/>
              <a:t>Some regression/classification method naturally lead to feature ranking and selection</a:t>
            </a:r>
          </a:p>
          <a:p>
            <a:r>
              <a:rPr lang="en-US" sz="8200" dirty="0"/>
              <a:t>What is available in Python:</a:t>
            </a:r>
          </a:p>
          <a:p>
            <a:pPr lvl="1"/>
            <a:r>
              <a:rPr lang="en-US" sz="8000" dirty="0">
                <a:hlinkClick r:id="rId2"/>
              </a:rPr>
              <a:t>http://scikit-learn.org/stable/modules/feature_selection.html</a:t>
            </a:r>
            <a:endParaRPr lang="en-US" sz="8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6209-F861-7B42-B2AA-425DE14D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820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F360-2D70-DD49-97AB-6F4D5518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A81B-A384-F841-8B14-D866CB58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</a:t>
            </a:r>
            <a:r>
              <a:rPr lang="en-US" sz="2400" dirty="0"/>
              <a:t>Rank the features based on their correlation with the target</a:t>
            </a:r>
          </a:p>
          <a:p>
            <a:pPr lvl="2"/>
            <a:r>
              <a:rPr lang="en-US" sz="2000" dirty="0"/>
              <a:t>Can use other metrics: Correlation, F-test, mutual information, …</a:t>
            </a:r>
          </a:p>
          <a:p>
            <a:r>
              <a:rPr lang="en-US" sz="2600" dirty="0"/>
              <a:t> </a:t>
            </a:r>
            <a:r>
              <a:rPr lang="en-US" sz="2400" dirty="0"/>
              <a:t>Also should consider the redundancy (correlation) among chosen features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</a:rPr>
              <a:t>Minimal Redundancy Maximum Relevance (</a:t>
            </a:r>
            <a:r>
              <a:rPr lang="en-US" sz="2000" dirty="0" err="1">
                <a:solidFill>
                  <a:srgbClr val="FF0000"/>
                </a:solidFill>
              </a:rPr>
              <a:t>mRMR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sz="2000" dirty="0"/>
              <a:t>Peng, H.C., Long, F., and Ding, C., "Feature selection based on mutual information: criteria of max-dependency, max-relevance, and min-redundancy," IEEE Transactions on Pattern Analysis and Machine Intelligence, Vol. 27, No. 8, pp. 1226–1238, 2005.</a:t>
            </a:r>
          </a:p>
          <a:p>
            <a:pPr lvl="2"/>
            <a:r>
              <a:rPr lang="en-US" sz="2000" dirty="0">
                <a:hlinkClick r:id="rId2"/>
              </a:rPr>
              <a:t>http://home.penglab.com/proj/mRMR/</a:t>
            </a:r>
            <a:endParaRPr lang="en-US" sz="2000" dirty="0"/>
          </a:p>
          <a:p>
            <a:pPr lvl="2"/>
            <a:r>
              <a:rPr lang="en-US" sz="2000" dirty="0">
                <a:hlinkClick r:id="rId3"/>
              </a:rPr>
              <a:t>https://www.mathworks.com/matlabcentral/fileexchange/14916-minimum-redundancy-maximum-relevance-feature-selection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780A-BC4F-F44A-B39B-E212833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1116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C560-F041-1749-AFA3-1072CC57F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Correlation coefficient between a feature and the target 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F-test: test the significance of using one feature vs. not using any (use the mean of y only. Essentially measure the difference in the MSE when using only the mean value of y vs. using a single feature.  </a:t>
                </a:r>
              </a:p>
              <a:p>
                <a:pPr marL="201168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𝑓𝑡𝑒𝑠𝑡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x>
                  </m:oMath>
                </a14:m>
                <a:r>
                  <a:rPr lang="en-US" dirty="0"/>
                  <a:t>(nsample-2)</a:t>
                </a:r>
              </a:p>
              <a:p>
                <a:r>
                  <a:rPr lang="en-US" dirty="0"/>
                  <a:t>Mutual information between a feature and the target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𝑙𝑜𝑔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93FC9E-CDA4-7049-B2BE-C3262A5D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61" t="-1462" b="-18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B30F5-704B-4F42-B7EA-FB700F3F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604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275-60B4-0442-9523-F38B7E9B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72BD-03D6-284F-8C5C-926E87BD7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Results from some regression/classification methods allow feature selection</a:t>
            </a:r>
          </a:p>
          <a:p>
            <a:pPr lvl="2"/>
            <a:r>
              <a:rPr lang="en-US" sz="2000" dirty="0"/>
              <a:t>Linear regression: based on coefficient magnitude</a:t>
            </a:r>
          </a:p>
          <a:p>
            <a:pPr lvl="2"/>
            <a:r>
              <a:rPr lang="en-US" sz="2000" dirty="0"/>
              <a:t>Neural net: based on weight magnitude</a:t>
            </a:r>
          </a:p>
          <a:p>
            <a:pPr lvl="2"/>
            <a:r>
              <a:rPr lang="en-US" sz="2000" dirty="0"/>
              <a:t>Decision tree: based on tree level</a:t>
            </a:r>
          </a:p>
          <a:p>
            <a:pPr lvl="2"/>
            <a:r>
              <a:rPr lang="en-US" sz="2000" dirty="0"/>
              <a:t>Can add regularization terms on the coefficients/weights to encourage sparsity</a:t>
            </a:r>
          </a:p>
          <a:p>
            <a:pPr lvl="3"/>
            <a:r>
              <a:rPr lang="en-US" sz="1800" dirty="0"/>
              <a:t>LASSO regression</a:t>
            </a:r>
          </a:p>
          <a:p>
            <a:r>
              <a:rPr lang="en-US" sz="2400" dirty="0"/>
              <a:t>Recursive feature elimination</a:t>
            </a:r>
          </a:p>
          <a:p>
            <a:pPr lvl="1"/>
            <a:r>
              <a:rPr lang="en-US" sz="2200" dirty="0"/>
              <a:t>Starting with all features, remove one feature that has the lowest importance (e.g. smallest coefficient magnitude)</a:t>
            </a:r>
          </a:p>
          <a:p>
            <a:pPr lvl="1"/>
            <a:r>
              <a:rPr lang="en-US" sz="2000" dirty="0"/>
              <a:t>Recursive feature elimination in </a:t>
            </a:r>
            <a:r>
              <a:rPr lang="en-US" sz="2000" dirty="0" err="1"/>
              <a:t>sklearn</a:t>
            </a:r>
            <a:endParaRPr lang="en-US" sz="2000" dirty="0"/>
          </a:p>
          <a:p>
            <a:pPr lvl="2"/>
            <a:r>
              <a:rPr lang="en-US" sz="1800" dirty="0">
                <a:hlinkClick r:id="rId2"/>
              </a:rPr>
              <a:t>http://scikit-learn.org/stable/auto_examples/feature_selection/plot_rfe_digits.html#sphx-glr-auto-examples-feature-selection-plot-rfe-digits-py</a:t>
            </a:r>
            <a:endParaRPr lang="en-US" sz="1800" dirty="0"/>
          </a:p>
          <a:p>
            <a:pPr lvl="2"/>
            <a:r>
              <a:rPr lang="en-US" sz="1800" dirty="0">
                <a:hlinkClick r:id="rId3"/>
              </a:rPr>
              <a:t>http://scikit-learn.org/stable/auto_examples/feature_selection/plot_rfe_with_cross_validation.html#sphx-glr-auto-examples-feature-selection-plot-rfe-with-cross-validation-py</a:t>
            </a:r>
            <a:endParaRPr lang="en-US" sz="2000" dirty="0"/>
          </a:p>
          <a:p>
            <a:pPr lvl="1"/>
            <a:endParaRPr lang="en-US" sz="2200" dirty="0"/>
          </a:p>
          <a:p>
            <a:pPr lvl="2"/>
            <a:endParaRPr lang="en-US" sz="1800" dirty="0"/>
          </a:p>
          <a:p>
            <a:pPr lvl="2"/>
            <a:endParaRPr lang="en-US" sz="1800" dirty="0"/>
          </a:p>
          <a:p>
            <a:pPr marL="566928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34318-FD95-BF40-9728-DCB29447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476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9094-E168-5D46-9085-7E865356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0B2B-9B1F-C945-8E17-38F3089D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each candidate feature subset, apply a chosen classifier/</a:t>
            </a:r>
            <a:r>
              <a:rPr lang="en-US" sz="2400" dirty="0" err="1"/>
              <a:t>regressor</a:t>
            </a:r>
            <a:r>
              <a:rPr lang="en-US" sz="2400" dirty="0"/>
              <a:t>, evaluate the cross validation accuracy. Go through all possible feature subsets, or test the subsets in some greedy way</a:t>
            </a:r>
          </a:p>
          <a:p>
            <a:pPr lvl="1"/>
            <a:r>
              <a:rPr lang="en-US" sz="2400" dirty="0"/>
              <a:t>Exhaustive search</a:t>
            </a:r>
          </a:p>
          <a:p>
            <a:pPr lvl="1"/>
            <a:r>
              <a:rPr lang="en-US" sz="2400" dirty="0"/>
              <a:t>Genetic algorithm</a:t>
            </a:r>
          </a:p>
          <a:p>
            <a:pPr lvl="1"/>
            <a:r>
              <a:rPr lang="en-US" sz="2400" dirty="0"/>
              <a:t>Forward stepwise</a:t>
            </a:r>
          </a:p>
          <a:p>
            <a:pPr lvl="1"/>
            <a:r>
              <a:rPr lang="en-US" sz="2400" dirty="0"/>
              <a:t>Backward stepwise</a:t>
            </a:r>
            <a:endParaRPr lang="en-US" sz="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6C86-B506-474A-AB63-10226A60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028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F838-5ACA-7046-91E5-10A00B4C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Exhaustive search for feature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 Suppose you want to consider feature subset of size up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For all possible feature subsets of size 1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: </a:t>
                </a:r>
              </a:p>
              <a:p>
                <a:pPr lvl="1"/>
                <a:r>
                  <a:rPr lang="en-US" sz="2200" dirty="0"/>
                  <a:t>use cross validation to find mean RSS mean and standard deviation</a:t>
                </a:r>
              </a:p>
              <a:p>
                <a:r>
                  <a:rPr lang="en-US" sz="2400" dirty="0"/>
                  <a:t> Choose the subset with the minimal RSS mean, </a:t>
                </a:r>
              </a:p>
              <a:p>
                <a:pPr lvl="1"/>
                <a:r>
                  <a:rPr lang="en-US" sz="2200" dirty="0"/>
                  <a:t>Or use the one standard error rule.</a:t>
                </a:r>
              </a:p>
              <a:p>
                <a:r>
                  <a:rPr lang="en-US" sz="2400" dirty="0"/>
                  <a:t>When the number of features is large, may not be computationally feasible</a:t>
                </a:r>
              </a:p>
              <a:p>
                <a:r>
                  <a:rPr lang="en-US" sz="2400" dirty="0"/>
                  <a:t>Fast search algorithms:</a:t>
                </a:r>
              </a:p>
              <a:p>
                <a:pPr lvl="1"/>
                <a:r>
                  <a:rPr lang="en-US" sz="2200" dirty="0"/>
                  <a:t>Genetic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FA978-3312-2545-AF6A-CD1228CDF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BE151-7650-2D40-B63A-FA47F779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904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827A-F3FF-354E-80EA-3EB04179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3A6F-B4F7-7141-B2BF-F63F6676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Forward-Stepwise Selection</a:t>
            </a:r>
          </a:p>
          <a:p>
            <a:pPr lvl="1"/>
            <a:r>
              <a:rPr lang="en-US" sz="2000" dirty="0"/>
              <a:t>Select one feature from all features that provides the lowest RSS with cross validation</a:t>
            </a:r>
          </a:p>
          <a:p>
            <a:pPr lvl="1"/>
            <a:r>
              <a:rPr lang="en-US" sz="2000" dirty="0"/>
              <a:t>Select one new feature from all remaining features, so that previously chosen features plus the new feature provides the lowest RSS</a:t>
            </a:r>
          </a:p>
          <a:p>
            <a:pPr lvl="1"/>
            <a:r>
              <a:rPr lang="en-US" sz="2000" dirty="0"/>
              <a:t>Repeat until the maximum feature number is reached, or when the RSS starts to increase</a:t>
            </a:r>
          </a:p>
          <a:p>
            <a:r>
              <a:rPr lang="en-US" sz="2400" dirty="0"/>
              <a:t>Backward-Stepwise</a:t>
            </a:r>
          </a:p>
          <a:p>
            <a:pPr lvl="1"/>
            <a:r>
              <a:rPr lang="en-US" sz="2000" dirty="0"/>
              <a:t>First use all features and find the RSS (using cross validation)</a:t>
            </a:r>
          </a:p>
          <a:p>
            <a:pPr lvl="1"/>
            <a:r>
              <a:rPr lang="en-US" sz="2000" dirty="0"/>
              <a:t>Remove one feature and find the new RSS. Go through all possible features to remove.</a:t>
            </a:r>
          </a:p>
          <a:p>
            <a:pPr lvl="1"/>
            <a:r>
              <a:rPr lang="en-US" sz="2000" dirty="0"/>
              <a:t>Find the one that leads to the least RSS increase. Remove this feature. </a:t>
            </a:r>
          </a:p>
          <a:p>
            <a:pPr lvl="1"/>
            <a:r>
              <a:rPr lang="en-US" sz="2000" dirty="0"/>
              <a:t>Repeat the above, remove one from the remaining features, to find the next most important feature.</a:t>
            </a:r>
          </a:p>
          <a:p>
            <a:r>
              <a:rPr lang="en-US" dirty="0"/>
              <a:t>Except exhaustive search, can all lead to suboptimal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8C82-F93F-E643-8054-B3FF4FF7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086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7964-4BCD-034A-B648-2A41774A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270" y="80863"/>
            <a:ext cx="3474720" cy="1325027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Comparison of feature selection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0E7E-9845-DF4A-9015-F56225B1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9875DF-6F90-B646-B894-831F3D21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265" y="286603"/>
            <a:ext cx="6905844" cy="62987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6A0D8B-5472-BF42-AEE4-89AEADF07614}"/>
              </a:ext>
            </a:extLst>
          </p:cNvPr>
          <p:cNvSpPr txBox="1"/>
          <p:nvPr/>
        </p:nvSpPr>
        <p:spPr>
          <a:xfrm>
            <a:off x="1017270" y="1863090"/>
            <a:ext cx="3257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from [Hastie2008]: Hastie, </a:t>
            </a:r>
            <a:r>
              <a:rPr lang="en-US" dirty="0" err="1"/>
              <a:t>Tibshirani</a:t>
            </a:r>
            <a:r>
              <a:rPr lang="en-US" dirty="0"/>
              <a:t>, Friedman, The elements of statistical learning.</a:t>
            </a:r>
          </a:p>
          <a:p>
            <a:endParaRPr lang="en-US" dirty="0"/>
          </a:p>
          <a:p>
            <a:r>
              <a:rPr lang="en-US" dirty="0"/>
              <a:t>For more on this subject, see Sec. 3.3</a:t>
            </a:r>
          </a:p>
        </p:txBody>
      </p:sp>
    </p:spTree>
    <p:extLst>
      <p:ext uri="{BB962C8B-B14F-4D97-AF65-F5344CB8AC3E}">
        <p14:creationId xmlns:p14="http://schemas.microsoft.com/office/powerpoint/2010/main" val="16363345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8F92-4035-E84F-80C7-61E9AA4C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EF519-0245-0C48-B0FA-6AA1E1E1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 we use cross validation?</a:t>
            </a:r>
          </a:p>
          <a:p>
            <a:pPr lvl="1"/>
            <a:r>
              <a:rPr lang="en-US" dirty="0"/>
              <a:t>To estimate the test error when there are insufficient training data so that we can partition the total data to a </a:t>
            </a:r>
            <a:r>
              <a:rPr lang="en-US" b="1" dirty="0"/>
              <a:t>large</a:t>
            </a:r>
            <a:r>
              <a:rPr lang="en-US" dirty="0"/>
              <a:t> training set and a </a:t>
            </a:r>
            <a:r>
              <a:rPr lang="en-US" b="1" dirty="0"/>
              <a:t>large</a:t>
            </a:r>
            <a:r>
              <a:rPr lang="en-US" dirty="0"/>
              <a:t> test set. </a:t>
            </a:r>
          </a:p>
          <a:p>
            <a:pPr lvl="1"/>
            <a:r>
              <a:rPr lang="en-US" dirty="0"/>
              <a:t>Whether a dataset is large depends on the number of parameters of the model to be trained. </a:t>
            </a:r>
          </a:p>
          <a:p>
            <a:pPr lvl="1"/>
            <a:r>
              <a:rPr lang="en-US" dirty="0"/>
              <a:t>Ideally the number of samples should be  &gt;100x  of the number of parameters, but at least 10x.</a:t>
            </a:r>
          </a:p>
          <a:p>
            <a:r>
              <a:rPr lang="en-US" dirty="0"/>
              <a:t>When you have sufficient training data, you can just use a certain percentage (e.g. 50%) for training and remaining for testing. The error on the testing set would be a reliable estimate of the test error.</a:t>
            </a:r>
          </a:p>
          <a:p>
            <a:r>
              <a:rPr lang="en-US" dirty="0"/>
              <a:t>Two ways of using cross validation</a:t>
            </a:r>
          </a:p>
          <a:p>
            <a:pPr lvl="1"/>
            <a:r>
              <a:rPr lang="en-US" dirty="0"/>
              <a:t>When the “best” model class, model order, and feature set are known: </a:t>
            </a:r>
          </a:p>
          <a:p>
            <a:pPr lvl="2"/>
            <a:r>
              <a:rPr lang="en-US" dirty="0"/>
              <a:t>Use CV to estimate the test error</a:t>
            </a:r>
          </a:p>
          <a:p>
            <a:pPr lvl="1"/>
            <a:r>
              <a:rPr lang="en-US" dirty="0"/>
              <a:t>Use CV to determine the appropriate model class, model order and feature subset</a:t>
            </a:r>
          </a:p>
          <a:p>
            <a:pPr lvl="2"/>
            <a:r>
              <a:rPr lang="en-US" dirty="0"/>
              <a:t>For each candidate model class, model order, and feature subset, evaluate CV error</a:t>
            </a:r>
          </a:p>
          <a:p>
            <a:pPr lvl="2"/>
            <a:r>
              <a:rPr lang="en-US" dirty="0"/>
              <a:t>Determine which candidate yields the least CV error.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446C5-42C4-2941-BA2B-D37926D5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12024"/>
            <a:ext cx="10058400" cy="1557070"/>
          </a:xfrm>
        </p:spPr>
        <p:txBody>
          <a:bodyPr/>
          <a:lstStyle/>
          <a:p>
            <a:r>
              <a:rPr lang="en-US" dirty="0"/>
              <a:t>Issues:</a:t>
            </a:r>
          </a:p>
          <a:p>
            <a:pPr lvl="1"/>
            <a:r>
              <a:rPr lang="en-US" dirty="0"/>
              <a:t>Many different types of data:  Discrete and continuous</a:t>
            </a:r>
          </a:p>
          <a:p>
            <a:pPr lvl="1"/>
            <a:r>
              <a:rPr lang="en-US" dirty="0"/>
              <a:t>Missing values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01" y="1553702"/>
            <a:ext cx="93249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46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533F-2B44-624C-BE8E-164A44A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79B8A-F7A0-0742-BB5E-5DD0A5DDA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 multiple estimated models from multiple trials?</a:t>
            </a:r>
          </a:p>
          <a:p>
            <a:pPr lvl="1"/>
            <a:r>
              <a:rPr lang="en-US" dirty="0"/>
              <a:t>Apply each on a test sample and take the average (for regression) or majority (for classification) of results</a:t>
            </a:r>
          </a:p>
          <a:p>
            <a:pPr lvl="1"/>
            <a:r>
              <a:rPr lang="en-US" dirty="0"/>
              <a:t>For linear regression, equivalent to average the model coefficients</a:t>
            </a:r>
          </a:p>
          <a:p>
            <a:r>
              <a:rPr lang="en-US" dirty="0"/>
              <a:t>When your data is limited, you may want to go beyond K-folds	</a:t>
            </a:r>
          </a:p>
          <a:p>
            <a:pPr lvl="1"/>
            <a:r>
              <a:rPr lang="en-US" dirty="0"/>
              <a:t>Ex: 5-fold means that you partition the data to 5 parts in some way, each part has 20% of data, and only do 5 fold training and testing</a:t>
            </a:r>
          </a:p>
          <a:p>
            <a:pPr lvl="1"/>
            <a:r>
              <a:rPr lang="en-US" dirty="0"/>
              <a:t>When your data is small, the average CV error is still very sensitive to how the data is partitioned to 5 parts. If you use random shuffling, you will get different result each time.</a:t>
            </a:r>
          </a:p>
          <a:p>
            <a:pPr lvl="1"/>
            <a:r>
              <a:rPr lang="en-US" dirty="0"/>
              <a:t>Instead, you could do L trials (L&gt;&gt;5) of random sampling, each time using 80% for training and 20% for testing </a:t>
            </a:r>
          </a:p>
          <a:p>
            <a:r>
              <a:rPr lang="en-US" dirty="0"/>
              <a:t>How to handle limited data in machine learning is still a challenging topic!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FC27-C991-E24B-8D32-7D179D98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99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prostate cancer from a PSA test</a:t>
            </a:r>
          </a:p>
          <a:p>
            <a:r>
              <a:rPr lang="en-US" dirty="0"/>
              <a:t>Model Selection </a:t>
            </a:r>
          </a:p>
          <a:p>
            <a:r>
              <a:rPr lang="en-US" dirty="0"/>
              <a:t>Model Selection from LASSO regularization</a:t>
            </a:r>
          </a:p>
          <a:p>
            <a:r>
              <a:rPr lang="en-US" dirty="0"/>
              <a:t>Probabilistic interpretation</a:t>
            </a:r>
          </a:p>
          <a:p>
            <a:r>
              <a:rPr lang="en-US" dirty="0"/>
              <a:t>Other Model Selection Methods</a:t>
            </a:r>
          </a:p>
          <a:p>
            <a:r>
              <a:rPr lang="en-US" dirty="0"/>
              <a:t>In-Class Exercise:  Audio Pitch Detection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59185" y="370418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88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5548F-7B12-4082-A122-C4448CD3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C2E9E-7782-41BC-90A1-B179EC1B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539277"/>
            <a:ext cx="10322781" cy="74062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https://github.com/pliugithub/MachineLearning/tree/master/ unit05_lasso/lasso_in_class.ipynb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630EA-BAD9-4628-BB33-03B4F384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A6BA7-1258-482C-A416-2D730178A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081212"/>
            <a:ext cx="77628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92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Know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linear estimation problem with a regularization</a:t>
            </a:r>
          </a:p>
          <a:p>
            <a:r>
              <a:rPr lang="en-US" dirty="0"/>
              <a:t>Compute an L1-regularized estimate (LASSO) using </a:t>
            </a:r>
            <a:r>
              <a:rPr lang="en-US" dirty="0" err="1"/>
              <a:t>sklearn</a:t>
            </a:r>
            <a:r>
              <a:rPr lang="en-US" dirty="0"/>
              <a:t> tools</a:t>
            </a:r>
          </a:p>
          <a:p>
            <a:r>
              <a:rPr lang="en-US" dirty="0"/>
              <a:t>Compute the optimal regularization level using cross validation</a:t>
            </a:r>
          </a:p>
          <a:p>
            <a:r>
              <a:rPr lang="en-US" dirty="0"/>
              <a:t>Interpret results from a LASSO path</a:t>
            </a:r>
          </a:p>
          <a:p>
            <a:r>
              <a:rPr lang="en-US" dirty="0"/>
              <a:t>Determine final regression function from cross validation</a:t>
            </a:r>
          </a:p>
          <a:p>
            <a:r>
              <a:rPr lang="en-US" dirty="0"/>
              <a:t>Set </a:t>
            </a:r>
            <a:r>
              <a:rPr lang="en-US" dirty="0" err="1"/>
              <a:t>regularizer</a:t>
            </a:r>
            <a:r>
              <a:rPr lang="en-US" dirty="0"/>
              <a:t> based on a probabilistic prior</a:t>
            </a:r>
          </a:p>
          <a:p>
            <a:r>
              <a:rPr lang="en-US" dirty="0"/>
              <a:t>Perform other feature selection methods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7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FFFA-E522-43D4-AB4A-53F548947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624" y="1649506"/>
            <a:ext cx="5472056" cy="4219588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columns with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Could use more sophisticated methods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Keep only normal sales</a:t>
            </a:r>
          </a:p>
          <a:p>
            <a:pPr lvl="1"/>
            <a:r>
              <a:rPr lang="en-US" dirty="0"/>
              <a:t>Recommended in De Cock paper</a:t>
            </a:r>
          </a:p>
          <a:p>
            <a:pPr lvl="1"/>
            <a:r>
              <a:rPr lang="en-US" dirty="0"/>
              <a:t>Makes fitting much easier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5FE83-3FEB-4254-AC0D-7E4FE184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49506"/>
            <a:ext cx="3971925" cy="1085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A5DCC8-DB57-4701-BD60-CFB03BD2E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3058048"/>
            <a:ext cx="4076700" cy="1133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6A62F4-6CA8-42B5-BE31-FB96D3053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30" y="4553080"/>
            <a:ext cx="402907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D2F2C1-2CBA-443D-B9F1-E091F3F37F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23" r="24503" b="14517"/>
          <a:stretch/>
        </p:blipFill>
        <p:spPr>
          <a:xfrm>
            <a:off x="2306753" y="3667304"/>
            <a:ext cx="7040041" cy="146366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Data has many categorical variables</a:t>
            </a:r>
          </a:p>
          <a:p>
            <a:r>
              <a:rPr lang="en-US" dirty="0"/>
              <a:t>Need to code the categorical variables to numerical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CBCF3-7116-4AC4-924C-4A36A8BEB3EB}"/>
              </a:ext>
            </a:extLst>
          </p:cNvPr>
          <p:cNvSpPr txBox="1"/>
          <p:nvPr/>
        </p:nvSpPr>
        <p:spPr>
          <a:xfrm>
            <a:off x="5950241" y="2842693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EB4295-0787-403D-8308-5D17695C83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76228" y="3212025"/>
            <a:ext cx="2588060" cy="551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C2620A-83FC-4197-8CF2-C466A8A0826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5826774" y="3212025"/>
            <a:ext cx="737514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DCB02-A53B-4846-8E4F-7A688EB7C15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64288" y="3212025"/>
            <a:ext cx="240642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19AE9B-DB94-40E5-95D9-6B686EA442C6}"/>
              </a:ext>
            </a:extLst>
          </p:cNvPr>
          <p:cNvSpPr txBox="1"/>
          <p:nvPr/>
        </p:nvSpPr>
        <p:spPr>
          <a:xfrm>
            <a:off x="2945727" y="2520580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Real valued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A0886D-D3C1-411D-9144-A1AA57EED917}"/>
              </a:ext>
            </a:extLst>
          </p:cNvPr>
          <p:cNvCxnSpPr>
            <a:stCxn id="16" idx="2"/>
          </p:cNvCxnSpPr>
          <p:nvPr/>
        </p:nvCxnSpPr>
        <p:spPr>
          <a:xfrm flipH="1">
            <a:off x="3247998" y="2889912"/>
            <a:ext cx="328158" cy="77739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9E4606-C9DF-4DFF-A984-109F1051F363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012429" cy="45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CADE7B-2E9A-4857-B05A-D0D46E182C6F}"/>
              </a:ext>
            </a:extLst>
          </p:cNvPr>
          <p:cNvCxnSpPr>
            <a:stCxn id="8" idx="2"/>
          </p:cNvCxnSpPr>
          <p:nvPr/>
        </p:nvCxnSpPr>
        <p:spPr>
          <a:xfrm>
            <a:off x="6564288" y="3212025"/>
            <a:ext cx="1669475" cy="4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4DF776-B03B-406A-B74A-4455BD980413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576156" y="2889912"/>
            <a:ext cx="1106359" cy="82897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B68E6-C871-495B-A89E-CB3AEA2AAAB2}"/>
              </a:ext>
            </a:extLst>
          </p:cNvPr>
          <p:cNvCxnSpPr>
            <a:stCxn id="16" idx="2"/>
          </p:cNvCxnSpPr>
          <p:nvPr/>
        </p:nvCxnSpPr>
        <p:spPr>
          <a:xfrm>
            <a:off x="3576156" y="2889912"/>
            <a:ext cx="5337780" cy="77205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0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6537-7101-4263-AC80-7A8BA879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A75C-6342-41AF-BA9A-EE3CC8D0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8C0D10-D7D9-41FC-93E8-F3211574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10058400" cy="970841"/>
          </a:xfrm>
        </p:spPr>
        <p:txBody>
          <a:bodyPr/>
          <a:lstStyle/>
          <a:p>
            <a:r>
              <a:rPr lang="en-US" dirty="0"/>
              <a:t>First, split the variables into categorical and real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D44A4-7F7A-4F7A-B6D8-67EF8BA89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7638"/>
            <a:ext cx="4204562" cy="229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51BE97-96B7-4228-AE20-A62A5B06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05" y="4347883"/>
            <a:ext cx="7898994" cy="1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725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41307</TotalTime>
  <Words>3883</Words>
  <Application>Microsoft Macintosh PowerPoint</Application>
  <PresentationFormat>Widescreen</PresentationFormat>
  <Paragraphs>630</Paragraphs>
  <Slides>63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Wingdings</vt:lpstr>
      <vt:lpstr>Retrospect</vt:lpstr>
      <vt:lpstr>Unit 5  LASSO Regularization and Feature Selection</vt:lpstr>
      <vt:lpstr>Learning Objectives</vt:lpstr>
      <vt:lpstr>Outline </vt:lpstr>
      <vt:lpstr>Predicting Housing Prices</vt:lpstr>
      <vt:lpstr>Ames, Iowa Dataset</vt:lpstr>
      <vt:lpstr>Loading the Dataset</vt:lpstr>
      <vt:lpstr>Data Cleaning</vt:lpstr>
      <vt:lpstr>Categorical Variables</vt:lpstr>
      <vt:lpstr>Splitting the Variables</vt:lpstr>
      <vt:lpstr>One Hot Coding</vt:lpstr>
      <vt:lpstr>Scaling Data</vt:lpstr>
      <vt:lpstr>First Try:  Linear Regression</vt:lpstr>
      <vt:lpstr>Conditioning</vt:lpstr>
      <vt:lpstr>Improving Conditioning via Ridge Regression</vt:lpstr>
      <vt:lpstr>What Components Matter?</vt:lpstr>
      <vt:lpstr>What Components Do Not Matter?</vt:lpstr>
      <vt:lpstr>Outline </vt:lpstr>
      <vt:lpstr>Model Selection via Sparsity</vt:lpstr>
      <vt:lpstr>Regularized LS Estimation</vt:lpstr>
      <vt:lpstr>Two Common Regularizers</vt:lpstr>
      <vt:lpstr>L1 and L2 Norm</vt:lpstr>
      <vt:lpstr>Ridge vs LASSO</vt:lpstr>
      <vt:lpstr>Solving Ridge Regression</vt:lpstr>
      <vt:lpstr>Solving LASSO Regression</vt:lpstr>
      <vt:lpstr>Data Scaling</vt:lpstr>
      <vt:lpstr>Selecting the Regularization Level</vt:lpstr>
      <vt:lpstr>Summary</vt:lpstr>
      <vt:lpstr>In-Class Exercise</vt:lpstr>
      <vt:lpstr>Outline </vt:lpstr>
      <vt:lpstr>LASSO Regression in Python</vt:lpstr>
      <vt:lpstr>Optimizing Alpha via Cross Validation</vt:lpstr>
      <vt:lpstr>Cross Validation:  Normal Rule</vt:lpstr>
      <vt:lpstr>Cross Validation: One SE Rule</vt:lpstr>
      <vt:lpstr>Sparsity in the Coefficients</vt:lpstr>
      <vt:lpstr>Most Important Variables</vt:lpstr>
      <vt:lpstr>Ridge Vs. Lasso</vt:lpstr>
      <vt:lpstr>Lasso Path</vt:lpstr>
      <vt:lpstr>Finding the Final Regressor</vt:lpstr>
      <vt:lpstr>Outline </vt:lpstr>
      <vt:lpstr>Maximum Likelihood Estimate</vt:lpstr>
      <vt:lpstr>Bayes Estimation (MAP Estimate)</vt:lpstr>
      <vt:lpstr>Bayes Estimation with Logarithms</vt:lpstr>
      <vt:lpstr>Ridge and Lasso as Bayesian Estimators</vt:lpstr>
      <vt:lpstr>Outline </vt:lpstr>
      <vt:lpstr>Example 1:  Medical Modeling</vt:lpstr>
      <vt:lpstr>Ex 2:  Model Selection with Limited Data</vt:lpstr>
      <vt:lpstr>Example 3:  Spam Detection</vt:lpstr>
      <vt:lpstr>Example 4:  EEG</vt:lpstr>
      <vt:lpstr>Example 5:  DNA MicroArray Data</vt:lpstr>
      <vt:lpstr>Outline </vt:lpstr>
      <vt:lpstr>Other feature selection methods</vt:lpstr>
      <vt:lpstr>Filtering method</vt:lpstr>
      <vt:lpstr>Ranking metrics</vt:lpstr>
      <vt:lpstr>Embedded Method</vt:lpstr>
      <vt:lpstr>Wrapper method</vt:lpstr>
      <vt:lpstr>Exhaustive search for feature selection</vt:lpstr>
      <vt:lpstr>Greedy feature selection</vt:lpstr>
      <vt:lpstr>Comparison of feature selection methods</vt:lpstr>
      <vt:lpstr>More about cross validation</vt:lpstr>
      <vt:lpstr>More about cross validation</vt:lpstr>
      <vt:lpstr>Outline </vt:lpstr>
      <vt:lpstr>In Class Exercise</vt:lpstr>
      <vt:lpstr>What You Should Know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557</cp:revision>
  <cp:lastPrinted>2021-02-23T23:02:15Z</cp:lastPrinted>
  <dcterms:created xsi:type="dcterms:W3CDTF">2015-03-22T11:15:32Z</dcterms:created>
  <dcterms:modified xsi:type="dcterms:W3CDTF">2021-02-24T20:38:38Z</dcterms:modified>
</cp:coreProperties>
</file>