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4"/>
  </p:notesMasterIdLst>
  <p:sldIdLst>
    <p:sldId id="258" r:id="rId2"/>
    <p:sldId id="275" r:id="rId3"/>
    <p:sldId id="28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366" r:id="rId13"/>
    <p:sldId id="367" r:id="rId14"/>
    <p:sldId id="287" r:id="rId15"/>
    <p:sldId id="288" r:id="rId16"/>
    <p:sldId id="289" r:id="rId17"/>
    <p:sldId id="363" r:id="rId18"/>
    <p:sldId id="364" r:id="rId19"/>
    <p:sldId id="291" r:id="rId20"/>
    <p:sldId id="324" r:id="rId21"/>
    <p:sldId id="290" r:id="rId22"/>
    <p:sldId id="292" r:id="rId23"/>
    <p:sldId id="293" r:id="rId24"/>
    <p:sldId id="368" r:id="rId25"/>
    <p:sldId id="294" r:id="rId26"/>
    <p:sldId id="295" r:id="rId27"/>
    <p:sldId id="297" r:id="rId28"/>
    <p:sldId id="298" r:id="rId29"/>
    <p:sldId id="302" r:id="rId30"/>
    <p:sldId id="304" r:id="rId31"/>
    <p:sldId id="303" r:id="rId32"/>
    <p:sldId id="305" r:id="rId33"/>
    <p:sldId id="306" r:id="rId34"/>
    <p:sldId id="369" r:id="rId35"/>
    <p:sldId id="311" r:id="rId36"/>
    <p:sldId id="376" r:id="rId37"/>
    <p:sldId id="319" r:id="rId38"/>
    <p:sldId id="375" r:id="rId39"/>
    <p:sldId id="377" r:id="rId40"/>
    <p:sldId id="379" r:id="rId41"/>
    <p:sldId id="380" r:id="rId42"/>
    <p:sldId id="315" r:id="rId43"/>
    <p:sldId id="370" r:id="rId44"/>
    <p:sldId id="317" r:id="rId45"/>
    <p:sldId id="381" r:id="rId46"/>
    <p:sldId id="373" r:id="rId47"/>
    <p:sldId id="374" r:id="rId48"/>
    <p:sldId id="320" r:id="rId49"/>
    <p:sldId id="322" r:id="rId50"/>
    <p:sldId id="321" r:id="rId51"/>
    <p:sldId id="323" r:id="rId52"/>
    <p:sldId id="299" r:id="rId53"/>
    <p:sldId id="300" r:id="rId54"/>
    <p:sldId id="301" r:id="rId55"/>
    <p:sldId id="307" r:id="rId56"/>
    <p:sldId id="309" r:id="rId57"/>
    <p:sldId id="308" r:id="rId58"/>
    <p:sldId id="310" r:id="rId59"/>
    <p:sldId id="382" r:id="rId60"/>
    <p:sldId id="312" r:id="rId61"/>
    <p:sldId id="314" r:id="rId62"/>
    <p:sldId id="365" r:id="rId6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0D1"/>
    <a:srgbClr val="8F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iff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s://www.youtube.com/channel/UCnm29LeklN7kcvHAZ0Fm42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89%.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8" y="3578077"/>
            <a:ext cx="7192546" cy="192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835FD-E036-4DDB-AE2D-CDCBC28C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9" b="122"/>
          <a:stretch/>
        </p:blipFill>
        <p:spPr>
          <a:xfrm>
            <a:off x="594044" y="3678316"/>
            <a:ext cx="3997974" cy="1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4646" y="208947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69" y="1990996"/>
            <a:ext cx="1200150" cy="1247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6831938" y="2856545"/>
            <a:ext cx="1631598" cy="97469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7620405" y="21871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10800000">
            <a:off x="8660806" y="242424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8965" y="3377189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24339" y="208947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71867" y="208948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8250" y="318953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32572" y="33834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7470" y="2462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3992623" y="237923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26514" y="2086237"/>
            <a:ext cx="252914" cy="1229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1691" y="1899407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290572" y="238941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38450" y="302484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inner product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=0,…,9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333" t="-4781" b="-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A1C36F-D019-4986-B22B-4846E0979E53}"/>
              </a:ext>
            </a:extLst>
          </p:cNvPr>
          <p:cNvSpPr txBox="1"/>
          <p:nvPr/>
        </p:nvSpPr>
        <p:spPr>
          <a:xfrm>
            <a:off x="3366047" y="160990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Logits</a:t>
            </a:r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A0F6F-C4E8-4BBF-ACDD-95B1AE81CC27}"/>
              </a:ext>
            </a:extLst>
          </p:cNvPr>
          <p:cNvSpPr/>
          <p:nvPr/>
        </p:nvSpPr>
        <p:spPr>
          <a:xfrm>
            <a:off x="5364465" y="2874048"/>
            <a:ext cx="2094288" cy="12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/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/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F92A8CB-9286-4B46-909A-73C6368C1438}"/>
              </a:ext>
            </a:extLst>
          </p:cNvPr>
          <p:cNvSpPr/>
          <p:nvPr/>
        </p:nvSpPr>
        <p:spPr>
          <a:xfrm>
            <a:off x="3623241" y="2874047"/>
            <a:ext cx="256187" cy="128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/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65C4767-109E-4ECB-9481-235F1F97CDFF}"/>
              </a:ext>
            </a:extLst>
          </p:cNvPr>
          <p:cNvSpPr txBox="1"/>
          <p:nvPr/>
        </p:nvSpPr>
        <p:spPr>
          <a:xfrm>
            <a:off x="6024749" y="154439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Weights</a:t>
            </a:r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363E2-E18C-418F-871E-3077622C044C}"/>
              </a:ext>
            </a:extLst>
          </p:cNvPr>
          <p:cNvSpPr/>
          <p:nvPr/>
        </p:nvSpPr>
        <p:spPr>
          <a:xfrm rot="5400000">
            <a:off x="7620405" y="2523133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F8C25-3043-4E51-9E63-39DD53728D00}"/>
              </a:ext>
            </a:extLst>
          </p:cNvPr>
          <p:cNvSpPr/>
          <p:nvPr/>
        </p:nvSpPr>
        <p:spPr>
          <a:xfrm rot="5400000">
            <a:off x="7614545" y="26403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EDD41-D1FC-4629-8F5D-19D448DFB9CE}"/>
              </a:ext>
            </a:extLst>
          </p:cNvPr>
          <p:cNvSpPr/>
          <p:nvPr/>
        </p:nvSpPr>
        <p:spPr>
          <a:xfrm rot="5400000">
            <a:off x="7622769" y="3007795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E488B7-A793-43A3-81EE-3C561856DD4C}"/>
              </a:ext>
            </a:extLst>
          </p:cNvPr>
          <p:cNvSpPr/>
          <p:nvPr/>
        </p:nvSpPr>
        <p:spPr>
          <a:xfrm rot="5400000">
            <a:off x="7623953" y="3113796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5E54F9-0EC3-41D7-A3AA-D0E49EA923FA}"/>
              </a:ext>
            </a:extLst>
          </p:cNvPr>
          <p:cNvSpPr/>
          <p:nvPr/>
        </p:nvSpPr>
        <p:spPr>
          <a:xfrm rot="5400000">
            <a:off x="7618036" y="3226859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22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high when there is high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overlap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ES" b="1" dirty="0"/>
              </a:p>
              <a:p>
                <a:pPr lvl="1"/>
                <a:r>
                  <a:rPr lang="en-US" dirty="0"/>
                  <a:t>Visualize each weight as an image</a:t>
                </a:r>
              </a:p>
              <a:p>
                <a:pPr lvl="1"/>
                <a:r>
                  <a:rPr lang="en-US" dirty="0"/>
                  <a:t>Suppose pixels are 0 or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pixels that overlap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</a:t>
                </a:r>
                <a:r>
                  <a:rPr lang="en-US" dirty="0"/>
                  <a:t>  Small variations in digits can cause low overlap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CCF06-A584-4B20-B45A-5A9CE838388A}"/>
              </a:ext>
            </a:extLst>
          </p:cNvPr>
          <p:cNvGrpSpPr/>
          <p:nvPr/>
        </p:nvGrpSpPr>
        <p:grpSpPr>
          <a:xfrm>
            <a:off x="1714738" y="3390905"/>
            <a:ext cx="2001445" cy="1574771"/>
            <a:chOff x="1723882" y="3230372"/>
            <a:chExt cx="2001445" cy="15747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F4684E-4643-49CB-BDCE-834C73536D8D}"/>
                </a:ext>
              </a:extLst>
            </p:cNvPr>
            <p:cNvSpPr/>
            <p:nvPr/>
          </p:nvSpPr>
          <p:spPr>
            <a:xfrm>
              <a:off x="2279987" y="3876703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/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Weight for digit “0”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432" t="-4717" r="-1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0A97B071-305F-45C9-BD51-0DBF7EA6E424}"/>
                </a:ext>
              </a:extLst>
            </p:cNvPr>
            <p:cNvSpPr/>
            <p:nvPr/>
          </p:nvSpPr>
          <p:spPr>
            <a:xfrm>
              <a:off x="2404302" y="3948009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/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00B050"/>
                    </a:solidFill>
                  </a:rPr>
                  <a:t>high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is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blipFill>
                <a:blip r:embed="rId4"/>
                <a:stretch>
                  <a:fillRect l="-1724" t="-10000" r="-8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DDA3122-2884-425A-B168-3275217BF771}"/>
              </a:ext>
            </a:extLst>
          </p:cNvPr>
          <p:cNvGrpSpPr/>
          <p:nvPr/>
        </p:nvGrpSpPr>
        <p:grpSpPr>
          <a:xfrm>
            <a:off x="4243052" y="3390905"/>
            <a:ext cx="889233" cy="1563867"/>
            <a:chOff x="4252196" y="3230372"/>
            <a:chExt cx="889233" cy="15638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08F4DB-5994-4178-9E1B-B0A846427FDF}"/>
                </a:ext>
              </a:extLst>
            </p:cNvPr>
            <p:cNvSpPr/>
            <p:nvPr/>
          </p:nvSpPr>
          <p:spPr>
            <a:xfrm>
              <a:off x="4252196" y="3865799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8A2F0C5D-4448-4749-B970-C6EA64E44CB4}"/>
                </a:ext>
              </a:extLst>
            </p:cNvPr>
            <p:cNvSpPr/>
            <p:nvPr/>
          </p:nvSpPr>
          <p:spPr>
            <a:xfrm>
              <a:off x="4478698" y="3937105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/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r>
                    <a:rPr lang="en-US" b="0" dirty="0"/>
                    <a:t>igit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911" t="-4717" r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65C8746-3C51-4D81-9A25-6C0ABFCFF21A}"/>
              </a:ext>
            </a:extLst>
          </p:cNvPr>
          <p:cNvGrpSpPr/>
          <p:nvPr/>
        </p:nvGrpSpPr>
        <p:grpSpPr>
          <a:xfrm>
            <a:off x="5326029" y="4007039"/>
            <a:ext cx="1993331" cy="928440"/>
            <a:chOff x="5335173" y="3846506"/>
            <a:chExt cx="1993331" cy="9284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CBDA9E-E426-4ED2-B470-745724637093}"/>
                </a:ext>
              </a:extLst>
            </p:cNvPr>
            <p:cNvSpPr/>
            <p:nvPr/>
          </p:nvSpPr>
          <p:spPr>
            <a:xfrm>
              <a:off x="6439271" y="3846506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7446A6D2-14E0-4D05-A8C8-EF010F2D927D}"/>
                </a:ext>
              </a:extLst>
            </p:cNvPr>
            <p:cNvSpPr/>
            <p:nvPr/>
          </p:nvSpPr>
          <p:spPr>
            <a:xfrm>
              <a:off x="6601667" y="3917812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39A8EA89-D71F-43DE-A101-16FA39B4D219}"/>
                </a:ext>
              </a:extLst>
            </p:cNvPr>
            <p:cNvSpPr/>
            <p:nvPr/>
          </p:nvSpPr>
          <p:spPr>
            <a:xfrm>
              <a:off x="6632742" y="3917812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FE52874-9AE7-42A9-B69E-15740053982F}"/>
                </a:ext>
              </a:extLst>
            </p:cNvPr>
            <p:cNvSpPr/>
            <p:nvPr/>
          </p:nvSpPr>
          <p:spPr>
            <a:xfrm>
              <a:off x="5335173" y="4126060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/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FF0000"/>
                    </a:solidFill>
                  </a:rPr>
                  <a:t>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not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blipFill>
                <a:blip r:embed="rId6"/>
                <a:stretch>
                  <a:fillRect l="-1663" t="-10000" r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D60788D-87D7-40EC-951D-901CA383AC93}"/>
              </a:ext>
            </a:extLst>
          </p:cNvPr>
          <p:cNvGrpSpPr/>
          <p:nvPr/>
        </p:nvGrpSpPr>
        <p:grpSpPr>
          <a:xfrm>
            <a:off x="2270843" y="4993568"/>
            <a:ext cx="5048517" cy="958637"/>
            <a:chOff x="2279987" y="4833035"/>
            <a:chExt cx="5048517" cy="95863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3EAC27-700D-4F6E-8A14-AF70AB3C6BCC}"/>
                </a:ext>
              </a:extLst>
            </p:cNvPr>
            <p:cNvSpPr/>
            <p:nvPr/>
          </p:nvSpPr>
          <p:spPr>
            <a:xfrm>
              <a:off x="4252196" y="4852328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028744-F410-4B34-ABD1-4369AAA99584}"/>
                </a:ext>
              </a:extLst>
            </p:cNvPr>
            <p:cNvSpPr/>
            <p:nvPr/>
          </p:nvSpPr>
          <p:spPr>
            <a:xfrm>
              <a:off x="2279987" y="4863232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73AA08-03CF-4B45-99F2-C6FBC5AEAE64}"/>
                </a:ext>
              </a:extLst>
            </p:cNvPr>
            <p:cNvSpPr/>
            <p:nvPr/>
          </p:nvSpPr>
          <p:spPr>
            <a:xfrm>
              <a:off x="6439271" y="4833035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89B9D4CC-C353-4984-8270-D2A7E0C634C8}"/>
                </a:ext>
              </a:extLst>
            </p:cNvPr>
            <p:cNvSpPr/>
            <p:nvPr/>
          </p:nvSpPr>
          <p:spPr>
            <a:xfrm>
              <a:off x="2404302" y="4934538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ADEDA75-CD8C-4A8C-8D16-0BDC1801170C}"/>
                </a:ext>
              </a:extLst>
            </p:cNvPr>
            <p:cNvSpPr/>
            <p:nvPr/>
          </p:nvSpPr>
          <p:spPr>
            <a:xfrm rot="1139473">
              <a:off x="4436678" y="4889125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6AD77691-B82C-48C8-9FDC-6BE8DCD8D7E7}"/>
                </a:ext>
              </a:extLst>
            </p:cNvPr>
            <p:cNvSpPr/>
            <p:nvPr/>
          </p:nvSpPr>
          <p:spPr>
            <a:xfrm>
              <a:off x="6601667" y="4904341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73A127D-9CB0-407D-8A35-88D96777C712}"/>
                </a:ext>
              </a:extLst>
            </p:cNvPr>
            <p:cNvSpPr/>
            <p:nvPr/>
          </p:nvSpPr>
          <p:spPr>
            <a:xfrm>
              <a:off x="5335173" y="5112589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B4F2FA4-2175-48A9-8225-E78D5F36BC92}"/>
                </a:ext>
              </a:extLst>
            </p:cNvPr>
            <p:cNvSpPr/>
            <p:nvPr/>
          </p:nvSpPr>
          <p:spPr>
            <a:xfrm rot="1139473">
              <a:off x="6801738" y="4885758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1FEC-B3AB-4D3E-8D28-A8DC33D8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Actual 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</p:spPr>
            <p:txBody>
              <a:bodyPr/>
              <a:lstStyle/>
              <a:p>
                <a:r>
                  <a:rPr lang="en-US" dirty="0"/>
                  <a:t>Take weight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a random digit “2”</a:t>
                </a:r>
              </a:p>
              <a:p>
                <a:r>
                  <a:rPr lang="en-US" dirty="0"/>
                  <a:t>Inner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only slightly higher for other digits “2”</a:t>
                </a:r>
              </a:p>
              <a:p>
                <a:r>
                  <a:rPr lang="en-US" dirty="0"/>
                  <a:t>Cannot tell which digit is correct from the inner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  <a:blipFill>
                <a:blip r:embed="rId2"/>
                <a:stretch>
                  <a:fillRect l="-1455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E937-2992-45D5-9251-9D38E121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718B-C9DA-4D93-9241-0B33FCFBBFD1}"/>
                  </a:ext>
                </a:extLst>
              </p:cNvPr>
              <p:cNvSpPr txBox="1"/>
              <p:nvPr/>
            </p:nvSpPr>
            <p:spPr>
              <a:xfrm>
                <a:off x="1631350" y="3429001"/>
                <a:ext cx="1084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Weight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718B-C9DA-4D93-9241-0B33FCFB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50" y="3429001"/>
                <a:ext cx="1084912" cy="369332"/>
              </a:xfrm>
              <a:prstGeom prst="rect">
                <a:avLst/>
              </a:prstGeom>
              <a:blipFill>
                <a:blip r:embed="rId3"/>
                <a:stretch>
                  <a:fillRect l="-4598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/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A91DC-64FD-4350-8F26-5454EA9DFEC8}"/>
              </a:ext>
            </a:extLst>
          </p:cNvPr>
          <p:cNvGrpSpPr/>
          <p:nvPr/>
        </p:nvGrpSpPr>
        <p:grpSpPr>
          <a:xfrm>
            <a:off x="2670774" y="2959349"/>
            <a:ext cx="7161123" cy="1445388"/>
            <a:chOff x="2670774" y="2959349"/>
            <a:chExt cx="7161123" cy="1445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/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Digits </a:t>
                  </a:r>
                  <a14:m>
                    <m:oMath xmlns:m="http://schemas.openxmlformats.org/officeDocument/2006/math"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47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79BF26-ADF6-4719-8AC8-64646D2EBD68}"/>
                </a:ext>
              </a:extLst>
            </p:cNvPr>
            <p:cNvSpPr/>
            <p:nvPr/>
          </p:nvSpPr>
          <p:spPr>
            <a:xfrm>
              <a:off x="3239959" y="3390984"/>
              <a:ext cx="795145" cy="101375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671EB-0C2C-4D40-9738-0619EF814DB6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2670774" y="3897861"/>
              <a:ext cx="569185" cy="46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F2D432F-36BE-47C2-9B2E-6594E5727859}"/>
                </a:ext>
              </a:extLst>
            </p:cNvPr>
            <p:cNvSpPr/>
            <p:nvPr/>
          </p:nvSpPr>
          <p:spPr>
            <a:xfrm>
              <a:off x="8883941" y="3429000"/>
              <a:ext cx="462853" cy="2704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A6D00-1D9F-4AB7-8DC1-97A3B84818B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9346794" y="3270680"/>
              <a:ext cx="485103" cy="293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89F72FF-A322-F648-ADA5-B26049214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959" y="3452436"/>
            <a:ext cx="6246945" cy="2247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824FD-7F04-BD40-9B47-1E8C009A8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1182" y="3859339"/>
            <a:ext cx="1099592" cy="10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52" y="2555163"/>
            <a:ext cx="5738521" cy="30545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946118-3A7B-40E1-8173-685F0EAD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897014"/>
          </a:xfrm>
        </p:spPr>
        <p:txBody>
          <a:bodyPr/>
          <a:lstStyle/>
          <a:p>
            <a:r>
              <a:rPr lang="en-US" dirty="0"/>
              <a:t>Optimized weights of the classifier</a:t>
            </a:r>
          </a:p>
          <a:p>
            <a:r>
              <a:rPr lang="en-US" dirty="0"/>
              <a:t>Blurry versions of image to try to capture rotations, translations, …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Linearly separable data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pPr lvl="1"/>
            <a:r>
              <a:rPr lang="en-US" dirty="0"/>
              <a:t>Fig. on right:  Many separating planes</a:t>
            </a:r>
          </a:p>
          <a:p>
            <a:endParaRPr lang="en-US" dirty="0"/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Hyperplane</a:t>
                </a:r>
                <a:r>
                  <a:rPr lang="en-US" dirty="0"/>
                  <a:t> in d-dimensional: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Weight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Unique up to scaling: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Distance</a:t>
                </a:r>
                <a:r>
                  <a:rPr lang="en-US" dirty="0"/>
                  <a:t>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hyperplane: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See ESL Sec. 4.5.</a:t>
                </a:r>
              </a:p>
              <a:p>
                <a:pPr lvl="1"/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A63F30-6C7A-4B60-BB9F-FF8FF979DD85}"/>
              </a:ext>
            </a:extLst>
          </p:cNvPr>
          <p:cNvSpPr/>
          <p:nvPr/>
        </p:nvSpPr>
        <p:spPr>
          <a:xfrm>
            <a:off x="10459413" y="1943354"/>
            <a:ext cx="73152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95943-C741-4DAD-BC9B-588896E2C78B}"/>
              </a:ext>
            </a:extLst>
          </p:cNvPr>
          <p:cNvGrpSpPr/>
          <p:nvPr/>
        </p:nvGrpSpPr>
        <p:grpSpPr>
          <a:xfrm>
            <a:off x="8266176" y="2093976"/>
            <a:ext cx="3629989" cy="2586102"/>
            <a:chOff x="8266176" y="2093976"/>
            <a:chExt cx="3629989" cy="25861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51806-290D-4BDD-954D-D78A96472663}"/>
                </a:ext>
              </a:extLst>
            </p:cNvPr>
            <p:cNvCxnSpPr/>
            <p:nvPr/>
          </p:nvCxnSpPr>
          <p:spPr>
            <a:xfrm>
              <a:off x="8266176" y="2093976"/>
              <a:ext cx="1810512" cy="1847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/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Hyperplane</a:t>
                  </a:r>
                  <a:r>
                    <a:rPr lang="es-ES" dirty="0"/>
                    <a:t> </a:t>
                  </a:r>
                  <a:endParaRPr lang="es-ES" b="0" dirty="0"/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7" t="-5660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A3DB40-75BF-49DB-8DD6-B719D633238E}"/>
              </a:ext>
            </a:extLst>
          </p:cNvPr>
          <p:cNvGrpSpPr/>
          <p:nvPr/>
        </p:nvGrpSpPr>
        <p:grpSpPr>
          <a:xfrm>
            <a:off x="9282695" y="1563329"/>
            <a:ext cx="1955625" cy="1914898"/>
            <a:chOff x="9282695" y="1563329"/>
            <a:chExt cx="1955625" cy="191489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D3614-6CB2-45AE-A52D-A53D0A5D9D2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9282695" y="2021403"/>
              <a:ext cx="1187431" cy="107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/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/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 and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it is separable with parameters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must exist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 minimal distance of a sample to the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minimum value satisfying the above constraints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774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121369" y="1925215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Describe why linear classification for images does not work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 for non-linear classification</a:t>
            </a:r>
          </a:p>
          <a:p>
            <a:r>
              <a:rPr lang="en-US" dirty="0"/>
              <a:t>Implement SVM classifiers in python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A3B6D-367A-44DC-9EA6-49D50F8EFA8F}"/>
              </a:ext>
            </a:extLst>
          </p:cNvPr>
          <p:cNvGrpSpPr/>
          <p:nvPr/>
        </p:nvGrpSpPr>
        <p:grpSpPr>
          <a:xfrm>
            <a:off x="2229003" y="2596973"/>
            <a:ext cx="8429816" cy="1211635"/>
            <a:chOff x="2229003" y="2596973"/>
            <a:chExt cx="8429816" cy="121163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88855" y="3226813"/>
              <a:ext cx="1107347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880236" y="3579150"/>
              <a:ext cx="2615966" cy="18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229003" y="2832530"/>
              <a:ext cx="4267199" cy="1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2543" y="2596973"/>
              <a:ext cx="2246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Maximizes the margin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2543" y="3042147"/>
              <a:ext cx="3956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Ensures all points are correctly classified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2543" y="3439276"/>
              <a:ext cx="190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Scaling 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690-624E-4367-B48E-1F43DE6A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9C74-5734-4BF7-8DA7-B0B2105C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</a:t>
            </a:r>
            <a:r>
              <a:rPr lang="en-US" dirty="0" err="1"/>
              <a:t>github</a:t>
            </a:r>
            <a:r>
              <a:rPr lang="en-US" dirty="0"/>
              <a:t> site:  </a:t>
            </a:r>
            <a:r>
              <a:rPr lang="en-US" dirty="0" err="1"/>
              <a:t>svm_inclass.ipynb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83591-9FCC-4A87-BB19-FD090725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280D6-1EB6-499D-9A80-D8D1FFEE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61172"/>
            <a:ext cx="79819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6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D39E71-5042-4854-9C6C-8D12E19D4055}"/>
              </a:ext>
            </a:extLst>
          </p:cNvPr>
          <p:cNvGrpSpPr/>
          <p:nvPr/>
        </p:nvGrpSpPr>
        <p:grpSpPr>
          <a:xfrm>
            <a:off x="7240906" y="1940965"/>
            <a:ext cx="4686562" cy="3979585"/>
            <a:chOff x="7240906" y="1940965"/>
            <a:chExt cx="4686562" cy="3979585"/>
          </a:xfrm>
        </p:grpSpPr>
        <p:pic>
          <p:nvPicPr>
            <p:cNvPr id="3074" name="Picture 2" descr="Image result for hinge los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1" y="1940965"/>
              <a:ext cx="33337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11155680" y="4236440"/>
              <a:ext cx="76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3980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29554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95547" y="4612515"/>
              <a:ext cx="1339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Meets margin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64306" y="5335775"/>
              <a:ext cx="900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Close to </a:t>
              </a:r>
              <a:br>
                <a:rPr lang="en-US" sz="1600" dirty="0"/>
              </a:br>
              <a:r>
                <a:rPr lang="en-US" sz="1600" dirty="0"/>
                <a:t>margin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06765" y="4659718"/>
              <a:ext cx="1215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Misclassifies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A30A3-429F-4116-B04F-BB26C6DF317C}"/>
              </a:ext>
            </a:extLst>
          </p:cNvPr>
          <p:cNvGrpSpPr/>
          <p:nvPr/>
        </p:nvGrpSpPr>
        <p:grpSpPr>
          <a:xfrm>
            <a:off x="2663942" y="2889504"/>
            <a:ext cx="2275469" cy="999347"/>
            <a:chOff x="2663942" y="2889504"/>
            <a:chExt cx="2275469" cy="9993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ED3CA-95FC-4EE8-ABF5-028B02861E13}"/>
                </a:ext>
              </a:extLst>
            </p:cNvPr>
            <p:cNvSpPr txBox="1"/>
            <p:nvPr/>
          </p:nvSpPr>
          <p:spPr>
            <a:xfrm>
              <a:off x="2663942" y="3519519"/>
              <a:ext cx="2275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 controls final margin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3EE595-E149-4E2C-8062-088BFE7284AC}"/>
                </a:ext>
              </a:extLst>
            </p:cNvPr>
            <p:cNvCxnSpPr/>
            <p:nvPr/>
          </p:nvCxnSpPr>
          <p:spPr>
            <a:xfrm flipV="1">
              <a:off x="3831336" y="2889504"/>
              <a:ext cx="749808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6A4DD-0F0B-4D18-9ADE-8A99DF06BB38}"/>
              </a:ext>
            </a:extLst>
          </p:cNvPr>
          <p:cNvGrpSpPr/>
          <p:nvPr/>
        </p:nvGrpSpPr>
        <p:grpSpPr>
          <a:xfrm>
            <a:off x="5558950" y="3008376"/>
            <a:ext cx="2051908" cy="1403441"/>
            <a:chOff x="5558950" y="3008376"/>
            <a:chExt cx="2051908" cy="1403441"/>
          </a:xfrm>
        </p:grpSpPr>
        <p:sp>
          <p:nvSpPr>
            <p:cNvPr id="6" name="TextBox 5"/>
            <p:cNvSpPr txBox="1"/>
            <p:nvPr/>
          </p:nvSpPr>
          <p:spPr>
            <a:xfrm>
              <a:off x="5558950" y="3488487"/>
              <a:ext cx="2051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Hinge loss term</a:t>
              </a:r>
            </a:p>
            <a:p>
              <a:r>
                <a:rPr lang="en-US" dirty="0"/>
                <a:t>Attempts to reduce </a:t>
              </a:r>
            </a:p>
            <a:p>
              <a:r>
                <a:rPr lang="en-US" dirty="0"/>
                <a:t>Misclassifications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D13A79-1F98-483F-AF0F-8ADD74DFC5F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584904" y="3008376"/>
              <a:ext cx="0" cy="4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22745-A091-4384-8F7C-1C13BFCF2712}"/>
              </a:ext>
            </a:extLst>
          </p:cNvPr>
          <p:cNvGrpSpPr/>
          <p:nvPr/>
        </p:nvGrpSpPr>
        <p:grpSpPr>
          <a:xfrm>
            <a:off x="8365691" y="2889504"/>
            <a:ext cx="1637115" cy="907014"/>
            <a:chOff x="8365691" y="2889504"/>
            <a:chExt cx="1637115" cy="907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margin=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74" t="-116393" r="-1263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78631D-3DD3-497E-AAEB-A0CC62D4BA0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8636812" y="2889504"/>
              <a:ext cx="547437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72" y="1406863"/>
            <a:ext cx="5750883" cy="43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1A85-EC70-4876-84AC-DBF74C8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B2F5-533B-46C4-941B-1D3BBF9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B76B-856C-4803-8382-C8BC5D04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19250"/>
            <a:ext cx="10144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0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5546" y="313385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0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function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Key function for SVMs and kernel classifiers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Typical property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maximum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  <a:blipFill>
                <a:blip r:embed="rId2"/>
                <a:stretch>
                  <a:fillRect l="-19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79" y="2981178"/>
            <a:ext cx="3752825" cy="28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7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SVM: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Maximum when angle between vectors is small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Radial basis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Polynomial kernel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27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FA6E21-EE85-41E6-A2FB-F9050B690301}"/>
              </a:ext>
            </a:extLst>
          </p:cNvPr>
          <p:cNvGrpSpPr/>
          <p:nvPr/>
        </p:nvGrpSpPr>
        <p:grpSpPr>
          <a:xfrm>
            <a:off x="7486565" y="1539277"/>
            <a:ext cx="2064553" cy="1629922"/>
            <a:chOff x="7486565" y="1539277"/>
            <a:chExt cx="2064553" cy="16299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D6825C-CDB2-4AC3-B6C4-F32680CBDAF9}"/>
                </a:ext>
              </a:extLst>
            </p:cNvPr>
            <p:cNvCxnSpPr/>
            <p:nvPr/>
          </p:nvCxnSpPr>
          <p:spPr>
            <a:xfrm flipV="1">
              <a:off x="7700455" y="1801798"/>
              <a:ext cx="1115735" cy="95634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DB180E-48CF-4204-B08C-C1C8B2444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455" y="2758142"/>
              <a:ext cx="1476522" cy="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0DEBB78-0ABC-45BC-8ED9-52B14E72B94D}"/>
                </a:ext>
              </a:extLst>
            </p:cNvPr>
            <p:cNvSpPr/>
            <p:nvPr/>
          </p:nvSpPr>
          <p:spPr>
            <a:xfrm>
              <a:off x="7486565" y="2347084"/>
              <a:ext cx="763398" cy="822115"/>
            </a:xfrm>
            <a:prstGeom prst="arc">
              <a:avLst>
                <a:gd name="adj1" fmla="val 1828172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/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/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/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17FF5ED-498D-4417-8CD8-B06023B69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665" y="3395591"/>
            <a:ext cx="3670822" cy="23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7AD-2612-4D08-BDB6-4BD8A02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</p:spPr>
            <p:txBody>
              <a:bodyPr/>
              <a:lstStyle/>
              <a:p>
                <a:r>
                  <a:rPr lang="en-US" b="0" dirty="0"/>
                  <a:t>RBF kernel: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Peak value of 1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:r>
                  <a:rPr lang="es-ES" b="0" dirty="0" err="1"/>
                  <a:t>Width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s-E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  <a:blipFill>
                <a:blip r:embed="rId2"/>
                <a:stretch>
                  <a:fillRect l="-1455" t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D606-6FCE-411F-BF44-4BDEC0EF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505F5-19A5-4341-9894-F4A765F9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6" y="2780893"/>
            <a:ext cx="4240242" cy="2762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420B2-3214-4338-BECD-3F54E51660CE}"/>
              </a:ext>
            </a:extLst>
          </p:cNvPr>
          <p:cNvSpPr txBox="1"/>
          <p:nvPr/>
        </p:nvSpPr>
        <p:spPr>
          <a:xfrm>
            <a:off x="1839433" y="5358809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1D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F6293-0381-48E8-938C-F10ABE8BC074}"/>
              </a:ext>
            </a:extLst>
          </p:cNvPr>
          <p:cNvSpPr txBox="1"/>
          <p:nvPr/>
        </p:nvSpPr>
        <p:spPr>
          <a:xfrm>
            <a:off x="7973656" y="549559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2D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AC17DE-BC77-45A9-A042-444CC31B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79" y="2194189"/>
            <a:ext cx="6099489" cy="31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A70-0718-4E56-8378-0C2792FB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binary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classify a new point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0" dirty="0"/>
                  <a:t>Decision function: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Classify: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positive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negative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Kernel classifiers are a subject on their own</a:t>
                </a:r>
              </a:p>
              <a:p>
                <a:pPr lvl="1"/>
                <a:r>
                  <a:rPr lang="en-US" dirty="0"/>
                  <a:t>We just mention them here to explain connection to SVMs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  <a:blipFill>
                <a:blip r:embed="rId2"/>
                <a:stretch>
                  <a:fillRect l="-2044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41DD0-B387-4D68-95FB-80A1029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data with 6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Decision function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of bell curves</a:t>
                </a:r>
              </a:p>
              <a:p>
                <a:pPr lvl="1"/>
                <a:r>
                  <a:rPr lang="en-US" dirty="0"/>
                  <a:t>Positive when near positive samples</a:t>
                </a:r>
              </a:p>
              <a:p>
                <a:pPr lvl="1"/>
                <a:r>
                  <a:rPr lang="en-US" dirty="0"/>
                  <a:t>Negative when near negative samples</a:t>
                </a:r>
              </a:p>
              <a:p>
                <a:r>
                  <a:rPr lang="en-US" dirty="0"/>
                  <a:t>Classification: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AFBF8C-A8B9-4CA4-B108-3AA4C1EBC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72"/>
          <a:stretch/>
        </p:blipFill>
        <p:spPr>
          <a:xfrm>
            <a:off x="6126480" y="3013166"/>
            <a:ext cx="2523744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4B18F-524D-4BE0-8A2B-135F9BA29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11"/>
          <a:stretch/>
        </p:blipFill>
        <p:spPr>
          <a:xfrm>
            <a:off x="8730834" y="3013166"/>
            <a:ext cx="27153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DA1C-5715-4331-8EDC-EC733340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Gamma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before</a:t>
                </a:r>
              </a:p>
              <a:p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/>
                  <a:t> increases:</a:t>
                </a:r>
              </a:p>
              <a:p>
                <a:pPr lvl="1"/>
                <a:r>
                  <a:rPr lang="en-US" b="0" dirty="0"/>
                  <a:t>Decision function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Classifier fits training data better</a:t>
                </a:r>
              </a:p>
              <a:p>
                <a:pPr lvl="1"/>
                <a:r>
                  <a:rPr lang="en-US" dirty="0"/>
                  <a:t>Classification region more complex</a:t>
                </a:r>
              </a:p>
              <a:p>
                <a:r>
                  <a:rPr lang="en-US" dirty="0"/>
                  <a:t>As a classifier, 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results in:</a:t>
                </a:r>
              </a:p>
              <a:p>
                <a:pPr lvl="1"/>
                <a:r>
                  <a:rPr lang="en-US" dirty="0"/>
                  <a:t>Lower bias error</a:t>
                </a:r>
              </a:p>
              <a:p>
                <a:pPr lvl="1"/>
                <a:r>
                  <a:rPr lang="en-US" dirty="0"/>
                  <a:t>But, higher variance error</a:t>
                </a:r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E3117-3D2D-484D-BD40-6CE75A2F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8425F-1FC4-4CA5-A559-5D7982A9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94" y="1856335"/>
            <a:ext cx="4010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with Non-Linear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transformation:  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:br>
                  <a:rPr lang="en-US" dirty="0"/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:r>
                  <a:rPr lang="es-ES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 in SVMs:</a:t>
                </a:r>
              </a:p>
              <a:p>
                <a:pPr lvl="1"/>
                <a:r>
                  <a:rPr lang="en-US" dirty="0"/>
                  <a:t>Makes applying non-linear transformations easy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2" descr="SVM: Feature Selection and Kernels | by Pier Paolo Ippolito | Towards Data  Science">
            <a:extLst>
              <a:ext uri="{FF2B5EF4-FFF2-40B4-BE49-F238E27FC236}">
                <a16:creationId xmlns:a16="http://schemas.microsoft.com/office/drawing/2014/main" id="{9B31F118-F5EB-4836-8D1F-E331FE2D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47" y="2151153"/>
            <a:ext cx="4566733" cy="25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6C82A-3EAD-4463-98C8-9D961518CEB1}"/>
              </a:ext>
            </a:extLst>
          </p:cNvPr>
          <p:cNvSpPr/>
          <p:nvPr/>
        </p:nvSpPr>
        <p:spPr>
          <a:xfrm>
            <a:off x="4660710" y="2748842"/>
            <a:ext cx="2729553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77707-B827-4626-AB95-A4BF60A3EF26}"/>
              </a:ext>
            </a:extLst>
          </p:cNvPr>
          <p:cNvGrpSpPr/>
          <p:nvPr/>
        </p:nvGrpSpPr>
        <p:grpSpPr>
          <a:xfrm>
            <a:off x="7089163" y="4773399"/>
            <a:ext cx="3889423" cy="630936"/>
            <a:chOff x="7089163" y="4773399"/>
            <a:chExt cx="3889423" cy="6309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0FD7DA-3388-4C7D-BD78-E931073C407D}"/>
                </a:ext>
              </a:extLst>
            </p:cNvPr>
            <p:cNvSpPr/>
            <p:nvPr/>
          </p:nvSpPr>
          <p:spPr>
            <a:xfrm>
              <a:off x="7089163" y="4773399"/>
              <a:ext cx="1349820" cy="6309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/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= “kernel”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r="-31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5A0053-8DDD-42ED-92E7-2C784F4D9E2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438983" y="5088867"/>
              <a:ext cx="58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6FFF5-C497-40BE-B218-752FE7AC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the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SVM model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Minimize SVM cost function as before (i.e. Hinge loss + inverse margin)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optimal weight is of the form: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if and only if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 support vector</a:t>
                </a:r>
              </a:p>
              <a:p>
                <a:pPr lvl="1"/>
                <a:r>
                  <a:rPr lang="en-US" dirty="0"/>
                  <a:t>Will show this fact later using results in constrained optimization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Consequence</a:t>
                </a:r>
                <a:r>
                  <a:rPr lang="en-US" dirty="0"/>
                  <a:t>:  The linear discriminant on any other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B435-8B5C-485D-9EDC-17ADA65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E00BB5-6736-4BAD-A7A5-61AD4CCC2818}"/>
              </a:ext>
            </a:extLst>
          </p:cNvPr>
          <p:cNvSpPr/>
          <p:nvPr/>
        </p:nvSpPr>
        <p:spPr>
          <a:xfrm>
            <a:off x="4408227" y="2070754"/>
            <a:ext cx="3186752" cy="13582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Form of the SVM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SVM classifier </a:t>
                </a:r>
                <a:r>
                  <a:rPr lang="en-US" dirty="0"/>
                  <a:t>can be written with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point:  </a:t>
                </a:r>
                <a:r>
                  <a:rPr lang="en-US" dirty="0">
                    <a:solidFill>
                      <a:schemeClr val="tx1"/>
                    </a:solidFill>
                  </a:rPr>
                  <a:t>SVM classifier is approximately Kernel classifier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But there are two differences: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the samples (the weights are only non-zero on the SVs)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 bias term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(can be positive or negative)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4E07C-C314-468D-8FD8-CBA87E6175A6}"/>
              </a:ext>
            </a:extLst>
          </p:cNvPr>
          <p:cNvGrpSpPr/>
          <p:nvPr/>
        </p:nvGrpSpPr>
        <p:grpSpPr>
          <a:xfrm>
            <a:off x="7477128" y="2152221"/>
            <a:ext cx="2673310" cy="369332"/>
            <a:chOff x="7477128" y="2152221"/>
            <a:chExt cx="267331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36BDF3-4B15-4EBE-B842-A3CBD6AFB5D7}"/>
                </a:ext>
              </a:extLst>
            </p:cNvPr>
            <p:cNvSpPr txBox="1"/>
            <p:nvPr/>
          </p:nvSpPr>
          <p:spPr>
            <a:xfrm>
              <a:off x="8332312" y="2152221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Decision function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FBB162-5F41-4BAC-8417-A4E0B5ECE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364182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3FDE2D-4F08-4BC8-A812-9106FEBFB201}"/>
              </a:ext>
            </a:extLst>
          </p:cNvPr>
          <p:cNvGrpSpPr/>
          <p:nvPr/>
        </p:nvGrpSpPr>
        <p:grpSpPr>
          <a:xfrm>
            <a:off x="7477128" y="2749875"/>
            <a:ext cx="3087655" cy="369332"/>
            <a:chOff x="7477128" y="2749875"/>
            <a:chExt cx="3087655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92B04E-5F72-4818-99B9-D2A01E705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912367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400BE-EA33-4ADB-8C7C-0CC883034E2D}"/>
                </a:ext>
              </a:extLst>
            </p:cNvPr>
            <p:cNvSpPr txBox="1"/>
            <p:nvPr/>
          </p:nvSpPr>
          <p:spPr>
            <a:xfrm>
              <a:off x="8332312" y="2749875"/>
              <a:ext cx="223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Classification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“Kernel Trick” and Dual Parameterization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form</a:t>
                </a:r>
                <a:r>
                  <a:rPr lang="en-US" dirty="0"/>
                  <a:t> of SVM classifier (previous slide):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 parameters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Called the dual parameters due to constrained optimization – see next section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Directly solve the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instead of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show that the optimization only needs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not need to explicitly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in the Kernel classifier example</a:t>
                </a:r>
              </a:p>
              <a:p>
                <a:r>
                  <a:rPr lang="en-US" dirty="0"/>
                  <a:t>Fit SVM with RBF with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 trends as kernel classifier: 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“fits”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closer</a:t>
                </a:r>
              </a:p>
              <a:p>
                <a:pPr lvl="1"/>
                <a:r>
                  <a:rPr lang="en-US" dirty="0"/>
                  <a:t>Leads to more complex decision regions.  </a:t>
                </a:r>
              </a:p>
              <a:p>
                <a:pPr lvl="1"/>
                <a:r>
                  <a:rPr lang="en-US" dirty="0"/>
                  <a:t>Enables nonlinear decision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3D466F-D7E4-42A0-A59C-E31BC439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13" y="3844380"/>
            <a:ext cx="7734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4A57-A301-4BC1-991A-798B9F1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10 data points with binary labels</a:t>
                </a:r>
              </a:p>
              <a:p>
                <a:pPr lvl="1"/>
                <a:r>
                  <a:rPr lang="en-US" dirty="0"/>
                  <a:t>Fit SVM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RBF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0.3, 3 and 10</a:t>
                </a:r>
              </a:p>
              <a:p>
                <a:r>
                  <a:rPr lang="en-US" dirty="0"/>
                  <a:t>Plot: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 linear discriminant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classification decision</a:t>
                </a:r>
              </a:p>
              <a:p>
                <a:r>
                  <a:rPr lang="en-US" dirty="0"/>
                  <a:t>Observe: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:r>
                  <a:rPr lang="en-US" dirty="0"/>
                  <a:t>Fits training data better</a:t>
                </a:r>
              </a:p>
              <a:p>
                <a:pPr lvl="1"/>
                <a:r>
                  <a:rPr lang="en-US" dirty="0"/>
                  <a:t>More complex decision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  <a:blipFill>
                <a:blip r:embed="rId2"/>
                <a:stretch>
                  <a:fillRect l="-359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A158-997B-4602-B639-D2CCA89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286B-6DBA-49EF-9550-7E59150E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2" y="1877290"/>
            <a:ext cx="5832940" cy="3783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46C08-4E16-4FAE-8E70-7D633E6EAF16}"/>
              </a:ext>
            </a:extLst>
          </p:cNvPr>
          <p:cNvSpPr txBox="1"/>
          <p:nvPr/>
        </p:nvSpPr>
        <p:spPr>
          <a:xfrm>
            <a:off x="1480782" y="153927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Decision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EE7BA-A3FF-4F19-97AF-3DA0D187A251}"/>
              </a:ext>
            </a:extLst>
          </p:cNvPr>
          <p:cNvSpPr txBox="1"/>
          <p:nvPr/>
        </p:nvSpPr>
        <p:spPr>
          <a:xfrm>
            <a:off x="3699252" y="1539277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Classification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445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SVMs with RBFs we need to select: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in the loss function</a:t>
                </a:r>
              </a:p>
              <a:p>
                <a:pPr lvl="1"/>
                <a:r>
                  <a:rPr lang="en-US" dirty="0"/>
                  <a:t>Kernel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D484F8-85A4-7743-841A-D078FE01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1317612"/>
            <a:ext cx="5172162" cy="37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5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7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8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3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6790" y="3610458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44A7-E255-B74C-8B3E-4F5EF29B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61E4B-BC5A-CD4A-A6BE-54E3B0E73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there are M constraints, there could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cases to discuss</a:t>
                </a:r>
              </a:p>
              <a:p>
                <a:endParaRPr lang="en-US" dirty="0"/>
              </a:p>
              <a:p>
                <a:r>
                  <a:rPr lang="en-US" dirty="0"/>
                  <a:t>In practice, the number of cases are much smaller</a:t>
                </a:r>
              </a:p>
              <a:p>
                <a:endParaRPr lang="en-US" dirty="0"/>
              </a:p>
              <a:p>
                <a:r>
                  <a:rPr lang="en-US" dirty="0"/>
                  <a:t>For more information on KKT conditions, check the following lecture on </a:t>
                </a:r>
                <a:r>
                  <a:rPr lang="en-US" dirty="0" err="1"/>
                  <a:t>youtube</a:t>
                </a:r>
                <a:endParaRPr lang="en-US" dirty="0"/>
              </a:p>
              <a:p>
                <a:pPr lvl="1"/>
                <a:r>
                  <a:rPr lang="en-US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UAMathCamp</a:t>
                </a:r>
                <a:r>
                  <a:rPr lang="en-US" dirty="0"/>
                  <a:t> Lecture 40(A): Kuhn-Tucker Conditions: Conceptual and geometric insight</a:t>
                </a:r>
              </a:p>
              <a:p>
                <a:pPr lvl="1"/>
                <a:r>
                  <a:rPr lang="en-US" dirty="0"/>
                  <a:t>https://</a:t>
                </a:r>
                <a:r>
                  <a:rPr lang="en-US" dirty="0" err="1"/>
                  <a:t>www.youtube.com</a:t>
                </a:r>
                <a:r>
                  <a:rPr lang="en-US" dirty="0"/>
                  <a:t>/</a:t>
                </a:r>
                <a:r>
                  <a:rPr lang="en-US" dirty="0" err="1"/>
                  <a:t>watch?v</a:t>
                </a:r>
                <a:r>
                  <a:rPr lang="en-US" dirty="0"/>
                  <a:t>=HIm3Z0L90Co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61E4B-BC5A-CD4A-A6BE-54E3B0E73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2BEFD-DD4C-2B4A-B136-7C74F713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5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</p:spPr>
            <p:txBody>
              <a:bodyPr/>
              <a:lstStyle/>
              <a:p>
                <a:r>
                  <a:rPr lang="en-US" dirty="0"/>
                  <a:t>MNIST data is available in many sources</a:t>
                </a:r>
              </a:p>
              <a:p>
                <a:pPr lvl="1"/>
                <a:r>
                  <a:rPr lang="en-US" dirty="0"/>
                  <a:t>Note: It has been removed from </a:t>
                </a:r>
                <a:r>
                  <a:rPr lang="en-US" dirty="0" err="1"/>
                  <a:t>sklearn</a:t>
                </a:r>
                <a:endParaRPr lang="en-US" dirty="0"/>
              </a:p>
              <a:p>
                <a:r>
                  <a:rPr lang="en-US" dirty="0" err="1"/>
                  <a:t>Tensorflow</a:t>
                </a:r>
                <a:r>
                  <a:rPr lang="en-US" dirty="0"/>
                  <a:t> version:</a:t>
                </a:r>
              </a:p>
              <a:p>
                <a:pPr lvl="1"/>
                <a:r>
                  <a:rPr lang="en-US" dirty="0"/>
                  <a:t>60000 training samples</a:t>
                </a:r>
              </a:p>
              <a:p>
                <a:pPr lvl="1"/>
                <a:r>
                  <a:rPr lang="en-US" dirty="0"/>
                  <a:t>10000 test samples</a:t>
                </a:r>
              </a:p>
              <a:p>
                <a:r>
                  <a:rPr lang="en-US" dirty="0"/>
                  <a:t>Each sample is a 28 x 28 images</a:t>
                </a:r>
              </a:p>
              <a:p>
                <a:r>
                  <a:rPr lang="en-US" dirty="0"/>
                  <a:t>Grayscale:  Pixel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∈{0,1,…,255}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 = Black and </a:t>
                </a:r>
              </a:p>
              <a:p>
                <a:pPr lvl="1"/>
                <a:r>
                  <a:rPr lang="en-US" dirty="0"/>
                  <a:t>255 = White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  <a:blipFill>
                <a:blip r:embed="rId2"/>
                <a:stretch>
                  <a:fillRect l="-27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905C8-7ABC-4D02-BBAC-6317CA2C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7" y="1539277"/>
            <a:ext cx="5744173" cy="25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1C3-F94A-47EF-B52B-769670BE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3" y="4253971"/>
            <a:ext cx="4016320" cy="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Details can be found on textbook ESLII, section 12.2.1 Computing the Support Vector Classifier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251" b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demo, we reshape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×28×28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you can easily go back and forth</a:t>
                </a:r>
              </a:p>
              <a:p>
                <a:r>
                  <a:rPr lang="en-US" dirty="0"/>
                  <a:t>Also, scale the pixel values from -1 to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2" y="3325610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5090" y="3448444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96" y="3764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8012" y="3191205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02" y="2794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330" y="457338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73281" y="3788877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17761" y="3529059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2" y="3006539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792682" y="3918650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38" y="4270251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70793" y="3587566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blipFill>
                <a:blip r:embed="rId6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6C84D2-3E48-48A7-B5C4-C3B1ED1CD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657" y="1354445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0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65EA-7684-419D-AAA9-A9DF37B0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277"/>
            <a:ext cx="3067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19C2B-96DA-4A82-9AB7-7D406A7E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44" y="3429000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41572</TotalTime>
  <Words>3646</Words>
  <Application>Microsoft Macintosh PowerPoint</Application>
  <PresentationFormat>Widescreen</PresentationFormat>
  <Paragraphs>676</Paragraphs>
  <Slides>62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Calibri</vt:lpstr>
      <vt:lpstr>Cambria Math</vt:lpstr>
      <vt:lpstr>Wingdings</vt:lpstr>
      <vt:lpstr>Retrospect</vt:lpstr>
      <vt:lpstr>Unit 8  Support Vector Machines</vt:lpstr>
      <vt:lpstr>Learning Objectives</vt:lpstr>
      <vt:lpstr>Outline</vt:lpstr>
      <vt:lpstr>MNIST Digit Classification</vt:lpstr>
      <vt:lpstr>A Widely-Used Benchmark</vt:lpstr>
      <vt:lpstr>Downloading MNIST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Example with Actual Digits</vt:lpstr>
      <vt:lpstr>Visualizing the Weights</vt:lpstr>
      <vt:lpstr>Problems with Logistic Classifier</vt:lpstr>
      <vt:lpstr>Outline</vt:lpstr>
      <vt:lpstr>Non-Uniqueness of Separating Plane</vt:lpstr>
      <vt:lpstr>Hyperplane Basics</vt:lpstr>
      <vt:lpstr>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In-Class Exercise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In-Class Exercise</vt:lpstr>
      <vt:lpstr>Outline</vt:lpstr>
      <vt:lpstr>The Kernel Function</vt:lpstr>
      <vt:lpstr>Common Kernels</vt:lpstr>
      <vt:lpstr>RBF Kernel Examples </vt:lpstr>
      <vt:lpstr>Kernel Classifier</vt:lpstr>
      <vt:lpstr>Example in 1D</vt:lpstr>
      <vt:lpstr>Effect of Gamma</vt:lpstr>
      <vt:lpstr>SVMs with Non-Linear Transformations</vt:lpstr>
      <vt:lpstr>SVM with the Transformation</vt:lpstr>
      <vt:lpstr>Kernel Form of the SVM Classifier</vt:lpstr>
      <vt:lpstr>“Kernel Trick” and Dual Parameterization</vt:lpstr>
      <vt:lpstr>SVM Example in 1D</vt:lpstr>
      <vt:lpstr>Example in 2D</vt:lpstr>
      <vt:lpstr>Parameter Selection</vt:lpstr>
      <vt:lpstr>Multi-Class SVMs</vt:lpstr>
      <vt:lpstr>MNIST Results</vt:lpstr>
      <vt:lpstr>MNIST Errors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Multiple Constraints</vt:lpstr>
      <vt:lpstr>SVM Constrained Optimization</vt:lpstr>
      <vt:lpstr>Support Vectors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618</cp:revision>
  <cp:lastPrinted>2021-03-07T16:46:43Z</cp:lastPrinted>
  <dcterms:created xsi:type="dcterms:W3CDTF">2015-03-22T11:15:32Z</dcterms:created>
  <dcterms:modified xsi:type="dcterms:W3CDTF">2021-03-07T17:25:35Z</dcterms:modified>
</cp:coreProperties>
</file>