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8" r:id="rId2"/>
    <p:sldId id="282" r:id="rId3"/>
    <p:sldId id="302" r:id="rId4"/>
    <p:sldId id="264" r:id="rId5"/>
    <p:sldId id="288" r:id="rId6"/>
    <p:sldId id="263" r:id="rId7"/>
    <p:sldId id="296" r:id="rId8"/>
    <p:sldId id="265" r:id="rId9"/>
    <p:sldId id="266" r:id="rId10"/>
    <p:sldId id="267" r:id="rId11"/>
    <p:sldId id="268" r:id="rId12"/>
    <p:sldId id="301" r:id="rId13"/>
    <p:sldId id="270" r:id="rId14"/>
    <p:sldId id="271" r:id="rId15"/>
    <p:sldId id="283" r:id="rId16"/>
    <p:sldId id="300" r:id="rId17"/>
    <p:sldId id="272" r:id="rId18"/>
    <p:sldId id="261" r:id="rId19"/>
    <p:sldId id="286" r:id="rId20"/>
    <p:sldId id="287" r:id="rId21"/>
    <p:sldId id="275" r:id="rId22"/>
    <p:sldId id="276" r:id="rId23"/>
    <p:sldId id="289" r:id="rId24"/>
    <p:sldId id="285" r:id="rId25"/>
    <p:sldId id="277" r:id="rId26"/>
    <p:sldId id="297" r:id="rId27"/>
    <p:sldId id="284" r:id="rId28"/>
    <p:sldId id="295" r:id="rId29"/>
    <p:sldId id="298" r:id="rId30"/>
    <p:sldId id="262" r:id="rId31"/>
    <p:sldId id="278" r:id="rId32"/>
    <p:sldId id="290" r:id="rId33"/>
    <p:sldId id="299" r:id="rId34"/>
    <p:sldId id="280" r:id="rId35"/>
    <p:sldId id="281" r:id="rId36"/>
    <p:sldId id="274" r:id="rId37"/>
    <p:sldId id="294" r:id="rId3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stattrek.com/regression/regression-example.aspx?Tutorial=A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chive.ics.uci.edu/ml/datasets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2 </a:t>
            </a:r>
            <a:br>
              <a:rPr lang="en-US" sz="6600" dirty="0"/>
            </a:br>
            <a:r>
              <a:rPr lang="en-US" sz="6600" dirty="0"/>
              <a:t>Simple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6143: 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7489" y="1539277"/>
            <a:ext cx="6108192" cy="4329817"/>
          </a:xfrm>
        </p:spPr>
        <p:txBody>
          <a:bodyPr/>
          <a:lstStyle/>
          <a:p>
            <a:r>
              <a:rPr lang="en-US" dirty="0"/>
              <a:t>When possible, look at data before doing anything</a:t>
            </a:r>
          </a:p>
          <a:p>
            <a:r>
              <a:rPr lang="en-US" dirty="0"/>
              <a:t>Python has MATLAB-like plotting </a:t>
            </a:r>
          </a:p>
          <a:p>
            <a:pPr lvl="1"/>
            <a:r>
              <a:rPr lang="en-US" dirty="0" err="1"/>
              <a:t>Matplotlib</a:t>
            </a:r>
            <a:r>
              <a:rPr lang="en-US" dirty="0"/>
              <a:t>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83" y="1539277"/>
            <a:ext cx="3542265" cy="2642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67" y="2983226"/>
            <a:ext cx="4272998" cy="288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5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 Postulate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find a mathematical to predict mpg from displacement, horsepower or acceleration</a:t>
            </a:r>
          </a:p>
          <a:p>
            <a:pPr lvl="1"/>
            <a:r>
              <a:rPr lang="en-US" dirty="0"/>
              <a:t>Make a reasonable / eyeball guess.  No need for program now.</a:t>
            </a:r>
          </a:p>
          <a:p>
            <a:r>
              <a:rPr lang="en-US" dirty="0"/>
              <a:t>What does your model predict when displacement = 200?</a:t>
            </a:r>
          </a:p>
          <a:p>
            <a:r>
              <a:rPr lang="en-US" dirty="0"/>
              <a:t>Is the prediction reasonable?  Can you improve your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98" y="3564648"/>
            <a:ext cx="3000021" cy="2026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253" y="3564648"/>
            <a:ext cx="3223799" cy="2087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052" y="3603502"/>
            <a:ext cx="3137038" cy="1948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97398" y="5608585"/>
            <a:ext cx="13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Horsepower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145" y="5608585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Displacement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7817" y="5551926"/>
            <a:ext cx="13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Acceleration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362443" y="430081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mpg</a:t>
            </a:r>
          </a:p>
        </p:txBody>
      </p:sp>
    </p:spTree>
    <p:extLst>
      <p:ext uri="{BB962C8B-B14F-4D97-AF65-F5344CB8AC3E}">
        <p14:creationId xmlns:p14="http://schemas.microsoft.com/office/powerpoint/2010/main" val="350520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62104" y="1880359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87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variable you are trying to predict.  </a:t>
                </a:r>
              </a:p>
              <a:p>
                <a:pPr lvl="1"/>
                <a:r>
                  <a:rPr lang="en-US" dirty="0"/>
                  <a:t>Called many names:  Dependent variable, response variable, target, </a:t>
                </a:r>
                <a:r>
                  <a:rPr lang="en-US" dirty="0" err="1"/>
                  <a:t>regressand</a:t>
                </a:r>
                <a:r>
                  <a:rPr lang="en-US" dirty="0"/>
                  <a:t>, 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what you are using to predict:</a:t>
                </a:r>
              </a:p>
              <a:p>
                <a:pPr lvl="1"/>
                <a:r>
                  <a:rPr lang="en-US" dirty="0"/>
                  <a:t>Predictor, attribute, covariate, </a:t>
                </a:r>
                <a:r>
                  <a:rPr lang="en-US" dirty="0" err="1"/>
                  <a:t>regressor</a:t>
                </a:r>
                <a:r>
                  <a:rPr lang="en-US" dirty="0"/>
                  <a:t>, …</a:t>
                </a:r>
              </a:p>
              <a:p>
                <a:r>
                  <a:rPr lang="en-US" dirty="0"/>
                  <a:t>Data:  Set of points,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data point is called a sample.</a:t>
                </a:r>
              </a:p>
              <a:p>
                <a:r>
                  <a:rPr lang="en-US" dirty="0"/>
                  <a:t>Scatter plot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653" y="2577548"/>
            <a:ext cx="3223799" cy="2087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98669" y="4925887"/>
                <a:ext cx="168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horsepower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669" y="4925887"/>
                <a:ext cx="1687000" cy="369332"/>
              </a:xfrm>
              <a:prstGeom prst="rect">
                <a:avLst/>
              </a:prstGeom>
              <a:blipFill>
                <a:blip r:embed="rId4"/>
                <a:stretch>
                  <a:fillRect t="-8197" r="-1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6200000">
                <a:off x="6398187" y="3353119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mpg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8187" y="3353119"/>
                <a:ext cx="954877" cy="369332"/>
              </a:xfrm>
              <a:prstGeom prst="rect">
                <a:avLst/>
              </a:prstGeom>
              <a:blipFill>
                <a:blip r:embed="rId5"/>
                <a:stretch>
                  <a:fillRect l="-10000" t="-5096" r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95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358384" cy="4329817"/>
              </a:xfrm>
            </p:spPr>
            <p:txBody>
              <a:bodyPr/>
              <a:lstStyle/>
              <a:p>
                <a:r>
                  <a:rPr lang="en-US" dirty="0"/>
                  <a:t>Assume a linear relation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intercept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slope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</a:t>
                </a:r>
                <a:r>
                  <a:rPr lang="en-US" dirty="0">
                    <a:solidFill>
                      <a:schemeClr val="accent1"/>
                    </a:solidFill>
                  </a:rPr>
                  <a:t>parameters</a:t>
                </a:r>
                <a:r>
                  <a:rPr lang="en-US" dirty="0"/>
                  <a:t> of the model</a:t>
                </a:r>
              </a:p>
              <a:p>
                <a:r>
                  <a:rPr lang="en-US" dirty="0"/>
                  <a:t>What are the 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When is this model good?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358384" cy="4329817"/>
              </a:xfrm>
              <a:blipFill>
                <a:blip r:embed="rId2"/>
                <a:stretch>
                  <a:fillRect l="-273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2050" name="Picture 2" descr="Image result for linea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182" y="1989423"/>
            <a:ext cx="5195887" cy="342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95232" y="3704185"/>
            <a:ext cx="15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Regression line</a:t>
            </a:r>
          </a:p>
        </p:txBody>
      </p:sp>
      <p:cxnSp>
        <p:nvCxnSpPr>
          <p:cNvPr id="7" name="Straight Arrow Connector 6"/>
          <p:cNvCxnSpPr>
            <a:stCxn id="2050" idx="3"/>
          </p:cNvCxnSpPr>
          <p:nvPr/>
        </p:nvCxnSpPr>
        <p:spPr>
          <a:xfrm flipH="1" flipV="1">
            <a:off x="9764785" y="2827090"/>
            <a:ext cx="565284" cy="87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3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  <a:p>
                <a:r>
                  <a:rPr lang="en-US" dirty="0"/>
                  <a:t>Gaussian random variables: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were Gaussian, optimal estimator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linear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7861" y="2408392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8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64914" cy="4329817"/>
              </a:xfrm>
            </p:spPr>
            <p:txBody>
              <a:bodyPr/>
              <a:lstStyle/>
              <a:p>
                <a:r>
                  <a:rPr lang="en-US" dirty="0"/>
                  <a:t>Knowing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does not exactly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Variation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due to factors other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</a:t>
                </a:r>
                <a:r>
                  <a:rPr lang="en-US" dirty="0"/>
                  <a:t> term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Residual = component the model does not explain</a:t>
                </a:r>
              </a:p>
              <a:p>
                <a:pPr lvl="1"/>
                <a:r>
                  <a:rPr lang="en-US" b="0" dirty="0"/>
                  <a:t>Predicted value: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Residual: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i="1" dirty="0"/>
              </a:p>
              <a:p>
                <a:r>
                  <a:rPr lang="en-US" dirty="0"/>
                  <a:t>Vertical deviation from the regression line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64914" cy="4329817"/>
              </a:xfrm>
              <a:blipFill>
                <a:blip r:embed="rId2"/>
                <a:stretch>
                  <a:fillRect l="-253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2050" name="Picture 2" descr="Image result for linea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664" y="2129631"/>
            <a:ext cx="4559224" cy="300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9150096" y="2919984"/>
            <a:ext cx="0" cy="50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553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RSS.</a:t>
                </a:r>
              </a:p>
              <a:p>
                <a:pPr lvl="1"/>
                <a:r>
                  <a:rPr lang="en-US" dirty="0"/>
                  <a:t>Geometrically, minimizes squared distances of samples to regression line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Find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315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17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Simple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to load data from a text file</a:t>
                </a:r>
              </a:p>
              <a:p>
                <a:r>
                  <a:rPr lang="en-US" dirty="0"/>
                  <a:t>How to visualize data via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scatter plot</a:t>
                </a:r>
              </a:p>
              <a:p>
                <a:r>
                  <a:rPr lang="en-US" dirty="0"/>
                  <a:t>Describe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linear model </a:t>
                </a:r>
                <a:r>
                  <a:rPr lang="en-US" dirty="0"/>
                  <a:t>for data </a:t>
                </a:r>
              </a:p>
              <a:p>
                <a:pPr lvl="1"/>
                <a:r>
                  <a:rPr lang="en-US" dirty="0"/>
                  <a:t>Identify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target variable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predictor</a:t>
                </a:r>
              </a:p>
              <a:p>
                <a:r>
                  <a:rPr lang="en-US" dirty="0"/>
                  <a:t>Compute optimal parameters for the model using the regression formula</a:t>
                </a:r>
              </a:p>
              <a:p>
                <a:r>
                  <a:rPr lang="en-US" dirty="0"/>
                  <a:t>Fit parameters for related models by minimizing the residual sum of squares </a:t>
                </a:r>
              </a:p>
              <a:p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measure of fit</a:t>
                </a:r>
              </a:p>
              <a:p>
                <a:r>
                  <a:rPr lang="en-US" dirty="0"/>
                  <a:t>Visually determine goodness of fit and identify different causes for poor fit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0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497" y="2794758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26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Mean and Standard Deviations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603814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Sample mean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Sample variances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Some formulae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on denominator</a:t>
                </a:r>
              </a:p>
              <a:p>
                <a:pPr lvl="1"/>
                <a:r>
                  <a:rPr lang="en-US" dirty="0"/>
                  <a:t>For technical reasons, above formulae are called the biased variances.  </a:t>
                </a:r>
              </a:p>
              <a:p>
                <a:r>
                  <a:rPr lang="en-US" dirty="0"/>
                  <a:t>Sample standard deviation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Square root of variances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603814" cy="4329817"/>
              </a:xfrm>
              <a:blipFill>
                <a:blip r:embed="rId2"/>
                <a:stretch>
                  <a:fillRect l="-2031" t="-13521"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 descr="https://upload.wikimedia.org/wikipedia/commons/thumb/f/f9/Comparison_standard_deviations.svg/400px-Comparison_standard_deviation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06" y="2084614"/>
            <a:ext cx="3810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77449" y="5116477"/>
            <a:ext cx="4850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Visualizing standard deviation</a:t>
            </a:r>
          </a:p>
          <a:p>
            <a:r>
              <a:rPr lang="en-US" dirty="0"/>
              <a:t>https://en.wikipedia.org/wiki/Standard_deviation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12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Mean and SD on Scatter Plot</a:t>
            </a:r>
            <a:br>
              <a:rPr lang="en-US" dirty="0"/>
            </a:br>
            <a:r>
              <a:rPr lang="en-US" sz="4000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Using the picture only (no calculators), estimate the following (roughly):</a:t>
                </a:r>
              </a:p>
              <a:p>
                <a:endParaRPr lang="en-US" dirty="0"/>
              </a:p>
              <a:p>
                <a:r>
                  <a:rPr lang="en-US" dirty="0"/>
                  <a:t>The sample mean mpg and horsepower: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sample </a:t>
                </a:r>
                <a:r>
                  <a:rPr lang="en-US" dirty="0" err="1"/>
                  <a:t>std</a:t>
                </a:r>
                <a:r>
                  <a:rPr lang="en-US" dirty="0"/>
                  <a:t> deviations: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  <a:blipFill>
                <a:blip r:embed="rId2"/>
                <a:stretch>
                  <a:fillRect l="-151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6794" y="6314268"/>
            <a:ext cx="1312025" cy="365125"/>
          </a:xfrm>
        </p:spPr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010" y="2260307"/>
            <a:ext cx="4563567" cy="29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81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Mean and SD on Scatter Plot</a:t>
            </a:r>
            <a:br>
              <a:rPr lang="en-US" dirty="0"/>
            </a:br>
            <a:r>
              <a:rPr lang="en-US" sz="4000" dirty="0"/>
              <a:t>Approximate answer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4717580" cy="379988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center of the points in each axis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Standard deviations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Represents “variation” in each axis from mean</a:t>
                </a:r>
              </a:p>
              <a:p>
                <a:pPr lvl="1"/>
                <a:r>
                  <a:rPr lang="en-US" dirty="0"/>
                  <a:t>With Gaussian distributions:</a:t>
                </a:r>
                <a:br>
                  <a:rPr lang="en-US" dirty="0"/>
                </a:br>
                <a:r>
                  <a:rPr lang="en-US" dirty="0"/>
                  <a:t>0.27% of points are 3 SDs from mean</a:t>
                </a:r>
              </a:p>
              <a:p>
                <a:pPr lvl="1"/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4717580" cy="3799889"/>
              </a:xfrm>
              <a:blipFill rotWithShape="0">
                <a:blip r:embed="rId2"/>
                <a:stretch>
                  <a:fillRect l="-3101" t="-1766" r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366" y="1739014"/>
            <a:ext cx="5390436" cy="349101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6D4CB0-D8F1-4CC8-AA01-F0380C2CEEE5}"/>
              </a:ext>
            </a:extLst>
          </p:cNvPr>
          <p:cNvCxnSpPr>
            <a:cxnSpLocks/>
          </p:cNvCxnSpPr>
          <p:nvPr/>
        </p:nvCxnSpPr>
        <p:spPr>
          <a:xfrm>
            <a:off x="9198746" y="3811147"/>
            <a:ext cx="0" cy="14622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0153AA-30E3-4386-AA2B-5E2AB65E7E30}"/>
              </a:ext>
            </a:extLst>
          </p:cNvPr>
          <p:cNvCxnSpPr>
            <a:cxnSpLocks/>
          </p:cNvCxnSpPr>
          <p:nvPr/>
        </p:nvCxnSpPr>
        <p:spPr>
          <a:xfrm flipH="1">
            <a:off x="6618514" y="3740707"/>
            <a:ext cx="2658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E5F9F-EC8A-46AC-AF9B-12D7F11F9564}"/>
              </a:ext>
            </a:extLst>
          </p:cNvPr>
          <p:cNvCxnSpPr>
            <a:cxnSpLocks/>
          </p:cNvCxnSpPr>
          <p:nvPr/>
        </p:nvCxnSpPr>
        <p:spPr>
          <a:xfrm flipV="1">
            <a:off x="6272613" y="3240152"/>
            <a:ext cx="0" cy="100111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3269DB-AB31-4423-B115-91CBB6C0E4C2}"/>
              </a:ext>
            </a:extLst>
          </p:cNvPr>
          <p:cNvCxnSpPr>
            <a:cxnSpLocks/>
          </p:cNvCxnSpPr>
          <p:nvPr/>
        </p:nvCxnSpPr>
        <p:spPr>
          <a:xfrm flipH="1">
            <a:off x="6796007" y="3727419"/>
            <a:ext cx="2402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94E085-5EF1-48CE-AF24-A919D7B9DC2F}"/>
              </a:ext>
            </a:extLst>
          </p:cNvPr>
          <p:cNvCxnSpPr>
            <a:cxnSpLocks/>
          </p:cNvCxnSpPr>
          <p:nvPr/>
        </p:nvCxnSpPr>
        <p:spPr>
          <a:xfrm>
            <a:off x="8608527" y="5735082"/>
            <a:ext cx="1125318" cy="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/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blipFill>
                <a:blip r:embed="rId4"/>
                <a:stretch>
                  <a:fillRect r="-2142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/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blipFill>
                <a:blip r:embed="rId5"/>
                <a:stretch>
                  <a:fillRect r="-29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/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blipFill>
                <a:blip r:embed="rId6"/>
                <a:stretch>
                  <a:fillRect l="-357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/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blipFill>
                <a:blip r:embed="rId7"/>
                <a:stretch>
                  <a:fillRect l="-35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094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Means and SD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5175333" cy="1195377"/>
          </a:xfrm>
        </p:spPr>
        <p:txBody>
          <a:bodyPr>
            <a:normAutofit/>
          </a:bodyPr>
          <a:lstStyle/>
          <a:p>
            <a:r>
              <a:rPr lang="en-US" dirty="0"/>
              <a:t>Exact answer can be computed in python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66" y="1739014"/>
            <a:ext cx="5390436" cy="3491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3F22E-4ECA-43A4-98E6-51456132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23" y="1861177"/>
            <a:ext cx="3657200" cy="20887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6D4CB0-D8F1-4CC8-AA01-F0380C2CEEE5}"/>
              </a:ext>
            </a:extLst>
          </p:cNvPr>
          <p:cNvCxnSpPr>
            <a:cxnSpLocks/>
          </p:cNvCxnSpPr>
          <p:nvPr/>
        </p:nvCxnSpPr>
        <p:spPr>
          <a:xfrm>
            <a:off x="9198746" y="3811147"/>
            <a:ext cx="0" cy="14622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0153AA-30E3-4386-AA2B-5E2AB65E7E30}"/>
              </a:ext>
            </a:extLst>
          </p:cNvPr>
          <p:cNvCxnSpPr>
            <a:cxnSpLocks/>
          </p:cNvCxnSpPr>
          <p:nvPr/>
        </p:nvCxnSpPr>
        <p:spPr>
          <a:xfrm flipH="1">
            <a:off x="6618514" y="3740707"/>
            <a:ext cx="2658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E5F9F-EC8A-46AC-AF9B-12D7F11F9564}"/>
              </a:ext>
            </a:extLst>
          </p:cNvPr>
          <p:cNvCxnSpPr>
            <a:cxnSpLocks/>
          </p:cNvCxnSpPr>
          <p:nvPr/>
        </p:nvCxnSpPr>
        <p:spPr>
          <a:xfrm flipV="1">
            <a:off x="6272613" y="3240152"/>
            <a:ext cx="0" cy="100111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3269DB-AB31-4423-B115-91CBB6C0E4C2}"/>
              </a:ext>
            </a:extLst>
          </p:cNvPr>
          <p:cNvCxnSpPr>
            <a:cxnSpLocks/>
          </p:cNvCxnSpPr>
          <p:nvPr/>
        </p:nvCxnSpPr>
        <p:spPr>
          <a:xfrm flipH="1">
            <a:off x="6796007" y="3727419"/>
            <a:ext cx="2402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94E085-5EF1-48CE-AF24-A919D7B9DC2F}"/>
              </a:ext>
            </a:extLst>
          </p:cNvPr>
          <p:cNvCxnSpPr>
            <a:cxnSpLocks/>
          </p:cNvCxnSpPr>
          <p:nvPr/>
        </p:nvCxnSpPr>
        <p:spPr>
          <a:xfrm>
            <a:off x="8608527" y="5735082"/>
            <a:ext cx="1125318" cy="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/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blipFill>
                <a:blip r:embed="rId5"/>
                <a:stretch>
                  <a:fillRect r="-2142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/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blipFill>
                <a:blip r:embed="rId6"/>
                <a:stretch>
                  <a:fillRect r="-29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/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blipFill>
                <a:blip r:embed="rId7"/>
                <a:stretch>
                  <a:fillRect l="-357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/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blipFill>
                <a:blip r:embed="rId8"/>
                <a:stretch>
                  <a:fillRect l="-35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808EE9D-F3E7-49B0-84E5-D5C2118F2F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4623" y="4363389"/>
            <a:ext cx="5819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48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Sample covariance: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Will interpret this momentarily</a:t>
                </a:r>
              </a:p>
              <a:p>
                <a:r>
                  <a:rPr lang="en-US" dirty="0"/>
                  <a:t>Cauchy-schwarz inequality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Sample correlation coefficient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∈[−1,1]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9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32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577C-218C-481F-8234-7C8F878D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CB76B-6912-4537-BD72-A8A5AC2E8D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 need to compute averages of other functions of data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The sample mean of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Represents the average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 the data </a:t>
                </a:r>
              </a:p>
              <a:p>
                <a:pPr lvl="1"/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statistic</a:t>
                </a:r>
              </a:p>
              <a:p>
                <a:r>
                  <a:rPr lang="en-US" dirty="0"/>
                  <a:t>With this notation: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CB76B-6912-4537-BD72-A8A5AC2E8D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D87C-8FF4-4740-B4B5-168669D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55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Equation for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Alternate equations for variance and sample co-variance:</a:t>
                </a:r>
              </a:p>
              <a:p>
                <a:pPr lvl="1"/>
                <a:r>
                  <a:rPr lang="en-US" b="0" dirty="0"/>
                  <a:t>Sample variances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co-variance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Proof: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Recall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relations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proved similarly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25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5731-EAEB-4609-A3FE-B30401F8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C5EE-AC37-47AD-A9C4-C0B9B82F7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class will use the following notation</a:t>
            </a:r>
          </a:p>
          <a:p>
            <a:r>
              <a:rPr lang="en-US" dirty="0"/>
              <a:t>We will try to be consistent </a:t>
            </a:r>
          </a:p>
          <a:p>
            <a:r>
              <a:rPr lang="en-US" dirty="0"/>
              <a:t>Note: Other texts use different notations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C78EC-4503-4AF9-87C0-FCA6C44A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1086DA0-EC5B-4F6B-BCE7-07F76E485B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685803"/>
                  </p:ext>
                </p:extLst>
              </p:nvPr>
            </p:nvGraphicFramePr>
            <p:xfrm>
              <a:off x="1211127" y="3262694"/>
              <a:ext cx="9447692" cy="244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1923">
                      <a:extLst>
                        <a:ext uri="{9D8B030D-6E8A-4147-A177-3AD203B41FA5}">
                          <a16:colId xmlns:a16="http://schemas.microsoft.com/office/drawing/2014/main" val="874407200"/>
                        </a:ext>
                      </a:extLst>
                    </a:gridCol>
                    <a:gridCol w="1640849">
                      <a:extLst>
                        <a:ext uri="{9D8B030D-6E8A-4147-A177-3AD203B41FA5}">
                          <a16:colId xmlns:a16="http://schemas.microsoft.com/office/drawing/2014/main" val="664001961"/>
                        </a:ext>
                      </a:extLst>
                    </a:gridCol>
                    <a:gridCol w="3082997">
                      <a:extLst>
                        <a:ext uri="{9D8B030D-6E8A-4147-A177-3AD203B41FA5}">
                          <a16:colId xmlns:a16="http://schemas.microsoft.com/office/drawing/2014/main" val="2377827774"/>
                        </a:ext>
                      </a:extLst>
                    </a:gridCol>
                    <a:gridCol w="2361923">
                      <a:extLst>
                        <a:ext uri="{9D8B030D-6E8A-4147-A177-3AD203B41FA5}">
                          <a16:colId xmlns:a16="http://schemas.microsoft.com/office/drawing/2014/main" val="412707739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02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xm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6502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725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standard deviation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5780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sxy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28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1086DA0-EC5B-4F6B-BCE7-07F76E485B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685803"/>
                  </p:ext>
                </p:extLst>
              </p:nvPr>
            </p:nvGraphicFramePr>
            <p:xfrm>
              <a:off x="1211127" y="3262694"/>
              <a:ext cx="9447692" cy="244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1923">
                      <a:extLst>
                        <a:ext uri="{9D8B030D-6E8A-4147-A177-3AD203B41FA5}">
                          <a16:colId xmlns:a16="http://schemas.microsoft.com/office/drawing/2014/main" val="874407200"/>
                        </a:ext>
                      </a:extLst>
                    </a:gridCol>
                    <a:gridCol w="1640849">
                      <a:extLst>
                        <a:ext uri="{9D8B030D-6E8A-4147-A177-3AD203B41FA5}">
                          <a16:colId xmlns:a16="http://schemas.microsoft.com/office/drawing/2014/main" val="664001961"/>
                        </a:ext>
                      </a:extLst>
                    </a:gridCol>
                    <a:gridCol w="3082997">
                      <a:extLst>
                        <a:ext uri="{9D8B030D-6E8A-4147-A177-3AD203B41FA5}">
                          <a16:colId xmlns:a16="http://schemas.microsoft.com/office/drawing/2014/main" val="2377827774"/>
                        </a:ext>
                      </a:extLst>
                    </a:gridCol>
                    <a:gridCol w="2361923">
                      <a:extLst>
                        <a:ext uri="{9D8B030D-6E8A-4147-A177-3AD203B41FA5}">
                          <a16:colId xmlns:a16="http://schemas.microsoft.com/office/drawing/2014/main" val="412707739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02927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82278" r="-333829" b="-4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82278" r="-77470" b="-4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xm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650254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182278" r="-333829" b="-3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182278" r="-77470" b="-3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7254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standard deviation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212381" r="-333829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212381" r="-77470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5780785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415190" r="-333829" b="-1316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415190" r="-77470" b="-1316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sxy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28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6492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2255" y="3322792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498" y="1449124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07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RSS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minimize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take partial derivatives: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=0,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Taking derivatives we get two conditions (proof on board):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=0, 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Regression equation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After some manipulation, (proof on board), solution to optimal slope and intercept: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25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422676" cy="4329817"/>
          </a:xfrm>
        </p:spPr>
        <p:txBody>
          <a:bodyPr/>
          <a:lstStyle/>
          <a:p>
            <a:r>
              <a:rPr lang="en-US" dirty="0"/>
              <a:t>From:  </a:t>
            </a:r>
            <a:br>
              <a:rPr lang="en-US" dirty="0"/>
            </a:br>
            <a:r>
              <a:rPr lang="en-US" dirty="0">
                <a:hlinkClick r:id="rId2"/>
              </a:rPr>
              <a:t>http://stattrek.com/regression/regression-example.aspx?Tutorial=AP</a:t>
            </a:r>
            <a:endParaRPr lang="en-US" dirty="0"/>
          </a:p>
          <a:p>
            <a:pPr lvl="1"/>
            <a:r>
              <a:rPr lang="en-US" dirty="0"/>
              <a:t>Very nice simple problems</a:t>
            </a:r>
          </a:p>
          <a:p>
            <a:r>
              <a:rPr lang="en-US" dirty="0"/>
              <a:t>Predict aptitude on one test from an earlier test</a:t>
            </a:r>
          </a:p>
          <a:p>
            <a:r>
              <a:rPr lang="en-US" dirty="0"/>
              <a:t>Draw a scatter plot and regression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655" y="667751"/>
            <a:ext cx="55340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33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54B8-AEA5-46C2-B44E-7BCF47FD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87BE1-B931-4769-AD55-2C0F5262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551852" cy="4329817"/>
          </a:xfrm>
        </p:spPr>
        <p:txBody>
          <a:bodyPr/>
          <a:lstStyle/>
          <a:p>
            <a:r>
              <a:rPr lang="en-US" dirty="0"/>
              <a:t>Python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D2EA7-019F-4A87-94AE-4D82CD97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D1326-4AEB-419A-8C9C-157374816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9" y="2292893"/>
            <a:ext cx="4420455" cy="3015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A0A83E-B807-40EB-9E05-7A22667E5B94}"/>
                  </a:ext>
                </a:extLst>
              </p:cNvPr>
              <p:cNvSpPr txBox="1"/>
              <p:nvPr/>
            </p:nvSpPr>
            <p:spPr>
              <a:xfrm>
                <a:off x="5783872" y="4259107"/>
                <a:ext cx="30234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Regression line: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mpg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horsepower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A0A83E-B807-40EB-9E05-7A22667E5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872" y="4259107"/>
                <a:ext cx="3023456" cy="646331"/>
              </a:xfrm>
              <a:prstGeom prst="rect">
                <a:avLst/>
              </a:prstGeom>
              <a:blipFill>
                <a:blip r:embed="rId3"/>
                <a:stretch>
                  <a:fillRect l="-1815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FF2704-2F8E-4C4F-9FB6-F3F8DD768E56}"/>
              </a:ext>
            </a:extLst>
          </p:cNvPr>
          <p:cNvCxnSpPr>
            <a:cxnSpLocks/>
          </p:cNvCxnSpPr>
          <p:nvPr/>
        </p:nvCxnSpPr>
        <p:spPr>
          <a:xfrm flipH="1">
            <a:off x="4552137" y="4582273"/>
            <a:ext cx="10969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67A1493-8D1C-4E5C-B518-877092AD2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75" y="1603670"/>
            <a:ext cx="2803614" cy="1534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C35C37-8397-4175-9F18-1252F69D3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375" y="3415263"/>
            <a:ext cx="4260537" cy="42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00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90891" y="3704185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70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RSS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5012" y="1492485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Minimum RSS (Proof on board)</a:t>
                </a:r>
                <a:br>
                  <a:rPr lang="en-US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li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lim>
                    </m:limLow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Explains portion of variance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explained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=variance in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=residual sum of squares after accounting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012" y="1492485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2050" name="Picture 2" descr="Graphs with different r-squa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081" y="2527567"/>
            <a:ext cx="4383151" cy="168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488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 seeing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477979" cy="17881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≈1:</m:t>
                    </m:r>
                  </m:oMath>
                </a14:m>
                <a:r>
                  <a:rPr lang="en-US" dirty="0"/>
                  <a:t>   Linear model is a very good fit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Linear model is a poor fit.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) =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477979" cy="1788139"/>
              </a:xfrm>
              <a:blipFill>
                <a:blip r:embed="rId2"/>
                <a:stretch>
                  <a:fillRect l="-2258" t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3074" name="Picture 2" descr="https://upload.wikimedia.org/wikipedia/commons/thumb/d/d4/Correlation_examples2.svg/400px-Correlation_examples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12" y="3602167"/>
            <a:ext cx="38100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7736" y="3406537"/>
                <a:ext cx="387490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models with varying levels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36" y="3406537"/>
                <a:ext cx="3874907" cy="391261"/>
              </a:xfrm>
              <a:prstGeom prst="rect">
                <a:avLst/>
              </a:prstGeom>
              <a:blipFill>
                <a:blip r:embed="rId4"/>
                <a:stretch>
                  <a:fillRect l="-1417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37736" y="5087583"/>
            <a:ext cx="3128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linear relationship</a:t>
            </a:r>
            <a:br>
              <a:rPr lang="en-US" dirty="0"/>
            </a:br>
            <a:r>
              <a:rPr lang="en-US" dirty="0"/>
              <a:t>But, may be other relationships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7736" y="4205881"/>
            <a:ext cx="138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good fit</a:t>
            </a: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5684110" y="3602168"/>
            <a:ext cx="1153626" cy="11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801556" y="4392871"/>
            <a:ext cx="1036181" cy="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684110" y="5167962"/>
            <a:ext cx="1153627" cy="24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28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 Error is Large…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7305" y="1655632"/>
            <a:ext cx="5634135" cy="4329817"/>
          </a:xfrm>
        </p:spPr>
        <p:txBody>
          <a:bodyPr/>
          <a:lstStyle/>
          <a:p>
            <a:r>
              <a:rPr lang="en-US" dirty="0"/>
              <a:t>Many sources of error for a linear model</a:t>
            </a:r>
          </a:p>
          <a:p>
            <a:r>
              <a:rPr lang="en-US" dirty="0"/>
              <a:t>Always good to visually inspect the scatter plot</a:t>
            </a:r>
          </a:p>
          <a:p>
            <a:pPr lvl="1"/>
            <a:r>
              <a:rPr lang="en-US" dirty="0"/>
              <a:t>Look for trends</a:t>
            </a:r>
          </a:p>
          <a:p>
            <a:r>
              <a:rPr lang="en-US" dirty="0"/>
              <a:t>Example to the left</a:t>
            </a:r>
          </a:p>
          <a:p>
            <a:pPr lvl="1"/>
            <a:r>
              <a:rPr lang="en-US" dirty="0"/>
              <a:t>All four data sets have same regression line</a:t>
            </a:r>
          </a:p>
          <a:p>
            <a:pPr lvl="1"/>
            <a:r>
              <a:rPr lang="en-US" dirty="0"/>
              <a:t>But, errors and their reasons are different</a:t>
            </a:r>
          </a:p>
          <a:p>
            <a:r>
              <a:rPr lang="en-US" dirty="0"/>
              <a:t>How would you describe these errors?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3074" name="Picture 2" descr="https://upload.wikimedia.org/wikipedia/commons/thumb/e/ec/Anscombe%27s_quartet_3.svg/425px-Anscombe%27s_quartet_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3" y="1655632"/>
            <a:ext cx="4790025" cy="348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12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DD66-5D5A-4D19-8C6B-FFEB898D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Model for the Auto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88025-D301-4B5B-9EB2-8E02B478C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Fit the inverse: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mpg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horsepower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Uses a nonlinear transformation</a:t>
                </a:r>
              </a:p>
              <a:p>
                <a:r>
                  <a:rPr lang="en-US" dirty="0"/>
                  <a:t>Will cover this idea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88025-D301-4B5B-9EB2-8E02B478C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0AD86-FCD2-4007-A5B7-8CD09BC2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52A5F-F1F9-4705-AEFE-DE3779E0E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158" y="1539277"/>
            <a:ext cx="4781636" cy="3134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55" y="2992064"/>
            <a:ext cx="4625889" cy="30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8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What Determines mpg in a Car?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engine characteristics determine fuel efficiency?</a:t>
            </a:r>
          </a:p>
          <a:p>
            <a:r>
              <a:rPr lang="en-US" dirty="0"/>
              <a:t>Why would a data scientist be hired to answer this question?</a:t>
            </a:r>
          </a:p>
          <a:p>
            <a:r>
              <a:rPr lang="en-US" dirty="0"/>
              <a:t>Not to help purchasing a specific car.</a:t>
            </a:r>
          </a:p>
          <a:p>
            <a:pPr lvl="1"/>
            <a:r>
              <a:rPr lang="en-US" dirty="0"/>
              <a:t>The mpg for a currently available car is already known.</a:t>
            </a:r>
          </a:p>
          <a:p>
            <a:pPr lvl="1"/>
            <a:r>
              <a:rPr lang="en-US" dirty="0"/>
              <a:t>(If the car company isn’t lying?)</a:t>
            </a:r>
          </a:p>
          <a:p>
            <a:r>
              <a:rPr lang="en-US" dirty="0"/>
              <a:t>To guide building new cars.</a:t>
            </a:r>
          </a:p>
          <a:p>
            <a:pPr lvl="1"/>
            <a:r>
              <a:rPr lang="en-US" dirty="0"/>
              <a:t>Understand what is reasonably achievable before full design</a:t>
            </a:r>
          </a:p>
          <a:p>
            <a:r>
              <a:rPr lang="en-US" dirty="0"/>
              <a:t>To find cars that are outside the trend.</a:t>
            </a:r>
          </a:p>
          <a:p>
            <a:pPr lvl="1"/>
            <a:r>
              <a:rPr lang="en-US" dirty="0"/>
              <a:t>Example:  What cars give great mpg for the cost or size?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248" y="2396509"/>
            <a:ext cx="2667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DD85-3A47-4934-B484-4155003D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7F1AF-7088-426E-92BA-32566DBE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3E0D0-5BE3-4962-927C-8A351826E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548" y="1516242"/>
            <a:ext cx="7533860" cy="44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6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UCI dataset library:  </a:t>
            </a:r>
            <a:r>
              <a:rPr lang="en-US" dirty="0">
                <a:hlinkClick r:id="rId2"/>
              </a:rPr>
              <a:t>https://archive.ics.uci.edu/ml/datasets.php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35" y="2071521"/>
            <a:ext cx="6822871" cy="326532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863840" y="4968240"/>
            <a:ext cx="63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56193" y="4783574"/>
            <a:ext cx="158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Today’s lecture</a:t>
            </a:r>
          </a:p>
        </p:txBody>
      </p:sp>
    </p:spTree>
    <p:extLst>
      <p:ext uri="{BB962C8B-B14F-4D97-AF65-F5344CB8AC3E}">
        <p14:creationId xmlns:p14="http://schemas.microsoft.com/office/powerpoint/2010/main" val="418326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CAFE-EA49-4999-B6FA-643BA496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00139-8BCC-4372-B689-0B52EA0E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many powerful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packages</a:t>
            </a:r>
          </a:p>
          <a:p>
            <a:r>
              <a:rPr lang="en-US" dirty="0"/>
              <a:t>This demo uses three key packages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Pandas</a:t>
            </a:r>
            <a:r>
              <a:rPr lang="en-US" dirty="0"/>
              <a:t>:  </a:t>
            </a:r>
          </a:p>
          <a:p>
            <a:pPr lvl="1"/>
            <a:r>
              <a:rPr lang="en-US" dirty="0"/>
              <a:t>Used for reading and writing data files</a:t>
            </a:r>
          </a:p>
          <a:p>
            <a:pPr lvl="1"/>
            <a:r>
              <a:rPr lang="en-US" dirty="0"/>
              <a:t>Loads data into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Numerical operations including linear algebra</a:t>
            </a:r>
          </a:p>
          <a:p>
            <a:pPr lvl="1"/>
            <a:r>
              <a:rPr lang="en-US" dirty="0"/>
              <a:t>Data is stored in </a:t>
            </a:r>
            <a:r>
              <a:rPr lang="en-US" dirty="0" err="1"/>
              <a:t>ndarray</a:t>
            </a:r>
            <a:r>
              <a:rPr lang="en-US" dirty="0"/>
              <a:t> structure</a:t>
            </a:r>
          </a:p>
          <a:p>
            <a:pPr lvl="1"/>
            <a:r>
              <a:rPr lang="en-US" dirty="0"/>
              <a:t>We convert from </a:t>
            </a:r>
            <a:r>
              <a:rPr lang="en-US" dirty="0" err="1"/>
              <a:t>dataframes</a:t>
            </a:r>
            <a:r>
              <a:rPr lang="en-US" dirty="0"/>
              <a:t> to </a:t>
            </a:r>
            <a:r>
              <a:rPr lang="en-US" dirty="0" err="1"/>
              <a:t>ndarray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Matplotlib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MATLAB-like plotting and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45376-3018-4FE4-A320-C8C7BEC0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AB08E-9FAF-43F7-AC00-70FC7F182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736" y="1539277"/>
            <a:ext cx="3068901" cy="828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C46876-54BB-485A-B7AE-076C4193F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736" y="2796257"/>
            <a:ext cx="4039531" cy="9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the Data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br>
              <a:rPr lang="en-US" dirty="0"/>
            </a:br>
            <a:r>
              <a:rPr lang="en-US" sz="4000" dirty="0"/>
              <a:t>Try 1:  The Wrong Way!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4470" y="1539277"/>
            <a:ext cx="4368840" cy="4329817"/>
          </a:xfrm>
        </p:spPr>
        <p:txBody>
          <a:bodyPr>
            <a:normAutofit/>
          </a:bodyPr>
          <a:lstStyle/>
          <a:p>
            <a:r>
              <a:rPr lang="en-US" dirty="0"/>
              <a:t>Python pandas library</a:t>
            </a:r>
          </a:p>
          <a:p>
            <a:pPr lvl="1"/>
            <a:r>
              <a:rPr lang="en-US" dirty="0" err="1"/>
              <a:t>Read_csv</a:t>
            </a:r>
            <a:r>
              <a:rPr lang="en-US" dirty="0"/>
              <a:t> command.</a:t>
            </a:r>
          </a:p>
          <a:p>
            <a:pPr lvl="1"/>
            <a:r>
              <a:rPr lang="en-US" dirty="0"/>
              <a:t>Read URL or file location.</a:t>
            </a:r>
          </a:p>
          <a:p>
            <a:r>
              <a:rPr lang="en-US" dirty="0"/>
              <a:t>Creates a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dataframe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http://pandas.pydata.org/pandas-docs/stable/dsintro.html#dataframe</a:t>
            </a:r>
          </a:p>
          <a:p>
            <a:r>
              <a:rPr lang="en-US" dirty="0"/>
              <a:t>Problems</a:t>
            </a:r>
          </a:p>
          <a:p>
            <a:r>
              <a:rPr lang="en-US" dirty="0"/>
              <a:t>Does not parse columns</a:t>
            </a:r>
          </a:p>
          <a:p>
            <a:pPr lvl="1"/>
            <a:r>
              <a:rPr lang="en-US" dirty="0"/>
              <a:t>All data in a single column</a:t>
            </a:r>
          </a:p>
          <a:p>
            <a:pPr lvl="1"/>
            <a:r>
              <a:rPr lang="en-US" dirty="0" err="1"/>
              <a:t>Read_csv</a:t>
            </a:r>
            <a:r>
              <a:rPr lang="en-US" dirty="0"/>
              <a:t> assumes columns are delimited by commas</a:t>
            </a:r>
          </a:p>
          <a:p>
            <a:r>
              <a:rPr lang="en-US" dirty="0"/>
              <a:t>Mistakes first line as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29" y="2488351"/>
            <a:ext cx="6361043" cy="2697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87" y="1726815"/>
            <a:ext cx="1882844" cy="5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5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the Data in </a:t>
            </a:r>
            <a:r>
              <a:rPr lang="en-US" dirty="0" err="1"/>
              <a:t>Jupyter</a:t>
            </a:r>
            <a:br>
              <a:rPr lang="en-US" dirty="0"/>
            </a:br>
            <a:r>
              <a:rPr lang="en-US" sz="4000" dirty="0"/>
              <a:t>Try 2:  Fixing the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4469" y="1539277"/>
            <a:ext cx="4394775" cy="4329817"/>
          </a:xfrm>
        </p:spPr>
        <p:txBody>
          <a:bodyPr>
            <a:normAutofit/>
          </a:bodyPr>
          <a:lstStyle/>
          <a:p>
            <a:r>
              <a:rPr lang="en-US" dirty="0"/>
              <a:t>Fix the arguments in </a:t>
            </a:r>
            <a:r>
              <a:rPr lang="en-US" dirty="0" err="1"/>
              <a:t>read_csv</a:t>
            </a:r>
            <a:endParaRPr lang="en-US" dirty="0"/>
          </a:p>
          <a:p>
            <a:r>
              <a:rPr lang="en-US" dirty="0"/>
              <a:t>Pandas routines have many options</a:t>
            </a:r>
          </a:p>
          <a:p>
            <a:r>
              <a:rPr lang="en-US" dirty="0"/>
              <a:t>When you get a problem:</a:t>
            </a:r>
          </a:p>
          <a:p>
            <a:pPr lvl="1"/>
            <a:r>
              <a:rPr lang="en-US" dirty="0"/>
              <a:t>Google is your friend!</a:t>
            </a:r>
          </a:p>
          <a:p>
            <a:pPr lvl="1"/>
            <a:r>
              <a:rPr lang="en-US" dirty="0"/>
              <a:t>You are not the first to have these problems.</a:t>
            </a:r>
          </a:p>
          <a:p>
            <a:pPr lvl="1"/>
            <a:r>
              <a:rPr lang="en-US" dirty="0"/>
              <a:t>Ex: google “</a:t>
            </a:r>
            <a:r>
              <a:rPr lang="en-US" dirty="0" err="1"/>
              <a:t>pandas.dataframe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Ex. google “</a:t>
            </a:r>
            <a:r>
              <a:rPr lang="en-US" dirty="0" err="1"/>
              <a:t>pandas.read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 err="1"/>
              <a:t>Dataframe</a:t>
            </a:r>
            <a:r>
              <a:rPr lang="en-US" dirty="0"/>
              <a:t> has three components</a:t>
            </a:r>
          </a:p>
          <a:p>
            <a:pPr lvl="1"/>
            <a:r>
              <a:rPr lang="en-US" dirty="0" err="1"/>
              <a:t>df.columns</a:t>
            </a:r>
            <a:r>
              <a:rPr lang="en-US" dirty="0"/>
              <a:t>, </a:t>
            </a:r>
            <a:r>
              <a:rPr lang="en-US" dirty="0" err="1"/>
              <a:t>df.index</a:t>
            </a:r>
            <a:r>
              <a:rPr lang="en-US" dirty="0"/>
              <a:t>, </a:t>
            </a:r>
            <a:r>
              <a:rPr lang="en-US" dirty="0" err="1"/>
              <a:t>df.values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65" y="1729409"/>
            <a:ext cx="6667591" cy="282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44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</TotalTime>
  <Words>1902</Words>
  <Application>Microsoft Macintosh PowerPoint</Application>
  <PresentationFormat>Widescreen</PresentationFormat>
  <Paragraphs>338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Cambria Math</vt:lpstr>
      <vt:lpstr>Courier New</vt:lpstr>
      <vt:lpstr>Wingdings</vt:lpstr>
      <vt:lpstr>Retrospect</vt:lpstr>
      <vt:lpstr>Lecture 2  Simple Linear Regression</vt:lpstr>
      <vt:lpstr>Learning Objectives</vt:lpstr>
      <vt:lpstr>Outline</vt:lpstr>
      <vt:lpstr>Example:  What Determines mpg in a Car?</vt:lpstr>
      <vt:lpstr>Demo in Github</vt:lpstr>
      <vt:lpstr>Getting Data</vt:lpstr>
      <vt:lpstr>Python Packages</vt:lpstr>
      <vt:lpstr>Loading the Data in Jupyter Notebook Try 1:  The Wrong Way!</vt:lpstr>
      <vt:lpstr>Loading the Data in Jupyter Try 2:  Fixing the Errors</vt:lpstr>
      <vt:lpstr>Visualizing the Data</vt:lpstr>
      <vt:lpstr>Exercise:  Postulate a Model</vt:lpstr>
      <vt:lpstr>Outline</vt:lpstr>
      <vt:lpstr>Data</vt:lpstr>
      <vt:lpstr>Linear Model</vt:lpstr>
      <vt:lpstr>Why Use a Linear Model?</vt:lpstr>
      <vt:lpstr>Outline</vt:lpstr>
      <vt:lpstr>Linear Model Residual</vt:lpstr>
      <vt:lpstr>Least Squares Model Fitting</vt:lpstr>
      <vt:lpstr>Finding Parameters via Optimization A general ML recipe</vt:lpstr>
      <vt:lpstr>Outline</vt:lpstr>
      <vt:lpstr>Sample Mean and Standard Deviations</vt:lpstr>
      <vt:lpstr>Visualizing Mean and SD on Scatter Plot Question</vt:lpstr>
      <vt:lpstr>Visualizing Mean and SD on Scatter Plot Approximate answer</vt:lpstr>
      <vt:lpstr>Computing Means and SD in Python</vt:lpstr>
      <vt:lpstr>Sample Covariance</vt:lpstr>
      <vt:lpstr>Statistics</vt:lpstr>
      <vt:lpstr>Alternate Equation for Variance</vt:lpstr>
      <vt:lpstr>Notation</vt:lpstr>
      <vt:lpstr>Outline</vt:lpstr>
      <vt:lpstr>Minimizing RSS</vt:lpstr>
      <vt:lpstr>Simple Example</vt:lpstr>
      <vt:lpstr>Auto Example</vt:lpstr>
      <vt:lpstr>Outline</vt:lpstr>
      <vt:lpstr>Minimum RSS</vt:lpstr>
      <vt:lpstr>Visually seeing correlation</vt:lpstr>
      <vt:lpstr>When the Error is Large…</vt:lpstr>
      <vt:lpstr>A Better Model for the Auto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336</cp:revision>
  <cp:lastPrinted>2018-09-06T14:45:39Z</cp:lastPrinted>
  <dcterms:created xsi:type="dcterms:W3CDTF">2015-03-22T11:15:32Z</dcterms:created>
  <dcterms:modified xsi:type="dcterms:W3CDTF">2021-02-18T22:40:07Z</dcterms:modified>
</cp:coreProperties>
</file>