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8" r:id="rId2"/>
    <p:sldId id="328" r:id="rId3"/>
    <p:sldId id="486" r:id="rId4"/>
    <p:sldId id="260" r:id="rId5"/>
    <p:sldId id="261" r:id="rId6"/>
    <p:sldId id="481" r:id="rId7"/>
    <p:sldId id="287" r:id="rId8"/>
    <p:sldId id="270" r:id="rId9"/>
    <p:sldId id="271" r:id="rId10"/>
    <p:sldId id="483" r:id="rId11"/>
    <p:sldId id="482" r:id="rId12"/>
    <p:sldId id="484" r:id="rId13"/>
    <p:sldId id="485" r:id="rId14"/>
    <p:sldId id="388" r:id="rId15"/>
    <p:sldId id="353" r:id="rId16"/>
    <p:sldId id="269" r:id="rId17"/>
    <p:sldId id="354" r:id="rId18"/>
    <p:sldId id="357" r:id="rId19"/>
    <p:sldId id="490" r:id="rId20"/>
    <p:sldId id="362" r:id="rId21"/>
    <p:sldId id="363" r:id="rId22"/>
    <p:sldId id="364" r:id="rId23"/>
    <p:sldId id="365" r:id="rId24"/>
    <p:sldId id="491" r:id="rId25"/>
    <p:sldId id="487" r:id="rId26"/>
    <p:sldId id="367" r:id="rId27"/>
    <p:sldId id="369" r:id="rId28"/>
    <p:sldId id="370" r:id="rId29"/>
    <p:sldId id="368" r:id="rId30"/>
    <p:sldId id="425" r:id="rId31"/>
    <p:sldId id="371" r:id="rId32"/>
    <p:sldId id="372" r:id="rId33"/>
    <p:sldId id="373" r:id="rId34"/>
    <p:sldId id="374" r:id="rId35"/>
    <p:sldId id="375" r:id="rId36"/>
    <p:sldId id="376" r:id="rId37"/>
    <p:sldId id="488" r:id="rId38"/>
    <p:sldId id="383" r:id="rId39"/>
    <p:sldId id="384" r:id="rId40"/>
    <p:sldId id="385" r:id="rId41"/>
    <p:sldId id="408" r:id="rId42"/>
    <p:sldId id="405" r:id="rId43"/>
    <p:sldId id="489" r:id="rId44"/>
    <p:sldId id="310" r:id="rId45"/>
    <p:sldId id="312" r:id="rId46"/>
    <p:sldId id="396" r:id="rId47"/>
    <p:sldId id="397" r:id="rId48"/>
    <p:sldId id="480" r:id="rId49"/>
    <p:sldId id="316" r:id="rId50"/>
    <p:sldId id="400" r:id="rId51"/>
    <p:sldId id="402" r:id="rId52"/>
    <p:sldId id="401" r:id="rId53"/>
    <p:sldId id="493" r:id="rId54"/>
    <p:sldId id="404" r:id="rId55"/>
    <p:sldId id="492" r:id="rId56"/>
    <p:sldId id="409" r:id="rId57"/>
    <p:sldId id="414" r:id="rId58"/>
    <p:sldId id="415" r:id="rId59"/>
    <p:sldId id="416" r:id="rId60"/>
    <p:sldId id="417" r:id="rId61"/>
    <p:sldId id="406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9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1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www.tensorflow.org/instal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5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pei</a:t>
            </a:r>
            <a:r>
              <a:rPr lang="en-US" dirty="0"/>
              <a:t>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Hidden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Activations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“Activation functions”: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“pre-activations”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“post-activations”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  <a:blipFill>
                <a:blip r:embed="rId3"/>
                <a:stretch>
                  <a:fillRect l="-1455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7A83A2-923A-4893-B66B-C70EBDC4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1" y="2123646"/>
            <a:ext cx="6053059" cy="16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Output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Num output units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Output activation</a:t>
                          </a:r>
                          <a:br>
                            <a:rPr lang="en-US" noProof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sigmoid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s-ES" b="0" i="0" noProof="0" smtClean="0">
                                  <a:latin typeface="Cambria Math" panose="02040503050406030204" pitchFamily="18" charset="0"/>
                                </a:rPr>
                                <m:t>oftmax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noProof="0" dirty="0"/>
                            <a:t>Regression </a:t>
                          </a:r>
                          <a:r>
                            <a:rPr lang="es-ES" noProof="0" dirty="0" err="1"/>
                            <a:t>with</a:t>
                          </a:r>
                          <a:r>
                            <a:rPr lang="es-E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200524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4762" r="-101050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180328" r="-1010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180328" r="-10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71429" r="-301312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1429" r="-200524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71429" r="-101050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71429" r="-1050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22857" r="-3013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2857" r="-2005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22857" r="-1010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22857" r="-105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58A462E7-6290-4D49-B2A0-40DAAB506391}"/>
              </a:ext>
            </a:extLst>
          </p:cNvPr>
          <p:cNvSpPr/>
          <p:nvPr/>
        </p:nvSpPr>
        <p:spPr>
          <a:xfrm rot="16200000">
            <a:off x="7300003" y="1988445"/>
            <a:ext cx="390901" cy="1986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91298-9BF2-4DBE-A9BD-975D5F8A5A1B}"/>
              </a:ext>
            </a:extLst>
          </p:cNvPr>
          <p:cNvSpPr txBox="1"/>
          <p:nvPr/>
        </p:nvSpPr>
        <p:spPr>
          <a:xfrm>
            <a:off x="6812766" y="3147683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2250141" y="1494509"/>
            <a:ext cx="4222377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Hidden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5597787" y="1494509"/>
            <a:ext cx="3116446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FBB0-2483-4ABD-AD59-C7A57F955A8E}"/>
              </a:ext>
            </a:extLst>
          </p:cNvPr>
          <p:cNvSpPr/>
          <p:nvPr/>
        </p:nvSpPr>
        <p:spPr>
          <a:xfrm>
            <a:off x="2313432" y="1458159"/>
            <a:ext cx="1389888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common choices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Sigmoid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ReLU</a:t>
                </a:r>
                <a:r>
                  <a:rPr lang="en-US" dirty="0"/>
                  <a:t> (Rectified linear unit):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{0,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  <a:blipFill>
                <a:blip r:embed="rId3"/>
                <a:stretch>
                  <a:fillRect l="-1455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DC9B0C09-17F9-4D45-8BD7-FAA2E34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50694"/>
          <a:stretch/>
        </p:blipFill>
        <p:spPr bwMode="auto">
          <a:xfrm>
            <a:off x="5298679" y="3739896"/>
            <a:ext cx="2857769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196C862E-7BA3-4095-9920-D97CC005A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6" t="8729"/>
          <a:stretch/>
        </p:blipFill>
        <p:spPr bwMode="auto">
          <a:xfrm>
            <a:off x="8266176" y="3739896"/>
            <a:ext cx="2926080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92D4E-B8EA-4367-B795-FE6F40E1502C}"/>
              </a:ext>
            </a:extLst>
          </p:cNvPr>
          <p:cNvSpPr txBox="1"/>
          <p:nvPr/>
        </p:nvSpPr>
        <p:spPr>
          <a:xfrm>
            <a:off x="6327648" y="331749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Sigmoid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FE13-09E3-4ADC-B641-0CE9315DB5C6}"/>
              </a:ext>
            </a:extLst>
          </p:cNvPr>
          <p:cNvSpPr txBox="1"/>
          <p:nvPr/>
        </p:nvSpPr>
        <p:spPr>
          <a:xfrm>
            <a:off x="9346794" y="334124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C90D-A6CA-48DA-AA2C-A94577F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03E6-5816-4A25-AF02-202E04C2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6D11-8989-4590-9039-1A0D79CF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2542"/>
            <a:ext cx="7064587" cy="43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endParaRPr lang="en-US" dirty="0"/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  <a:blipFill>
                <a:blip r:embed="rId3"/>
                <a:stretch>
                  <a:fillRect l="-22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199B3-3D3D-4F41-A9E7-DC740A57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2511783"/>
            <a:ext cx="5620254" cy="154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/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/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Example</a:t>
                          </a:r>
                          <a:br>
                            <a:rPr lang="es-E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709" t="-4762" r="-713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180328" r="-6821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180328" r="-1215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280328" r="-6821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280328" r="-1215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380328" r="-6821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380328" r="-1215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480328" r="-6821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480328" r="-1215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580328" r="-1215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different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neural network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dirty="0"/>
                  <a:t>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hidden units</a:t>
                </a:r>
              </a:p>
              <a:p>
                <a:pPr lvl="1"/>
                <a:r>
                  <a:rPr lang="en-US" dirty="0"/>
                  <a:t>Output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class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⇒3</m:t>
                    </m:r>
                  </m:oMath>
                </a14:m>
                <a:r>
                  <a:rPr lang="en-US" dirty="0"/>
                  <a:t> output units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one input sample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shape 5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vector shape 20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vector shape 3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batch of 100 samples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matrix shape (100,5)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matrix shape (100,20)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matrix shape (100,3)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r>
                  <a:rPr lang="en-US" dirty="0"/>
                  <a:t>But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F677F-157B-4730-987B-47FB71D0C7D6}"/>
              </a:ext>
            </a:extLst>
          </p:cNvPr>
          <p:cNvGrpSpPr/>
          <p:nvPr/>
        </p:nvGrpSpPr>
        <p:grpSpPr>
          <a:xfrm>
            <a:off x="2698377" y="2105125"/>
            <a:ext cx="3836811" cy="1754326"/>
            <a:chOff x="2698377" y="2105125"/>
            <a:chExt cx="3836811" cy="1754326"/>
          </a:xfrm>
        </p:grpSpPr>
        <p:sp>
          <p:nvSpPr>
            <p:cNvPr id="13" name="Rectangle 12"/>
            <p:cNvSpPr/>
            <p:nvPr/>
          </p:nvSpPr>
          <p:spPr>
            <a:xfrm>
              <a:off x="2698377" y="2250141"/>
              <a:ext cx="1417739" cy="38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216785" y="2241751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351422" y="2250141"/>
              <a:ext cx="0" cy="3836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30609" y="2105125"/>
              <a:ext cx="16045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Randomly selected </a:t>
              </a:r>
              <a:br>
                <a:rPr lang="en-US" dirty="0"/>
              </a:b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mini-batch</a:t>
              </a:r>
            </a:p>
            <a:p>
              <a:endParaRPr lang="en-US" dirty="0"/>
            </a:p>
            <a:p>
              <a:r>
                <a:rPr lang="en-US" dirty="0"/>
                <a:t>e.g. 100 records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F49A36-0B1E-4B13-9C51-D3A05AF28C81}"/>
                </a:ext>
              </a:extLst>
            </p:cNvPr>
            <p:cNvCxnSpPr>
              <a:cxnSpLocks/>
            </p:cNvCxnSpPr>
            <p:nvPr/>
          </p:nvCxnSpPr>
          <p:spPr>
            <a:xfrm>
              <a:off x="4216785" y="2633814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4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(Typical values for MNIST)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batch size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steps per epoch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60D-F1BE-4E3A-86FC-00EF407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57DC-A335-4F91-BAAD-4EBDB444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EF502-9E54-4DDF-B32A-1E82ADB4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44091"/>
            <a:ext cx="10506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270490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4740" y="1467234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3031363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4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444C1-63B2-CA4C-AC52-729558D10BC6}"/>
              </a:ext>
            </a:extLst>
          </p:cNvPr>
          <p:cNvSpPr txBox="1"/>
          <p:nvPr/>
        </p:nvSpPr>
        <p:spPr>
          <a:xfrm>
            <a:off x="7073153" y="415854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78500 parameters in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4EEEE-381F-45E7-B60A-9D0676DD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7887"/>
            <a:ext cx="7823479" cy="1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228" y="1524074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linearly separable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143C4-9823-4D70-852F-375EF1368EB9}"/>
              </a:ext>
            </a:extLst>
          </p:cNvPr>
          <p:cNvSpPr txBox="1"/>
          <p:nvPr/>
        </p:nvSpPr>
        <p:spPr>
          <a:xfrm>
            <a:off x="5930932" y="3890850"/>
            <a:ext cx="371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 a better classifier! 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BA2FE-74AA-FF42-A631-EFBAA99F4C5B}"/>
              </a:ext>
            </a:extLst>
          </p:cNvPr>
          <p:cNvCxnSpPr/>
          <p:nvPr/>
        </p:nvCxnSpPr>
        <p:spPr>
          <a:xfrm flipH="1">
            <a:off x="5610386" y="3208149"/>
            <a:ext cx="464950" cy="50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0EC9B-6595-1C41-8A90-38CB18D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1" y="1535888"/>
            <a:ext cx="6450938" cy="433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14716-C073-4282-9B86-CB846DD1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3" y="1603373"/>
            <a:ext cx="3838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166D1-E81D-47C4-A793-04D6C34D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1" y="1612755"/>
            <a:ext cx="8982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3306" y="3505366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CE90E0-9F3B-49B6-AB9E-57FA59A1DFF3}"/>
              </a:ext>
            </a:extLst>
          </p:cNvPr>
          <p:cNvGrpSpPr/>
          <p:nvPr/>
        </p:nvGrpSpPr>
        <p:grpSpPr>
          <a:xfrm>
            <a:off x="5448532" y="4017922"/>
            <a:ext cx="1956033" cy="1643029"/>
            <a:chOff x="5448532" y="4017922"/>
            <a:chExt cx="1956033" cy="1643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/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BF4FA-0EE8-459D-88CB-FA382EC65A76}"/>
                </a:ext>
              </a:extLst>
            </p:cNvPr>
            <p:cNvSpPr/>
            <p:nvPr/>
          </p:nvSpPr>
          <p:spPr>
            <a:xfrm>
              <a:off x="5498867" y="4017922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4FACD6-A3C5-45D4-8CF9-2C849C16AC11}"/>
                </a:ext>
              </a:extLst>
            </p:cNvPr>
            <p:cNvSpPr/>
            <p:nvPr/>
          </p:nvSpPr>
          <p:spPr>
            <a:xfrm>
              <a:off x="7010283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/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466044-740D-4F82-85CB-C19FCABBE1E3}"/>
                </a:ext>
              </a:extLst>
            </p:cNvPr>
            <p:cNvSpPr/>
            <p:nvPr/>
          </p:nvSpPr>
          <p:spPr>
            <a:xfrm>
              <a:off x="6037160" y="4947671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/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8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512C0-8A4A-493B-8B77-34B183DAC32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5842815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1F54C7-1D87-48FB-8A08-76F02719DCCA}"/>
                </a:ext>
              </a:extLst>
            </p:cNvPr>
            <p:cNvCxnSpPr>
              <a:stCxn id="12" idx="7"/>
              <a:endCxn id="10" idx="3"/>
            </p:cNvCxnSpPr>
            <p:nvPr/>
          </p:nvCxnSpPr>
          <p:spPr>
            <a:xfrm flipV="1">
              <a:off x="6330738" y="4311500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92D565-8975-42AD-B8B1-4D1ABCBC6CDB}"/>
              </a:ext>
            </a:extLst>
          </p:cNvPr>
          <p:cNvGrpSpPr/>
          <p:nvPr/>
        </p:nvGrpSpPr>
        <p:grpSpPr>
          <a:xfrm>
            <a:off x="7322036" y="4017922"/>
            <a:ext cx="820723" cy="725463"/>
            <a:chOff x="7322036" y="4017922"/>
            <a:chExt cx="820723" cy="7254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F0B060-4B9A-4925-9DB8-0FFF661A409F}"/>
                </a:ext>
              </a:extLst>
            </p:cNvPr>
            <p:cNvSpPr/>
            <p:nvPr/>
          </p:nvSpPr>
          <p:spPr>
            <a:xfrm>
              <a:off x="7748477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0D9D6E-555D-4B1D-8C78-E007628F7C4C}"/>
                </a:ext>
              </a:extLst>
            </p:cNvPr>
            <p:cNvCxnSpPr/>
            <p:nvPr/>
          </p:nvCxnSpPr>
          <p:spPr>
            <a:xfrm>
              <a:off x="7322036" y="4189896"/>
              <a:ext cx="458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/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47E4A1-23C8-4CBB-AB7B-2F7B91A3E7ED}"/>
              </a:ext>
            </a:extLst>
          </p:cNvPr>
          <p:cNvGrpSpPr/>
          <p:nvPr/>
        </p:nvGrpSpPr>
        <p:grpSpPr>
          <a:xfrm>
            <a:off x="7861726" y="4023514"/>
            <a:ext cx="1931548" cy="1693399"/>
            <a:chOff x="7861726" y="4023514"/>
            <a:chExt cx="1931548" cy="1693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/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8E2EF9-7C5A-4643-908B-20A852F1DE96}"/>
                </a:ext>
              </a:extLst>
            </p:cNvPr>
            <p:cNvSpPr/>
            <p:nvPr/>
          </p:nvSpPr>
          <p:spPr>
            <a:xfrm>
              <a:off x="9204720" y="4023514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1E6266-0F60-42E0-8DBB-5816E5563A58}"/>
                </a:ext>
              </a:extLst>
            </p:cNvPr>
            <p:cNvSpPr/>
            <p:nvPr/>
          </p:nvSpPr>
          <p:spPr>
            <a:xfrm>
              <a:off x="8231597" y="4953263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1B4BED-8B1B-4A19-9FCD-3E3A9AB0E286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037252" y="4195488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804B41-D8C3-4B3C-B7A6-5F6123DFA887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8525175" y="4317092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/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43372C-A96F-4641-9F99-412BCDE7FAB8}"/>
              </a:ext>
            </a:extLst>
          </p:cNvPr>
          <p:cNvGrpSpPr/>
          <p:nvPr/>
        </p:nvGrpSpPr>
        <p:grpSpPr>
          <a:xfrm>
            <a:off x="9548668" y="3604657"/>
            <a:ext cx="2447341" cy="2125583"/>
            <a:chOff x="9548668" y="3604657"/>
            <a:chExt cx="2447341" cy="21255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5CEE12-1075-4E03-9549-707B76C94B97}"/>
                </a:ext>
              </a:extLst>
            </p:cNvPr>
            <p:cNvSpPr/>
            <p:nvPr/>
          </p:nvSpPr>
          <p:spPr>
            <a:xfrm>
              <a:off x="10716136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D02D1-A738-4734-8772-F786BFE29944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9548668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/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0286FC-A043-4B00-997C-6ED6E7D02A8D}"/>
                </a:ext>
              </a:extLst>
            </p:cNvPr>
            <p:cNvSpPr/>
            <p:nvPr/>
          </p:nvSpPr>
          <p:spPr>
            <a:xfrm>
              <a:off x="9807971" y="4992450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8BB520-AFB0-4A05-9050-255808868F6C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10101549" y="4356279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/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9750B-61AB-44FC-AEF5-F742B0DF3DD7}"/>
              </a:ext>
            </a:extLst>
          </p:cNvPr>
          <p:cNvGrpSpPr/>
          <p:nvPr/>
        </p:nvGrpSpPr>
        <p:grpSpPr>
          <a:xfrm>
            <a:off x="2244391" y="4367462"/>
            <a:ext cx="2620238" cy="1477328"/>
            <a:chOff x="2244391" y="4367462"/>
            <a:chExt cx="2620238" cy="1477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7BBE4-73AF-4C9E-A8E4-F17AA63C778C}"/>
                </a:ext>
              </a:extLst>
            </p:cNvPr>
            <p:cNvSpPr/>
            <p:nvPr/>
          </p:nvSpPr>
          <p:spPr>
            <a:xfrm>
              <a:off x="2244391" y="5476285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811647-B32E-4C05-A27D-B9AA1A7FBCE1}"/>
                </a:ext>
              </a:extLst>
            </p:cNvPr>
            <p:cNvSpPr/>
            <p:nvPr/>
          </p:nvSpPr>
          <p:spPr>
            <a:xfrm>
              <a:off x="2244391" y="4438263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2F437D-103F-4E58-9768-3FA5F28E1214}"/>
                </a:ext>
              </a:extLst>
            </p:cNvPr>
            <p:cNvSpPr/>
            <p:nvPr/>
          </p:nvSpPr>
          <p:spPr>
            <a:xfrm>
              <a:off x="2244391" y="4934152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4A023-EF02-47F8-8344-CBDAF5162E56}"/>
                </a:ext>
              </a:extLst>
            </p:cNvPr>
            <p:cNvSpPr txBox="1"/>
            <p:nvPr/>
          </p:nvSpPr>
          <p:spPr>
            <a:xfrm>
              <a:off x="2807143" y="4367462"/>
              <a:ext cx="205748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Observed variable</a:t>
              </a:r>
            </a:p>
            <a:p>
              <a:endParaRPr lang="en-US" dirty="0"/>
            </a:p>
            <a:p>
              <a:r>
                <a:rPr lang="en-US" dirty="0"/>
                <a:t>Trainable variable</a:t>
              </a:r>
            </a:p>
            <a:p>
              <a:endParaRPr lang="en-US" dirty="0"/>
            </a:p>
            <a:p>
              <a:r>
                <a:rPr lang="en-US" dirty="0"/>
                <a:t>Computed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D0F37-D16A-4A9F-A2B5-B0039E5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1" y="2614457"/>
            <a:ext cx="3801791" cy="203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A46DE-B11F-4ACD-B276-BF332C34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14457"/>
            <a:ext cx="4171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Hidden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Scalar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First,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E187E-5739-44C2-8638-D43DB4B57DA4}"/>
              </a:ext>
            </a:extLst>
          </p:cNvPr>
          <p:cNvGrpSpPr/>
          <p:nvPr/>
        </p:nvGrpSpPr>
        <p:grpSpPr>
          <a:xfrm>
            <a:off x="7469178" y="3265321"/>
            <a:ext cx="3347716" cy="705034"/>
            <a:chOff x="7469178" y="3265321"/>
            <a:chExt cx="3347716" cy="7050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01DE86-B9E1-40FB-B5E4-E00F6D666964}"/>
                </a:ext>
              </a:extLst>
            </p:cNvPr>
            <p:cNvSpPr/>
            <p:nvPr/>
          </p:nvSpPr>
          <p:spPr>
            <a:xfrm>
              <a:off x="7469178" y="3270913"/>
              <a:ext cx="343948" cy="3439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FB860F-8817-4BA7-9A32-3B4F7320D75F}"/>
                </a:ext>
              </a:extLst>
            </p:cNvPr>
            <p:cNvSpPr/>
            <p:nvPr/>
          </p:nvSpPr>
          <p:spPr>
            <a:xfrm>
              <a:off x="8980594" y="3265321"/>
              <a:ext cx="343948" cy="343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B196C2-5B1C-45C2-8F09-669B9E083B3C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7813126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89DAC-F06F-4C0D-9DD2-5646D980A07B}"/>
                </a:ext>
              </a:extLst>
            </p:cNvPr>
            <p:cNvSpPr/>
            <p:nvPr/>
          </p:nvSpPr>
          <p:spPr>
            <a:xfrm>
              <a:off x="10472946" y="326532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4E5BCF-4F34-4999-AE6A-689AA5DB6BC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42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/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/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/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14BAD-F09F-4A91-9227-79BF4A9EB673}"/>
              </a:ext>
            </a:extLst>
          </p:cNvPr>
          <p:cNvGrpSpPr/>
          <p:nvPr/>
        </p:nvGrpSpPr>
        <p:grpSpPr>
          <a:xfrm>
            <a:off x="9513602" y="4209925"/>
            <a:ext cx="978408" cy="1065471"/>
            <a:chOff x="9513602" y="4209925"/>
            <a:chExt cx="978408" cy="1065471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5DE345-0DD8-4FCA-A40C-B6AE36BF681D}"/>
                </a:ext>
              </a:extLst>
            </p:cNvPr>
            <p:cNvSpPr/>
            <p:nvPr/>
          </p:nvSpPr>
          <p:spPr>
            <a:xfrm rot="10800000">
              <a:off x="9513602" y="4209925"/>
              <a:ext cx="978408" cy="34394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/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A9151-C334-4560-AF0F-9BE36793C429}"/>
              </a:ext>
            </a:extLst>
          </p:cNvPr>
          <p:cNvGrpSpPr/>
          <p:nvPr/>
        </p:nvGrpSpPr>
        <p:grpSpPr>
          <a:xfrm>
            <a:off x="7878252" y="4192670"/>
            <a:ext cx="978408" cy="1082726"/>
            <a:chOff x="7878252" y="4192670"/>
            <a:chExt cx="978408" cy="1082726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A99CB18-24C9-4DF2-8EF9-0D75754E7881}"/>
                </a:ext>
              </a:extLst>
            </p:cNvPr>
            <p:cNvSpPr/>
            <p:nvPr/>
          </p:nvSpPr>
          <p:spPr>
            <a:xfrm rot="10800000">
              <a:off x="7878252" y="4192670"/>
              <a:ext cx="978408" cy="34394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/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59781-A712-4AA1-8A08-ED776C75138A}"/>
              </a:ext>
            </a:extLst>
          </p:cNvPr>
          <p:cNvGrpSpPr/>
          <p:nvPr/>
        </p:nvGrpSpPr>
        <p:grpSpPr>
          <a:xfrm>
            <a:off x="8034179" y="2393610"/>
            <a:ext cx="1013239" cy="632771"/>
            <a:chOff x="8034179" y="2393610"/>
            <a:chExt cx="1013239" cy="632771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790C675-32F1-4379-93D2-BA12BA6D7823}"/>
                </a:ext>
              </a:extLst>
            </p:cNvPr>
            <p:cNvSpPr/>
            <p:nvPr/>
          </p:nvSpPr>
          <p:spPr>
            <a:xfrm>
              <a:off x="8069010" y="2682433"/>
              <a:ext cx="978408" cy="3439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/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89" t="-4444" r="-921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4AA01-858C-4480-9DC6-80B2443F9446}"/>
              </a:ext>
            </a:extLst>
          </p:cNvPr>
          <p:cNvGrpSpPr/>
          <p:nvPr/>
        </p:nvGrpSpPr>
        <p:grpSpPr>
          <a:xfrm>
            <a:off x="9569033" y="2354193"/>
            <a:ext cx="1023844" cy="686075"/>
            <a:chOff x="9569033" y="2354193"/>
            <a:chExt cx="1023844" cy="686075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9D8B9509-7060-4892-AE54-DB2DE193062B}"/>
                </a:ext>
              </a:extLst>
            </p:cNvPr>
            <p:cNvSpPr/>
            <p:nvPr/>
          </p:nvSpPr>
          <p:spPr>
            <a:xfrm>
              <a:off x="9614469" y="2696320"/>
              <a:ext cx="978408" cy="34394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/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79" t="-2174" r="-789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3" y="1676399"/>
            <a:ext cx="4449673" cy="29214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088029" y="2927963"/>
            <a:ext cx="2637435" cy="130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6916" y="1865446"/>
            <a:ext cx="1502538" cy="2433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6916" y="1768117"/>
            <a:ext cx="2525431" cy="1558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79454" y="1800560"/>
            <a:ext cx="2046011" cy="152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 forward pass: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 reverse step: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m=1,…,M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7943273" y="2047336"/>
            <a:ext cx="445518" cy="6034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9B10313C-8287-44E9-8C97-429710FBCA99}"/>
              </a:ext>
            </a:extLst>
          </p:cNvPr>
          <p:cNvSpPr/>
          <p:nvPr/>
        </p:nvSpPr>
        <p:spPr>
          <a:xfrm>
            <a:off x="8494696" y="2047336"/>
            <a:ext cx="510759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A7353-8ACD-4042-A795-68119DECE971}"/>
              </a:ext>
            </a:extLst>
          </p:cNvPr>
          <p:cNvSpPr/>
          <p:nvPr/>
        </p:nvSpPr>
        <p:spPr>
          <a:xfrm>
            <a:off x="9802080" y="1743382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2200-2A18-4A34-8B7D-8293F9B9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90D-6AA8-4948-A46B-944A01FC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51" y="1557750"/>
            <a:ext cx="4071389" cy="4329817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backpropgation</a:t>
            </a:r>
            <a:r>
              <a:rPr lang="en-US" dirty="0"/>
              <a:t>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Demo already performs output layer</a:t>
            </a:r>
          </a:p>
          <a:p>
            <a:r>
              <a:rPr lang="en-US" dirty="0"/>
              <a:t>You need to finish the hidden layer</a:t>
            </a:r>
          </a:p>
          <a:p>
            <a:r>
              <a:rPr lang="en-US" dirty="0"/>
              <a:t>Test the gradient</a:t>
            </a:r>
          </a:p>
          <a:p>
            <a:r>
              <a:rPr lang="en-US" dirty="0"/>
              <a:t>Note the python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1187-37B3-419F-AFFA-10529D9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90DA-3977-4BFD-9F76-C7315F2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693"/>
            <a:ext cx="5457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6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7310-4CAE-4FB6-A3AB-0A05503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96" y="2735369"/>
            <a:ext cx="4619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.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Four linear classification rules of the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𝐻𝑚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2</a:t>
                </a:r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</a:t>
                </a:r>
                <a:r>
                  <a:rPr lang="en-US" dirty="0"/>
                  <a:t>:  A linear classification rule on the hidden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  <a:blipFill>
                <a:blip r:embed="rId3"/>
                <a:stretch>
                  <a:fillRect l="-1935" t="-2723" b="-3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7F7A10-6C24-4D59-837E-F83B9DE10B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723"/>
          <a:stretch/>
        </p:blipFill>
        <p:spPr>
          <a:xfrm rot="5400000">
            <a:off x="1014305" y="1863735"/>
            <a:ext cx="1285319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407F0-85D8-4874-8694-6F9BC06493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3" r="1762" b="11551"/>
          <a:stretch/>
        </p:blipFill>
        <p:spPr>
          <a:xfrm>
            <a:off x="8207666" y="1910814"/>
            <a:ext cx="2829670" cy="19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665" y="1781375"/>
            <a:ext cx="2752679" cy="2308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1A9E0-DB1F-483C-A417-9382E5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6" r="57560"/>
          <a:stretch/>
        </p:blipFill>
        <p:spPr>
          <a:xfrm>
            <a:off x="2415626" y="1909782"/>
            <a:ext cx="1453142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616F6-D262-4761-A4AD-50A1BB93E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50" t="-1" b="-5662"/>
          <a:stretch/>
        </p:blipFill>
        <p:spPr>
          <a:xfrm>
            <a:off x="5190582" y="1909782"/>
            <a:ext cx="2423663" cy="1469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7899D-7415-4CAF-8C4D-C21D651F2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3" r="36772"/>
          <a:stretch/>
        </p:blipFill>
        <p:spPr>
          <a:xfrm>
            <a:off x="3761937" y="1909782"/>
            <a:ext cx="1434517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/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/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/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/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/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60B42-2F1B-444D-9108-2CFE82A941EC}"/>
              </a:ext>
            </a:extLst>
          </p:cNvPr>
          <p:cNvGrpSpPr/>
          <p:nvPr/>
        </p:nvGrpSpPr>
        <p:grpSpPr>
          <a:xfrm>
            <a:off x="1426761" y="2973172"/>
            <a:ext cx="4437042" cy="3144547"/>
            <a:chOff x="1426761" y="2973172"/>
            <a:chExt cx="4437042" cy="3144547"/>
          </a:xfrm>
        </p:grpSpPr>
        <p:sp>
          <p:nvSpPr>
            <p:cNvPr id="7" name="TextBox 6"/>
            <p:cNvSpPr txBox="1"/>
            <p:nvPr/>
          </p:nvSpPr>
          <p:spPr>
            <a:xfrm>
              <a:off x="1426761" y="51406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2130" y="5748387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3317994" y="4291168"/>
              <a:ext cx="387323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29D6D-C82A-4C80-9249-C5754F307E8B}"/>
              </a:ext>
            </a:extLst>
          </p:cNvPr>
          <p:cNvGrpSpPr/>
          <p:nvPr/>
        </p:nvGrpSpPr>
        <p:grpSpPr>
          <a:xfrm>
            <a:off x="5275221" y="2944154"/>
            <a:ext cx="4187693" cy="3155485"/>
            <a:chOff x="5275221" y="2944154"/>
            <a:chExt cx="4187693" cy="3155485"/>
          </a:xfrm>
        </p:grpSpPr>
        <p:sp>
          <p:nvSpPr>
            <p:cNvPr id="141" name="TextBox 140"/>
            <p:cNvSpPr txBox="1"/>
            <p:nvPr/>
          </p:nvSpPr>
          <p:spPr>
            <a:xfrm>
              <a:off x="6328796" y="5730307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999139" y="4139605"/>
              <a:ext cx="344774" cy="291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856312"/>
              <a:ext cx="833716" cy="114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41015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9155" y="2944154"/>
              <a:ext cx="11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/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EE6790-AEF9-4D97-824B-0B0878BD6F9D}"/>
                </a:ext>
              </a:extLst>
            </p:cNvPr>
            <p:cNvSpPr/>
            <p:nvPr/>
          </p:nvSpPr>
          <p:spPr>
            <a:xfrm>
              <a:off x="7699247" y="4239297"/>
              <a:ext cx="738203" cy="393314"/>
            </a:xfrm>
            <a:custGeom>
              <a:avLst/>
              <a:gdLst>
                <a:gd name="connsiteX0" fmla="*/ 0 w 621792"/>
                <a:gd name="connsiteY0" fmla="*/ 387567 h 393314"/>
                <a:gd name="connsiteX1" fmla="*/ 164592 w 621792"/>
                <a:gd name="connsiteY1" fmla="*/ 378423 h 393314"/>
                <a:gd name="connsiteX2" fmla="*/ 237744 w 621792"/>
                <a:gd name="connsiteY2" fmla="*/ 259551 h 393314"/>
                <a:gd name="connsiteX3" fmla="*/ 283464 w 621792"/>
                <a:gd name="connsiteY3" fmla="*/ 140679 h 393314"/>
                <a:gd name="connsiteX4" fmla="*/ 329184 w 621792"/>
                <a:gd name="connsiteY4" fmla="*/ 40095 h 393314"/>
                <a:gd name="connsiteX5" fmla="*/ 420624 w 621792"/>
                <a:gd name="connsiteY5" fmla="*/ 3519 h 393314"/>
                <a:gd name="connsiteX6" fmla="*/ 621792 w 621792"/>
                <a:gd name="connsiteY6" fmla="*/ 3519 h 39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792" h="393314">
                  <a:moveTo>
                    <a:pt x="0" y="387567"/>
                  </a:moveTo>
                  <a:cubicBezTo>
                    <a:pt x="62484" y="393663"/>
                    <a:pt x="124968" y="399759"/>
                    <a:pt x="164592" y="378423"/>
                  </a:cubicBezTo>
                  <a:cubicBezTo>
                    <a:pt x="204216" y="357087"/>
                    <a:pt x="217932" y="299175"/>
                    <a:pt x="237744" y="259551"/>
                  </a:cubicBezTo>
                  <a:cubicBezTo>
                    <a:pt x="257556" y="219927"/>
                    <a:pt x="268224" y="177255"/>
                    <a:pt x="283464" y="140679"/>
                  </a:cubicBezTo>
                  <a:cubicBezTo>
                    <a:pt x="298704" y="104103"/>
                    <a:pt x="306324" y="62955"/>
                    <a:pt x="329184" y="40095"/>
                  </a:cubicBezTo>
                  <a:cubicBezTo>
                    <a:pt x="352044" y="17235"/>
                    <a:pt x="371856" y="9615"/>
                    <a:pt x="420624" y="3519"/>
                  </a:cubicBezTo>
                  <a:cubicBezTo>
                    <a:pt x="469392" y="-2577"/>
                    <a:pt x="545592" y="471"/>
                    <a:pt x="621792" y="3519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47501</TotalTime>
  <Words>3228</Words>
  <Application>Microsoft Macintosh PowerPoint</Application>
  <PresentationFormat>Widescreen</PresentationFormat>
  <Paragraphs>659</Paragraphs>
  <Slides>61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A First Neural Network</vt:lpstr>
      <vt:lpstr>General Neural Net Block Diagram</vt:lpstr>
      <vt:lpstr>Inspiration from Biology</vt:lpstr>
      <vt:lpstr>History</vt:lpstr>
      <vt:lpstr>Terminology</vt:lpstr>
      <vt:lpstr>Selecting the Output Activation</vt:lpstr>
      <vt:lpstr>Selecting the Hidden Activation</vt:lpstr>
      <vt:lpstr>In-Class Exercise</vt:lpstr>
      <vt:lpstr>Outline</vt:lpstr>
      <vt:lpstr>Training a Neural Network</vt:lpstr>
      <vt:lpstr>Number of Parameters</vt:lpstr>
      <vt:lpstr>Selecting the Right Loss Function</vt:lpstr>
      <vt:lpstr>Note on Indexing</vt:lpstr>
      <vt:lpstr>Dimension Example</vt:lpstr>
      <vt:lpstr>Problems with Standard Gradient Descent</vt:lpstr>
      <vt:lpstr>Stochastic Gradient Descent</vt:lpstr>
      <vt:lpstr>SGD Theory (Advanced)</vt:lpstr>
      <vt:lpstr>SGD Practical Issues</vt:lpstr>
      <vt:lpstr>In-Class Exercise</vt:lpstr>
      <vt:lpstr>Outline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Outline</vt:lpstr>
      <vt:lpstr>Recap:  MNIST data </vt:lpstr>
      <vt:lpstr>Simple MNIST Neural Network</vt:lpstr>
      <vt:lpstr>Fitting the Model</vt:lpstr>
      <vt:lpstr>Training and Validation Accuracy</vt:lpstr>
      <vt:lpstr>In-Class Exercise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4)</vt:lpstr>
      <vt:lpstr>Back-Propagation Example (Part 5)</vt:lpstr>
      <vt:lpstr>In-Class Exercise</vt:lpstr>
      <vt:lpstr>Lab for this unit</vt:lpstr>
      <vt:lpstr>Initialization and Data Normalization </vt:lpstr>
      <vt:lpstr>Regularization</vt:lpstr>
      <vt:lpstr>Regularization in Keras</vt:lpstr>
      <vt:lpstr>Choice of network parameters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737</cp:revision>
  <cp:lastPrinted>2016-11-01T14:44:54Z</cp:lastPrinted>
  <dcterms:created xsi:type="dcterms:W3CDTF">2015-03-22T11:15:32Z</dcterms:created>
  <dcterms:modified xsi:type="dcterms:W3CDTF">2021-03-10T23:14:07Z</dcterms:modified>
</cp:coreProperties>
</file>