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5" r:id="rId3"/>
    <p:sldId id="452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51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393" r:id="rId39"/>
    <p:sldId id="448" r:id="rId40"/>
    <p:sldId id="386" r:id="rId41"/>
    <p:sldId id="373" r:id="rId42"/>
    <p:sldId id="374" r:id="rId43"/>
    <p:sldId id="385" r:id="rId44"/>
    <p:sldId id="449" r:id="rId45"/>
    <p:sldId id="402" r:id="rId46"/>
    <p:sldId id="404" r:id="rId47"/>
    <p:sldId id="265" r:id="rId48"/>
    <p:sldId id="403" r:id="rId49"/>
    <p:sldId id="411" r:id="rId50"/>
    <p:sldId id="450" r:id="rId51"/>
    <p:sldId id="381" r:id="rId52"/>
    <p:sldId id="382" r:id="rId53"/>
    <p:sldId id="396" r:id="rId54"/>
    <p:sldId id="384" r:id="rId55"/>
    <p:sldId id="383" r:id="rId56"/>
    <p:sldId id="388" r:id="rId57"/>
    <p:sldId id="390" r:id="rId58"/>
    <p:sldId id="391" r:id="rId59"/>
    <p:sldId id="397" r:id="rId60"/>
    <p:sldId id="398" r:id="rId61"/>
    <p:sldId id="417" r:id="rId62"/>
    <p:sldId id="418" r:id="rId63"/>
    <p:sldId id="412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</a:t>
            </a:r>
            <a:r>
              <a:rPr lang="en-US" dirty="0"/>
              <a:t>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18959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Model Selection via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87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010A-1209-4B23-90B8-378834DF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60932"/>
            <a:ext cx="7720150" cy="1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 such as sparsity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determines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 level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level of </a:t>
                </a:r>
                <a:r>
                  <a:rPr lang="en-US" dirty="0" err="1"/>
                  <a:t>reguarlization</a:t>
                </a:r>
                <a:r>
                  <a:rPr lang="en-US" dirty="0"/>
                  <a:t>, more </a:t>
                </a:r>
                <a:r>
                  <a:rPr lang="en-US" dirty="0" err="1"/>
                  <a:t>constrainted</a:t>
                </a:r>
                <a:endParaRPr lang="en-US" dirty="0"/>
              </a:p>
              <a:p>
                <a:pPr lvl="1"/>
                <a:r>
                  <a:rPr lang="en-US" dirty="0"/>
                  <a:t>Will show how to select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later via cross-validation</a:t>
                </a:r>
              </a:p>
              <a:p>
                <a:pPr lvl="1"/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 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Will see that L1 also promotes sparsity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1859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FA4A6B6-360A-A544-B200-1BF69FBC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21" y="1988497"/>
            <a:ext cx="3292024" cy="38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A05EB62A-3556-A442-B2F7-0A497E73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63" y="1883130"/>
            <a:ext cx="3236223" cy="398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DCA43-EF06-B24A-98C4-D63DF1418E8B}"/>
              </a:ext>
            </a:extLst>
          </p:cNvPr>
          <p:cNvSpPr txBox="1"/>
          <p:nvPr/>
        </p:nvSpPr>
        <p:spPr>
          <a:xfrm>
            <a:off x="7104188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E3F2-940E-4B46-8C91-0DE400995B46}"/>
              </a:ext>
            </a:extLst>
          </p:cNvPr>
          <p:cNvSpPr txBox="1"/>
          <p:nvPr/>
        </p:nvSpPr>
        <p:spPr>
          <a:xfrm>
            <a:off x="10485120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8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04918" r="-387676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31579" r="-387676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231579" r="-387676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1371" y="1448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2A2D-3DF8-47EB-A8DB-5561324D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6E3-D511-441D-BF1A-769CDD9E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781006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built in Lasso class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Set alpha</a:t>
            </a:r>
          </a:p>
          <a:p>
            <a:pPr lvl="1"/>
            <a:r>
              <a:rPr lang="en-US" dirty="0"/>
              <a:t>Fit on training data</a:t>
            </a:r>
          </a:p>
          <a:p>
            <a:pPr lvl="1"/>
            <a:r>
              <a:rPr lang="en-US" dirty="0"/>
              <a:t>Predict and score on 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E37-1A55-4A76-8B7A-A309752B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ED6B-CF7B-4CF7-BE14-7C1C03AB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31" y="1665835"/>
            <a:ext cx="5223511" cy="365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8DD7E-C328-4811-8BEA-9971209A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2" y="3953166"/>
            <a:ext cx="4328501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Alpha via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557938"/>
            <a:ext cx="4721290" cy="4329817"/>
          </a:xfrm>
        </p:spPr>
        <p:txBody>
          <a:bodyPr/>
          <a:lstStyle/>
          <a:p>
            <a:r>
              <a:rPr lang="en-US" dirty="0"/>
              <a:t>In each fold we:</a:t>
            </a:r>
          </a:p>
          <a:p>
            <a:pPr lvl="1"/>
            <a:r>
              <a:rPr lang="en-US" dirty="0"/>
              <a:t>Split data into training and test</a:t>
            </a:r>
          </a:p>
          <a:p>
            <a:pPr lvl="1"/>
            <a:r>
              <a:rPr lang="en-US" dirty="0"/>
              <a:t>Fit the scale on the training</a:t>
            </a:r>
          </a:p>
          <a:p>
            <a:pPr lvl="1"/>
            <a:r>
              <a:rPr lang="en-US" dirty="0"/>
              <a:t>Transform training and test</a:t>
            </a:r>
          </a:p>
          <a:p>
            <a:pPr lvl="1"/>
            <a:r>
              <a:rPr lang="en-US" dirty="0"/>
              <a:t>For each alpha:</a:t>
            </a:r>
          </a:p>
          <a:p>
            <a:pPr lvl="1"/>
            <a:r>
              <a:rPr lang="en-US" dirty="0"/>
              <a:t>    Fit training and score on test</a:t>
            </a:r>
          </a:p>
          <a:p>
            <a:r>
              <a:rPr lang="en-US" dirty="0"/>
              <a:t>Note:  Scaling is redone on each fold</a:t>
            </a:r>
          </a:p>
          <a:p>
            <a:pPr lvl="1"/>
            <a:r>
              <a:rPr lang="en-US" dirty="0"/>
              <a:t>Ensures scaling is part of the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08E7-63ED-4848-996B-C3D09300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9" r="-82"/>
          <a:stretch/>
        </p:blipFill>
        <p:spPr>
          <a:xfrm>
            <a:off x="5832118" y="1427309"/>
            <a:ext cx="4375572" cy="5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 Normal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</p:spPr>
            <p:txBody>
              <a:bodyPr/>
              <a:lstStyle/>
              <a:p>
                <a:r>
                  <a:rPr lang="en-US" dirty="0"/>
                  <a:t>Select alpha to maximize mean test R^2</a:t>
                </a:r>
              </a:p>
              <a:p>
                <a:pPr lvl="1"/>
                <a:r>
                  <a:rPr lang="en-US" dirty="0"/>
                  <a:t>Normal rule</a:t>
                </a:r>
              </a:p>
              <a:p>
                <a:pPr lvl="1"/>
                <a:r>
                  <a:rPr lang="en-US" dirty="0"/>
                  <a:t>Lower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overfit</a:t>
                </a:r>
              </a:p>
              <a:p>
                <a:pPr lvl="1"/>
                <a:r>
                  <a:rPr lang="en-US" dirty="0"/>
                  <a:t>Higher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underfit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  <a:blipFill>
                <a:blip r:embed="rId3"/>
                <a:stretch>
                  <a:fillRect l="-3101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201950" y="1819844"/>
            <a:ext cx="0" cy="3637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8474246" y="5466199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(normal rule)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9F28B-264E-4A5B-8817-7F296161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3" y="5046578"/>
            <a:ext cx="4111356" cy="5304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E167D9-7271-4314-BEC5-4720F61294A3}"/>
              </a:ext>
            </a:extLst>
          </p:cNvPr>
          <p:cNvSpPr/>
          <p:nvPr/>
        </p:nvSpPr>
        <p:spPr>
          <a:xfrm>
            <a:off x="10205300" y="4622366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3D2CA5-31C5-4FCE-BEFD-AC5BA1371757}"/>
              </a:ext>
            </a:extLst>
          </p:cNvPr>
          <p:cNvSpPr/>
          <p:nvPr/>
        </p:nvSpPr>
        <p:spPr>
          <a:xfrm rot="10800000">
            <a:off x="6929441" y="4690872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AE391-4523-46B7-BE1D-89BDAE21E283}"/>
              </a:ext>
            </a:extLst>
          </p:cNvPr>
          <p:cNvSpPr txBox="1"/>
          <p:nvPr/>
        </p:nvSpPr>
        <p:spPr>
          <a:xfrm>
            <a:off x="10002806" y="4991459"/>
            <a:ext cx="17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Over-regularized</a:t>
            </a:r>
            <a:br>
              <a:rPr lang="en-US" i="1" dirty="0"/>
            </a:br>
            <a:r>
              <a:rPr lang="en-US" i="1" dirty="0"/>
              <a:t>Underfit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171C-2319-48B9-911D-9934AB3546F7}"/>
              </a:ext>
            </a:extLst>
          </p:cNvPr>
          <p:cNvSpPr txBox="1"/>
          <p:nvPr/>
        </p:nvSpPr>
        <p:spPr>
          <a:xfrm>
            <a:off x="6079243" y="5071008"/>
            <a:ext cx="187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Under-regularized</a:t>
            </a:r>
            <a:br>
              <a:rPr lang="en-US" i="1" dirty="0"/>
            </a:br>
            <a:r>
              <a:rPr lang="en-US" i="1" dirty="0"/>
              <a:t>Overfit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371065" y="1656970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One SE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2889507"/>
            <a:ext cx="4721290" cy="2998248"/>
          </a:xfrm>
        </p:spPr>
        <p:txBody>
          <a:bodyPr/>
          <a:lstStyle/>
          <a:p>
            <a:r>
              <a:rPr lang="en-US" dirty="0"/>
              <a:t>Can also use one SE rule:</a:t>
            </a:r>
          </a:p>
          <a:p>
            <a:pPr lvl="1"/>
            <a:r>
              <a:rPr lang="en-US" dirty="0"/>
              <a:t>Selects a higher regularized model</a:t>
            </a:r>
          </a:p>
          <a:p>
            <a:pPr lvl="1"/>
            <a:r>
              <a:rPr lang="en-US" dirty="0"/>
              <a:t>More sparse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365082" y="1939866"/>
            <a:ext cx="0" cy="27606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7528341" y="470050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with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rule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425463" y="1554162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5F7F-7B93-4DA9-9D5A-9CD87CC1F82C}"/>
              </a:ext>
            </a:extLst>
          </p:cNvPr>
          <p:cNvCxnSpPr>
            <a:cxnSpLocks/>
          </p:cNvCxnSpPr>
          <p:nvPr/>
        </p:nvCxnSpPr>
        <p:spPr>
          <a:xfrm flipH="1">
            <a:off x="5542384" y="1961331"/>
            <a:ext cx="397191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8A0D1-9EEE-4016-B104-D058486F4378}"/>
              </a:ext>
            </a:extLst>
          </p:cNvPr>
          <p:cNvSpPr txBox="1"/>
          <p:nvPr/>
        </p:nvSpPr>
        <p:spPr>
          <a:xfrm>
            <a:off x="2724951" y="1840861"/>
            <a:ext cx="27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mean test R^2-one 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A60B3-B732-40CF-A357-6271E71ABC28}"/>
              </a:ext>
            </a:extLst>
          </p:cNvPr>
          <p:cNvCxnSpPr>
            <a:cxnSpLocks/>
          </p:cNvCxnSpPr>
          <p:nvPr/>
        </p:nvCxnSpPr>
        <p:spPr>
          <a:xfrm flipV="1">
            <a:off x="9078064" y="1828988"/>
            <a:ext cx="0" cy="2852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14D3F-02F9-4EE6-8DC8-E865514E0461}"/>
              </a:ext>
            </a:extLst>
          </p:cNvPr>
          <p:cNvSpPr txBox="1"/>
          <p:nvPr/>
        </p:nvSpPr>
        <p:spPr>
          <a:xfrm>
            <a:off x="9365082" y="4700505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Alpha with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one SE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L1 regularization:</a:t>
            </a:r>
          </a:p>
          <a:p>
            <a:pPr lvl="1"/>
            <a:r>
              <a:rPr lang="en-US" dirty="0"/>
              <a:t>Makes coefficient smaller</a:t>
            </a:r>
          </a:p>
          <a:p>
            <a:pPr lvl="1"/>
            <a:r>
              <a:rPr lang="en-US" dirty="0"/>
              <a:t>Many coefficients approx.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4267-CD22-4F59-9489-7E9AFF62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5" y="1610948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table:  Variables with 10 large coefficient magnitudes</a:t>
            </a:r>
          </a:p>
          <a:p>
            <a:r>
              <a:rPr lang="en-US" dirty="0"/>
              <a:t>Minimally regularized (Ridge) has:</a:t>
            </a:r>
          </a:p>
          <a:p>
            <a:pPr lvl="1"/>
            <a:r>
              <a:rPr lang="en-US" dirty="0"/>
              <a:t>Variables that are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/>
              <a:t>Several large variables</a:t>
            </a:r>
          </a:p>
          <a:p>
            <a:r>
              <a:rPr lang="en-US" dirty="0"/>
              <a:t>Lasso:</a:t>
            </a:r>
          </a:p>
          <a:p>
            <a:pPr lvl="1"/>
            <a:r>
              <a:rPr lang="en-US" dirty="0"/>
              <a:t>Reduces correlated variables</a:t>
            </a:r>
          </a:p>
          <a:p>
            <a:pPr lvl="1"/>
            <a:r>
              <a:rPr lang="en-US" dirty="0"/>
              <a:t>Selects </a:t>
            </a:r>
            <a:r>
              <a:rPr lang="en-US" dirty="0" err="1"/>
              <a:t>GrLivArea</a:t>
            </a:r>
            <a:r>
              <a:rPr lang="en-US" dirty="0"/>
              <a:t> alone</a:t>
            </a:r>
          </a:p>
          <a:p>
            <a:pPr lvl="1"/>
            <a:r>
              <a:rPr lang="en-US" dirty="0"/>
              <a:t>Gives the variables more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D2-461D-42A9-92D1-93D78A8E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20" y="2051540"/>
            <a:ext cx="6029000" cy="25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alpha for both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Optimal mean test R^2 is better for LASSO</a:t>
            </a:r>
          </a:p>
          <a:p>
            <a:r>
              <a:rPr lang="en-US" dirty="0"/>
              <a:t>Offers better feature selection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589-34E0-4125-A907-C2776E4B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19" y="2305400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coefficients vs. alpha</a:t>
            </a:r>
          </a:p>
          <a:p>
            <a:r>
              <a:rPr lang="en-US" dirty="0"/>
              <a:t>For large alpha:</a:t>
            </a:r>
          </a:p>
          <a:p>
            <a:pPr lvl="1"/>
            <a:r>
              <a:rPr lang="en-US" dirty="0"/>
              <a:t>All coefficients are zero</a:t>
            </a:r>
          </a:p>
          <a:p>
            <a:r>
              <a:rPr lang="en-US" dirty="0"/>
              <a:t>As alpha is decreased:	</a:t>
            </a:r>
          </a:p>
          <a:p>
            <a:pPr lvl="1"/>
            <a:r>
              <a:rPr lang="en-US" dirty="0"/>
              <a:t>One coefficient is activated at a time</a:t>
            </a:r>
          </a:p>
          <a:p>
            <a:pPr lvl="1"/>
            <a:r>
              <a:rPr lang="en-US" dirty="0"/>
              <a:t>Indicates an ordering of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BDE99-8AA1-4AF8-9B41-F3FC85B8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5" y="1539277"/>
            <a:ext cx="56769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8428-EC09-45BF-B879-272752836FB3}"/>
              </a:ext>
            </a:extLst>
          </p:cNvPr>
          <p:cNvSpPr txBox="1"/>
          <p:nvPr/>
        </p:nvSpPr>
        <p:spPr>
          <a:xfrm>
            <a:off x="7149746" y="4814296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(one SE rule)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8201-2236-4CCD-8E17-DBC5C79E94E7}"/>
              </a:ext>
            </a:extLst>
          </p:cNvPr>
          <p:cNvSpPr/>
          <p:nvPr/>
        </p:nvSpPr>
        <p:spPr>
          <a:xfrm>
            <a:off x="10124618" y="3927157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D3BE8-1EEF-42B4-8771-9AFD8CBE6CE2}"/>
              </a:ext>
            </a:extLst>
          </p:cNvPr>
          <p:cNvSpPr txBox="1"/>
          <p:nvPr/>
        </p:nvSpPr>
        <p:spPr>
          <a:xfrm>
            <a:off x="9922124" y="4296250"/>
            <a:ext cx="15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Increasing</a:t>
            </a:r>
            <a:br>
              <a:rPr lang="en-US" i="1" dirty="0"/>
            </a:br>
            <a:r>
              <a:rPr lang="en-US" i="1" dirty="0"/>
              <a:t>Regularization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6AA9F-28B1-4191-AA13-148AED15F9CF}"/>
              </a:ext>
            </a:extLst>
          </p:cNvPr>
          <p:cNvCxnSpPr/>
          <p:nvPr/>
        </p:nvCxnSpPr>
        <p:spPr>
          <a:xfrm flipV="1">
            <a:off x="7914026" y="3828118"/>
            <a:ext cx="0" cy="9607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8247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555" y="32945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33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7"/>
            <a:ext cx="10322781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https://github.com/pliugithub/MachineLearning/tree/master/ 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41329</TotalTime>
  <Words>3883</Words>
  <Application>Microsoft Macintosh PowerPoint</Application>
  <PresentationFormat>Widescreen</PresentationFormat>
  <Paragraphs>630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LASSO Regression in Python</vt:lpstr>
      <vt:lpstr>Optimizing Alpha via Cross Validation</vt:lpstr>
      <vt:lpstr>Cross Validation:  Normal Rule</vt:lpstr>
      <vt:lpstr>Cross Validation: One SE Rule</vt:lpstr>
      <vt:lpstr>Sparsity in the Coefficients</vt:lpstr>
      <vt:lpstr>Most Important Variables</vt:lpstr>
      <vt:lpstr>Ridge Vs. Lasso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559</cp:revision>
  <cp:lastPrinted>2021-02-23T23:02:15Z</cp:lastPrinted>
  <dcterms:created xsi:type="dcterms:W3CDTF">2015-03-22T11:15:32Z</dcterms:created>
  <dcterms:modified xsi:type="dcterms:W3CDTF">2021-03-01T15:00:02Z</dcterms:modified>
</cp:coreProperties>
</file>