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77" r:id="rId14"/>
    <p:sldId id="478" r:id="rId15"/>
    <p:sldId id="479" r:id="rId16"/>
    <p:sldId id="480" r:id="rId17"/>
    <p:sldId id="481" r:id="rId18"/>
    <p:sldId id="486" r:id="rId19"/>
    <p:sldId id="433" r:id="rId20"/>
    <p:sldId id="429" r:id="rId21"/>
    <p:sldId id="483" r:id="rId22"/>
    <p:sldId id="437" r:id="rId23"/>
    <p:sldId id="434" r:id="rId24"/>
    <p:sldId id="441" r:id="rId25"/>
    <p:sldId id="439" r:id="rId26"/>
    <p:sldId id="442" r:id="rId27"/>
    <p:sldId id="484" r:id="rId28"/>
    <p:sldId id="465" r:id="rId29"/>
    <p:sldId id="436" r:id="rId30"/>
    <p:sldId id="414" r:id="rId31"/>
    <p:sldId id="416" r:id="rId32"/>
    <p:sldId id="417" r:id="rId33"/>
    <p:sldId id="418" r:id="rId34"/>
    <p:sldId id="415" r:id="rId35"/>
    <p:sldId id="487" r:id="rId36"/>
    <p:sldId id="489" r:id="rId37"/>
    <p:sldId id="443" r:id="rId38"/>
    <p:sldId id="444" r:id="rId39"/>
    <p:sldId id="467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66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9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3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An 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 fitting task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b="0" dirty="0"/>
                  <a:t>Exponential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b="0" dirty="0"/>
                  <a:t>:  Compute gradient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dirty="0"/>
                  <a:t>[Linearity]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[Chain rule]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  <a:blipFill>
                <a:blip r:embed="rId2"/>
                <a:stretch>
                  <a:fillRect l="-255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2533-2011-48AB-96D7-2CE6396F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FDD2-331F-40CB-AC7E-7C4A1B06707F}"/>
              </a:ext>
            </a:extLst>
          </p:cNvPr>
          <p:cNvGrpSpPr/>
          <p:nvPr/>
        </p:nvGrpSpPr>
        <p:grpSpPr>
          <a:xfrm>
            <a:off x="7437058" y="1772044"/>
            <a:ext cx="3015848" cy="813920"/>
            <a:chOff x="7437058" y="1772044"/>
            <a:chExt cx="3015848" cy="81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D061D3-BA98-4D69-9274-B69C32158E02}"/>
                </a:ext>
              </a:extLst>
            </p:cNvPr>
            <p:cNvSpPr/>
            <p:nvPr/>
          </p:nvSpPr>
          <p:spPr>
            <a:xfrm>
              <a:off x="7472855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FAABA-00A6-4772-B651-586EED9C0B22}"/>
                </a:ext>
              </a:extLst>
            </p:cNvPr>
            <p:cNvSpPr/>
            <p:nvPr/>
          </p:nvSpPr>
          <p:spPr>
            <a:xfrm>
              <a:off x="8798209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163C8B-C0A5-4910-BFC8-836891CCA150}"/>
                </a:ext>
              </a:extLst>
            </p:cNvPr>
            <p:cNvSpPr/>
            <p:nvPr/>
          </p:nvSpPr>
          <p:spPr>
            <a:xfrm>
              <a:off x="10079420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8BF0B4-1868-49F6-9133-B0DE82C717C3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769247" y="1920240"/>
              <a:ext cx="102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2BCB46-227C-4B69-94EC-71FC173A90A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094601" y="1920240"/>
              <a:ext cx="984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/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/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/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CC703-E86D-46D5-AB74-969E4C3B9F4A}"/>
              </a:ext>
            </a:extLst>
          </p:cNvPr>
          <p:cNvGrpSpPr/>
          <p:nvPr/>
        </p:nvGrpSpPr>
        <p:grpSpPr>
          <a:xfrm>
            <a:off x="7359988" y="1832746"/>
            <a:ext cx="3734732" cy="2104828"/>
            <a:chOff x="7359988" y="1832746"/>
            <a:chExt cx="3734732" cy="2104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6BE74-29AE-4C4F-AEE7-D7D7BA86320C}"/>
                </a:ext>
              </a:extLst>
            </p:cNvPr>
            <p:cNvSpPr/>
            <p:nvPr/>
          </p:nvSpPr>
          <p:spPr>
            <a:xfrm>
              <a:off x="7853135" y="231444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0A85C-08D9-4A0E-B4DB-1C846F6BD6F0}"/>
                </a:ext>
              </a:extLst>
            </p:cNvPr>
            <p:cNvSpPr/>
            <p:nvPr/>
          </p:nvSpPr>
          <p:spPr>
            <a:xfrm>
              <a:off x="9187147" y="223986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360DE-82A1-4129-B896-D3FE2381F53F}"/>
                </a:ext>
              </a:extLst>
            </p:cNvPr>
            <p:cNvSpPr/>
            <p:nvPr/>
          </p:nvSpPr>
          <p:spPr>
            <a:xfrm>
              <a:off x="10468109" y="271138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7B0E2-DD18-4BDF-AF2A-877EE0A6493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149527" y="2388057"/>
              <a:ext cx="1037620" cy="7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6E86C-D169-4654-9E04-5140C6DE327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483539" y="2388057"/>
              <a:ext cx="984570" cy="47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/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/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/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16BD54-AEAF-4160-B9EF-CF50A6A5ABC4}"/>
                </a:ext>
              </a:extLst>
            </p:cNvPr>
            <p:cNvSpPr/>
            <p:nvPr/>
          </p:nvSpPr>
          <p:spPr>
            <a:xfrm>
              <a:off x="7861792" y="334471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/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B9DC5F-2F3B-460C-98F8-9FE80B0DE6E9}"/>
                </a:ext>
              </a:extLst>
            </p:cNvPr>
            <p:cNvSpPr/>
            <p:nvPr/>
          </p:nvSpPr>
          <p:spPr>
            <a:xfrm>
              <a:off x="9225234" y="3429000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52E5A8-E2CF-44AC-BCE5-FC1FC2F62026}"/>
                </a:ext>
              </a:extLst>
            </p:cNvPr>
            <p:cNvSpPr/>
            <p:nvPr/>
          </p:nvSpPr>
          <p:spPr>
            <a:xfrm>
              <a:off x="7853135" y="2719526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8F8AF3-DED3-4509-A426-574F85BC7AD1}"/>
                </a:ext>
              </a:extLst>
            </p:cNvPr>
            <p:cNvSpPr/>
            <p:nvPr/>
          </p:nvSpPr>
          <p:spPr>
            <a:xfrm>
              <a:off x="9195804" y="262082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/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FCFEE-6EA1-4E7A-B0EA-4DCBF84D25B8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8149527" y="2425351"/>
              <a:ext cx="1037620" cy="442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9B8CF4-45C3-4111-9AF7-B98EB8AA1B00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8158184" y="2399318"/>
              <a:ext cx="1037620" cy="109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DD46FF-CAEA-41BD-B8F2-DB2822F441D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8177628" y="2484137"/>
              <a:ext cx="1018176" cy="2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84ABA-24D1-46D1-A20E-7B511734C328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8149527" y="2462645"/>
              <a:ext cx="1103796" cy="116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7B2C71-E6CE-4BD9-BEAA-4F1E6D01FB3E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8158184" y="3492915"/>
              <a:ext cx="1095139" cy="8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42965B-4F18-415F-92DE-43AAC423EFA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8149527" y="2769020"/>
              <a:ext cx="1046277" cy="9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FA0F01-0080-4BE3-ABFA-594604208B6C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9492196" y="2769020"/>
              <a:ext cx="975913" cy="9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BC4D92-BD6F-4D3E-AAD4-7F1EADE7E44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 flipV="1">
              <a:off x="9521626" y="2859577"/>
              <a:ext cx="946483" cy="71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/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/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Log-Linear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matrix with ones on the first column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Matrix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implement these with matrix operations:</a:t>
                </a:r>
              </a:p>
              <a:p>
                <a:pPr lvl="1"/>
                <a:r>
                  <a:rPr lang="en-US" dirty="0"/>
                  <a:t>Useful for efficient implementation in python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b="0" dirty="0"/>
                  <a:t>  [elementwise division]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63E-7658-40F1-B8CF-6998B56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19" y="1539277"/>
            <a:ext cx="4634433" cy="4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77E9-F588-44CC-8C23-B3FBBA95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3" y="142875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097AE-3671-4045-9AF9-95E0038E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9688"/>
            <a:ext cx="6067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Key property of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Points in the direction of steepest decrease</a:t>
                </a:r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gradient descent converges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Binary cross-entropy loss: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Compute gradients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Define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Use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multi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variable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chain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BCE: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085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3FDB-C2CD-4130-8286-43ABA4C4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147010" cy="42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5081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https://github.com/pliugithub/MachineLearning/blob/master/optim/grad_descent.ipynb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9" y="1932840"/>
            <a:ext cx="7432252" cy="41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C141B84-3724-6D4F-8F6A-03AEFC97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2" y="1491890"/>
            <a:ext cx="4639570" cy="45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7982</TotalTime>
  <Words>2988</Words>
  <Application>Microsoft Macintosh PowerPoint</Application>
  <PresentationFormat>Widescreen</PresentationFormat>
  <Paragraphs>491</Paragraphs>
  <Slides>57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2:  An Exponential Model</vt:lpstr>
      <vt:lpstr>Gradients with Sums</vt:lpstr>
      <vt:lpstr>Gradients with Sums</vt:lpstr>
      <vt:lpstr>Chain Rule</vt:lpstr>
      <vt:lpstr>Multi-Variable Chain Rule</vt:lpstr>
      <vt:lpstr>Example 3:  Log-Linear Model</vt:lpstr>
      <vt:lpstr>Example 3: Matrix Version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Gradients for Logistic Regression</vt:lpstr>
      <vt:lpstr>Matrix Form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595</cp:revision>
  <cp:lastPrinted>2018-03-04T16:35:01Z</cp:lastPrinted>
  <dcterms:created xsi:type="dcterms:W3CDTF">2015-03-22T11:15:32Z</dcterms:created>
  <dcterms:modified xsi:type="dcterms:W3CDTF">2021-03-03T23:14:57Z</dcterms:modified>
</cp:coreProperties>
</file>