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282" r:id="rId3"/>
    <p:sldId id="302" r:id="rId4"/>
    <p:sldId id="264" r:id="rId5"/>
    <p:sldId id="288" r:id="rId6"/>
    <p:sldId id="263" r:id="rId7"/>
    <p:sldId id="296" r:id="rId8"/>
    <p:sldId id="265" r:id="rId9"/>
    <p:sldId id="266" r:id="rId10"/>
    <p:sldId id="267" r:id="rId11"/>
    <p:sldId id="268" r:id="rId12"/>
    <p:sldId id="301" r:id="rId13"/>
    <p:sldId id="270" r:id="rId14"/>
    <p:sldId id="271" r:id="rId15"/>
    <p:sldId id="283" r:id="rId16"/>
    <p:sldId id="300" r:id="rId17"/>
    <p:sldId id="272" r:id="rId18"/>
    <p:sldId id="261" r:id="rId19"/>
    <p:sldId id="286" r:id="rId20"/>
    <p:sldId id="287" r:id="rId21"/>
    <p:sldId id="275" r:id="rId22"/>
    <p:sldId id="276" r:id="rId23"/>
    <p:sldId id="289" r:id="rId24"/>
    <p:sldId id="285" r:id="rId25"/>
    <p:sldId id="277" r:id="rId26"/>
    <p:sldId id="297" r:id="rId27"/>
    <p:sldId id="284" r:id="rId28"/>
    <p:sldId id="295" r:id="rId29"/>
    <p:sldId id="298" r:id="rId30"/>
    <p:sldId id="262" r:id="rId31"/>
    <p:sldId id="278" r:id="rId32"/>
    <p:sldId id="290" r:id="rId33"/>
    <p:sldId id="299" r:id="rId34"/>
    <p:sldId id="280" r:id="rId35"/>
    <p:sldId id="281" r:id="rId36"/>
    <p:sldId id="274" r:id="rId37"/>
    <p:sldId id="294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stattrek.com/regression/regression-example.aspx?Tutorial=A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 </a:t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89" y="1539277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7" y="2983226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Postulate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find a mathematical to predict mpg from displacement, horsepower or acceleration</a:t>
            </a:r>
          </a:p>
          <a:p>
            <a:pPr lvl="1"/>
            <a:r>
              <a:rPr lang="en-US" dirty="0"/>
              <a:t>Make a reasonable / eyeball guess.  No need for program now.</a:t>
            </a:r>
          </a:p>
          <a:p>
            <a:r>
              <a:rPr lang="en-US" dirty="0"/>
              <a:t>What does your model predict when displacement = 200?</a:t>
            </a:r>
          </a:p>
          <a:p>
            <a:r>
              <a:rPr lang="en-US" dirty="0"/>
              <a:t>Is the prediction reasonable?  Can you improve your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" y="3564648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564648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603502"/>
            <a:ext cx="3137038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817" y="5551926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3008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35052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2104" y="1880359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53" y="2577548"/>
            <a:ext cx="3223799" cy="208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blipFill>
                <a:blip r:embed="rId4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  <a:blipFill>
                <a:blip r:embed="rId2"/>
                <a:stretch>
                  <a:fillRect l="-27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2" y="1989423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5232" y="3704185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764785" y="2827090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3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r>
                  <a:rPr lang="en-US" dirty="0"/>
                  <a:t>Gaussian random variables: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were Gaussian, optimal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7861" y="24083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</p:spPr>
            <p:txBody>
              <a:bodyPr/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due to factors other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  <a:blipFill>
                <a:blip r:embed="rId2"/>
                <a:stretch>
                  <a:fillRect l="-25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129631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3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279475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For technical reasons, above formulae are called the biased variances.  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  <a:blipFill>
                <a:blip r:embed="rId2"/>
                <a:stretch>
                  <a:fillRect l="-2031" t="-13521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06" y="2084614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449" y="5116477"/>
            <a:ext cx="4850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2"/>
                <a:stretch>
                  <a:fillRect l="-15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2260307"/>
            <a:ext cx="4563567" cy="29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/>
                  <a:t>0.27% 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  <a:blipFill rotWithShape="0">
                <a:blip r:embed="rId2"/>
                <a:stretch>
                  <a:fillRect l="-3101" t="-176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" y="1861177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7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8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623" y="4363389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</a:t>
                </a:r>
                <a:r>
                  <a:rPr lang="en-US" dirty="0" err="1"/>
                  <a:t>Schartz</a:t>
                </a:r>
                <a:r>
                  <a:rPr lang="en-US" dirty="0"/>
                  <a:t>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77C-218C-481F-8234-7C8F878D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need to compute averages of other functions of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sample mean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the average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data 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</a:t>
                </a:r>
              </a:p>
              <a:p>
                <a:r>
                  <a:rPr lang="en-US" dirty="0"/>
                  <a:t>With this notation: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D87C-8FF4-4740-B4B5-168669D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Alternate equations for variance and sample co-variance:</a:t>
                </a:r>
              </a:p>
              <a:p>
                <a:pPr lvl="1"/>
                <a:r>
                  <a:rPr lang="en-US" b="0" dirty="0"/>
                  <a:t>Sample variances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co-variance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proved similarly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82278" r="-333829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82278" r="-77470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182278" r="-333829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182278" r="-77470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212381" r="-3338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212381" r="-77470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415190" r="-333829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415190" r="-77470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49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2255" y="33227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8" y="1449124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Taking derivatives we get two conditions (proof on board):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667751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2292893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75" y="1603670"/>
            <a:ext cx="2803614" cy="153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75" y="3415263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0891" y="3704185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0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527567"/>
            <a:ext cx="4383151" cy="16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8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  <a:blipFill>
                <a:blip r:embed="rId2"/>
                <a:stretch>
                  <a:fillRect l="-2258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3602167"/>
            <a:ext cx="3810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blipFill>
                <a:blip r:embed="rId4"/>
                <a:stretch>
                  <a:fillRect l="-141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6" y="5087583"/>
            <a:ext cx="312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684110" y="3602168"/>
            <a:ext cx="1153626" cy="1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8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305" y="1655632"/>
            <a:ext cx="5634135" cy="4329817"/>
          </a:xfrm>
        </p:spPr>
        <p:txBody>
          <a:bodyPr/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visually 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3" y="1655632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58" y="1539277"/>
            <a:ext cx="4781636" cy="313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2992064"/>
            <a:ext cx="4625889" cy="30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8" y="2396509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48" y="1516242"/>
            <a:ext cx="7533860" cy="44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2071521"/>
            <a:ext cx="6822871" cy="3265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3840" y="496824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6193" y="4783574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41832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CAFE-EA49-4999-B6FA-643BA496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0139-8BCC-4372-B689-0B52EA0E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many powerful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packages</a:t>
            </a:r>
          </a:p>
          <a:p>
            <a:r>
              <a:rPr lang="en-US" dirty="0"/>
              <a:t>This demo uses three key packages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Used for reading and writing data files</a:t>
            </a:r>
          </a:p>
          <a:p>
            <a:pPr lvl="1"/>
            <a:r>
              <a:rPr lang="en-US" dirty="0"/>
              <a:t>Loads data into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Numerical operations including linear algebra</a:t>
            </a:r>
          </a:p>
          <a:p>
            <a:pPr lvl="1"/>
            <a:r>
              <a:rPr lang="en-US" dirty="0"/>
              <a:t>Data is stored in </a:t>
            </a:r>
            <a:r>
              <a:rPr lang="en-US" dirty="0" err="1"/>
              <a:t>ndarray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We convert from </a:t>
            </a:r>
            <a:r>
              <a:rPr lang="en-US" dirty="0" err="1"/>
              <a:t>dataframes</a:t>
            </a:r>
            <a:r>
              <a:rPr lang="en-US" dirty="0"/>
              <a:t> to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MATLAB-like plotting and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45376-3018-4FE4-A320-C8C7BEC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AB08E-9FAF-43F7-AC00-70FC7F18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36" y="1539277"/>
            <a:ext cx="3068901" cy="82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46876-54BB-485A-B7AE-076C4193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36" y="2796257"/>
            <a:ext cx="4039531" cy="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70" y="1539277"/>
            <a:ext cx="4368840" cy="4329817"/>
          </a:xfrm>
        </p:spPr>
        <p:txBody>
          <a:bodyPr>
            <a:normAutofit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9" y="2488351"/>
            <a:ext cx="6361043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7" y="1726815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69" y="1539277"/>
            <a:ext cx="4394775" cy="4329817"/>
          </a:xfrm>
        </p:spPr>
        <p:txBody>
          <a:bodyPr>
            <a:normAutofit/>
          </a:bodyPr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problems.</a:t>
            </a:r>
          </a:p>
          <a:p>
            <a:pPr lvl="1"/>
            <a:r>
              <a:rPr lang="en-US" dirty="0"/>
              <a:t>Ex: google “</a:t>
            </a:r>
            <a:r>
              <a:rPr lang="en-US" dirty="0" err="1"/>
              <a:t>pandas.dataframe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Ex. google “</a:t>
            </a:r>
            <a:r>
              <a:rPr lang="en-US" dirty="0" err="1"/>
              <a:t>pandas.read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1729409"/>
            <a:ext cx="6667591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1901</Words>
  <Application>Microsoft Macintosh PowerPoint</Application>
  <PresentationFormat>Widescreen</PresentationFormat>
  <Paragraphs>338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Cambria Math</vt:lpstr>
      <vt:lpstr>Courier New</vt:lpstr>
      <vt:lpstr>Wingdings</vt:lpstr>
      <vt:lpstr>Retrospect</vt:lpstr>
      <vt:lpstr>Lecture 2  Simple Linear Regression</vt:lpstr>
      <vt:lpstr>Learning Objectives</vt:lpstr>
      <vt:lpstr>Outline</vt:lpstr>
      <vt:lpstr>Example:  What Determines mpg in a Car?</vt:lpstr>
      <vt:lpstr>Demo in Github</vt:lpstr>
      <vt:lpstr>Getting Data</vt:lpstr>
      <vt:lpstr>Python Packages</vt:lpstr>
      <vt:lpstr>Loading the Data in Jupyter Notebook Try 1:  The Wrong Way!</vt:lpstr>
      <vt:lpstr>Loading the Data in Jupyter Try 2:  Fixing the Errors</vt:lpstr>
      <vt:lpstr>Visualizing the Data</vt:lpstr>
      <vt:lpstr>Exercise:  Postulate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Sample Mean and Standard Deviations</vt:lpstr>
      <vt:lpstr>Visualizing Mean and SD on Scatter Plot Question</vt:lpstr>
      <vt:lpstr>Visualizing Mean and SD on Scatter Plot Approximate answer</vt:lpstr>
      <vt:lpstr>Computing Means and SD in Python</vt:lpstr>
      <vt:lpstr>Sample Covariance</vt:lpstr>
      <vt:lpstr>Statistics</vt:lpstr>
      <vt:lpstr>Alternate Equation for Variance</vt:lpstr>
      <vt:lpstr>Notation</vt:lpstr>
      <vt:lpstr>Outline</vt:lpstr>
      <vt:lpstr>Minimizing RSS</vt:lpstr>
      <vt:lpstr>Simple Example</vt:lpstr>
      <vt:lpstr>Auto Example</vt:lpstr>
      <vt:lpstr>Outline</vt:lpstr>
      <vt:lpstr>Minimum RSS</vt:lpstr>
      <vt:lpstr>Visually seeing correlation</vt:lpstr>
      <vt:lpstr>When the Error is Large…</vt:lpstr>
      <vt:lpstr>A Better Model for the Auto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333</cp:revision>
  <cp:lastPrinted>2018-09-06T14:45:39Z</cp:lastPrinted>
  <dcterms:created xsi:type="dcterms:W3CDTF">2015-03-22T11:15:32Z</dcterms:created>
  <dcterms:modified xsi:type="dcterms:W3CDTF">2021-02-03T15:02:15Z</dcterms:modified>
</cp:coreProperties>
</file>