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8" r:id="rId2"/>
    <p:sldId id="275" r:id="rId3"/>
    <p:sldId id="323" r:id="rId4"/>
    <p:sldId id="304" r:id="rId5"/>
    <p:sldId id="305" r:id="rId6"/>
    <p:sldId id="343" r:id="rId7"/>
    <p:sldId id="371" r:id="rId8"/>
    <p:sldId id="372" r:id="rId9"/>
    <p:sldId id="350" r:id="rId10"/>
    <p:sldId id="340" r:id="rId11"/>
    <p:sldId id="338" r:id="rId12"/>
    <p:sldId id="341" r:id="rId13"/>
    <p:sldId id="306" r:id="rId14"/>
    <p:sldId id="351" r:id="rId15"/>
    <p:sldId id="337" r:id="rId16"/>
    <p:sldId id="389" r:id="rId17"/>
    <p:sldId id="385" r:id="rId18"/>
    <p:sldId id="308" r:id="rId19"/>
    <p:sldId id="374" r:id="rId20"/>
    <p:sldId id="344" r:id="rId21"/>
    <p:sldId id="386" r:id="rId22"/>
    <p:sldId id="367" r:id="rId23"/>
    <p:sldId id="370" r:id="rId24"/>
    <p:sldId id="353" r:id="rId25"/>
    <p:sldId id="313" r:id="rId26"/>
    <p:sldId id="387" r:id="rId27"/>
    <p:sldId id="314" r:id="rId28"/>
    <p:sldId id="378" r:id="rId29"/>
    <p:sldId id="384" r:id="rId30"/>
    <p:sldId id="347" r:id="rId31"/>
    <p:sldId id="383" r:id="rId32"/>
    <p:sldId id="346" r:id="rId33"/>
    <p:sldId id="315" r:id="rId34"/>
    <p:sldId id="317" r:id="rId35"/>
    <p:sldId id="388" r:id="rId36"/>
    <p:sldId id="316" r:id="rId37"/>
    <p:sldId id="382" r:id="rId38"/>
    <p:sldId id="319" r:id="rId39"/>
    <p:sldId id="321" r:id="rId40"/>
    <p:sldId id="352" r:id="rId41"/>
    <p:sldId id="379" r:id="rId42"/>
    <p:sldId id="348" r:id="rId43"/>
    <p:sldId id="359" r:id="rId44"/>
    <p:sldId id="325" r:id="rId45"/>
    <p:sldId id="349" r:id="rId46"/>
    <p:sldId id="326" r:id="rId47"/>
    <p:sldId id="380" r:id="rId48"/>
    <p:sldId id="328" r:id="rId49"/>
    <p:sldId id="360" r:id="rId50"/>
    <p:sldId id="362" r:id="rId51"/>
    <p:sldId id="363" r:id="rId52"/>
    <p:sldId id="364" r:id="rId53"/>
    <p:sldId id="366" r:id="rId54"/>
    <p:sldId id="330" r:id="rId55"/>
    <p:sldId id="365" r:id="rId56"/>
    <p:sldId id="327" r:id="rId5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8" autoAdjust="0"/>
    <p:restoredTop sz="86438" autoAdjust="0"/>
  </p:normalViewPr>
  <p:slideViewPr>
    <p:cSldViewPr snapToGrid="0">
      <p:cViewPr varScale="1">
        <p:scale>
          <a:sx n="109" d="100"/>
          <a:sy n="109" d="100"/>
        </p:scale>
        <p:origin x="22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8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range_question_mark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.e-technik.tu-dortmund.de/cms/en/research/robotics/TUDOR_engl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liugithub/MachineLearning/blob/master/unit03_mult_lin_reg/demo1_glucose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2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/>
              <a:t>scikit-learn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could be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5952" y="193053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590D-F1FB-411B-B617-066FEB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87174"/>
            <a:ext cx="10058400" cy="148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:  Find a function to predict glucose level from the 10 attributes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Several attributes </a:t>
            </a:r>
          </a:p>
          <a:p>
            <a:pPr lvl="1"/>
            <a:r>
              <a:rPr lang="en-US" dirty="0"/>
              <a:t>Need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multi-variable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82886" y="1562034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blipFill>
                <a:blip r:embed="rId2"/>
                <a:stretch>
                  <a:fillRect l="-3395" t="-4274" r="-24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4492215" y="2781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BMI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S1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blipFill>
                <a:blip r:embed="rId4"/>
                <a:stretch>
                  <a:fillRect t="-1802" r="-479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1ADD46-2EE6-4652-9F07-544252DA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7651" y="1637146"/>
            <a:ext cx="1171852" cy="1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 </a:t>
                </a:r>
                <a:r>
                  <a:rPr lang="en-US" dirty="0">
                    <a:solidFill>
                      <a:schemeClr val="tx1"/>
                    </a:solidFill>
                  </a:rPr>
                  <a:t>and a target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vector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516" t="-1637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Model for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</a:t>
                </a:r>
                <a:r>
                  <a:rPr lang="en-US" dirty="0"/>
                  <a:t>:  Find a function to predict glucose level from the 10 attributes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:r>
                  <a:rPr lang="en-US" dirty="0">
                    <a:solidFill>
                      <a:schemeClr val="tx1"/>
                    </a:solidFill>
                  </a:rPr>
                  <a:t>Assume glucose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of the predictors: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  <a:blipFill>
                <a:blip r:embed="rId2"/>
                <a:stretch>
                  <a:fillRect l="-1455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28705" y="1518165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blipFill>
                <a:blip r:embed="rId3"/>
                <a:stretch>
                  <a:fillRect l="-3406" t="-5172" r="-278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5394550" y="191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Age, Sex, BMI,BP,S1, …, S6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blipFill>
                <a:blip r:embed="rId5"/>
                <a:stretch>
                  <a:fillRect l="-1865" t="-5660" r="-116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C811CE-2E53-4FDD-A49C-9A5B071159AD}"/>
              </a:ext>
            </a:extLst>
          </p:cNvPr>
          <p:cNvGrpSpPr/>
          <p:nvPr/>
        </p:nvGrpSpPr>
        <p:grpSpPr>
          <a:xfrm>
            <a:off x="1814126" y="4944977"/>
            <a:ext cx="8139255" cy="1076040"/>
            <a:chOff x="1863551" y="4475751"/>
            <a:chExt cx="8139255" cy="1076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DD869-ABED-4E06-B599-DE94C90677D5}"/>
                </a:ext>
              </a:extLst>
            </p:cNvPr>
            <p:cNvSpPr txBox="1"/>
            <p:nvPr/>
          </p:nvSpPr>
          <p:spPr>
            <a:xfrm>
              <a:off x="6810542" y="5147348"/>
              <a:ext cx="239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10 </a:t>
              </a:r>
              <a:r>
                <a:rPr lang="en-US" dirty="0">
                  <a:solidFill>
                    <a:srgbClr val="00B050"/>
                  </a:solidFill>
                </a:rPr>
                <a:t>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/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         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79A05-5F18-495C-BECF-108ED612ECA8}"/>
                </a:ext>
              </a:extLst>
            </p:cNvPr>
            <p:cNvSpPr txBox="1"/>
            <p:nvPr/>
          </p:nvSpPr>
          <p:spPr>
            <a:xfrm>
              <a:off x="1863551" y="4881012"/>
              <a:ext cx="866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759DF-E814-49DD-BA82-37566D95B751}"/>
                </a:ext>
              </a:extLst>
            </p:cNvPr>
            <p:cNvSpPr/>
            <p:nvPr/>
          </p:nvSpPr>
          <p:spPr>
            <a:xfrm rot="5400000">
              <a:off x="7337029" y="2705300"/>
              <a:ext cx="435901" cy="45593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01890-0126-48FC-AA7F-A64E71C194AF}"/>
                </a:ext>
              </a:extLst>
            </p:cNvPr>
            <p:cNvSpPr txBox="1"/>
            <p:nvPr/>
          </p:nvSpPr>
          <p:spPr>
            <a:xfrm>
              <a:off x="4124070" y="5182459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Intercept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7B402-C5F8-4471-9776-1032DCB3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52" y="4855057"/>
              <a:ext cx="0" cy="29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8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  <a:p>
                <a:r>
                  <a:rPr lang="en-US" dirty="0"/>
                  <a:t>Advanced:  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7FBFB-2B49-437B-AF5B-990EDD0919FD}"/>
              </a:ext>
            </a:extLst>
          </p:cNvPr>
          <p:cNvSpPr/>
          <p:nvPr/>
        </p:nvSpPr>
        <p:spPr>
          <a:xfrm>
            <a:off x="6864808" y="4199107"/>
            <a:ext cx="2354093" cy="48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F8538-EB71-4F1C-9B85-71A74E5CEF7F}"/>
              </a:ext>
            </a:extLst>
          </p:cNvPr>
          <p:cNvSpPr/>
          <p:nvPr/>
        </p:nvSpPr>
        <p:spPr>
          <a:xfrm>
            <a:off x="3210128" y="4231532"/>
            <a:ext cx="2354093" cy="454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387174" y="2337880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either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2113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3255523" y="4949391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Matrix equation: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C75BE6-38A0-4856-A7CA-F10C6248112D}"/>
              </a:ext>
            </a:extLst>
          </p:cNvPr>
          <p:cNvGrpSpPr/>
          <p:nvPr/>
        </p:nvGrpSpPr>
        <p:grpSpPr>
          <a:xfrm>
            <a:off x="1627103" y="2733913"/>
            <a:ext cx="10169675" cy="1838841"/>
            <a:chOff x="1627103" y="2733913"/>
            <a:chExt cx="10169675" cy="1838841"/>
          </a:xfrm>
        </p:grpSpPr>
        <p:sp>
          <p:nvSpPr>
            <p:cNvPr id="5" name="Right Brace 4"/>
            <p:cNvSpPr/>
            <p:nvPr/>
          </p:nvSpPr>
          <p:spPr>
            <a:xfrm>
              <a:off x="7935697" y="2733913"/>
              <a:ext cx="347042" cy="1118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coefficient vector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1" t="-10000" r="-8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B20865-2E10-462C-A372-3D77C94F183F}"/>
                </a:ext>
              </a:extLst>
            </p:cNvPr>
            <p:cNvSpPr/>
            <p:nvPr/>
          </p:nvSpPr>
          <p:spPr>
            <a:xfrm rot="5400000">
              <a:off x="5968914" y="3005157"/>
              <a:ext cx="347042" cy="2034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/>
                <p:nvPr/>
              </p:nvSpPr>
              <p:spPr>
                <a:xfrm>
                  <a:off x="4889987" y="4203422"/>
                  <a:ext cx="2973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feature matrix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987" y="4203422"/>
                  <a:ext cx="297318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345" r="-847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/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predicted values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10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844F35D-9991-439A-8E25-246DBEC4B07A}"/>
                </a:ext>
              </a:extLst>
            </p:cNvPr>
            <p:cNvSpPr/>
            <p:nvPr/>
          </p:nvSpPr>
          <p:spPr>
            <a:xfrm rot="10800000">
              <a:off x="3898751" y="2741942"/>
              <a:ext cx="347042" cy="10208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9071A0-D365-475D-B1A5-4002013F2619}"/>
              </a:ext>
            </a:extLst>
          </p:cNvPr>
          <p:cNvSpPr/>
          <p:nvPr/>
        </p:nvSpPr>
        <p:spPr>
          <a:xfrm rot="5400000">
            <a:off x="6778347" y="3125634"/>
            <a:ext cx="1726587" cy="41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8BBD2-37BC-4D61-9664-50CE78B7556B}"/>
              </a:ext>
            </a:extLst>
          </p:cNvPr>
          <p:cNvGrpSpPr/>
          <p:nvPr/>
        </p:nvGrpSpPr>
        <p:grpSpPr>
          <a:xfrm>
            <a:off x="4292158" y="2632831"/>
            <a:ext cx="2867399" cy="426837"/>
            <a:chOff x="4292158" y="2632831"/>
            <a:chExt cx="2867399" cy="426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E408B3-5CC7-4053-B520-3054F733DAB3}"/>
                </a:ext>
              </a:extLst>
            </p:cNvPr>
            <p:cNvSpPr/>
            <p:nvPr/>
          </p:nvSpPr>
          <p:spPr>
            <a:xfrm>
              <a:off x="5125313" y="2645923"/>
              <a:ext cx="2034244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735F1F-6CF5-4C31-9E89-C4489C1AA69C}"/>
                </a:ext>
              </a:extLst>
            </p:cNvPr>
            <p:cNvSpPr/>
            <p:nvPr/>
          </p:nvSpPr>
          <p:spPr>
            <a:xfrm>
              <a:off x="4292158" y="2632831"/>
              <a:ext cx="439756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104 0.05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5069 L 0.00182 0.133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below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AD25-3F87-4CB5-94F3-3099B4122C20}"/>
              </a:ext>
            </a:extLst>
          </p:cNvPr>
          <p:cNvSpPr/>
          <p:nvPr/>
        </p:nvSpPr>
        <p:spPr>
          <a:xfrm>
            <a:off x="4476344" y="1935805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C699-9F7A-4B78-8344-76B23141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formula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this formula, we will: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Review gradients of multi-variable functions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332A-3563-45A9-B103-9AF52A1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Goodness of Fit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Sample variance is: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predictor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predicting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variance reduced or “explained” by the model.</a:t>
                </a:r>
              </a:p>
              <a:p>
                <a:r>
                  <a:rPr lang="en-US" dirty="0"/>
                  <a:t>On the training data (not necessarily on the test data):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31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 may be nonlinear and a function of multiple 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Predictions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/>
                  <a:t>One-hot encoding </a:t>
                </a:r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821" t="-2047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3"/>
              </a:rPr>
              <a:t>http://www.rst.e-technik.tu-dortmund.de/cms/en/research/robotics/TUDOR_engl/index.html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www.rst.e-technik.tu-dortmund.de</a:t>
            </a:r>
            <a:r>
              <a:rPr lang="en-US" dirty="0"/>
              <a:t>/</a:t>
            </a:r>
            <a:r>
              <a:rPr lang="en-US" dirty="0" err="1"/>
              <a:t>forschung</a:t>
            </a:r>
            <a:r>
              <a:rPr lang="en-US" dirty="0"/>
              <a:t>/robot-toolbox/</a:t>
            </a:r>
            <a:r>
              <a:rPr lang="en-US" dirty="0" err="1"/>
              <a:t>MERIt</a:t>
            </a:r>
            <a:r>
              <a:rPr lang="en-US" dirty="0"/>
              <a:t>/</a:t>
            </a:r>
            <a:r>
              <a:rPr lang="en-US" dirty="0" err="1"/>
              <a:t>MERIt_Documentation.pdf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https://github.com/pliugithub/MachineLearning/blob/master/unit03_mult_lin_reg/demo_glucose.ipynb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8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26262</TotalTime>
  <Words>3695</Words>
  <Application>Microsoft Macintosh PowerPoint</Application>
  <PresentationFormat>Widescreen</PresentationFormat>
  <Paragraphs>586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Outline </vt:lpstr>
      <vt:lpstr>Simple vs. Multiple Regression</vt:lpstr>
      <vt:lpstr>Comparison to Single Variable Models</vt:lpstr>
      <vt:lpstr>Special Case:  Single Variable</vt:lpstr>
      <vt:lpstr>Loading the Data</vt:lpstr>
      <vt:lpstr>Simple Linear Regression for Diabetes Data</vt:lpstr>
      <vt:lpstr>Scatter Plot</vt:lpstr>
      <vt:lpstr>Outline </vt:lpstr>
      <vt:lpstr>Finding a Mathematical Model</vt:lpstr>
      <vt:lpstr>Matrix Representation of Data</vt:lpstr>
      <vt:lpstr>In class exercise</vt:lpstr>
      <vt:lpstr>Outline </vt:lpstr>
      <vt:lpstr>Multivariable Linear Model for Glucose</vt:lpstr>
      <vt:lpstr>Multiple Variable Linear Model</vt:lpstr>
      <vt:lpstr>Example:  Heart Rate Increase</vt:lpstr>
      <vt:lpstr>Why Use a Linear Model?</vt:lpstr>
      <vt:lpstr>Matrix Review</vt:lpstr>
      <vt:lpstr>Slopes, Intercept and Inner Products</vt:lpstr>
      <vt:lpstr>Matrix Form of Linear Regression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Proving the LS Formula</vt:lpstr>
      <vt:lpstr>Gradients of Multi-Variable Functions</vt:lpstr>
      <vt:lpstr>Proof of the LS Formula</vt:lpstr>
      <vt:lpstr>LS Solution via  Auto-Correlation Functions</vt:lpstr>
      <vt:lpstr>Mean Removed Form of the LS Solution</vt:lpstr>
      <vt:lpstr>R^2:  Goodness of Fit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Encoding</vt:lpstr>
      <vt:lpstr>Lab:  Robot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531</cp:revision>
  <cp:lastPrinted>2021-02-22T15:54:07Z</cp:lastPrinted>
  <dcterms:created xsi:type="dcterms:W3CDTF">2015-03-22T11:15:32Z</dcterms:created>
  <dcterms:modified xsi:type="dcterms:W3CDTF">2021-02-22T21:20:46Z</dcterms:modified>
</cp:coreProperties>
</file>