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275" r:id="rId3"/>
    <p:sldId id="452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51" r:id="rId18"/>
    <p:sldId id="364" r:id="rId19"/>
    <p:sldId id="363" r:id="rId20"/>
    <p:sldId id="365" r:id="rId21"/>
    <p:sldId id="366" r:id="rId22"/>
    <p:sldId id="367" r:id="rId23"/>
    <p:sldId id="378" r:id="rId24"/>
    <p:sldId id="380" r:id="rId25"/>
    <p:sldId id="395" r:id="rId26"/>
    <p:sldId id="369" r:id="rId27"/>
    <p:sldId id="434" r:id="rId28"/>
    <p:sldId id="438" r:id="rId29"/>
    <p:sldId id="436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7" r:id="rId38"/>
    <p:sldId id="393" r:id="rId39"/>
    <p:sldId id="448" r:id="rId40"/>
    <p:sldId id="386" r:id="rId41"/>
    <p:sldId id="373" r:id="rId42"/>
    <p:sldId id="374" r:id="rId43"/>
    <p:sldId id="385" r:id="rId44"/>
    <p:sldId id="449" r:id="rId45"/>
    <p:sldId id="402" r:id="rId46"/>
    <p:sldId id="404" r:id="rId47"/>
    <p:sldId id="265" r:id="rId48"/>
    <p:sldId id="403" r:id="rId49"/>
    <p:sldId id="411" r:id="rId50"/>
    <p:sldId id="450" r:id="rId51"/>
    <p:sldId id="381" r:id="rId52"/>
    <p:sldId id="382" r:id="rId53"/>
    <p:sldId id="396" r:id="rId54"/>
    <p:sldId id="384" r:id="rId55"/>
    <p:sldId id="383" r:id="rId56"/>
    <p:sldId id="388" r:id="rId57"/>
    <p:sldId id="390" r:id="rId58"/>
    <p:sldId id="391" r:id="rId59"/>
    <p:sldId id="397" r:id="rId60"/>
    <p:sldId id="398" r:id="rId61"/>
    <p:sldId id="417" r:id="rId62"/>
    <p:sldId id="418" r:id="rId63"/>
    <p:sldId id="412" r:id="rId6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</a:t>
            </a:r>
            <a:r>
              <a:rPr lang="en-US" dirty="0"/>
              <a:t>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 there are some issues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Do we need both?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</a:t>
            </a:r>
            <a:r>
              <a:rPr lang="en-US" i="1" dirty="0"/>
              <a:t>Not</a:t>
            </a:r>
            <a:r>
              <a:rPr lang="en-US" dirty="0"/>
              <a:t>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selection problem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How do we find the variables that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718" y="18959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5341"/>
            <a:ext cx="10058400" cy="1040211"/>
          </a:xfrm>
        </p:spPr>
        <p:txBody>
          <a:bodyPr/>
          <a:lstStyle/>
          <a:p>
            <a:r>
              <a:rPr lang="en-US" dirty="0"/>
              <a:t>Model Selection via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Need to identify the parameters that </a:t>
                </a:r>
                <a:r>
                  <a:rPr lang="en-US" i="1" dirty="0"/>
                  <a:t>really</a:t>
                </a:r>
                <a:r>
                  <a:rPr lang="en-US" dirty="0"/>
                  <a:t> matter</a:t>
                </a:r>
              </a:p>
              <a:p>
                <a:pPr lvl="1"/>
                <a:r>
                  <a:rPr lang="en-US" dirty="0"/>
                  <a:t>Help interpret results</a:t>
                </a:r>
              </a:p>
              <a:p>
                <a:pPr lvl="1"/>
                <a:r>
                  <a:rPr lang="en-US" dirty="0"/>
                  <a:t>Improves generalization error (less parameters)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sparsity constraint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ignored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Try to force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Model only uses a few of the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  <a:blipFill>
                <a:blip r:embed="rId2"/>
                <a:stretch>
                  <a:fillRect l="-1587" t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BEFB3-DDA8-4F30-8872-5E51B2DADDC9}"/>
              </a:ext>
            </a:extLst>
          </p:cNvPr>
          <p:cNvSpPr txBox="1"/>
          <p:nvPr/>
        </p:nvSpPr>
        <p:spPr>
          <a:xfrm>
            <a:off x="9266703" y="1834964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174 variables after one-hot 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3010A-1209-4B23-90B8-378834DF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60932"/>
            <a:ext cx="7720150" cy="1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</a:t>
                </a:r>
                <a:r>
                  <a:rPr lang="en-US" dirty="0"/>
                  <a:t>:  General method for finding constrained solutions</a:t>
                </a:r>
              </a:p>
              <a:p>
                <a:pPr lvl="1"/>
                <a:r>
                  <a:rPr lang="en-US" dirty="0"/>
                  <a:t>E.g. solutions that are sparse</a:t>
                </a:r>
              </a:p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mean-squared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Concept</a:t>
                </a:r>
                <a:r>
                  <a:rPr lang="en-US" dirty="0"/>
                  <a:t>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 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dirty="0"/>
              <a:t>and identify when it may be needed</a:t>
            </a:r>
          </a:p>
          <a:p>
            <a:r>
              <a:rPr lang="en-US" dirty="0"/>
              <a:t>Mathematically describe linear regression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regularization</a:t>
            </a:r>
          </a:p>
          <a:p>
            <a:r>
              <a:rPr lang="en-US" dirty="0"/>
              <a:t>Select </a:t>
            </a:r>
            <a:r>
              <a:rPr lang="en-US" dirty="0" err="1"/>
              <a:t>regularizers</a:t>
            </a:r>
            <a:r>
              <a:rPr lang="en-US" dirty="0"/>
              <a:t> to impose constraints such as sparsity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determines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 level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level of </a:t>
                </a:r>
                <a:r>
                  <a:rPr lang="en-US" dirty="0" err="1"/>
                  <a:t>reguarlization</a:t>
                </a:r>
                <a:r>
                  <a:rPr lang="en-US" dirty="0"/>
                  <a:t>, more </a:t>
                </a:r>
                <a:r>
                  <a:rPr lang="en-US" dirty="0" err="1"/>
                  <a:t>constrainted</a:t>
                </a:r>
                <a:endParaRPr lang="en-US" dirty="0"/>
              </a:p>
              <a:p>
                <a:pPr lvl="1"/>
                <a:r>
                  <a:rPr lang="en-US" dirty="0"/>
                  <a:t>Will show how to select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later via cross-validation</a:t>
                </a:r>
              </a:p>
              <a:p>
                <a:pPr lvl="1"/>
                <a:r>
                  <a:rPr lang="en-US" dirty="0"/>
                  <a:t>Scaling factors adjust to match </a:t>
                </a:r>
                <a:r>
                  <a:rPr lang="en-US" dirty="0" err="1"/>
                  <a:t>sklearn</a:t>
                </a:r>
                <a:r>
                  <a:rPr lang="en-US" dirty="0"/>
                  <a:t> convention</a:t>
                </a:r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 Tries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Will see that L1 also promotes sparsity</a:t>
                </a:r>
              </a:p>
              <a:p>
                <a:r>
                  <a:rPr lang="en-US" dirty="0"/>
                  <a:t>Convention:  Do not include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no reason to make this term small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  <a:blipFill>
                <a:blip r:embed="rId2"/>
                <a:stretch>
                  <a:fillRect l="-1859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2001509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932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Ridge and LASSO Regularization can be written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norms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But solutions are not exactly zero</a:t>
            </a:r>
          </a:p>
          <a:p>
            <a:pPr lvl="1"/>
            <a:r>
              <a:rPr lang="en-US" dirty="0"/>
              <a:t>Not ideal for feature selection</a:t>
            </a:r>
          </a:p>
          <a:p>
            <a:endParaRPr lang="en-US" dirty="0"/>
          </a:p>
          <a:p>
            <a:r>
              <a:rPr lang="en-US" dirty="0"/>
              <a:t>L1 tends to lead to more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sparse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Several coefficients are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FA4A6B6-360A-A544-B200-1BF69FBC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21" y="1988497"/>
            <a:ext cx="3292024" cy="38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A05EB62A-3556-A442-B2F7-0A497E73F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63" y="1883130"/>
            <a:ext cx="3236223" cy="398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DCA43-EF06-B24A-98C4-D63DF1418E8B}"/>
              </a:ext>
            </a:extLst>
          </p:cNvPr>
          <p:cNvSpPr txBox="1"/>
          <p:nvPr/>
        </p:nvSpPr>
        <p:spPr>
          <a:xfrm>
            <a:off x="7104188" y="18831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E3F2-940E-4B46-8C91-0DE400995B46}"/>
              </a:ext>
            </a:extLst>
          </p:cNvPr>
          <p:cNvSpPr txBox="1"/>
          <p:nvPr/>
        </p:nvSpPr>
        <p:spPr>
          <a:xfrm>
            <a:off x="10485120" y="18831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62320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Ridge regression problem:  Find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 for given regularization level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gradient = 0</a:t>
                </a:r>
              </a:p>
              <a:p>
                <a:pPr lvl="1"/>
                <a:r>
                  <a:rPr lang="en-US" dirty="0"/>
                  <a:t>See homework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8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Scaling</a:t>
                </a:r>
                <a:r>
                  <a:rPr lang="en-US" sz="2400" dirty="0"/>
                  <a:t>:  Whenever using regularization: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</p:spPr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  <a:blipFill>
                <a:blip r:embed="rId2"/>
                <a:stretch>
                  <a:fillRect l="-2927" t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/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Pseudo-code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s-ES" dirty="0"/>
                  <a:t>Split in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s-E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dirty="0"/>
                  <a:t>.</a:t>
                </a:r>
              </a:p>
              <a:p>
                <a:endParaRPr lang="es-ES" dirty="0"/>
              </a:p>
              <a:p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  // Fit on training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b="0" dirty="0"/>
                  <a:t>   // </a:t>
                </a:r>
                <a:r>
                  <a:rPr lang="es-ES" b="0" dirty="0" err="1"/>
                  <a:t>Predict</a:t>
                </a:r>
                <a:r>
                  <a:rPr lang="es-ES" b="0" dirty="0"/>
                  <a:t>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/>
                  <a:t>  // Score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b="0" dirty="0"/>
                  <a:t> // </a:t>
                </a:r>
                <a:r>
                  <a:rPr lang="es-ES" b="0" dirty="0" err="1"/>
                  <a:t>Select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highest</a:t>
                </a:r>
                <a:r>
                  <a:rPr lang="es-ES" b="0" dirty="0"/>
                  <a:t> test 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</a:p>
              <a:p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blipFill>
                <a:blip r:embed="rId3"/>
                <a:stretch>
                  <a:fillRect l="-103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18B0-1AFF-47D4-A5F1-63254C2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Regularized least squares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Whatever you choose for the </a:t>
                </a:r>
                <a:r>
                  <a:rPr lang="en-US" dirty="0" err="1"/>
                  <a:t>regularizer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Scale data before training</a:t>
                </a:r>
              </a:p>
              <a:p>
                <a:pPr lvl="1"/>
                <a:r>
                  <a:rPr lang="en-US" dirty="0"/>
                  <a:t>Select regularization level with cross-validation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  <a:blipFill>
                <a:blip r:embed="rId2"/>
                <a:stretch>
                  <a:fillRect l="-1455" t="-3067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CB70-A481-456A-B3CD-735C61B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600" noProof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04918" r="-387676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04918" r="-826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31579" r="-387676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31579" r="-826" b="-1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231579" r="-387676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41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D2B-6A45-4EA3-BF3F-F88C6AA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E8B12-D766-47A8-8DBF-6C6927E2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4AEA-127D-43C4-9C0C-9C8F640B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08772"/>
            <a:ext cx="10015408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3717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1371" y="144805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2A2D-3DF8-47EB-A8DB-5561324D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86E3-D511-441D-BF1A-769CDD9E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781006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built in Lasso class</a:t>
            </a:r>
          </a:p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Set alpha</a:t>
            </a:r>
          </a:p>
          <a:p>
            <a:pPr lvl="1"/>
            <a:r>
              <a:rPr lang="en-US" dirty="0"/>
              <a:t>Fit on training data</a:t>
            </a:r>
          </a:p>
          <a:p>
            <a:pPr lvl="1"/>
            <a:r>
              <a:rPr lang="en-US" dirty="0"/>
              <a:t>Predict and score on test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4E37-1A55-4A76-8B7A-A309752B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ED6B-CF7B-4CF7-BE14-7C1C03AB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31" y="1665835"/>
            <a:ext cx="5223511" cy="3652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8DD7E-C328-4811-8BEA-9971209A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2" y="3953166"/>
            <a:ext cx="4328501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Alpha via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557938"/>
            <a:ext cx="4721290" cy="4329817"/>
          </a:xfrm>
        </p:spPr>
        <p:txBody>
          <a:bodyPr/>
          <a:lstStyle/>
          <a:p>
            <a:r>
              <a:rPr lang="en-US" dirty="0"/>
              <a:t>In each fold we:</a:t>
            </a:r>
          </a:p>
          <a:p>
            <a:pPr lvl="1"/>
            <a:r>
              <a:rPr lang="en-US" dirty="0"/>
              <a:t>Split data into training and test</a:t>
            </a:r>
          </a:p>
          <a:p>
            <a:pPr lvl="1"/>
            <a:r>
              <a:rPr lang="en-US" dirty="0"/>
              <a:t>Fit the scale on the training</a:t>
            </a:r>
          </a:p>
          <a:p>
            <a:pPr lvl="1"/>
            <a:r>
              <a:rPr lang="en-US" dirty="0"/>
              <a:t>Transform training and test</a:t>
            </a:r>
          </a:p>
          <a:p>
            <a:pPr lvl="1"/>
            <a:r>
              <a:rPr lang="en-US" dirty="0"/>
              <a:t>For each alpha:</a:t>
            </a:r>
          </a:p>
          <a:p>
            <a:pPr lvl="1"/>
            <a:r>
              <a:rPr lang="en-US" dirty="0"/>
              <a:t>    Fit training and score on test</a:t>
            </a:r>
          </a:p>
          <a:p>
            <a:r>
              <a:rPr lang="en-US" dirty="0"/>
              <a:t>Note:  Scaling is redone on each fold</a:t>
            </a:r>
          </a:p>
          <a:p>
            <a:pPr lvl="1"/>
            <a:r>
              <a:rPr lang="en-US" dirty="0"/>
              <a:t>Ensures scaling is part of the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308E7-63ED-4848-996B-C3D09300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9" r="-82"/>
          <a:stretch/>
        </p:blipFill>
        <p:spPr>
          <a:xfrm>
            <a:off x="5832118" y="1427309"/>
            <a:ext cx="4375572" cy="5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 Normal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</p:spPr>
            <p:txBody>
              <a:bodyPr/>
              <a:lstStyle/>
              <a:p>
                <a:r>
                  <a:rPr lang="en-US" dirty="0"/>
                  <a:t>Select alpha to maximize mean test R^2</a:t>
                </a:r>
              </a:p>
              <a:p>
                <a:pPr lvl="1"/>
                <a:r>
                  <a:rPr lang="en-US" dirty="0"/>
                  <a:t>Normal rule</a:t>
                </a:r>
              </a:p>
              <a:p>
                <a:pPr lvl="1"/>
                <a:r>
                  <a:rPr lang="en-US" dirty="0"/>
                  <a:t>Lower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overfit</a:t>
                </a:r>
              </a:p>
              <a:p>
                <a:pPr lvl="1"/>
                <a:r>
                  <a:rPr lang="en-US" dirty="0"/>
                  <a:t>Higher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underfit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  <a:blipFill>
                <a:blip r:embed="rId3"/>
                <a:stretch>
                  <a:fillRect l="-3101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201950" y="1819844"/>
            <a:ext cx="0" cy="3637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8474246" y="5466199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(normal rule)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9F28B-264E-4A5B-8817-7F296161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03" y="5046578"/>
            <a:ext cx="4111356" cy="5304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E167D9-7271-4314-BEC5-4720F61294A3}"/>
              </a:ext>
            </a:extLst>
          </p:cNvPr>
          <p:cNvSpPr/>
          <p:nvPr/>
        </p:nvSpPr>
        <p:spPr>
          <a:xfrm>
            <a:off x="10205300" y="4622366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3D2CA5-31C5-4FCE-BEFD-AC5BA1371757}"/>
              </a:ext>
            </a:extLst>
          </p:cNvPr>
          <p:cNvSpPr/>
          <p:nvPr/>
        </p:nvSpPr>
        <p:spPr>
          <a:xfrm rot="10800000">
            <a:off x="6929441" y="4690872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AE391-4523-46B7-BE1D-89BDAE21E283}"/>
              </a:ext>
            </a:extLst>
          </p:cNvPr>
          <p:cNvSpPr txBox="1"/>
          <p:nvPr/>
        </p:nvSpPr>
        <p:spPr>
          <a:xfrm>
            <a:off x="10002806" y="4991459"/>
            <a:ext cx="17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Over-regularized</a:t>
            </a:r>
            <a:br>
              <a:rPr lang="en-US" i="1" dirty="0"/>
            </a:br>
            <a:r>
              <a:rPr lang="en-US" i="1" dirty="0"/>
              <a:t>Underfit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171C-2319-48B9-911D-9934AB3546F7}"/>
              </a:ext>
            </a:extLst>
          </p:cNvPr>
          <p:cNvSpPr txBox="1"/>
          <p:nvPr/>
        </p:nvSpPr>
        <p:spPr>
          <a:xfrm>
            <a:off x="6079243" y="5071008"/>
            <a:ext cx="187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Under-regularized</a:t>
            </a:r>
            <a:br>
              <a:rPr lang="en-US" i="1" dirty="0"/>
            </a:br>
            <a:r>
              <a:rPr lang="en-US" i="1" dirty="0"/>
              <a:t>Overfit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371065" y="1656970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750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One SE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2889507"/>
            <a:ext cx="4721290" cy="2998248"/>
          </a:xfrm>
        </p:spPr>
        <p:txBody>
          <a:bodyPr/>
          <a:lstStyle/>
          <a:p>
            <a:r>
              <a:rPr lang="en-US" dirty="0"/>
              <a:t>Can also use one SE rule:</a:t>
            </a:r>
          </a:p>
          <a:p>
            <a:pPr lvl="1"/>
            <a:r>
              <a:rPr lang="en-US" dirty="0"/>
              <a:t>Selects a higher regularized model</a:t>
            </a:r>
          </a:p>
          <a:p>
            <a:pPr lvl="1"/>
            <a:r>
              <a:rPr lang="en-US" dirty="0"/>
              <a:t>More sparse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365082" y="1939866"/>
            <a:ext cx="0" cy="27606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7528341" y="4700505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Alpha with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rule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425463" y="1554162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5F7F-7B93-4DA9-9D5A-9CD87CC1F82C}"/>
              </a:ext>
            </a:extLst>
          </p:cNvPr>
          <p:cNvCxnSpPr>
            <a:cxnSpLocks/>
          </p:cNvCxnSpPr>
          <p:nvPr/>
        </p:nvCxnSpPr>
        <p:spPr>
          <a:xfrm flipH="1">
            <a:off x="5542384" y="1961331"/>
            <a:ext cx="3971914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68A0D1-9EEE-4016-B104-D058486F4378}"/>
              </a:ext>
            </a:extLst>
          </p:cNvPr>
          <p:cNvSpPr txBox="1"/>
          <p:nvPr/>
        </p:nvSpPr>
        <p:spPr>
          <a:xfrm>
            <a:off x="2724951" y="1840861"/>
            <a:ext cx="274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Max mean test R^2-one 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AA60B3-B732-40CF-A357-6271E71ABC28}"/>
              </a:ext>
            </a:extLst>
          </p:cNvPr>
          <p:cNvCxnSpPr>
            <a:cxnSpLocks/>
          </p:cNvCxnSpPr>
          <p:nvPr/>
        </p:nvCxnSpPr>
        <p:spPr>
          <a:xfrm flipV="1">
            <a:off x="9078064" y="1828988"/>
            <a:ext cx="0" cy="28524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14D3F-02F9-4EE6-8DC8-E865514E0461}"/>
              </a:ext>
            </a:extLst>
          </p:cNvPr>
          <p:cNvSpPr txBox="1"/>
          <p:nvPr/>
        </p:nvSpPr>
        <p:spPr>
          <a:xfrm>
            <a:off x="9365082" y="4700505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Alpha with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one SE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L1 regularization:</a:t>
            </a:r>
          </a:p>
          <a:p>
            <a:pPr lvl="1"/>
            <a:r>
              <a:rPr lang="en-US" dirty="0"/>
              <a:t>Makes coefficient smaller</a:t>
            </a:r>
          </a:p>
          <a:p>
            <a:pPr lvl="1"/>
            <a:r>
              <a:rPr lang="en-US" dirty="0"/>
              <a:t>Many coefficients approx.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4267-CD22-4F59-9489-7E9AFF62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5" y="1610948"/>
            <a:ext cx="6886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table:  Variables with 10 large coefficient magnitudes</a:t>
            </a:r>
          </a:p>
          <a:p>
            <a:r>
              <a:rPr lang="en-US" dirty="0"/>
              <a:t>Minimally regularized (Ridge) has:</a:t>
            </a:r>
          </a:p>
          <a:p>
            <a:pPr lvl="1"/>
            <a:r>
              <a:rPr lang="en-US" dirty="0"/>
              <a:t>Variables that are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/>
              <a:t>Several large variables</a:t>
            </a:r>
          </a:p>
          <a:p>
            <a:r>
              <a:rPr lang="en-US" dirty="0"/>
              <a:t>Lasso:</a:t>
            </a:r>
          </a:p>
          <a:p>
            <a:pPr lvl="1"/>
            <a:r>
              <a:rPr lang="en-US" dirty="0"/>
              <a:t>Reduces correlated variables</a:t>
            </a:r>
          </a:p>
          <a:p>
            <a:pPr lvl="1"/>
            <a:r>
              <a:rPr lang="en-US" dirty="0"/>
              <a:t>Selects </a:t>
            </a:r>
            <a:r>
              <a:rPr lang="en-US" dirty="0" err="1"/>
              <a:t>GrLivArea</a:t>
            </a:r>
            <a:r>
              <a:rPr lang="en-US" dirty="0"/>
              <a:t> alone</a:t>
            </a:r>
          </a:p>
          <a:p>
            <a:pPr lvl="1"/>
            <a:r>
              <a:rPr lang="en-US" dirty="0"/>
              <a:t>Gives the variables more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B58D2-461D-42A9-92D1-93D78A8E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20" y="2051540"/>
            <a:ext cx="6029000" cy="25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Vs.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optimize alpha for both </a:t>
            </a:r>
            <a:r>
              <a:rPr lang="en-US" dirty="0" err="1"/>
              <a:t>regularizer</a:t>
            </a:r>
            <a:endParaRPr lang="en-US" dirty="0"/>
          </a:p>
          <a:p>
            <a:r>
              <a:rPr lang="en-US" dirty="0"/>
              <a:t>Optimal mean test R^2 is better for LASSO</a:t>
            </a:r>
          </a:p>
          <a:p>
            <a:r>
              <a:rPr lang="en-US" dirty="0"/>
              <a:t>Offers better feature selection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5589-34E0-4125-A907-C2776E4B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19" y="2305400"/>
            <a:ext cx="4191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coefficients vs. alpha</a:t>
            </a:r>
          </a:p>
          <a:p>
            <a:r>
              <a:rPr lang="en-US" dirty="0"/>
              <a:t>For large alpha:</a:t>
            </a:r>
          </a:p>
          <a:p>
            <a:pPr lvl="1"/>
            <a:r>
              <a:rPr lang="en-US" dirty="0"/>
              <a:t>All coefficients are zero</a:t>
            </a:r>
          </a:p>
          <a:p>
            <a:r>
              <a:rPr lang="en-US" dirty="0"/>
              <a:t>As alpha is decreased:	</a:t>
            </a:r>
          </a:p>
          <a:p>
            <a:pPr lvl="1"/>
            <a:r>
              <a:rPr lang="en-US" dirty="0"/>
              <a:t>One coefficient is activated at a time</a:t>
            </a:r>
          </a:p>
          <a:p>
            <a:pPr lvl="1"/>
            <a:r>
              <a:rPr lang="en-US" dirty="0"/>
              <a:t>Indicates an ordering of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BDE99-8AA1-4AF8-9B41-F3FC85B8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75" y="1539277"/>
            <a:ext cx="56769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D8428-EC09-45BF-B879-272752836FB3}"/>
              </a:ext>
            </a:extLst>
          </p:cNvPr>
          <p:cNvSpPr txBox="1"/>
          <p:nvPr/>
        </p:nvSpPr>
        <p:spPr>
          <a:xfrm>
            <a:off x="7149746" y="4814296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(one SE rule)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0E8201-2236-4CCD-8E17-DBC5C79E94E7}"/>
              </a:ext>
            </a:extLst>
          </p:cNvPr>
          <p:cNvSpPr/>
          <p:nvPr/>
        </p:nvSpPr>
        <p:spPr>
          <a:xfrm>
            <a:off x="10124618" y="3927157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D3BE8-1EEF-42B4-8771-9AFD8CBE6CE2}"/>
              </a:ext>
            </a:extLst>
          </p:cNvPr>
          <p:cNvSpPr txBox="1"/>
          <p:nvPr/>
        </p:nvSpPr>
        <p:spPr>
          <a:xfrm>
            <a:off x="9922124" y="4296250"/>
            <a:ext cx="15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Increasing</a:t>
            </a:r>
            <a:br>
              <a:rPr lang="en-US" i="1" dirty="0"/>
            </a:br>
            <a:r>
              <a:rPr lang="en-US" i="1" dirty="0"/>
              <a:t>Regularization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6AA9F-28B1-4191-AA13-148AED15F9CF}"/>
              </a:ext>
            </a:extLst>
          </p:cNvPr>
          <p:cNvCxnSpPr/>
          <p:nvPr/>
        </p:nvCxnSpPr>
        <p:spPr>
          <a:xfrm flipV="1">
            <a:off x="7914026" y="3828118"/>
            <a:ext cx="0" cy="9607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66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7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82479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Data science enters real estate!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</a:t>
            </a:r>
            <a:r>
              <a:rPr lang="en-US" i="1" dirty="0"/>
              <a:t>really</a:t>
            </a:r>
            <a:r>
              <a:rPr lang="en-US" dirty="0"/>
              <a:t>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7328-6EFE-423E-89E1-D41FB49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9" y="5222550"/>
            <a:ext cx="2517255" cy="71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C86A-759A-46BB-8D6C-38FD2EE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11" y="5222550"/>
            <a:ext cx="2226202" cy="7155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EACC53-3F86-4E9E-8A09-D3A592BC1F84}"/>
              </a:ext>
            </a:extLst>
          </p:cNvPr>
          <p:cNvGrpSpPr/>
          <p:nvPr/>
        </p:nvGrpSpPr>
        <p:grpSpPr>
          <a:xfrm>
            <a:off x="358937" y="2294320"/>
            <a:ext cx="4859923" cy="2457854"/>
            <a:chOff x="358937" y="2294320"/>
            <a:chExt cx="4859923" cy="24578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46503-4D4A-4641-86B4-1CDF0585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30" y="2294320"/>
              <a:ext cx="3980330" cy="245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17880-2940-40E0-89DE-A6F6267F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37" y="3892678"/>
              <a:ext cx="2639881" cy="8594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86FB1-12EA-42D9-8EA8-8F8B30582561}"/>
                </a:ext>
              </a:extLst>
            </p:cNvPr>
            <p:cNvSpPr/>
            <p:nvPr/>
          </p:nvSpPr>
          <p:spPr>
            <a:xfrm>
              <a:off x="1274995" y="4478694"/>
              <a:ext cx="1356238" cy="273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6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555" y="32945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 Prostate specific antigen (PSA) test</a:t>
            </a:r>
          </a:p>
          <a:p>
            <a:pPr lvl="1"/>
            <a:r>
              <a:rPr lang="en-US" dirty="0"/>
              <a:t>Many years ago, PSA level was being consider for cancer screening</a:t>
            </a:r>
          </a:p>
          <a:p>
            <a:pPr lvl="1"/>
            <a:r>
              <a:rPr lang="en-US" dirty="0"/>
              <a:t>Question:  Is a PSA test good for cancer?</a:t>
            </a:r>
          </a:p>
          <a:p>
            <a:pPr lvl="1"/>
            <a:r>
              <a:rPr lang="en-US" dirty="0"/>
              <a:t>Obtain features of prostate and correlate with PSA level</a:t>
            </a:r>
          </a:p>
          <a:p>
            <a:pPr lvl="1"/>
            <a:r>
              <a:rPr lang="en-US" dirty="0"/>
              <a:t>Determine if cancer volume is a relevant feature</a:t>
            </a:r>
          </a:p>
          <a:p>
            <a:pPr lvl="1"/>
            <a:r>
              <a:rPr lang="en-US" dirty="0"/>
              <a:t>See demo 1 on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pPr lvl="1"/>
            <a:r>
              <a:rPr lang="en-US" dirty="0"/>
              <a:t>Also in 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  <p:pic>
        <p:nvPicPr>
          <p:cNvPr id="7" name="Picture 4" descr="Image result for prostate specific antigen">
            <a:extLst>
              <a:ext uri="{FF2B5EF4-FFF2-40B4-BE49-F238E27FC236}">
                <a16:creationId xmlns:a16="http://schemas.microsoft.com/office/drawing/2014/main" id="{A5EB8D00-1A79-44FB-AF5B-F4E2483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62" y="393285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 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4E02B-F82F-4AE3-BC13-E8BFE2EC024F}"/>
              </a:ext>
            </a:extLst>
          </p:cNvPr>
          <p:cNvGrpSpPr/>
          <p:nvPr/>
        </p:nvGrpSpPr>
        <p:grpSpPr>
          <a:xfrm>
            <a:off x="8075983" y="2518191"/>
            <a:ext cx="3739832" cy="2650930"/>
            <a:chOff x="8075983" y="2518191"/>
            <a:chExt cx="3739832" cy="2650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2A5F9D-7BFC-4F4A-B233-21ACC469845A}"/>
                </a:ext>
              </a:extLst>
            </p:cNvPr>
            <p:cNvSpPr/>
            <p:nvPr/>
          </p:nvSpPr>
          <p:spPr>
            <a:xfrm>
              <a:off x="9501823" y="3294776"/>
              <a:ext cx="2313992" cy="1110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/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Samples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/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Features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9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12AC-DEB6-4FD8-B0D9-E744714DB96B}"/>
                </a:ext>
              </a:extLst>
            </p:cNvPr>
            <p:cNvCxnSpPr/>
            <p:nvPr/>
          </p:nvCxnSpPr>
          <p:spPr>
            <a:xfrm>
              <a:off x="9501823" y="3082313"/>
              <a:ext cx="23139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0D5E91-3E8A-493D-B066-4F7DF3FB84B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794" y="3294776"/>
              <a:ext cx="0" cy="11103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/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/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lvl="1"/>
                <a:r>
                  <a:rPr lang="en-US" dirty="0"/>
                  <a:t>See lab!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Sales from 2006 to 2010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7333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7"/>
            <a:ext cx="10322781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https://github.com/pliugithub/MachineLearning/tree/master/ 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41307</TotalTime>
  <Words>3883</Words>
  <Application>Microsoft Macintosh PowerPoint</Application>
  <PresentationFormat>Widescreen</PresentationFormat>
  <Paragraphs>630</Paragraphs>
  <Slides>63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Wingdings</vt:lpstr>
      <vt:lpstr>Retrospect</vt:lpstr>
      <vt:lpstr>Unit 5  LASSO Regularization and Feature Selection</vt:lpstr>
      <vt:lpstr>Learning Objectives</vt:lpstr>
      <vt:lpstr>Outline </vt:lpstr>
      <vt:lpstr>Predicting Housing Prices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Model Selection via Sparsity</vt:lpstr>
      <vt:lpstr>Regularized LS Estimation</vt:lpstr>
      <vt:lpstr>Two Common Regularizers</vt:lpstr>
      <vt:lpstr>L1 and L2 Norm</vt:lpstr>
      <vt:lpstr>Ridge vs LASSO</vt:lpstr>
      <vt:lpstr>Solving Ridge Regression</vt:lpstr>
      <vt:lpstr>Solving LASSO Regression</vt:lpstr>
      <vt:lpstr>Data Scaling</vt:lpstr>
      <vt:lpstr>Selecting the Regularization Level</vt:lpstr>
      <vt:lpstr>Summary</vt:lpstr>
      <vt:lpstr>In-Class Exercise</vt:lpstr>
      <vt:lpstr>Outline </vt:lpstr>
      <vt:lpstr>LASSO Regression in Python</vt:lpstr>
      <vt:lpstr>Optimizing Alpha via Cross Validation</vt:lpstr>
      <vt:lpstr>Cross Validation:  Normal Rule</vt:lpstr>
      <vt:lpstr>Cross Validation: One SE Rule</vt:lpstr>
      <vt:lpstr>Sparsity in the Coefficients</vt:lpstr>
      <vt:lpstr>Most Important Variables</vt:lpstr>
      <vt:lpstr>Ridge Vs. Lasso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Example 1:  Medical Modeling</vt:lpstr>
      <vt:lpstr>Ex 2:  Model Selection with Limited Data</vt:lpstr>
      <vt:lpstr>Example 3:  Spam Detection</vt:lpstr>
      <vt:lpstr>Example 4:  EEG</vt:lpstr>
      <vt:lpstr>Example 5:  DNA MicroArray Data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558</cp:revision>
  <cp:lastPrinted>2021-02-23T23:02:15Z</cp:lastPrinted>
  <dcterms:created xsi:type="dcterms:W3CDTF">2015-03-22T11:15:32Z</dcterms:created>
  <dcterms:modified xsi:type="dcterms:W3CDTF">2021-02-25T14:58:02Z</dcterms:modified>
</cp:coreProperties>
</file>