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77" d="100"/>
          <a:sy n="77" d="100"/>
        </p:scale>
        <p:origin x="8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C356-B568-D1C3-A3C2-4B871012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4F930-F272-C4CE-28E3-3CDDE9BD0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AA29-80B8-F257-3CFE-83799AD5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AE40-FFCA-3618-749E-18CB7813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28A6-0625-87E4-9B9C-EB8D7AF1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2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03F3-3F8D-E214-C4BD-1533CB3B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08D44-8331-CEBE-9F48-0712E935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F57A-606D-8131-6AC9-9D46774B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65A3-8E26-9C90-20D5-BEC1018E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0716-BEDF-002B-1FAC-AE12A094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6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C5C44-D264-B829-38D6-B744F4636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4E907-3AF2-F85A-1FE9-ACF887418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63D1-4D02-967A-9FEB-939A6ECE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D1BF-1FF3-8A1C-7A86-4B9A2752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60D8-71AE-2924-3FB3-C4AF922C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FD2E-969C-6594-7CC4-BAB7F3C7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3B06-6D0B-0D2A-7BDB-7E14B425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D88C-B62B-1BD6-A36B-F88F67ED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9F70-6D6E-B0BC-FBB2-45EEFEF6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B3E8-FF01-9154-8C39-826F65D8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4A08-8051-8752-1AEE-3C387462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8912C-B97D-942A-3CE0-D0FED2F2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362A-285B-80A5-97DB-DDB355B3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BBFE-C02C-4771-CB01-7657D55C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67B5-DAA6-9400-3851-DE5D53D3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2D90-E32F-9519-0A1F-9DC330C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4913-C321-DF22-5375-D2DC9B30F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6B92C-D669-B98D-CCB0-E075CAD1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3881-2AA5-E67A-8231-49C18ED7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C2CC-C1BE-4480-AF9E-F93213DB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263D5-B318-4355-DF93-075AFB7D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AAC8-3554-0E69-5ACA-F6B4C6BC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E2821-606C-0FDE-CC82-F523C091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0627F-1653-8FDF-70B0-11A5D4C0F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3E494-2A27-3B86-EF64-7FD265DC8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6ADFF-171B-BC46-7ECF-3EC18DA94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83D6-E4E2-868F-7928-0D294E11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A43EA-5DEF-FCFB-2EEA-B5B16019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65639-BD0C-5DBF-1B88-A942AFB9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692B-EC2B-41AB-DE66-56DA762E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1CB1B-3628-9EFF-1889-B1A4D31E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5A455-7220-894C-5034-35FFE491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C9D5F-585B-7E53-CB2E-BACFCC29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15822-C7E8-AB8A-C690-4F3A6229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29A26-0985-673E-B791-AC8A8DE2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38604-131D-E417-1B8D-3A2519A2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6F08-99B8-1729-A743-C63D68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90E9-63F8-6A1E-F295-F9528DD1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63B37-6BEF-3D9A-686A-79C479D4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4A1E8-A356-FE8D-63D8-A740BE59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0B0D2-E643-5141-3BC5-DB4D86C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85F7-5EE0-44C3-0BED-9AF148AD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4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CE08-AECE-522E-7B9E-7354704A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BD1AD-3BC7-91EB-1373-8B52EFCD3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083C-6459-C351-33C1-88868A14C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1727F-CAB0-B54A-3FC5-E779FE8A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40CB-A2EC-7DB5-1522-F3F90F3A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27C20-2D21-8B59-5ABD-98B50C88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B40F7-311A-A663-F986-86163755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63CEA-7B9A-A7CB-CF91-353E58E2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DB3D-6290-11D9-4CBE-2467A3D5E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1147-9486-431A-835E-D88D488720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6EFBC-D64A-6C19-50A1-6170D89C0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AF34-59B9-A831-F986-CDF548E48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82B5-58A2-4991-AEB1-CA363622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ts, atm, bank, bank note, buttons, capital, cash and cash equivalents HD wallpaper">
            <a:extLst>
              <a:ext uri="{FF2B5EF4-FFF2-40B4-BE49-F238E27FC236}">
                <a16:creationId xmlns:a16="http://schemas.microsoft.com/office/drawing/2014/main" id="{9769ED2E-B2AB-AE57-6D38-C824A75BF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9" b="46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4BC649-3F1B-DE93-3E69-68E7F0BCCDBA}"/>
              </a:ext>
            </a:extLst>
          </p:cNvPr>
          <p:cNvSpPr txBox="1">
            <a:spLocks/>
          </p:cNvSpPr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ATM - Based Bank System</a:t>
            </a:r>
            <a:endParaRPr kumimoji="0" lang="en-US" sz="3600" b="1" i="0" u="none" strike="noStrike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4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AFF97B-C142-8774-7FC1-5EC9A40910DC}"/>
              </a:ext>
            </a:extLst>
          </p:cNvPr>
          <p:cNvSpPr txBox="1">
            <a:spLocks/>
          </p:cNvSpPr>
          <p:nvPr/>
        </p:nvSpPr>
        <p:spPr>
          <a:xfrm>
            <a:off x="1975722" y="-118276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Team Names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77C9E5-CD33-F5B7-CB20-13061817F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38966"/>
              </p:ext>
            </p:extLst>
          </p:nvPr>
        </p:nvGraphicFramePr>
        <p:xfrm>
          <a:off x="1975722" y="2316480"/>
          <a:ext cx="82405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956">
                  <a:extLst>
                    <a:ext uri="{9D8B030D-6E8A-4147-A177-3AD203B41FA5}">
                      <a16:colId xmlns:a16="http://schemas.microsoft.com/office/drawing/2014/main" val="2656259827"/>
                    </a:ext>
                  </a:extLst>
                </a:gridCol>
                <a:gridCol w="1054550">
                  <a:extLst>
                    <a:ext uri="{9D8B030D-6E8A-4147-A177-3AD203B41FA5}">
                      <a16:colId xmlns:a16="http://schemas.microsoft.com/office/drawing/2014/main" val="4243507879"/>
                    </a:ext>
                  </a:extLst>
                </a:gridCol>
                <a:gridCol w="1152472">
                  <a:extLst>
                    <a:ext uri="{9D8B030D-6E8A-4147-A177-3AD203B41FA5}">
                      <a16:colId xmlns:a16="http://schemas.microsoft.com/office/drawing/2014/main" val="893352595"/>
                    </a:ext>
                  </a:extLst>
                </a:gridCol>
                <a:gridCol w="4421577">
                  <a:extLst>
                    <a:ext uri="{9D8B030D-6E8A-4147-A177-3AD203B41FA5}">
                      <a16:colId xmlns:a16="http://schemas.microsoft.com/office/drawing/2014/main" val="107189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Std.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embo" panose="02020502050201020203" pitchFamily="18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9191341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embo" panose="020205020502010202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b="1" dirty="0">
                          <a:latin typeface="Bembo" panose="02020502050201020203" pitchFamily="18" charset="0"/>
                        </a:rPr>
                        <a:t>خالد خليفة</a:t>
                      </a:r>
                      <a:endParaRPr lang="en-US" b="1" dirty="0">
                        <a:latin typeface="Bembo" panose="02020502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9190269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13</a:t>
                      </a:r>
                      <a:endParaRPr lang="en-US" sz="1800" b="1" i="1" dirty="0">
                        <a:effectLst/>
                        <a:latin typeface="Bembo" panose="02020502050201020203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  <a:endParaRPr lang="en-US" sz="1800" b="1" i="1" dirty="0">
                        <a:effectLst/>
                        <a:latin typeface="Bembo" panose="02020502050201020203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عمر ايمن </a:t>
                      </a:r>
                      <a:r>
                        <a:rPr lang="ar-EG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عبدالمتعال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910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9191109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32</a:t>
                      </a:r>
                      <a:endParaRPr lang="en-US" sz="1800" b="1" i="1" dirty="0">
                        <a:effectLst/>
                        <a:latin typeface="Bembo" panose="02020502050201020203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  <a:endParaRPr lang="en-US" sz="1800" b="1" i="1" dirty="0">
                        <a:effectLst/>
                        <a:latin typeface="Bembo" panose="02020502050201020203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محمد أحمد محمد أبوسعدة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553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9190075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34</a:t>
                      </a:r>
                      <a:endParaRPr lang="en-US" sz="1800" b="1" i="1" dirty="0">
                        <a:effectLst/>
                        <a:latin typeface="Bembo" panose="02020502050201020203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  <a:endParaRPr lang="en-US" sz="1800" b="1" i="1" dirty="0">
                        <a:effectLst/>
                        <a:latin typeface="Bembo" panose="02020502050201020203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محمد ايمن عبدالعليم احمد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77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9191280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Bembo" panose="02020502050201020203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محمد عادل كامل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51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b="1" i="1" dirty="0">
                          <a:latin typeface="Bembo" panose="02020502050201020203" pitchFamily="18" charset="0"/>
                        </a:rPr>
                        <a:t>9190538</a:t>
                      </a:r>
                      <a:endParaRPr lang="en-US" b="1" i="1" dirty="0">
                        <a:latin typeface="Bembo" panose="02020502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b="1" i="1" dirty="0">
                          <a:latin typeface="Bembo" panose="02020502050201020203" pitchFamily="18" charset="0"/>
                        </a:rPr>
                        <a:t>35</a:t>
                      </a:r>
                      <a:endParaRPr lang="en-US" b="1" i="1" dirty="0">
                        <a:latin typeface="Bembo" panose="02020502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b="1" i="1" dirty="0">
                          <a:latin typeface="Bembo" panose="02020502050201020203" pitchFamily="18" charset="0"/>
                        </a:rPr>
                        <a:t>4</a:t>
                      </a:r>
                      <a:endParaRPr lang="en-US" b="1" i="1" dirty="0">
                        <a:latin typeface="Bembo" panose="02020502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b="1" dirty="0">
                          <a:latin typeface="Bembo" panose="02020502050201020203" pitchFamily="18" charset="0"/>
                        </a:rPr>
                        <a:t>مينا حنا فايز وهبة</a:t>
                      </a:r>
                      <a:endParaRPr lang="en-US" b="1" dirty="0">
                        <a:latin typeface="Bembo" panose="02020502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5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98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C7ECBD-D891-B3C8-893F-F281A2C2D371}"/>
              </a:ext>
            </a:extLst>
          </p:cNvPr>
          <p:cNvSpPr/>
          <p:nvPr/>
        </p:nvSpPr>
        <p:spPr>
          <a:xfrm>
            <a:off x="2653387" y="2154090"/>
            <a:ext cx="2267758" cy="36496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mbo" panose="02020502050201020203" pitchFamily="18" charset="0"/>
              </a:rPr>
              <a:t>Control Unit</a:t>
            </a:r>
          </a:p>
          <a:p>
            <a:pPr algn="ctr"/>
            <a:r>
              <a:rPr lang="en-US" sz="2400" b="1" dirty="0">
                <a:latin typeface="Bembo" panose="02020502050201020203" pitchFamily="18" charset="0"/>
              </a:rPr>
              <a:t>(FSM)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43F37F-018C-193C-9611-B24EDE9F6865}"/>
              </a:ext>
            </a:extLst>
          </p:cNvPr>
          <p:cNvSpPr/>
          <p:nvPr/>
        </p:nvSpPr>
        <p:spPr>
          <a:xfrm>
            <a:off x="7199626" y="2154090"/>
            <a:ext cx="2235707" cy="36496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mbo" panose="02020502050201020203" pitchFamily="18" charset="0"/>
              </a:rPr>
              <a:t>Server </a:t>
            </a:r>
          </a:p>
          <a:p>
            <a:pPr algn="ctr"/>
            <a:r>
              <a:rPr lang="en-US" sz="2400" b="1" dirty="0">
                <a:latin typeface="Bembo" panose="02020502050201020203" pitchFamily="18" charset="0"/>
              </a:rPr>
              <a:t>“Data-Base”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5F900-F8B8-E428-5C3C-22B45293EE30}"/>
              </a:ext>
            </a:extLst>
          </p:cNvPr>
          <p:cNvCxnSpPr>
            <a:cxnSpLocks/>
          </p:cNvCxnSpPr>
          <p:nvPr/>
        </p:nvCxnSpPr>
        <p:spPr>
          <a:xfrm>
            <a:off x="4921145" y="2728816"/>
            <a:ext cx="22784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D8B907-8B0A-9D2C-6B26-3028BFE202BD}"/>
              </a:ext>
            </a:extLst>
          </p:cNvPr>
          <p:cNvSpPr txBox="1"/>
          <p:nvPr/>
        </p:nvSpPr>
        <p:spPr>
          <a:xfrm>
            <a:off x="5009688" y="2421633"/>
            <a:ext cx="1685512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F1A88-8A1D-7363-BE32-5D6E9F16AA2E}"/>
              </a:ext>
            </a:extLst>
          </p:cNvPr>
          <p:cNvCxnSpPr>
            <a:cxnSpLocks/>
          </p:cNvCxnSpPr>
          <p:nvPr/>
        </p:nvCxnSpPr>
        <p:spPr>
          <a:xfrm flipH="1" flipV="1">
            <a:off x="4921987" y="4485485"/>
            <a:ext cx="2277639" cy="85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BBE507-C5C7-35C1-FD63-A010539FDE34}"/>
              </a:ext>
            </a:extLst>
          </p:cNvPr>
          <p:cNvSpPr txBox="1"/>
          <p:nvPr/>
        </p:nvSpPr>
        <p:spPr>
          <a:xfrm>
            <a:off x="5458335" y="4148476"/>
            <a:ext cx="175080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found flag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291A2-5C85-C46A-BD9E-90CC82F22883}"/>
              </a:ext>
            </a:extLst>
          </p:cNvPr>
          <p:cNvCxnSpPr>
            <a:cxnSpLocks/>
          </p:cNvCxnSpPr>
          <p:nvPr/>
        </p:nvCxnSpPr>
        <p:spPr>
          <a:xfrm flipH="1">
            <a:off x="4921987" y="4917537"/>
            <a:ext cx="227763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662F7F-7B67-A67C-C003-9EDC8C45F165}"/>
              </a:ext>
            </a:extLst>
          </p:cNvPr>
          <p:cNvSpPr txBox="1"/>
          <p:nvPr/>
        </p:nvSpPr>
        <p:spPr>
          <a:xfrm>
            <a:off x="5463258" y="4556962"/>
            <a:ext cx="1478312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Pass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22CE5B-8B77-2F67-FD24-7C532D554627}"/>
              </a:ext>
            </a:extLst>
          </p:cNvPr>
          <p:cNvCxnSpPr>
            <a:cxnSpLocks/>
          </p:cNvCxnSpPr>
          <p:nvPr/>
        </p:nvCxnSpPr>
        <p:spPr>
          <a:xfrm flipH="1">
            <a:off x="4921987" y="5395277"/>
            <a:ext cx="227763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A9796E-61C7-DED5-B530-BD9C84DD4BD4}"/>
              </a:ext>
            </a:extLst>
          </p:cNvPr>
          <p:cNvSpPr txBox="1"/>
          <p:nvPr/>
        </p:nvSpPr>
        <p:spPr>
          <a:xfrm>
            <a:off x="5450642" y="5025945"/>
            <a:ext cx="1861435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balance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D40214E-344B-679C-374F-6EDA5040726F}"/>
              </a:ext>
            </a:extLst>
          </p:cNvPr>
          <p:cNvSpPr txBox="1">
            <a:spLocks/>
          </p:cNvSpPr>
          <p:nvPr/>
        </p:nvSpPr>
        <p:spPr>
          <a:xfrm>
            <a:off x="1975722" y="-118276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System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mbo" panose="02020502050201020203" pitchFamily="18" charset="0"/>
                <a:ea typeface="+mj-ea"/>
                <a:cs typeface="+mj-cs"/>
              </a:rPr>
              <a:t> Architecture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6726C9-A39E-F888-0AF0-3D6A70885BDB}"/>
              </a:ext>
            </a:extLst>
          </p:cNvPr>
          <p:cNvSpPr/>
          <p:nvPr/>
        </p:nvSpPr>
        <p:spPr>
          <a:xfrm>
            <a:off x="2363890" y="1703127"/>
            <a:ext cx="7296346" cy="4570349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embo" panose="020205020502010202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FC3FB0-3C23-5C4B-0A4B-DB487F00F6C8}"/>
              </a:ext>
            </a:extLst>
          </p:cNvPr>
          <p:cNvSpPr txBox="1"/>
          <p:nvPr/>
        </p:nvSpPr>
        <p:spPr>
          <a:xfrm>
            <a:off x="9667182" y="2840497"/>
            <a:ext cx="22737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Card</a:t>
            </a:r>
            <a:r>
              <a:rPr lang="ar-EG" sz="1600" b="1" dirty="0">
                <a:latin typeface="Bembo" panose="02020502050201020203" pitchFamily="18" charset="0"/>
              </a:rPr>
              <a:t> </a:t>
            </a:r>
            <a:r>
              <a:rPr lang="en-US" sz="1600" b="1" dirty="0">
                <a:latin typeface="Bembo" panose="02020502050201020203" pitchFamily="18" charset="0"/>
              </a:rPr>
              <a:t>accepted</a:t>
            </a:r>
            <a:r>
              <a:rPr lang="ar-EG" sz="1600" b="1" dirty="0">
                <a:latin typeface="Bembo" panose="02020502050201020203" pitchFamily="18" charset="0"/>
              </a:rPr>
              <a:t> </a:t>
            </a:r>
            <a:r>
              <a:rPr lang="en-US" sz="1600" b="1" dirty="0">
                <a:latin typeface="Bembo" panose="02020502050201020203" pitchFamily="18" charset="0"/>
              </a:rPr>
              <a:t>flag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B8F23B-55DA-1DA3-7D8A-C38A97FB97D5}"/>
              </a:ext>
            </a:extLst>
          </p:cNvPr>
          <p:cNvSpPr txBox="1"/>
          <p:nvPr/>
        </p:nvSpPr>
        <p:spPr>
          <a:xfrm>
            <a:off x="9698097" y="3760857"/>
            <a:ext cx="22737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Insufficient flag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9462E1-B6DB-FC16-1C13-D1F397A9CD68}"/>
              </a:ext>
            </a:extLst>
          </p:cNvPr>
          <p:cNvSpPr txBox="1"/>
          <p:nvPr/>
        </p:nvSpPr>
        <p:spPr>
          <a:xfrm>
            <a:off x="9673905" y="3304181"/>
            <a:ext cx="2223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Account balance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5E69B8-93B3-A17C-CF2E-C17991687668}"/>
              </a:ext>
            </a:extLst>
          </p:cNvPr>
          <p:cNvSpPr txBox="1"/>
          <p:nvPr/>
        </p:nvSpPr>
        <p:spPr>
          <a:xfrm>
            <a:off x="9690430" y="4289989"/>
            <a:ext cx="22737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States flags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6685A1-A6FC-7471-35FF-388AD7B26C67}"/>
              </a:ext>
            </a:extLst>
          </p:cNvPr>
          <p:cNvSpPr txBox="1"/>
          <p:nvPr/>
        </p:nvSpPr>
        <p:spPr>
          <a:xfrm>
            <a:off x="477803" y="1938358"/>
            <a:ext cx="691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D66D5B-FD21-4E04-4291-2A7244EFCEC6}"/>
              </a:ext>
            </a:extLst>
          </p:cNvPr>
          <p:cNvSpPr txBox="1"/>
          <p:nvPr/>
        </p:nvSpPr>
        <p:spPr>
          <a:xfrm>
            <a:off x="372821" y="5418463"/>
            <a:ext cx="691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MT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7544AB-44E3-73E0-2AA9-79E46270ABCD}"/>
              </a:ext>
            </a:extLst>
          </p:cNvPr>
          <p:cNvSpPr txBox="1"/>
          <p:nvPr/>
        </p:nvSpPr>
        <p:spPr>
          <a:xfrm>
            <a:off x="368368" y="2230199"/>
            <a:ext cx="1623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credit number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7F34C1-BBBE-A284-C7B2-D12265FC241E}"/>
              </a:ext>
            </a:extLst>
          </p:cNvPr>
          <p:cNvSpPr txBox="1"/>
          <p:nvPr/>
        </p:nvSpPr>
        <p:spPr>
          <a:xfrm>
            <a:off x="353018" y="2600250"/>
            <a:ext cx="2042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destination number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078057-FEBB-C035-2FCE-BEF64F54FEC6}"/>
              </a:ext>
            </a:extLst>
          </p:cNvPr>
          <p:cNvSpPr txBox="1"/>
          <p:nvPr/>
        </p:nvSpPr>
        <p:spPr>
          <a:xfrm>
            <a:off x="360685" y="3781248"/>
            <a:ext cx="1623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Bembo" panose="02020502050201020203" pitchFamily="18" charset="0"/>
              </a:rPr>
              <a:t>en_password</a:t>
            </a:r>
            <a:endParaRPr lang="en-US" sz="1600" b="1" dirty="0">
              <a:latin typeface="Bembo" panose="020205020502010202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4E70A6-9A28-A80D-96FE-E4D3A6C8FE13}"/>
              </a:ext>
            </a:extLst>
          </p:cNvPr>
          <p:cNvSpPr txBox="1"/>
          <p:nvPr/>
        </p:nvSpPr>
        <p:spPr>
          <a:xfrm>
            <a:off x="320992" y="4186598"/>
            <a:ext cx="16960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Bembo" panose="02020502050201020203" pitchFamily="18" charset="0"/>
              </a:rPr>
              <a:t>new_password</a:t>
            </a:r>
            <a:endParaRPr lang="en-US" sz="1600" b="1" dirty="0">
              <a:latin typeface="Bembo" panose="020205020502010202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BBF816-63F0-0311-67B2-790C7CA076CD}"/>
              </a:ext>
            </a:extLst>
          </p:cNvPr>
          <p:cNvSpPr txBox="1"/>
          <p:nvPr/>
        </p:nvSpPr>
        <p:spPr>
          <a:xfrm>
            <a:off x="364462" y="3375898"/>
            <a:ext cx="2042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Bembo" panose="02020502050201020203" pitchFamily="18" charset="0"/>
              </a:rPr>
              <a:t>en_amount</a:t>
            </a:r>
            <a:r>
              <a:rPr lang="en-US" sz="1600" b="1" dirty="0">
                <a:latin typeface="Bembo" panose="02020502050201020203" pitchFamily="18" charset="0"/>
              </a:rPr>
              <a:t> money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F68BD1-B7F1-7A60-89EF-CDD65BCCB0BE}"/>
              </a:ext>
            </a:extLst>
          </p:cNvPr>
          <p:cNvSpPr txBox="1"/>
          <p:nvPr/>
        </p:nvSpPr>
        <p:spPr>
          <a:xfrm>
            <a:off x="385470" y="3002696"/>
            <a:ext cx="1032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option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7A817-3DED-C3D6-6E5B-781B904B2E7D}"/>
              </a:ext>
            </a:extLst>
          </p:cNvPr>
          <p:cNvSpPr txBox="1"/>
          <p:nvPr/>
        </p:nvSpPr>
        <p:spPr>
          <a:xfrm>
            <a:off x="340440" y="4647338"/>
            <a:ext cx="1271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keyboard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68A73E-910F-58D2-7B34-CBA20685960C}"/>
              </a:ext>
            </a:extLst>
          </p:cNvPr>
          <p:cNvSpPr txBox="1"/>
          <p:nvPr/>
        </p:nvSpPr>
        <p:spPr>
          <a:xfrm>
            <a:off x="360823" y="5023691"/>
            <a:ext cx="995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embo" panose="02020502050201020203" pitchFamily="18" charset="0"/>
              </a:rPr>
              <a:t>enter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CE5C18-CE78-CB1B-FB25-67320DF31C4F}"/>
              </a:ext>
            </a:extLst>
          </p:cNvPr>
          <p:cNvCxnSpPr>
            <a:cxnSpLocks/>
          </p:cNvCxnSpPr>
          <p:nvPr/>
        </p:nvCxnSpPr>
        <p:spPr>
          <a:xfrm>
            <a:off x="4921145" y="3055660"/>
            <a:ext cx="22784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8D4ACF-D4A4-D431-4F1B-E690524FB125}"/>
              </a:ext>
            </a:extLst>
          </p:cNvPr>
          <p:cNvSpPr txBox="1"/>
          <p:nvPr/>
        </p:nvSpPr>
        <p:spPr>
          <a:xfrm>
            <a:off x="4959498" y="2709664"/>
            <a:ext cx="1883512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pass update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DB522A-06B2-9E3D-1698-27A1C1E5E50C}"/>
              </a:ext>
            </a:extLst>
          </p:cNvPr>
          <p:cNvCxnSpPr>
            <a:cxnSpLocks/>
          </p:cNvCxnSpPr>
          <p:nvPr/>
        </p:nvCxnSpPr>
        <p:spPr>
          <a:xfrm>
            <a:off x="4931908" y="3529213"/>
            <a:ext cx="226771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C7790F-8034-1CF7-C18E-BD2425AC14D1}"/>
              </a:ext>
            </a:extLst>
          </p:cNvPr>
          <p:cNvSpPr txBox="1"/>
          <p:nvPr/>
        </p:nvSpPr>
        <p:spPr>
          <a:xfrm>
            <a:off x="4955186" y="3193929"/>
            <a:ext cx="2234923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mbo" panose="02020502050201020203" pitchFamily="18" charset="0"/>
              </a:rPr>
              <a:t>Credit balance update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CE2B21-E576-267C-1A7E-52CB5464DB02}"/>
              </a:ext>
            </a:extLst>
          </p:cNvPr>
          <p:cNvCxnSpPr>
            <a:cxnSpLocks/>
          </p:cNvCxnSpPr>
          <p:nvPr/>
        </p:nvCxnSpPr>
        <p:spPr>
          <a:xfrm>
            <a:off x="301591" y="2917684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2F2171-4763-51FC-229E-5F799A7B1B5C}"/>
              </a:ext>
            </a:extLst>
          </p:cNvPr>
          <p:cNvCxnSpPr>
            <a:cxnSpLocks/>
          </p:cNvCxnSpPr>
          <p:nvPr/>
        </p:nvCxnSpPr>
        <p:spPr>
          <a:xfrm>
            <a:off x="291560" y="4111791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721651-41D0-9BE5-5CAB-BCB6383BB169}"/>
              </a:ext>
            </a:extLst>
          </p:cNvPr>
          <p:cNvCxnSpPr>
            <a:cxnSpLocks/>
          </p:cNvCxnSpPr>
          <p:nvPr/>
        </p:nvCxnSpPr>
        <p:spPr>
          <a:xfrm>
            <a:off x="283893" y="2546977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C4AC52-3558-AFE2-41C4-17E15A9B9EFE}"/>
              </a:ext>
            </a:extLst>
          </p:cNvPr>
          <p:cNvCxnSpPr>
            <a:cxnSpLocks/>
          </p:cNvCxnSpPr>
          <p:nvPr/>
        </p:nvCxnSpPr>
        <p:spPr>
          <a:xfrm>
            <a:off x="309258" y="4536070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66876CE-5058-DAC9-3273-F9E4E7A1FF39}"/>
              </a:ext>
            </a:extLst>
          </p:cNvPr>
          <p:cNvCxnSpPr>
            <a:cxnSpLocks/>
          </p:cNvCxnSpPr>
          <p:nvPr/>
        </p:nvCxnSpPr>
        <p:spPr>
          <a:xfrm>
            <a:off x="309258" y="4989042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6E7B20-EB61-2117-4434-82DF19E948AC}"/>
              </a:ext>
            </a:extLst>
          </p:cNvPr>
          <p:cNvCxnSpPr>
            <a:cxnSpLocks/>
          </p:cNvCxnSpPr>
          <p:nvPr/>
        </p:nvCxnSpPr>
        <p:spPr>
          <a:xfrm>
            <a:off x="291560" y="3309102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A9E3B3-2D28-7530-5BE3-88DF1EF6FFCF}"/>
              </a:ext>
            </a:extLst>
          </p:cNvPr>
          <p:cNvCxnSpPr>
            <a:cxnSpLocks/>
          </p:cNvCxnSpPr>
          <p:nvPr/>
        </p:nvCxnSpPr>
        <p:spPr>
          <a:xfrm>
            <a:off x="353018" y="5757017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C84B1D-B5C9-CA17-39CC-B9FCE08B1F78}"/>
              </a:ext>
            </a:extLst>
          </p:cNvPr>
          <p:cNvCxnSpPr>
            <a:cxnSpLocks/>
          </p:cNvCxnSpPr>
          <p:nvPr/>
        </p:nvCxnSpPr>
        <p:spPr>
          <a:xfrm>
            <a:off x="310991" y="2206380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E99A23-872E-AA39-A853-B0D796EBCB8B}"/>
              </a:ext>
            </a:extLst>
          </p:cNvPr>
          <p:cNvCxnSpPr>
            <a:cxnSpLocks/>
          </p:cNvCxnSpPr>
          <p:nvPr/>
        </p:nvCxnSpPr>
        <p:spPr>
          <a:xfrm>
            <a:off x="291560" y="3705095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7EF866-4BD9-A0D7-E9E2-E53292ED3CA0}"/>
              </a:ext>
            </a:extLst>
          </p:cNvPr>
          <p:cNvCxnSpPr>
            <a:cxnSpLocks/>
          </p:cNvCxnSpPr>
          <p:nvPr/>
        </p:nvCxnSpPr>
        <p:spPr>
          <a:xfrm>
            <a:off x="298781" y="5330747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9F8259C-AC1F-ECC4-47C3-013AF0879024}"/>
              </a:ext>
            </a:extLst>
          </p:cNvPr>
          <p:cNvCxnSpPr>
            <a:cxnSpLocks/>
          </p:cNvCxnSpPr>
          <p:nvPr/>
        </p:nvCxnSpPr>
        <p:spPr>
          <a:xfrm>
            <a:off x="9652569" y="4641865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5F9857-9B70-ACB0-9AA0-56D43074AAA6}"/>
              </a:ext>
            </a:extLst>
          </p:cNvPr>
          <p:cNvCxnSpPr>
            <a:cxnSpLocks/>
          </p:cNvCxnSpPr>
          <p:nvPr/>
        </p:nvCxnSpPr>
        <p:spPr>
          <a:xfrm>
            <a:off x="9660236" y="4164859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C7056C-C3E7-3EFE-901E-C57B22F3F267}"/>
              </a:ext>
            </a:extLst>
          </p:cNvPr>
          <p:cNvCxnSpPr>
            <a:cxnSpLocks/>
          </p:cNvCxnSpPr>
          <p:nvPr/>
        </p:nvCxnSpPr>
        <p:spPr>
          <a:xfrm>
            <a:off x="9667182" y="3648793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3EEDDC-61A4-0F49-87EF-D908FD724C1E}"/>
              </a:ext>
            </a:extLst>
          </p:cNvPr>
          <p:cNvCxnSpPr>
            <a:cxnSpLocks/>
          </p:cNvCxnSpPr>
          <p:nvPr/>
        </p:nvCxnSpPr>
        <p:spPr>
          <a:xfrm>
            <a:off x="9667182" y="3201723"/>
            <a:ext cx="2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Title 1">
            <a:extLst>
              <a:ext uri="{FF2B5EF4-FFF2-40B4-BE49-F238E27FC236}">
                <a16:creationId xmlns:a16="http://schemas.microsoft.com/office/drawing/2014/main" id="{58AA1826-3869-303A-8F54-4F9027422663}"/>
              </a:ext>
            </a:extLst>
          </p:cNvPr>
          <p:cNvSpPr txBox="1">
            <a:spLocks/>
          </p:cNvSpPr>
          <p:nvPr/>
        </p:nvSpPr>
        <p:spPr>
          <a:xfrm>
            <a:off x="1975722" y="-131781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System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mbo" panose="02020502050201020203" pitchFamily="18" charset="0"/>
                <a:ea typeface="+mj-ea"/>
                <a:cs typeface="+mj-cs"/>
              </a:rPr>
              <a:t> Architecture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FB85BE-4173-6104-6945-4ABA29D9735E}"/>
              </a:ext>
            </a:extLst>
          </p:cNvPr>
          <p:cNvSpPr txBox="1"/>
          <p:nvPr/>
        </p:nvSpPr>
        <p:spPr>
          <a:xfrm>
            <a:off x="407677" y="841263"/>
            <a:ext cx="691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Bembo" panose="02020502050201020203" pitchFamily="18" charset="0"/>
              </a:rPr>
              <a:t>clk</a:t>
            </a:r>
            <a:endParaRPr lang="en-US" sz="1600" b="1" dirty="0">
              <a:latin typeface="Bembo" panose="02020502050201020203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D41305-FD90-5012-3DDA-3690FDD03F86}"/>
              </a:ext>
            </a:extLst>
          </p:cNvPr>
          <p:cNvSpPr txBox="1"/>
          <p:nvPr/>
        </p:nvSpPr>
        <p:spPr>
          <a:xfrm>
            <a:off x="407677" y="1190735"/>
            <a:ext cx="691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Bembo" panose="02020502050201020203" pitchFamily="18" charset="0"/>
              </a:rPr>
              <a:t>rst</a:t>
            </a:r>
            <a:endParaRPr lang="en-US" sz="1600" b="1" dirty="0">
              <a:latin typeface="Bembo" panose="02020502050201020203" pitchFamily="18" charset="0"/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7D3BF7B-B746-5FB9-9D10-F89A1D72A2D9}"/>
              </a:ext>
            </a:extLst>
          </p:cNvPr>
          <p:cNvCxnSpPr>
            <a:cxnSpLocks/>
          </p:cNvCxnSpPr>
          <p:nvPr/>
        </p:nvCxnSpPr>
        <p:spPr>
          <a:xfrm>
            <a:off x="353018" y="1501264"/>
            <a:ext cx="5217358" cy="204542"/>
          </a:xfrm>
          <a:prstGeom prst="bentConnector3">
            <a:avLst>
              <a:gd name="adj1" fmla="val 9989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A026D7F-CB37-9216-6382-9D7B6CAB0A2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20992" y="1173737"/>
            <a:ext cx="5691071" cy="5293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CDC1FE1-0C88-87EF-9088-156B61E41274}"/>
              </a:ext>
            </a:extLst>
          </p:cNvPr>
          <p:cNvCxnSpPr/>
          <p:nvPr/>
        </p:nvCxnSpPr>
        <p:spPr>
          <a:xfrm flipH="1">
            <a:off x="2030044" y="2457487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D5235A2-A4BD-AA6A-9EA2-9672103DDE94}"/>
              </a:ext>
            </a:extLst>
          </p:cNvPr>
          <p:cNvCxnSpPr/>
          <p:nvPr/>
        </p:nvCxnSpPr>
        <p:spPr>
          <a:xfrm flipH="1">
            <a:off x="2018073" y="2802348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759BD82-F874-3155-5FFD-EC1A79E2D62F}"/>
              </a:ext>
            </a:extLst>
          </p:cNvPr>
          <p:cNvCxnSpPr/>
          <p:nvPr/>
        </p:nvCxnSpPr>
        <p:spPr>
          <a:xfrm flipH="1">
            <a:off x="1981985" y="3223715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EBFD59E-4147-41C5-C7AE-16664A145C20}"/>
              </a:ext>
            </a:extLst>
          </p:cNvPr>
          <p:cNvCxnSpPr/>
          <p:nvPr/>
        </p:nvCxnSpPr>
        <p:spPr>
          <a:xfrm flipH="1">
            <a:off x="1981984" y="3620028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57F7BD7-C6F1-9CBF-6B5C-0A7C404F15D1}"/>
              </a:ext>
            </a:extLst>
          </p:cNvPr>
          <p:cNvCxnSpPr/>
          <p:nvPr/>
        </p:nvCxnSpPr>
        <p:spPr>
          <a:xfrm flipH="1">
            <a:off x="1975816" y="4011166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C0EAAE2-FD9C-96FE-81DE-E15D549C74C9}"/>
              </a:ext>
            </a:extLst>
          </p:cNvPr>
          <p:cNvCxnSpPr/>
          <p:nvPr/>
        </p:nvCxnSpPr>
        <p:spPr>
          <a:xfrm flipH="1">
            <a:off x="1981396" y="4461364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BD66778-FF83-603C-21B4-223E7832820E}"/>
              </a:ext>
            </a:extLst>
          </p:cNvPr>
          <p:cNvCxnSpPr/>
          <p:nvPr/>
        </p:nvCxnSpPr>
        <p:spPr>
          <a:xfrm flipH="1">
            <a:off x="6913595" y="2673054"/>
            <a:ext cx="157003" cy="18466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D529ED-8684-7F35-3153-5E9903FDFF41}"/>
              </a:ext>
            </a:extLst>
          </p:cNvPr>
          <p:cNvCxnSpPr/>
          <p:nvPr/>
        </p:nvCxnSpPr>
        <p:spPr>
          <a:xfrm flipH="1">
            <a:off x="6924450" y="2988382"/>
            <a:ext cx="157003" cy="18466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E24CBC0-612E-4CB2-ABDC-2B00B0B25802}"/>
              </a:ext>
            </a:extLst>
          </p:cNvPr>
          <p:cNvCxnSpPr/>
          <p:nvPr/>
        </p:nvCxnSpPr>
        <p:spPr>
          <a:xfrm flipH="1">
            <a:off x="6924450" y="3430969"/>
            <a:ext cx="157003" cy="18466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77FA7DF-B026-5138-6649-E1D49072A0EC}"/>
              </a:ext>
            </a:extLst>
          </p:cNvPr>
          <p:cNvCxnSpPr/>
          <p:nvPr/>
        </p:nvCxnSpPr>
        <p:spPr>
          <a:xfrm flipH="1">
            <a:off x="5056318" y="4830209"/>
            <a:ext cx="157003" cy="18466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7ED2456-CAE7-2721-9FC9-C603F974AC3D}"/>
              </a:ext>
            </a:extLst>
          </p:cNvPr>
          <p:cNvCxnSpPr/>
          <p:nvPr/>
        </p:nvCxnSpPr>
        <p:spPr>
          <a:xfrm flipH="1">
            <a:off x="5039318" y="5314012"/>
            <a:ext cx="157003" cy="18466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A0C3DD6-1717-A89C-4C76-F4195E960E2B}"/>
              </a:ext>
            </a:extLst>
          </p:cNvPr>
          <p:cNvCxnSpPr/>
          <p:nvPr/>
        </p:nvCxnSpPr>
        <p:spPr>
          <a:xfrm flipH="1">
            <a:off x="11360136" y="3551205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D0B5A5E-C38A-B466-FBFD-532F36BD1C42}"/>
              </a:ext>
            </a:extLst>
          </p:cNvPr>
          <p:cNvCxnSpPr/>
          <p:nvPr/>
        </p:nvCxnSpPr>
        <p:spPr>
          <a:xfrm flipH="1">
            <a:off x="11315358" y="4549532"/>
            <a:ext cx="157003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8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49D6D8-33ED-AA66-18A2-0A0B40BF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2" t="3974" r="5569" b="3889"/>
          <a:stretch/>
        </p:blipFill>
        <p:spPr bwMode="auto">
          <a:xfrm>
            <a:off x="3062103" y="865761"/>
            <a:ext cx="5856051" cy="5992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638B085-97A1-4988-C0C1-EDF5DDC1ACC3}"/>
              </a:ext>
            </a:extLst>
          </p:cNvPr>
          <p:cNvSpPr txBox="1">
            <a:spLocks/>
          </p:cNvSpPr>
          <p:nvPr/>
        </p:nvSpPr>
        <p:spPr>
          <a:xfrm>
            <a:off x="1869852" y="-140110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FSM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609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38B085-97A1-4988-C0C1-EDF5DDC1ACC3}"/>
              </a:ext>
            </a:extLst>
          </p:cNvPr>
          <p:cNvSpPr txBox="1">
            <a:spLocks/>
          </p:cNvSpPr>
          <p:nvPr/>
        </p:nvSpPr>
        <p:spPr>
          <a:xfrm>
            <a:off x="1869852" y="-140110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High level model using C++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EB0DD-D59F-84F9-4AC9-3BAE4511E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00" y="2346369"/>
            <a:ext cx="7564999" cy="41752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37E37-A163-ADD4-6D43-1545DB2E5B83}"/>
              </a:ext>
            </a:extLst>
          </p:cNvPr>
          <p:cNvSpPr txBox="1"/>
          <p:nvPr/>
        </p:nvSpPr>
        <p:spPr>
          <a:xfrm>
            <a:off x="155859" y="1236205"/>
            <a:ext cx="1166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Systemc</a:t>
            </a:r>
            <a:r>
              <a:rPr lang="en-US" dirty="0"/>
              <a:t> library, we made a high level model using </a:t>
            </a:r>
            <a:r>
              <a:rPr lang="en-US" dirty="0" err="1"/>
              <a:t>c++</a:t>
            </a:r>
            <a:r>
              <a:rPr lang="en-US" dirty="0"/>
              <a:t> and which is a lot faster, can use all of </a:t>
            </a:r>
            <a:r>
              <a:rPr lang="en-US" dirty="0" err="1"/>
              <a:t>c++</a:t>
            </a:r>
            <a:r>
              <a:rPr lang="en-US" dirty="0"/>
              <a:t>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90555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38B085-97A1-4988-C0C1-EDF5DDC1ACC3}"/>
              </a:ext>
            </a:extLst>
          </p:cNvPr>
          <p:cNvSpPr txBox="1">
            <a:spLocks/>
          </p:cNvSpPr>
          <p:nvPr/>
        </p:nvSpPr>
        <p:spPr>
          <a:xfrm>
            <a:off x="1869852" y="-140110"/>
            <a:ext cx="824055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Bembo" panose="02020502050201020203" pitchFamily="18" charset="0"/>
              </a:rPr>
              <a:t>Verification Techniques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F1173-B1E7-6C3B-A759-71493D26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2" y="3790398"/>
            <a:ext cx="5809882" cy="222277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AA2AE7-1560-C4FD-95EA-6A3B1DE4B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58766"/>
              </p:ext>
            </p:extLst>
          </p:nvPr>
        </p:nvGraphicFramePr>
        <p:xfrm>
          <a:off x="5990129" y="3638426"/>
          <a:ext cx="5937250" cy="2840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1524162955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197931870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868269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376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- direct only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constraints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65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- direct only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constraints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80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 - direct only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constraints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098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Input- Randomized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constraints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163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credit_number,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destination_number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- Randomized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 inside a given array of Credit Numbers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314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en_password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- Randomized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 inside a given array of passwords with probability of success higher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04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new_password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- Randomized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constraints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427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en_ammount_money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– Randomized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Constraints to be less than 10,000 EGP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37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- Randomized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constraints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290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keyboard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– Randomized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constraints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9361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1E0B0B-A379-EF08-83DF-87D2513154E5}"/>
              </a:ext>
            </a:extLst>
          </p:cNvPr>
          <p:cNvSpPr txBox="1"/>
          <p:nvPr/>
        </p:nvSpPr>
        <p:spPr>
          <a:xfrm>
            <a:off x="198783" y="1152939"/>
            <a:ext cx="1144987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Constraint </a:t>
            </a:r>
            <a:r>
              <a:rPr lang="en-US" dirty="0" err="1"/>
              <a:t>Randmization</a:t>
            </a:r>
            <a:r>
              <a:rPr lang="en-US" dirty="0"/>
              <a:t> with Direct testing is used to get us to a high coverage precent</a:t>
            </a:r>
          </a:p>
          <a:p>
            <a:r>
              <a:rPr lang="en-US" dirty="0"/>
              <a:t>Some inputs are constraint, some are not, some even have a different probability for some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BB8DE-CA24-7A54-34A1-345F3BC5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833" y="2354681"/>
            <a:ext cx="3901778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AD6E-EA68-9518-D098-F47B211C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mbo" panose="020B0604020202020204" pitchFamily="18" charset="0"/>
              </a:rPr>
              <a:t>Verification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66E9B-2D78-D826-1315-8773069D5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510" y="1962293"/>
            <a:ext cx="5410669" cy="662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20ACB-5515-A5A6-2A49-7ED0BEFB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510" y="2664485"/>
            <a:ext cx="4594860" cy="464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8A6EA-2A80-0195-3D47-5CEA59FAE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289" y="3271496"/>
            <a:ext cx="443484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23362-90A0-F6BC-9FDB-E00D41458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289" y="4206098"/>
            <a:ext cx="6485255" cy="1912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EEEFF-422D-B2F8-FC28-8DC5E6780B8B}"/>
              </a:ext>
            </a:extLst>
          </p:cNvPr>
          <p:cNvSpPr txBox="1"/>
          <p:nvPr/>
        </p:nvSpPr>
        <p:spPr>
          <a:xfrm>
            <a:off x="1630289" y="376538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Assertions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940B1-5029-DE7F-F47B-512855F99266}"/>
              </a:ext>
            </a:extLst>
          </p:cNvPr>
          <p:cNvSpPr txBox="1"/>
          <p:nvPr/>
        </p:nvSpPr>
        <p:spPr>
          <a:xfrm>
            <a:off x="1521432" y="1689415"/>
            <a:ext cx="106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Coverage</a:t>
            </a:r>
          </a:p>
        </p:txBody>
      </p:sp>
    </p:spTree>
    <p:extLst>
      <p:ext uri="{BB962C8B-B14F-4D97-AF65-F5344CB8AC3E}">
        <p14:creationId xmlns:p14="http://schemas.microsoft.com/office/powerpoint/2010/main" val="21068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283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Bembo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Verification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ayman</dc:creator>
  <cp:lastModifiedBy>Mina Hanna</cp:lastModifiedBy>
  <cp:revision>6</cp:revision>
  <dcterms:created xsi:type="dcterms:W3CDTF">2023-04-28T15:08:28Z</dcterms:created>
  <dcterms:modified xsi:type="dcterms:W3CDTF">2023-04-28T21:05:08Z</dcterms:modified>
</cp:coreProperties>
</file>