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Two-Ears Theorem</a:t>
            </a:r>
            <a:r>
              <a:rPr b="0"/>
              <a:t>- každý jednoduchý (neprekrývajúci sa, bez dier) okrem trojuholníka, má aspoň dve uši.</a:t>
            </a:r>
            <a:endParaRPr b="0"/>
          </a:p>
          <a:p>
            <a:pPr/>
            <a:r>
              <a:t>Ucho – ak je konvexný a neobsahuje vnútri iný bod</a:t>
            </a:r>
          </a:p>
          <a:p>
            <a:pPr/>
            <a:r>
              <a:t>Zložitosť – najdenie ucha:</a:t>
            </a:r>
            <a:r>
              <a:rPr b="1"/>
              <a:t>O(k*n) = O(n^2)</a:t>
            </a:r>
            <a:endParaRPr b="1"/>
          </a:p>
          <a:p>
            <a:pPr/>
            <a:r>
              <a:t>Triangulacia:</a:t>
            </a:r>
            <a:r>
              <a:rPr b="1"/>
              <a:t>O(n^3)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hyperlink" Target="https://doi.org/10.1080/13658810701492241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iangulácia polygónov"/>
          <p:cNvSpPr txBox="1"/>
          <p:nvPr>
            <p:ph type="ctrTitle"/>
          </p:nvPr>
        </p:nvSpPr>
        <p:spPr>
          <a:xfrm>
            <a:off x="1270000" y="3523329"/>
            <a:ext cx="10464800" cy="1416971"/>
          </a:xfrm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pPr/>
            <a:r>
              <a:t>Triangulácia polygónov</a:t>
            </a:r>
          </a:p>
        </p:txBody>
      </p:sp>
      <p:sp>
        <p:nvSpPr>
          <p:cNvPr id="120" name="Marcel Kiss (xkissm01)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2">
              <a:lnSpc>
                <a:spcPct val="90000"/>
              </a:lnSpc>
              <a:defRPr sz="3400"/>
            </a:pPr>
            <a:r>
              <a:t>Marcel Kiss (xkissm01)</a:t>
            </a:r>
          </a:p>
          <a:p>
            <a:pPr defTabSz="537462">
              <a:lnSpc>
                <a:spcPct val="90000"/>
              </a:lnSpc>
              <a:defRPr sz="3400"/>
            </a:pPr>
            <a:r>
              <a:t>Michal Ondrejó (xlogin00)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Ďakujem"/>
          <p:cNvSpPr txBox="1"/>
          <p:nvPr>
            <p:ph type="title"/>
          </p:nvPr>
        </p:nvSpPr>
        <p:spPr>
          <a:xfrm>
            <a:off x="952500" y="1130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Ďakujem</a:t>
            </a:r>
          </a:p>
        </p:txBody>
      </p:sp>
      <p:grpSp>
        <p:nvGrpSpPr>
          <p:cNvPr id="224" name="Screenshot 2019-04-29 at 00.20.23.png"/>
          <p:cNvGrpSpPr/>
          <p:nvPr/>
        </p:nvGrpSpPr>
        <p:grpSpPr>
          <a:xfrm>
            <a:off x="4562583" y="4585706"/>
            <a:ext cx="3879635" cy="3953856"/>
            <a:chOff x="0" y="0"/>
            <a:chExt cx="3879634" cy="3953854"/>
          </a:xfrm>
        </p:grpSpPr>
        <p:pic>
          <p:nvPicPr>
            <p:cNvPr id="222" name="Screenshot 2019-04-29 at 00.20.23.png" descr="Screenshot 2019-04-29 at 00.20.2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88253">
              <a:off x="177848" y="136828"/>
              <a:ext cx="3527850" cy="3527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3" name="Screenshot 2019-04-29 at 00.20.23.png" descr="Screenshot 2019-04-29 at 00.20.2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88253">
              <a:off x="48892" y="47902"/>
              <a:ext cx="3781850" cy="3858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7" name="Screenshot 2019-04-29 at 00.18.17.png"/>
          <p:cNvGrpSpPr/>
          <p:nvPr/>
        </p:nvGrpSpPr>
        <p:grpSpPr>
          <a:xfrm>
            <a:off x="8381782" y="3696762"/>
            <a:ext cx="4009209" cy="4087277"/>
            <a:chOff x="0" y="0"/>
            <a:chExt cx="4009207" cy="4087276"/>
          </a:xfrm>
        </p:grpSpPr>
        <p:pic>
          <p:nvPicPr>
            <p:cNvPr id="225" name="Screenshot 2019-04-29 at 00.18.17.png" descr="Screenshot 2019-04-29 at 00.18.1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21391465">
              <a:off x="236059" y="200119"/>
              <a:ext cx="3527851" cy="3534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Screenshot 2019-04-29 at 00.18.17.png" descr="Screenshot 2019-04-29 at 00.18.17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1391465">
              <a:off x="113680" y="111079"/>
              <a:ext cx="3781849" cy="3865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0" name="Screenshot 2019-04-29 at 00.17.41.png"/>
          <p:cNvGrpSpPr/>
          <p:nvPr/>
        </p:nvGrpSpPr>
        <p:grpSpPr>
          <a:xfrm>
            <a:off x="922349" y="3890728"/>
            <a:ext cx="3846511" cy="3921413"/>
            <a:chOff x="0" y="0"/>
            <a:chExt cx="3846509" cy="3921411"/>
          </a:xfrm>
        </p:grpSpPr>
        <p:pic>
          <p:nvPicPr>
            <p:cNvPr id="228" name="Screenshot 2019-04-29 at 00.17.41.png" descr="Screenshot 2019-04-29 at 00.17.41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1541899">
              <a:off x="158041" y="120592"/>
              <a:ext cx="3527851" cy="3527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Screenshot 2019-04-29 at 00.17.41.png" descr="Screenshot 2019-04-29 at 00.17.4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541899">
              <a:off x="32330" y="31681"/>
              <a:ext cx="3781850" cy="38580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Zadan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Zadanie</a:t>
            </a:r>
          </a:p>
        </p:txBody>
      </p:sp>
      <p:sp>
        <p:nvSpPr>
          <p:cNvPr id="123" name="Detailnejšie pochopiť princíp triangulácie…"/>
          <p:cNvSpPr txBox="1"/>
          <p:nvPr>
            <p:ph type="body" idx="1"/>
          </p:nvPr>
        </p:nvSpPr>
        <p:spPr>
          <a:xfrm>
            <a:off x="952500" y="2905670"/>
            <a:ext cx="11099800" cy="4653460"/>
          </a:xfrm>
          <a:prstGeom prst="rect">
            <a:avLst/>
          </a:prstGeom>
        </p:spPr>
        <p:txBody>
          <a:bodyPr/>
          <a:lstStyle/>
          <a:p>
            <a:pPr marL="508000" indent="-508000">
              <a:spcBef>
                <a:spcPts val="9000"/>
              </a:spcBef>
              <a:buSzPct val="100000"/>
              <a:buAutoNum type="arabicPeriod" startAt="1"/>
            </a:pPr>
            <a:r>
              <a:t>Detailnejšie pochopiť princíp triangulácie</a:t>
            </a:r>
          </a:p>
          <a:p>
            <a:pPr marL="508000" indent="-508000">
              <a:spcBef>
                <a:spcPts val="9000"/>
              </a:spcBef>
              <a:buSzPct val="100000"/>
              <a:buAutoNum type="arabicPeriod" startAt="1"/>
            </a:pPr>
            <a:r>
              <a:t>Implementácia triangulácie a demonštrácia algoritmu</a:t>
            </a:r>
          </a:p>
          <a:p>
            <a:pPr marL="508000" indent="-508000">
              <a:spcBef>
                <a:spcPts val="9000"/>
              </a:spcBef>
              <a:buSzPct val="100000"/>
              <a:buAutoNum type="arabicPeriod" startAt="1"/>
            </a:pPr>
            <a:r>
              <a:t>Trinagulátory v praxy a netriviálne polygóny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lgoritm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Algoritmy</a:t>
            </a:r>
          </a:p>
        </p:txBody>
      </p:sp>
      <p:pic>
        <p:nvPicPr>
          <p:cNvPr id="126" name="Screenshot 2019-04-30 at 14.12.03.png" descr="Screenshot 2019-04-30 at 14.12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518" y="2105117"/>
            <a:ext cx="11727764" cy="609189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An Overview of Triangulation Algorithms for Simple Polygons…"/>
          <p:cNvSpPr txBox="1"/>
          <p:nvPr/>
        </p:nvSpPr>
        <p:spPr>
          <a:xfrm>
            <a:off x="2399896" y="8310320"/>
            <a:ext cx="8205009" cy="75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defRPr b="1" sz="1966">
                <a:latin typeface="CMU Serif"/>
                <a:ea typeface="CMU Serif"/>
                <a:cs typeface="CMU Serif"/>
                <a:sym typeface="CMU Serif"/>
              </a:defRPr>
            </a:pPr>
            <a:r>
              <a:rPr i="1"/>
              <a:t>An Overview of Triangulation Algorithms for Simple Polygons</a:t>
            </a:r>
            <a:r>
              <a:t> </a:t>
            </a:r>
            <a:endParaRPr b="0"/>
          </a:p>
          <a:p>
            <a:pPr>
              <a:defRPr sz="1966">
                <a:latin typeface="CMU Serif"/>
                <a:ea typeface="CMU Serif"/>
                <a:cs typeface="CMU Serif"/>
                <a:sym typeface="CMU Serif"/>
              </a:defRPr>
            </a:pPr>
            <a:r>
              <a:t>Marko Lamot; Hermes Softlab, Kardeljeva 100, 2000 Maribor, Slovenia </a:t>
            </a:r>
          </a:p>
        </p:txBody>
      </p:sp>
      <p:pic>
        <p:nvPicPr>
          <p:cNvPr id="128" name="Oval" descr="Oval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96400" y="2945903"/>
            <a:ext cx="2182615" cy="468165"/>
          </a:xfrm>
          <a:prstGeom prst="rect">
            <a:avLst/>
          </a:prstGeom>
        </p:spPr>
      </p:pic>
      <p:pic>
        <p:nvPicPr>
          <p:cNvPr id="130" name="Oval" descr="Oval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6400" y="4419103"/>
            <a:ext cx="2182615" cy="4681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Nadpis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Ear Clipping</a:t>
            </a:r>
          </a:p>
        </p:txBody>
      </p:sp>
      <p:sp>
        <p:nvSpPr>
          <p:cNvPr id="134" name="Zástupný objekt pre text 2"/>
          <p:cNvSpPr txBox="1"/>
          <p:nvPr>
            <p:ph type="body" idx="1"/>
          </p:nvPr>
        </p:nvSpPr>
        <p:spPr>
          <a:xfrm>
            <a:off x="1074687" y="2082800"/>
            <a:ext cx="11099801" cy="6286500"/>
          </a:xfrm>
          <a:prstGeom prst="rect">
            <a:avLst/>
          </a:prstGeom>
        </p:spPr>
        <p:txBody>
          <a:bodyPr/>
          <a:lstStyle/>
          <a:p>
            <a:pPr/>
            <a:r>
              <a:t>Založený na </a:t>
            </a:r>
            <a:r>
              <a:rPr b="1"/>
              <a:t>Two-Ears Theorem</a:t>
            </a:r>
            <a:endParaRPr b="1"/>
          </a:p>
          <a:p>
            <a:pPr/>
            <a:r>
              <a:t>Postupne odstriháva „uši“</a:t>
            </a:r>
          </a:p>
          <a:p>
            <a:pPr>
              <a:defRPr i="1"/>
            </a:pPr>
            <a:r>
              <a:t>Vrchol  jednoduchého polygónu sa nazýva ucho v prípade, že uhlopriečka leží celá v polygóne .</a:t>
            </a:r>
          </a:p>
        </p:txBody>
      </p:sp>
      <p:pic>
        <p:nvPicPr>
          <p:cNvPr id="135" name="Obrázok 6" descr="Obrázo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1212" y="2605215"/>
            <a:ext cx="3746501" cy="2271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Obrázok 8" descr="Obrázok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1624" y="6565900"/>
            <a:ext cx="5461552" cy="293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Motivác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Motivácia</a:t>
            </a:r>
          </a:p>
        </p:txBody>
      </p:sp>
      <p:sp>
        <p:nvSpPr>
          <p:cNvPr id="141" name="Ako zobraziť bézier shape?…"/>
          <p:cNvSpPr txBox="1"/>
          <p:nvPr>
            <p:ph type="body" sz="half" idx="1"/>
          </p:nvPr>
        </p:nvSpPr>
        <p:spPr>
          <a:xfrm>
            <a:off x="952498" y="2238232"/>
            <a:ext cx="11099803" cy="2643936"/>
          </a:xfrm>
          <a:prstGeom prst="rect">
            <a:avLst/>
          </a:prstGeom>
        </p:spPr>
        <p:txBody>
          <a:bodyPr/>
          <a:lstStyle/>
          <a:p>
            <a:pPr/>
            <a:r>
              <a:t>Ako zobraziť bézier shape?</a:t>
            </a:r>
          </a:p>
          <a:p>
            <a:pPr/>
            <a:r>
              <a:t>Trinagulátor komplexných polygónov?</a:t>
            </a:r>
          </a:p>
        </p:txBody>
      </p:sp>
      <p:grpSp>
        <p:nvGrpSpPr>
          <p:cNvPr id="144" name="Screenshot 2019-04-30 at 00.13.09.png"/>
          <p:cNvGrpSpPr/>
          <p:nvPr/>
        </p:nvGrpSpPr>
        <p:grpSpPr>
          <a:xfrm>
            <a:off x="7665771" y="5336669"/>
            <a:ext cx="3190042" cy="3142664"/>
            <a:chOff x="0" y="0"/>
            <a:chExt cx="3190041" cy="3142663"/>
          </a:xfrm>
        </p:grpSpPr>
        <p:pic>
          <p:nvPicPr>
            <p:cNvPr id="142" name="Screenshot 2019-04-30 at 00.13.09.png" descr="Screenshot 2019-04-30 at 00.13.0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1475534">
              <a:off x="178126" y="143741"/>
              <a:ext cx="2828272" cy="270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Screenshot 2019-04-30 at 00.13.09.png" descr="Screenshot 2019-04-30 at 00.13.09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475534">
              <a:off x="53885" y="54791"/>
              <a:ext cx="3082272" cy="3033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7" name="Screenshot 2019-04-30 at 00.13.16.png"/>
          <p:cNvGrpSpPr/>
          <p:nvPr/>
        </p:nvGrpSpPr>
        <p:grpSpPr>
          <a:xfrm>
            <a:off x="4782043" y="5715061"/>
            <a:ext cx="3440714" cy="3390491"/>
            <a:chOff x="0" y="0"/>
            <a:chExt cx="3440712" cy="3390489"/>
          </a:xfrm>
        </p:grpSpPr>
        <p:pic>
          <p:nvPicPr>
            <p:cNvPr id="145" name="Screenshot 2019-04-30 at 00.13.16.png" descr="Screenshot 2019-04-30 at 00.13.16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548743">
              <a:off x="354386" y="310346"/>
              <a:ext cx="2756164" cy="26193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Screenshot 2019-04-30 at 00.13.16.png" descr="Screenshot 2019-04-30 at 00.13.16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548743">
              <a:off x="215274" y="220478"/>
              <a:ext cx="3010165" cy="2949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0" name="1200px-Beziergon.svg.png"/>
          <p:cNvGrpSpPr/>
          <p:nvPr/>
        </p:nvGrpSpPr>
        <p:grpSpPr>
          <a:xfrm>
            <a:off x="1672945" y="5701594"/>
            <a:ext cx="3512920" cy="2646310"/>
            <a:chOff x="0" y="0"/>
            <a:chExt cx="3512919" cy="2646308"/>
          </a:xfrm>
        </p:grpSpPr>
        <p:pic>
          <p:nvPicPr>
            <p:cNvPr id="148" name="1200px-Beziergon.svg.png" descr="1200px-Beziergon.svg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284694">
              <a:off x="226004" y="222709"/>
              <a:ext cx="3073517" cy="20490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9" name="1200px-Beziergon.svg.png" descr="1200px-Beziergon.svg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84694">
              <a:off x="92701" y="133548"/>
              <a:ext cx="3327517" cy="2379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3" name="Screenshot 2019-04-30 at 12.23.30.png"/>
          <p:cNvGrpSpPr/>
          <p:nvPr/>
        </p:nvGrpSpPr>
        <p:grpSpPr>
          <a:xfrm>
            <a:off x="8601303" y="2254780"/>
            <a:ext cx="3933789" cy="3827632"/>
            <a:chOff x="0" y="0"/>
            <a:chExt cx="3933788" cy="3827631"/>
          </a:xfrm>
        </p:grpSpPr>
        <p:pic>
          <p:nvPicPr>
            <p:cNvPr id="151" name="Screenshot 2019-04-30 at 12.23.30.png" descr="Screenshot 2019-04-30 at 12.23.30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99649">
              <a:off x="233255" y="194233"/>
              <a:ext cx="3476124" cy="3287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Screenshot 2019-04-30 at 12.23.30.png" descr="Screenshot 2019-04-30 at 12.23.30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99649">
              <a:off x="101832" y="105204"/>
              <a:ext cx="3730124" cy="3617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rinagulá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Trinagulátory</a:t>
            </a:r>
          </a:p>
        </p:txBody>
      </p:sp>
      <p:sp>
        <p:nvSpPr>
          <p:cNvPr id="156" name="EarClipping - vlastná implementácia…"/>
          <p:cNvSpPr txBox="1"/>
          <p:nvPr>
            <p:ph type="body" sz="half" idx="1"/>
          </p:nvPr>
        </p:nvSpPr>
        <p:spPr>
          <a:xfrm>
            <a:off x="806062" y="2086662"/>
            <a:ext cx="7011559" cy="6286503"/>
          </a:xfrm>
          <a:prstGeom prst="rect">
            <a:avLst/>
          </a:prstGeom>
        </p:spPr>
        <p:txBody>
          <a:bodyPr/>
          <a:lstStyle/>
          <a:p>
            <a:pPr marL="444498" indent="-444498">
              <a:spcBef>
                <a:spcPts val="800"/>
              </a:spcBef>
              <a:defRPr b="1" sz="2600">
                <a:solidFill>
                  <a:srgbClr val="B26700"/>
                </a:solidFill>
              </a:defRPr>
            </a:pPr>
            <a:r>
              <a:t>EarClipping</a:t>
            </a:r>
            <a:r>
              <a:rPr b="0"/>
              <a:t> - vlastná implementácia</a:t>
            </a:r>
          </a:p>
          <a:p>
            <a:pPr lvl="1">
              <a:spcBef>
                <a:spcPts val="800"/>
              </a:spcBef>
              <a:defRPr sz="2600">
                <a:solidFill>
                  <a:srgbClr val="B26700"/>
                </a:solidFill>
              </a:defRPr>
            </a:pPr>
            <a:r>
              <a:t>Jednoduché polygóny</a:t>
            </a:r>
          </a:p>
          <a:p>
            <a:pPr lvl="1">
              <a:spcBef>
                <a:spcPts val="800"/>
              </a:spcBef>
              <a:defRPr sz="2600">
                <a:solidFill>
                  <a:srgbClr val="B26700"/>
                </a:solidFill>
              </a:defRPr>
            </a:pPr>
          </a:p>
          <a:p>
            <a:pPr marL="444498" indent="-444498">
              <a:spcBef>
                <a:spcPts val="800"/>
              </a:spcBef>
              <a:defRPr b="1" sz="2600">
                <a:solidFill>
                  <a:srgbClr val="027001"/>
                </a:solidFill>
              </a:defRPr>
            </a:pPr>
            <a:r>
              <a:t>Poly2Tri - Poly2Tri</a:t>
            </a:r>
            <a:r>
              <a:rPr b="0"/>
              <a:t> </a:t>
            </a:r>
            <a:r>
              <a:rPr b="0" baseline="-5998" i="1">
                <a:solidFill>
                  <a:srgbClr val="000000"/>
                </a:solidFill>
              </a:rPr>
              <a:t>(Mar 2012)</a:t>
            </a:r>
          </a:p>
          <a:p>
            <a:pPr lvl="1">
              <a:spcBef>
                <a:spcPts val="800"/>
              </a:spcBef>
              <a:defRPr sz="2600">
                <a:solidFill>
                  <a:srgbClr val="027001"/>
                </a:solidFill>
              </a:defRPr>
            </a:pPr>
            <a:r>
              <a:t>Jednoduché polygóny + diery</a:t>
            </a:r>
          </a:p>
          <a:p>
            <a:pPr lvl="1">
              <a:spcBef>
                <a:spcPts val="800"/>
              </a:spcBef>
              <a:defRPr sz="2600">
                <a:solidFill>
                  <a:srgbClr val="027001"/>
                </a:solidFill>
              </a:defRPr>
            </a:pPr>
          </a:p>
          <a:p>
            <a:pPr lvl="1">
              <a:spcBef>
                <a:spcPts val="800"/>
              </a:spcBef>
              <a:defRPr i="1" sz="2600">
                <a:solidFill>
                  <a:srgbClr val="027001"/>
                </a:solidFill>
              </a:defRPr>
            </a:pPr>
          </a:p>
          <a:p>
            <a:pPr lvl="1">
              <a:spcBef>
                <a:spcPts val="800"/>
              </a:spcBef>
              <a:defRPr sz="2600">
                <a:solidFill>
                  <a:srgbClr val="027001"/>
                </a:solidFill>
              </a:defRPr>
            </a:pPr>
          </a:p>
          <a:p>
            <a:pPr marL="444498" indent="-444498">
              <a:spcBef>
                <a:spcPts val="800"/>
              </a:spcBef>
              <a:defRPr b="1" sz="2600">
                <a:solidFill>
                  <a:srgbClr val="C13B00"/>
                </a:solidFill>
              </a:defRPr>
            </a:pPr>
            <a:r>
              <a:t>Clip2Tri</a:t>
            </a:r>
            <a:r>
              <a:rPr b="0"/>
              <a:t> - Clipper </a:t>
            </a:r>
            <a:r>
              <a:rPr b="0" baseline="-5998" i="1">
                <a:solidFill>
                  <a:srgbClr val="000000"/>
                </a:solidFill>
              </a:rPr>
              <a:t>(Jan 2014)</a:t>
            </a:r>
            <a:r>
              <a:rPr b="0"/>
              <a:t> + Poly2Tri </a:t>
            </a:r>
            <a:r>
              <a:rPr b="0" baseline="-5998" i="1">
                <a:solidFill>
                  <a:srgbClr val="000000"/>
                </a:solidFill>
              </a:rPr>
              <a:t>(Mar 2012)</a:t>
            </a:r>
          </a:p>
          <a:p>
            <a:pPr lvl="1">
              <a:spcBef>
                <a:spcPts val="800"/>
              </a:spcBef>
              <a:defRPr sz="2600">
                <a:solidFill>
                  <a:srgbClr val="C13B00"/>
                </a:solidFill>
              </a:defRPr>
            </a:pPr>
            <a:r>
              <a:t>Komplexné polygóny + diery</a:t>
            </a:r>
          </a:p>
        </p:txBody>
      </p:sp>
      <p:pic>
        <p:nvPicPr>
          <p:cNvPr id="157" name="Screenshot 2019-04-30 at 00.08.10.png" descr="Screenshot 2019-04-30 at 00.08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1302807">
            <a:off x="7348270" y="2525011"/>
            <a:ext cx="5222081" cy="540980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V. Domiter &amp; B. Žalik (2008) Sweep‐line algorithm for constrained Delaunay triangulation, International Journal of Geographical Information Science, 22:4, 449-462, DOI: 10.1080/13658810701492241"/>
          <p:cNvSpPr txBox="1"/>
          <p:nvPr/>
        </p:nvSpPr>
        <p:spPr>
          <a:xfrm>
            <a:off x="1250694" y="5263951"/>
            <a:ext cx="6361957" cy="902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33333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t>V. Domiter &amp; B. Žalik (2008) </a:t>
            </a:r>
            <a:r>
              <a:rPr i="1"/>
              <a:t>Sweep‐line algorithm for constrained Delaunay triangulation</a:t>
            </a:r>
            <a:r>
              <a:t>, International Journal of Geographical Information Science, 22:4, 449-462, DOI: </a:t>
            </a:r>
            <a:r>
              <a:rPr u="sng">
                <a:hlinkClick r:id="rId3" invalidUrl="" action="" tgtFrame="" tooltip="" history="1" highlightClick="0" endSnd="0"/>
              </a:rPr>
              <a:t>10.1080/13658810701492241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lipper"/>
          <p:cNvSpPr txBox="1"/>
          <p:nvPr>
            <p:ph type="title"/>
          </p:nvPr>
        </p:nvSpPr>
        <p:spPr>
          <a:xfrm>
            <a:off x="952498" y="-152829"/>
            <a:ext cx="11099803" cy="2159001"/>
          </a:xfrm>
          <a:prstGeom prst="rect">
            <a:avLst/>
          </a:prstGeom>
        </p:spPr>
        <p:txBody>
          <a:bodyPr/>
          <a:lstStyle/>
          <a:p>
            <a:pPr/>
            <a:r>
              <a:t>Clipper</a:t>
            </a:r>
          </a:p>
        </p:txBody>
      </p:sp>
      <p:pic>
        <p:nvPicPr>
          <p:cNvPr id="161" name="Screenshot 2019-04-30 at 12.25.09.png" descr="Screenshot 2019-04-30 at 12.25.09.png"/>
          <p:cNvPicPr>
            <a:picLocks noChangeAspect="1"/>
          </p:cNvPicPr>
          <p:nvPr/>
        </p:nvPicPr>
        <p:blipFill>
          <a:blip r:embed="rId2">
            <a:extLst/>
          </a:blip>
          <a:srcRect l="1940" t="1340" r="1930" b="1585"/>
          <a:stretch>
            <a:fillRect/>
          </a:stretch>
        </p:blipFill>
        <p:spPr>
          <a:xfrm>
            <a:off x="7360103" y="4019661"/>
            <a:ext cx="5016588" cy="4824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9" fill="norm" stroke="1" extrusionOk="0">
                <a:moveTo>
                  <a:pt x="11761" y="0"/>
                </a:moveTo>
                <a:lnTo>
                  <a:pt x="10685" y="231"/>
                </a:lnTo>
                <a:lnTo>
                  <a:pt x="9608" y="458"/>
                </a:lnTo>
                <a:lnTo>
                  <a:pt x="8445" y="1062"/>
                </a:lnTo>
                <a:cubicBezTo>
                  <a:pt x="7606" y="1498"/>
                  <a:pt x="7194" y="1752"/>
                  <a:pt x="6959" y="1975"/>
                </a:cubicBezTo>
                <a:cubicBezTo>
                  <a:pt x="6660" y="2259"/>
                  <a:pt x="6625" y="2275"/>
                  <a:pt x="6506" y="2195"/>
                </a:cubicBezTo>
                <a:cubicBezTo>
                  <a:pt x="6410" y="2131"/>
                  <a:pt x="5048" y="1703"/>
                  <a:pt x="4700" y="1627"/>
                </a:cubicBezTo>
                <a:cubicBezTo>
                  <a:pt x="4678" y="1622"/>
                  <a:pt x="4132" y="2144"/>
                  <a:pt x="3487" y="2787"/>
                </a:cubicBezTo>
                <a:cubicBezTo>
                  <a:pt x="1912" y="4357"/>
                  <a:pt x="1306" y="5145"/>
                  <a:pt x="603" y="6520"/>
                </a:cubicBezTo>
                <a:lnTo>
                  <a:pt x="58" y="7585"/>
                </a:lnTo>
                <a:lnTo>
                  <a:pt x="17" y="8718"/>
                </a:lnTo>
                <a:cubicBezTo>
                  <a:pt x="8" y="8990"/>
                  <a:pt x="1" y="9201"/>
                  <a:pt x="0" y="9384"/>
                </a:cubicBezTo>
                <a:cubicBezTo>
                  <a:pt x="-5" y="9935"/>
                  <a:pt x="39" y="10245"/>
                  <a:pt x="195" y="11285"/>
                </a:cubicBezTo>
                <a:cubicBezTo>
                  <a:pt x="491" y="13255"/>
                  <a:pt x="792" y="14225"/>
                  <a:pt x="1548" y="15645"/>
                </a:cubicBezTo>
                <a:cubicBezTo>
                  <a:pt x="2272" y="17004"/>
                  <a:pt x="2778" y="17569"/>
                  <a:pt x="4046" y="18440"/>
                </a:cubicBezTo>
                <a:lnTo>
                  <a:pt x="4924" y="19042"/>
                </a:lnTo>
                <a:lnTo>
                  <a:pt x="6436" y="19301"/>
                </a:lnTo>
                <a:cubicBezTo>
                  <a:pt x="7269" y="19442"/>
                  <a:pt x="8026" y="19572"/>
                  <a:pt x="8119" y="19591"/>
                </a:cubicBezTo>
                <a:cubicBezTo>
                  <a:pt x="8244" y="19618"/>
                  <a:pt x="8320" y="19701"/>
                  <a:pt x="8421" y="19919"/>
                </a:cubicBezTo>
                <a:cubicBezTo>
                  <a:pt x="8541" y="20180"/>
                  <a:pt x="8647" y="20274"/>
                  <a:pt x="9403" y="20777"/>
                </a:cubicBezTo>
                <a:lnTo>
                  <a:pt x="10251" y="21342"/>
                </a:lnTo>
                <a:lnTo>
                  <a:pt x="11250" y="21475"/>
                </a:lnTo>
                <a:cubicBezTo>
                  <a:pt x="11800" y="21549"/>
                  <a:pt x="12305" y="21600"/>
                  <a:pt x="12371" y="21587"/>
                </a:cubicBezTo>
                <a:cubicBezTo>
                  <a:pt x="12438" y="21574"/>
                  <a:pt x="13086" y="21449"/>
                  <a:pt x="13813" y="21310"/>
                </a:cubicBezTo>
                <a:lnTo>
                  <a:pt x="15137" y="21056"/>
                </a:lnTo>
                <a:lnTo>
                  <a:pt x="16297" y="20296"/>
                </a:lnTo>
                <a:lnTo>
                  <a:pt x="17457" y="19538"/>
                </a:lnTo>
                <a:lnTo>
                  <a:pt x="18547" y="18255"/>
                </a:lnTo>
                <a:lnTo>
                  <a:pt x="19637" y="16971"/>
                </a:lnTo>
                <a:lnTo>
                  <a:pt x="20139" y="15893"/>
                </a:lnTo>
                <a:cubicBezTo>
                  <a:pt x="20565" y="14978"/>
                  <a:pt x="20638" y="14780"/>
                  <a:pt x="20608" y="14593"/>
                </a:cubicBezTo>
                <a:cubicBezTo>
                  <a:pt x="20589" y="14471"/>
                  <a:pt x="20519" y="13881"/>
                  <a:pt x="20455" y="13281"/>
                </a:cubicBezTo>
                <a:cubicBezTo>
                  <a:pt x="20378" y="12566"/>
                  <a:pt x="20305" y="12138"/>
                  <a:pt x="20242" y="12038"/>
                </a:cubicBezTo>
                <a:cubicBezTo>
                  <a:pt x="20148" y="11889"/>
                  <a:pt x="20158" y="11868"/>
                  <a:pt x="20619" y="11214"/>
                </a:cubicBezTo>
                <a:cubicBezTo>
                  <a:pt x="20958" y="10732"/>
                  <a:pt x="21161" y="10361"/>
                  <a:pt x="21342" y="9898"/>
                </a:cubicBezTo>
                <a:lnTo>
                  <a:pt x="21595" y="9255"/>
                </a:lnTo>
                <a:lnTo>
                  <a:pt x="21506" y="8452"/>
                </a:lnTo>
                <a:cubicBezTo>
                  <a:pt x="21426" y="7724"/>
                  <a:pt x="21380" y="7550"/>
                  <a:pt x="21019" y="6582"/>
                </a:cubicBezTo>
                <a:cubicBezTo>
                  <a:pt x="20801" y="5994"/>
                  <a:pt x="20598" y="5464"/>
                  <a:pt x="20567" y="5403"/>
                </a:cubicBezTo>
                <a:cubicBezTo>
                  <a:pt x="20536" y="5342"/>
                  <a:pt x="20112" y="4981"/>
                  <a:pt x="19627" y="4603"/>
                </a:cubicBezTo>
                <a:cubicBezTo>
                  <a:pt x="18947" y="4073"/>
                  <a:pt x="18631" y="3868"/>
                  <a:pt x="18253" y="3717"/>
                </a:cubicBezTo>
                <a:cubicBezTo>
                  <a:pt x="17982" y="3609"/>
                  <a:pt x="17731" y="3496"/>
                  <a:pt x="17695" y="3465"/>
                </a:cubicBezTo>
                <a:cubicBezTo>
                  <a:pt x="17656" y="3433"/>
                  <a:pt x="17612" y="3055"/>
                  <a:pt x="17590" y="2575"/>
                </a:cubicBezTo>
                <a:lnTo>
                  <a:pt x="17554" y="1744"/>
                </a:lnTo>
                <a:lnTo>
                  <a:pt x="17170" y="1366"/>
                </a:lnTo>
                <a:lnTo>
                  <a:pt x="16789" y="989"/>
                </a:lnTo>
                <a:lnTo>
                  <a:pt x="15639" y="629"/>
                </a:lnTo>
                <a:cubicBezTo>
                  <a:pt x="14529" y="280"/>
                  <a:pt x="14443" y="262"/>
                  <a:pt x="13126" y="133"/>
                </a:cubicBezTo>
                <a:lnTo>
                  <a:pt x="11761" y="0"/>
                </a:lnTo>
                <a:close/>
                <a:moveTo>
                  <a:pt x="6648" y="2453"/>
                </a:moveTo>
                <a:lnTo>
                  <a:pt x="6957" y="2659"/>
                </a:lnTo>
                <a:cubicBezTo>
                  <a:pt x="7127" y="2772"/>
                  <a:pt x="7515" y="3156"/>
                  <a:pt x="7821" y="3511"/>
                </a:cubicBezTo>
                <a:lnTo>
                  <a:pt x="8378" y="4156"/>
                </a:lnTo>
                <a:lnTo>
                  <a:pt x="8452" y="5205"/>
                </a:lnTo>
                <a:cubicBezTo>
                  <a:pt x="8491" y="5782"/>
                  <a:pt x="8509" y="6277"/>
                  <a:pt x="8493" y="6305"/>
                </a:cubicBezTo>
                <a:cubicBezTo>
                  <a:pt x="8476" y="6332"/>
                  <a:pt x="8324" y="6771"/>
                  <a:pt x="8155" y="7283"/>
                </a:cubicBezTo>
                <a:cubicBezTo>
                  <a:pt x="7986" y="7795"/>
                  <a:pt x="7821" y="8247"/>
                  <a:pt x="7789" y="8288"/>
                </a:cubicBezTo>
                <a:cubicBezTo>
                  <a:pt x="7757" y="8330"/>
                  <a:pt x="7234" y="8536"/>
                  <a:pt x="6629" y="8745"/>
                </a:cubicBezTo>
                <a:cubicBezTo>
                  <a:pt x="6023" y="8954"/>
                  <a:pt x="5502" y="9124"/>
                  <a:pt x="5469" y="9123"/>
                </a:cubicBezTo>
                <a:cubicBezTo>
                  <a:pt x="5435" y="9122"/>
                  <a:pt x="5100" y="8864"/>
                  <a:pt x="4726" y="8551"/>
                </a:cubicBezTo>
                <a:lnTo>
                  <a:pt x="4046" y="7983"/>
                </a:lnTo>
                <a:lnTo>
                  <a:pt x="4046" y="7063"/>
                </a:lnTo>
                <a:lnTo>
                  <a:pt x="4046" y="6141"/>
                </a:lnTo>
                <a:lnTo>
                  <a:pt x="4756" y="4847"/>
                </a:lnTo>
                <a:cubicBezTo>
                  <a:pt x="5460" y="3564"/>
                  <a:pt x="5473" y="3543"/>
                  <a:pt x="6057" y="3001"/>
                </a:cubicBezTo>
                <a:lnTo>
                  <a:pt x="6648" y="2453"/>
                </a:lnTo>
                <a:close/>
                <a:moveTo>
                  <a:pt x="13796" y="2739"/>
                </a:moveTo>
                <a:lnTo>
                  <a:pt x="15082" y="2911"/>
                </a:lnTo>
                <a:cubicBezTo>
                  <a:pt x="16144" y="3053"/>
                  <a:pt x="16451" y="3118"/>
                  <a:pt x="16851" y="3284"/>
                </a:cubicBezTo>
                <a:cubicBezTo>
                  <a:pt x="17420" y="3521"/>
                  <a:pt x="17486" y="3568"/>
                  <a:pt x="17486" y="3746"/>
                </a:cubicBezTo>
                <a:cubicBezTo>
                  <a:pt x="17486" y="3819"/>
                  <a:pt x="17202" y="4304"/>
                  <a:pt x="16852" y="4822"/>
                </a:cubicBezTo>
                <a:lnTo>
                  <a:pt x="16215" y="5763"/>
                </a:lnTo>
                <a:lnTo>
                  <a:pt x="15414" y="6216"/>
                </a:lnTo>
                <a:lnTo>
                  <a:pt x="14611" y="6665"/>
                </a:lnTo>
                <a:lnTo>
                  <a:pt x="13188" y="6667"/>
                </a:lnTo>
                <a:lnTo>
                  <a:pt x="11764" y="6672"/>
                </a:lnTo>
                <a:lnTo>
                  <a:pt x="10811" y="5903"/>
                </a:lnTo>
                <a:lnTo>
                  <a:pt x="9860" y="5136"/>
                </a:lnTo>
                <a:lnTo>
                  <a:pt x="9865" y="4728"/>
                </a:lnTo>
                <a:cubicBezTo>
                  <a:pt x="9877" y="3985"/>
                  <a:pt x="9865" y="4003"/>
                  <a:pt x="10674" y="3499"/>
                </a:cubicBezTo>
                <a:lnTo>
                  <a:pt x="11402" y="3044"/>
                </a:lnTo>
                <a:lnTo>
                  <a:pt x="12598" y="2891"/>
                </a:lnTo>
                <a:lnTo>
                  <a:pt x="13796" y="2739"/>
                </a:lnTo>
                <a:close/>
                <a:moveTo>
                  <a:pt x="13813" y="8748"/>
                </a:moveTo>
                <a:lnTo>
                  <a:pt x="14654" y="8748"/>
                </a:lnTo>
                <a:lnTo>
                  <a:pt x="15492" y="8748"/>
                </a:lnTo>
                <a:lnTo>
                  <a:pt x="17069" y="9361"/>
                </a:lnTo>
                <a:lnTo>
                  <a:pt x="18650" y="9976"/>
                </a:lnTo>
                <a:lnTo>
                  <a:pt x="19285" y="10880"/>
                </a:lnTo>
                <a:cubicBezTo>
                  <a:pt x="19635" y="11378"/>
                  <a:pt x="19932" y="11815"/>
                  <a:pt x="19946" y="11853"/>
                </a:cubicBezTo>
                <a:cubicBezTo>
                  <a:pt x="20007" y="12020"/>
                  <a:pt x="19548" y="12417"/>
                  <a:pt x="18528" y="13075"/>
                </a:cubicBezTo>
                <a:lnTo>
                  <a:pt x="17443" y="13774"/>
                </a:lnTo>
                <a:lnTo>
                  <a:pt x="17027" y="13762"/>
                </a:lnTo>
                <a:cubicBezTo>
                  <a:pt x="15075" y="13705"/>
                  <a:pt x="14927" y="13690"/>
                  <a:pt x="14628" y="13505"/>
                </a:cubicBezTo>
                <a:cubicBezTo>
                  <a:pt x="14375" y="13347"/>
                  <a:pt x="14347" y="13305"/>
                  <a:pt x="14377" y="13151"/>
                </a:cubicBezTo>
                <a:cubicBezTo>
                  <a:pt x="14396" y="13055"/>
                  <a:pt x="14381" y="12770"/>
                  <a:pt x="14346" y="12514"/>
                </a:cubicBezTo>
                <a:cubicBezTo>
                  <a:pt x="14311" y="12257"/>
                  <a:pt x="14265" y="11854"/>
                  <a:pt x="14243" y="11617"/>
                </a:cubicBezTo>
                <a:cubicBezTo>
                  <a:pt x="14205" y="11214"/>
                  <a:pt x="14179" y="11153"/>
                  <a:pt x="13832" y="10674"/>
                </a:cubicBezTo>
                <a:cubicBezTo>
                  <a:pt x="13628" y="10393"/>
                  <a:pt x="13347" y="10040"/>
                  <a:pt x="13205" y="9892"/>
                </a:cubicBezTo>
                <a:cubicBezTo>
                  <a:pt x="12951" y="9628"/>
                  <a:pt x="12947" y="9620"/>
                  <a:pt x="13036" y="9441"/>
                </a:cubicBezTo>
                <a:cubicBezTo>
                  <a:pt x="13086" y="9340"/>
                  <a:pt x="13281" y="9144"/>
                  <a:pt x="13470" y="9004"/>
                </a:cubicBezTo>
                <a:lnTo>
                  <a:pt x="13813" y="8748"/>
                </a:lnTo>
                <a:close/>
                <a:moveTo>
                  <a:pt x="11373" y="9319"/>
                </a:moveTo>
                <a:cubicBezTo>
                  <a:pt x="11695" y="9310"/>
                  <a:pt x="11794" y="9349"/>
                  <a:pt x="12169" y="9503"/>
                </a:cubicBezTo>
                <a:cubicBezTo>
                  <a:pt x="12445" y="9617"/>
                  <a:pt x="12693" y="9727"/>
                  <a:pt x="12718" y="9750"/>
                </a:cubicBezTo>
                <a:cubicBezTo>
                  <a:pt x="12743" y="9772"/>
                  <a:pt x="12697" y="9972"/>
                  <a:pt x="12614" y="10192"/>
                </a:cubicBezTo>
                <a:cubicBezTo>
                  <a:pt x="12531" y="10413"/>
                  <a:pt x="12460" y="10631"/>
                  <a:pt x="12460" y="10677"/>
                </a:cubicBezTo>
                <a:cubicBezTo>
                  <a:pt x="12460" y="10722"/>
                  <a:pt x="12744" y="11290"/>
                  <a:pt x="13090" y="11938"/>
                </a:cubicBezTo>
                <a:cubicBezTo>
                  <a:pt x="13641" y="12972"/>
                  <a:pt x="13748" y="13133"/>
                  <a:pt x="13962" y="13258"/>
                </a:cubicBezTo>
                <a:lnTo>
                  <a:pt x="14204" y="13400"/>
                </a:lnTo>
                <a:lnTo>
                  <a:pt x="14185" y="13853"/>
                </a:lnTo>
                <a:cubicBezTo>
                  <a:pt x="14175" y="14104"/>
                  <a:pt x="14155" y="14351"/>
                  <a:pt x="14138" y="14403"/>
                </a:cubicBezTo>
                <a:cubicBezTo>
                  <a:pt x="14121" y="14454"/>
                  <a:pt x="14093" y="14598"/>
                  <a:pt x="14076" y="14721"/>
                </a:cubicBezTo>
                <a:cubicBezTo>
                  <a:pt x="14060" y="14843"/>
                  <a:pt x="13862" y="15303"/>
                  <a:pt x="13634" y="15742"/>
                </a:cubicBezTo>
                <a:cubicBezTo>
                  <a:pt x="13278" y="16426"/>
                  <a:pt x="13116" y="16656"/>
                  <a:pt x="12492" y="17362"/>
                </a:cubicBezTo>
                <a:cubicBezTo>
                  <a:pt x="12092" y="17815"/>
                  <a:pt x="11527" y="18382"/>
                  <a:pt x="11238" y="18621"/>
                </a:cubicBezTo>
                <a:lnTo>
                  <a:pt x="10714" y="19056"/>
                </a:lnTo>
                <a:lnTo>
                  <a:pt x="9634" y="19273"/>
                </a:lnTo>
                <a:cubicBezTo>
                  <a:pt x="9040" y="19393"/>
                  <a:pt x="8509" y="19491"/>
                  <a:pt x="8452" y="19491"/>
                </a:cubicBezTo>
                <a:cubicBezTo>
                  <a:pt x="8389" y="19491"/>
                  <a:pt x="8304" y="19388"/>
                  <a:pt x="8233" y="19225"/>
                </a:cubicBezTo>
                <a:cubicBezTo>
                  <a:pt x="8170" y="19078"/>
                  <a:pt x="8005" y="18703"/>
                  <a:pt x="7869" y="18390"/>
                </a:cubicBezTo>
                <a:cubicBezTo>
                  <a:pt x="7637" y="17860"/>
                  <a:pt x="7613" y="17752"/>
                  <a:pt x="7522" y="16819"/>
                </a:cubicBezTo>
                <a:cubicBezTo>
                  <a:pt x="7469" y="16268"/>
                  <a:pt x="7413" y="15195"/>
                  <a:pt x="7394" y="14435"/>
                </a:cubicBezTo>
                <a:cubicBezTo>
                  <a:pt x="7365" y="13285"/>
                  <a:pt x="7375" y="12940"/>
                  <a:pt x="7464" y="12391"/>
                </a:cubicBezTo>
                <a:cubicBezTo>
                  <a:pt x="7523" y="12028"/>
                  <a:pt x="7592" y="11675"/>
                  <a:pt x="7618" y="11606"/>
                </a:cubicBezTo>
                <a:cubicBezTo>
                  <a:pt x="7644" y="11537"/>
                  <a:pt x="7954" y="11102"/>
                  <a:pt x="8307" y="10635"/>
                </a:cubicBezTo>
                <a:lnTo>
                  <a:pt x="8949" y="9786"/>
                </a:lnTo>
                <a:lnTo>
                  <a:pt x="9600" y="9585"/>
                </a:lnTo>
                <a:cubicBezTo>
                  <a:pt x="10085" y="9435"/>
                  <a:pt x="10432" y="9374"/>
                  <a:pt x="10960" y="9342"/>
                </a:cubicBezTo>
                <a:cubicBezTo>
                  <a:pt x="11135" y="9331"/>
                  <a:pt x="11265" y="9322"/>
                  <a:pt x="11373" y="9319"/>
                </a:cubicBezTo>
                <a:close/>
              </a:path>
            </a:pathLst>
          </a:custGeom>
          <a:ln w="38100">
            <a:solidFill>
              <a:srgbClr val="000000"/>
            </a:solidFill>
            <a:miter lim="400000"/>
          </a:ln>
        </p:spPr>
      </p:pic>
      <p:sp>
        <p:nvSpPr>
          <p:cNvPr id="162" name="Winding rule: even-odd, non-zero…"/>
          <p:cNvSpPr txBox="1"/>
          <p:nvPr>
            <p:ph type="body" sz="quarter" idx="1"/>
          </p:nvPr>
        </p:nvSpPr>
        <p:spPr>
          <a:xfrm>
            <a:off x="1079453" y="1567418"/>
            <a:ext cx="10845894" cy="2159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>
                <a:solidFill>
                  <a:srgbClr val="99195E"/>
                </a:solidFill>
              </a:defRPr>
            </a:pPr>
            <a:r>
              <a:rPr b="1"/>
              <a:t>Winding rule</a:t>
            </a:r>
            <a:r>
              <a:t>: even-odd, non-zero, positive, negative</a:t>
            </a:r>
            <a:endParaRPr b="1"/>
          </a:p>
          <a:p>
            <a:pPr>
              <a:spcBef>
                <a:spcPts val="2000"/>
              </a:spcBef>
              <a:defRPr b="1">
                <a:solidFill>
                  <a:srgbClr val="0076BA"/>
                </a:solidFill>
              </a:defRPr>
            </a:pPr>
            <a:r>
              <a:t>Prienikové body</a:t>
            </a:r>
          </a:p>
          <a:p>
            <a:pPr>
              <a:spcBef>
                <a:spcPts val="2000"/>
              </a:spcBef>
              <a:defRPr b="1"/>
            </a:pPr>
            <a:r>
              <a:t>Výstup: Jednocuhé polygóny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533759" y="3960587"/>
            <a:ext cx="5258753" cy="5063914"/>
            <a:chOff x="-120" y="32"/>
            <a:chExt cx="5258751" cy="5063912"/>
          </a:xfrm>
        </p:grpSpPr>
        <p:pic>
          <p:nvPicPr>
            <p:cNvPr id="163" name="Screenshot 2019-04-30 at 12.23.30.png" descr="Screenshot 2019-04-30 at 12.23.3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631" t="2909" r="2974" b="1987"/>
            <a:stretch>
              <a:fillRect/>
            </a:stretch>
          </p:blipFill>
          <p:spPr>
            <a:xfrm>
              <a:off x="-121" y="32"/>
              <a:ext cx="5258753" cy="5063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73" fill="norm" stroke="1" extrusionOk="0">
                  <a:moveTo>
                    <a:pt x="11904" y="2"/>
                  </a:moveTo>
                  <a:cubicBezTo>
                    <a:pt x="11784" y="-23"/>
                    <a:pt x="10417" y="261"/>
                    <a:pt x="10357" y="323"/>
                  </a:cubicBezTo>
                  <a:cubicBezTo>
                    <a:pt x="10335" y="347"/>
                    <a:pt x="10286" y="354"/>
                    <a:pt x="10251" y="340"/>
                  </a:cubicBezTo>
                  <a:cubicBezTo>
                    <a:pt x="10069" y="268"/>
                    <a:pt x="9470" y="499"/>
                    <a:pt x="8420" y="1045"/>
                  </a:cubicBezTo>
                  <a:cubicBezTo>
                    <a:pt x="7475" y="1537"/>
                    <a:pt x="7279" y="1658"/>
                    <a:pt x="6998" y="1929"/>
                  </a:cubicBezTo>
                  <a:cubicBezTo>
                    <a:pt x="6819" y="2101"/>
                    <a:pt x="6654" y="2244"/>
                    <a:pt x="6630" y="2244"/>
                  </a:cubicBezTo>
                  <a:cubicBezTo>
                    <a:pt x="6606" y="2244"/>
                    <a:pt x="6536" y="2211"/>
                    <a:pt x="6475" y="2170"/>
                  </a:cubicBezTo>
                  <a:cubicBezTo>
                    <a:pt x="6346" y="2082"/>
                    <a:pt x="5690" y="1883"/>
                    <a:pt x="5654" y="1921"/>
                  </a:cubicBezTo>
                  <a:cubicBezTo>
                    <a:pt x="5640" y="1935"/>
                    <a:pt x="5603" y="1925"/>
                    <a:pt x="5571" y="1897"/>
                  </a:cubicBezTo>
                  <a:cubicBezTo>
                    <a:pt x="5475" y="1814"/>
                    <a:pt x="4697" y="1597"/>
                    <a:pt x="4635" y="1635"/>
                  </a:cubicBezTo>
                  <a:cubicBezTo>
                    <a:pt x="4604" y="1655"/>
                    <a:pt x="4072" y="2181"/>
                    <a:pt x="3452" y="2805"/>
                  </a:cubicBezTo>
                  <a:cubicBezTo>
                    <a:pt x="2712" y="3551"/>
                    <a:pt x="2126" y="4194"/>
                    <a:pt x="1743" y="4679"/>
                  </a:cubicBezTo>
                  <a:cubicBezTo>
                    <a:pt x="1225" y="5336"/>
                    <a:pt x="1105" y="5529"/>
                    <a:pt x="635" y="6442"/>
                  </a:cubicBezTo>
                  <a:cubicBezTo>
                    <a:pt x="345" y="7006"/>
                    <a:pt x="118" y="7488"/>
                    <a:pt x="132" y="7511"/>
                  </a:cubicBezTo>
                  <a:cubicBezTo>
                    <a:pt x="146" y="7535"/>
                    <a:pt x="135" y="7594"/>
                    <a:pt x="109" y="7642"/>
                  </a:cubicBezTo>
                  <a:cubicBezTo>
                    <a:pt x="61" y="7733"/>
                    <a:pt x="5" y="8808"/>
                    <a:pt x="0" y="9480"/>
                  </a:cubicBezTo>
                  <a:cubicBezTo>
                    <a:pt x="-2" y="9705"/>
                    <a:pt x="2" y="9886"/>
                    <a:pt x="13" y="9969"/>
                  </a:cubicBezTo>
                  <a:cubicBezTo>
                    <a:pt x="186" y="11216"/>
                    <a:pt x="441" y="12826"/>
                    <a:pt x="480" y="12924"/>
                  </a:cubicBezTo>
                  <a:cubicBezTo>
                    <a:pt x="506" y="12989"/>
                    <a:pt x="636" y="13393"/>
                    <a:pt x="768" y="13819"/>
                  </a:cubicBezTo>
                  <a:cubicBezTo>
                    <a:pt x="979" y="14499"/>
                    <a:pt x="1078" y="14724"/>
                    <a:pt x="1564" y="15626"/>
                  </a:cubicBezTo>
                  <a:cubicBezTo>
                    <a:pt x="2078" y="16582"/>
                    <a:pt x="2153" y="16695"/>
                    <a:pt x="2625" y="17219"/>
                  </a:cubicBezTo>
                  <a:cubicBezTo>
                    <a:pt x="3072" y="17716"/>
                    <a:pt x="3231" y="17850"/>
                    <a:pt x="3951" y="18347"/>
                  </a:cubicBezTo>
                  <a:cubicBezTo>
                    <a:pt x="4400" y="18657"/>
                    <a:pt x="4811" y="18932"/>
                    <a:pt x="4863" y="18960"/>
                  </a:cubicBezTo>
                  <a:cubicBezTo>
                    <a:pt x="4990" y="19027"/>
                    <a:pt x="6199" y="19236"/>
                    <a:pt x="6278" y="19204"/>
                  </a:cubicBezTo>
                  <a:cubicBezTo>
                    <a:pt x="6313" y="19190"/>
                    <a:pt x="6360" y="19198"/>
                    <a:pt x="6383" y="19221"/>
                  </a:cubicBezTo>
                  <a:cubicBezTo>
                    <a:pt x="6405" y="19244"/>
                    <a:pt x="6827" y="19332"/>
                    <a:pt x="7320" y="19417"/>
                  </a:cubicBezTo>
                  <a:cubicBezTo>
                    <a:pt x="7814" y="19501"/>
                    <a:pt x="8234" y="19581"/>
                    <a:pt x="8256" y="19594"/>
                  </a:cubicBezTo>
                  <a:cubicBezTo>
                    <a:pt x="8277" y="19608"/>
                    <a:pt x="8355" y="19745"/>
                    <a:pt x="8430" y="19899"/>
                  </a:cubicBezTo>
                  <a:cubicBezTo>
                    <a:pt x="8562" y="20170"/>
                    <a:pt x="8592" y="20195"/>
                    <a:pt x="9445" y="20761"/>
                  </a:cubicBezTo>
                  <a:lnTo>
                    <a:pt x="10324" y="21344"/>
                  </a:lnTo>
                  <a:lnTo>
                    <a:pt x="10682" y="21361"/>
                  </a:lnTo>
                  <a:cubicBezTo>
                    <a:pt x="10878" y="21371"/>
                    <a:pt x="11055" y="21392"/>
                    <a:pt x="11076" y="21405"/>
                  </a:cubicBezTo>
                  <a:cubicBezTo>
                    <a:pt x="11097" y="21419"/>
                    <a:pt x="11358" y="21455"/>
                    <a:pt x="11655" y="21485"/>
                  </a:cubicBezTo>
                  <a:cubicBezTo>
                    <a:pt x="11953" y="21516"/>
                    <a:pt x="12205" y="21551"/>
                    <a:pt x="12217" y="21564"/>
                  </a:cubicBezTo>
                  <a:cubicBezTo>
                    <a:pt x="12229" y="21576"/>
                    <a:pt x="12284" y="21577"/>
                    <a:pt x="12336" y="21564"/>
                  </a:cubicBezTo>
                  <a:cubicBezTo>
                    <a:pt x="12389" y="21551"/>
                    <a:pt x="12571" y="21512"/>
                    <a:pt x="12739" y="21481"/>
                  </a:cubicBezTo>
                  <a:cubicBezTo>
                    <a:pt x="12908" y="21450"/>
                    <a:pt x="13064" y="21413"/>
                    <a:pt x="13086" y="21398"/>
                  </a:cubicBezTo>
                  <a:cubicBezTo>
                    <a:pt x="13109" y="21384"/>
                    <a:pt x="13216" y="21366"/>
                    <a:pt x="13323" y="21356"/>
                  </a:cubicBezTo>
                  <a:cubicBezTo>
                    <a:pt x="13431" y="21346"/>
                    <a:pt x="13574" y="21326"/>
                    <a:pt x="13639" y="21312"/>
                  </a:cubicBezTo>
                  <a:cubicBezTo>
                    <a:pt x="13704" y="21298"/>
                    <a:pt x="14001" y="21240"/>
                    <a:pt x="14300" y="21184"/>
                  </a:cubicBezTo>
                  <a:cubicBezTo>
                    <a:pt x="14599" y="21127"/>
                    <a:pt x="14865" y="21067"/>
                    <a:pt x="14892" y="21050"/>
                  </a:cubicBezTo>
                  <a:cubicBezTo>
                    <a:pt x="14918" y="21033"/>
                    <a:pt x="14976" y="21025"/>
                    <a:pt x="15021" y="21033"/>
                  </a:cubicBezTo>
                  <a:cubicBezTo>
                    <a:pt x="15106" y="21047"/>
                    <a:pt x="17123" y="19751"/>
                    <a:pt x="17221" y="19618"/>
                  </a:cubicBezTo>
                  <a:cubicBezTo>
                    <a:pt x="17253" y="19575"/>
                    <a:pt x="17281" y="19557"/>
                    <a:pt x="17281" y="19579"/>
                  </a:cubicBezTo>
                  <a:cubicBezTo>
                    <a:pt x="17285" y="19673"/>
                    <a:pt x="17523" y="19417"/>
                    <a:pt x="18534" y="18235"/>
                  </a:cubicBezTo>
                  <a:lnTo>
                    <a:pt x="19607" y="16982"/>
                  </a:lnTo>
                  <a:lnTo>
                    <a:pt x="20123" y="15883"/>
                  </a:lnTo>
                  <a:cubicBezTo>
                    <a:pt x="20647" y="14766"/>
                    <a:pt x="20662" y="14718"/>
                    <a:pt x="20564" y="14399"/>
                  </a:cubicBezTo>
                  <a:cubicBezTo>
                    <a:pt x="20552" y="14359"/>
                    <a:pt x="20535" y="14169"/>
                    <a:pt x="20526" y="13979"/>
                  </a:cubicBezTo>
                  <a:cubicBezTo>
                    <a:pt x="20491" y="13267"/>
                    <a:pt x="20347" y="12260"/>
                    <a:pt x="20251" y="12052"/>
                  </a:cubicBezTo>
                  <a:lnTo>
                    <a:pt x="20155" y="11846"/>
                  </a:lnTo>
                  <a:lnTo>
                    <a:pt x="20505" y="11345"/>
                  </a:lnTo>
                  <a:cubicBezTo>
                    <a:pt x="21074" y="10531"/>
                    <a:pt x="21167" y="10381"/>
                    <a:pt x="21179" y="10258"/>
                  </a:cubicBezTo>
                  <a:cubicBezTo>
                    <a:pt x="21186" y="10193"/>
                    <a:pt x="21230" y="10083"/>
                    <a:pt x="21275" y="10011"/>
                  </a:cubicBezTo>
                  <a:cubicBezTo>
                    <a:pt x="21321" y="9939"/>
                    <a:pt x="21362" y="9823"/>
                    <a:pt x="21369" y="9754"/>
                  </a:cubicBezTo>
                  <a:cubicBezTo>
                    <a:pt x="21376" y="9686"/>
                    <a:pt x="21405" y="9601"/>
                    <a:pt x="21431" y="9565"/>
                  </a:cubicBezTo>
                  <a:cubicBezTo>
                    <a:pt x="21591" y="9347"/>
                    <a:pt x="21598" y="9208"/>
                    <a:pt x="21493" y="8371"/>
                  </a:cubicBezTo>
                  <a:cubicBezTo>
                    <a:pt x="21396" y="7588"/>
                    <a:pt x="21317" y="7257"/>
                    <a:pt x="21210" y="7189"/>
                  </a:cubicBezTo>
                  <a:cubicBezTo>
                    <a:pt x="21183" y="7171"/>
                    <a:pt x="21172" y="7138"/>
                    <a:pt x="21185" y="7115"/>
                  </a:cubicBezTo>
                  <a:cubicBezTo>
                    <a:pt x="21199" y="7092"/>
                    <a:pt x="21059" y="6675"/>
                    <a:pt x="20876" y="6188"/>
                  </a:cubicBezTo>
                  <a:lnTo>
                    <a:pt x="20541" y="5301"/>
                  </a:lnTo>
                  <a:lnTo>
                    <a:pt x="19657" y="4613"/>
                  </a:lnTo>
                  <a:cubicBezTo>
                    <a:pt x="18856" y="3989"/>
                    <a:pt x="18720" y="3905"/>
                    <a:pt x="18215" y="3695"/>
                  </a:cubicBezTo>
                  <a:cubicBezTo>
                    <a:pt x="17897" y="3563"/>
                    <a:pt x="17639" y="3424"/>
                    <a:pt x="17613" y="3372"/>
                  </a:cubicBezTo>
                  <a:cubicBezTo>
                    <a:pt x="17588" y="3323"/>
                    <a:pt x="17566" y="2939"/>
                    <a:pt x="17566" y="2518"/>
                  </a:cubicBezTo>
                  <a:lnTo>
                    <a:pt x="17566" y="1754"/>
                  </a:lnTo>
                  <a:lnTo>
                    <a:pt x="17200" y="1383"/>
                  </a:lnTo>
                  <a:lnTo>
                    <a:pt x="16834" y="1013"/>
                  </a:lnTo>
                  <a:lnTo>
                    <a:pt x="16012" y="739"/>
                  </a:lnTo>
                  <a:cubicBezTo>
                    <a:pt x="15561" y="588"/>
                    <a:pt x="15146" y="458"/>
                    <a:pt x="15089" y="450"/>
                  </a:cubicBezTo>
                  <a:cubicBezTo>
                    <a:pt x="15033" y="442"/>
                    <a:pt x="14904" y="397"/>
                    <a:pt x="14800" y="350"/>
                  </a:cubicBezTo>
                  <a:cubicBezTo>
                    <a:pt x="14637" y="276"/>
                    <a:pt x="13751" y="158"/>
                    <a:pt x="13545" y="183"/>
                  </a:cubicBezTo>
                  <a:cubicBezTo>
                    <a:pt x="13506" y="188"/>
                    <a:pt x="13442" y="179"/>
                    <a:pt x="13403" y="164"/>
                  </a:cubicBezTo>
                  <a:cubicBezTo>
                    <a:pt x="13364" y="149"/>
                    <a:pt x="13033" y="109"/>
                    <a:pt x="12669" y="78"/>
                  </a:cubicBezTo>
                  <a:cubicBezTo>
                    <a:pt x="12304" y="46"/>
                    <a:pt x="11960" y="13"/>
                    <a:pt x="11904" y="2"/>
                  </a:cubicBezTo>
                  <a:close/>
                  <a:moveTo>
                    <a:pt x="11857" y="105"/>
                  </a:moveTo>
                  <a:cubicBezTo>
                    <a:pt x="11887" y="115"/>
                    <a:pt x="12307" y="158"/>
                    <a:pt x="12788" y="200"/>
                  </a:cubicBezTo>
                  <a:cubicBezTo>
                    <a:pt x="14581" y="357"/>
                    <a:pt x="14488" y="342"/>
                    <a:pt x="15615" y="714"/>
                  </a:cubicBezTo>
                  <a:cubicBezTo>
                    <a:pt x="16194" y="906"/>
                    <a:pt x="16681" y="1062"/>
                    <a:pt x="16697" y="1062"/>
                  </a:cubicBezTo>
                  <a:cubicBezTo>
                    <a:pt x="16712" y="1062"/>
                    <a:pt x="16894" y="1232"/>
                    <a:pt x="17099" y="1439"/>
                  </a:cubicBezTo>
                  <a:lnTo>
                    <a:pt x="17470" y="1818"/>
                  </a:lnTo>
                  <a:lnTo>
                    <a:pt x="17470" y="2569"/>
                  </a:lnTo>
                  <a:cubicBezTo>
                    <a:pt x="17470" y="2982"/>
                    <a:pt x="17455" y="3332"/>
                    <a:pt x="17434" y="3345"/>
                  </a:cubicBezTo>
                  <a:cubicBezTo>
                    <a:pt x="17414" y="3358"/>
                    <a:pt x="17161" y="3271"/>
                    <a:pt x="16873" y="3152"/>
                  </a:cubicBezTo>
                  <a:cubicBezTo>
                    <a:pt x="16387" y="2952"/>
                    <a:pt x="15836" y="2815"/>
                    <a:pt x="15605" y="2837"/>
                  </a:cubicBezTo>
                  <a:cubicBezTo>
                    <a:pt x="15551" y="2843"/>
                    <a:pt x="15475" y="2834"/>
                    <a:pt x="15436" y="2817"/>
                  </a:cubicBezTo>
                  <a:cubicBezTo>
                    <a:pt x="15397" y="2801"/>
                    <a:pt x="15153" y="2764"/>
                    <a:pt x="14892" y="2733"/>
                  </a:cubicBezTo>
                  <a:cubicBezTo>
                    <a:pt x="14632" y="2703"/>
                    <a:pt x="14282" y="2660"/>
                    <a:pt x="14113" y="2638"/>
                  </a:cubicBezTo>
                  <a:cubicBezTo>
                    <a:pt x="13896" y="2611"/>
                    <a:pt x="13573" y="2628"/>
                    <a:pt x="13024" y="2695"/>
                  </a:cubicBezTo>
                  <a:cubicBezTo>
                    <a:pt x="12594" y="2748"/>
                    <a:pt x="12210" y="2801"/>
                    <a:pt x="12171" y="2815"/>
                  </a:cubicBezTo>
                  <a:cubicBezTo>
                    <a:pt x="12132" y="2829"/>
                    <a:pt x="11958" y="2848"/>
                    <a:pt x="11782" y="2859"/>
                  </a:cubicBezTo>
                  <a:cubicBezTo>
                    <a:pt x="11419" y="2882"/>
                    <a:pt x="11396" y="2896"/>
                    <a:pt x="10487" y="3460"/>
                  </a:cubicBezTo>
                  <a:lnTo>
                    <a:pt x="9818" y="3872"/>
                  </a:lnTo>
                  <a:lnTo>
                    <a:pt x="9789" y="4127"/>
                  </a:lnTo>
                  <a:cubicBezTo>
                    <a:pt x="9773" y="4268"/>
                    <a:pt x="9759" y="4561"/>
                    <a:pt x="9759" y="4778"/>
                  </a:cubicBezTo>
                  <a:lnTo>
                    <a:pt x="9759" y="5172"/>
                  </a:lnTo>
                  <a:lnTo>
                    <a:pt x="10747" y="5972"/>
                  </a:lnTo>
                  <a:lnTo>
                    <a:pt x="11737" y="6770"/>
                  </a:lnTo>
                  <a:lnTo>
                    <a:pt x="13162" y="6770"/>
                  </a:lnTo>
                  <a:lnTo>
                    <a:pt x="14590" y="6770"/>
                  </a:lnTo>
                  <a:lnTo>
                    <a:pt x="14835" y="6640"/>
                  </a:lnTo>
                  <a:cubicBezTo>
                    <a:pt x="14970" y="6569"/>
                    <a:pt x="15106" y="6473"/>
                    <a:pt x="15138" y="6430"/>
                  </a:cubicBezTo>
                  <a:cubicBezTo>
                    <a:pt x="15170" y="6386"/>
                    <a:pt x="15198" y="6369"/>
                    <a:pt x="15198" y="6391"/>
                  </a:cubicBezTo>
                  <a:cubicBezTo>
                    <a:pt x="15200" y="6443"/>
                    <a:pt x="16329" y="5829"/>
                    <a:pt x="16354" y="5762"/>
                  </a:cubicBezTo>
                  <a:cubicBezTo>
                    <a:pt x="16364" y="5734"/>
                    <a:pt x="16651" y="5300"/>
                    <a:pt x="16992" y="4794"/>
                  </a:cubicBezTo>
                  <a:cubicBezTo>
                    <a:pt x="17368" y="4238"/>
                    <a:pt x="17613" y="3825"/>
                    <a:pt x="17613" y="3754"/>
                  </a:cubicBezTo>
                  <a:cubicBezTo>
                    <a:pt x="17613" y="3690"/>
                    <a:pt x="17625" y="3625"/>
                    <a:pt x="17639" y="3610"/>
                  </a:cubicBezTo>
                  <a:cubicBezTo>
                    <a:pt x="17666" y="3582"/>
                    <a:pt x="18429" y="3870"/>
                    <a:pt x="18661" y="3994"/>
                  </a:cubicBezTo>
                  <a:cubicBezTo>
                    <a:pt x="18734" y="4034"/>
                    <a:pt x="19168" y="4360"/>
                    <a:pt x="19626" y="4719"/>
                  </a:cubicBezTo>
                  <a:lnTo>
                    <a:pt x="20460" y="5372"/>
                  </a:lnTo>
                  <a:lnTo>
                    <a:pt x="20876" y="6479"/>
                  </a:lnTo>
                  <a:cubicBezTo>
                    <a:pt x="21224" y="7403"/>
                    <a:pt x="21302" y="7662"/>
                    <a:pt x="21350" y="8052"/>
                  </a:cubicBezTo>
                  <a:cubicBezTo>
                    <a:pt x="21381" y="8308"/>
                    <a:pt x="21418" y="8550"/>
                    <a:pt x="21431" y="8591"/>
                  </a:cubicBezTo>
                  <a:cubicBezTo>
                    <a:pt x="21500" y="8806"/>
                    <a:pt x="21455" y="9271"/>
                    <a:pt x="21334" y="9585"/>
                  </a:cubicBezTo>
                  <a:cubicBezTo>
                    <a:pt x="21265" y="9766"/>
                    <a:pt x="21212" y="9932"/>
                    <a:pt x="21218" y="9954"/>
                  </a:cubicBezTo>
                  <a:cubicBezTo>
                    <a:pt x="21224" y="9975"/>
                    <a:pt x="21204" y="10038"/>
                    <a:pt x="21171" y="10092"/>
                  </a:cubicBezTo>
                  <a:cubicBezTo>
                    <a:pt x="21139" y="10147"/>
                    <a:pt x="21064" y="10283"/>
                    <a:pt x="21006" y="10398"/>
                  </a:cubicBezTo>
                  <a:cubicBezTo>
                    <a:pt x="20886" y="10636"/>
                    <a:pt x="20122" y="11741"/>
                    <a:pt x="20077" y="11741"/>
                  </a:cubicBezTo>
                  <a:cubicBezTo>
                    <a:pt x="20060" y="11741"/>
                    <a:pt x="19751" y="11317"/>
                    <a:pt x="19389" y="10799"/>
                  </a:cubicBezTo>
                  <a:cubicBezTo>
                    <a:pt x="19028" y="10282"/>
                    <a:pt x="18687" y="9842"/>
                    <a:pt x="18634" y="9818"/>
                  </a:cubicBezTo>
                  <a:cubicBezTo>
                    <a:pt x="18580" y="9795"/>
                    <a:pt x="18066" y="9596"/>
                    <a:pt x="17494" y="9377"/>
                  </a:cubicBezTo>
                  <a:cubicBezTo>
                    <a:pt x="16921" y="9158"/>
                    <a:pt x="16262" y="8902"/>
                    <a:pt x="16028" y="8809"/>
                  </a:cubicBezTo>
                  <a:lnTo>
                    <a:pt x="15602" y="8640"/>
                  </a:lnTo>
                  <a:lnTo>
                    <a:pt x="14673" y="8640"/>
                  </a:lnTo>
                  <a:lnTo>
                    <a:pt x="13742" y="8640"/>
                  </a:lnTo>
                  <a:lnTo>
                    <a:pt x="13366" y="8909"/>
                  </a:lnTo>
                  <a:cubicBezTo>
                    <a:pt x="13052" y="9134"/>
                    <a:pt x="12984" y="9207"/>
                    <a:pt x="12936" y="9374"/>
                  </a:cubicBezTo>
                  <a:cubicBezTo>
                    <a:pt x="12905" y="9482"/>
                    <a:pt x="12861" y="9582"/>
                    <a:pt x="12837" y="9597"/>
                  </a:cubicBezTo>
                  <a:cubicBezTo>
                    <a:pt x="12814" y="9612"/>
                    <a:pt x="12540" y="9518"/>
                    <a:pt x="12230" y="9386"/>
                  </a:cubicBezTo>
                  <a:lnTo>
                    <a:pt x="11667" y="9144"/>
                  </a:lnTo>
                  <a:lnTo>
                    <a:pt x="10985" y="9189"/>
                  </a:lnTo>
                  <a:cubicBezTo>
                    <a:pt x="10408" y="9227"/>
                    <a:pt x="10196" y="9266"/>
                    <a:pt x="9600" y="9441"/>
                  </a:cubicBezTo>
                  <a:lnTo>
                    <a:pt x="8897" y="9648"/>
                  </a:lnTo>
                  <a:lnTo>
                    <a:pt x="8205" y="10554"/>
                  </a:lnTo>
                  <a:lnTo>
                    <a:pt x="7517" y="11462"/>
                  </a:lnTo>
                  <a:lnTo>
                    <a:pt x="7401" y="12055"/>
                  </a:lnTo>
                  <a:cubicBezTo>
                    <a:pt x="7297" y="12591"/>
                    <a:pt x="7286" y="12783"/>
                    <a:pt x="7281" y="13979"/>
                  </a:cubicBezTo>
                  <a:cubicBezTo>
                    <a:pt x="7277" y="14734"/>
                    <a:pt x="7300" y="15541"/>
                    <a:pt x="7333" y="15849"/>
                  </a:cubicBezTo>
                  <a:cubicBezTo>
                    <a:pt x="7364" y="16147"/>
                    <a:pt x="7413" y="16699"/>
                    <a:pt x="7442" y="17078"/>
                  </a:cubicBezTo>
                  <a:cubicBezTo>
                    <a:pt x="7500" y="17819"/>
                    <a:pt x="7497" y="17805"/>
                    <a:pt x="7994" y="18915"/>
                  </a:cubicBezTo>
                  <a:cubicBezTo>
                    <a:pt x="8107" y="19168"/>
                    <a:pt x="8186" y="19395"/>
                    <a:pt x="8171" y="19420"/>
                  </a:cubicBezTo>
                  <a:cubicBezTo>
                    <a:pt x="8156" y="19445"/>
                    <a:pt x="8131" y="19462"/>
                    <a:pt x="8113" y="19459"/>
                  </a:cubicBezTo>
                  <a:cubicBezTo>
                    <a:pt x="8095" y="19456"/>
                    <a:pt x="7367" y="19327"/>
                    <a:pt x="6495" y="19173"/>
                  </a:cubicBezTo>
                  <a:lnTo>
                    <a:pt x="4910" y="18891"/>
                  </a:lnTo>
                  <a:lnTo>
                    <a:pt x="4106" y="18338"/>
                  </a:lnTo>
                  <a:cubicBezTo>
                    <a:pt x="3407" y="17858"/>
                    <a:pt x="3225" y="17703"/>
                    <a:pt x="2716" y="17161"/>
                  </a:cubicBezTo>
                  <a:cubicBezTo>
                    <a:pt x="2394" y="16818"/>
                    <a:pt x="2124" y="16513"/>
                    <a:pt x="2117" y="16482"/>
                  </a:cubicBezTo>
                  <a:cubicBezTo>
                    <a:pt x="2110" y="16450"/>
                    <a:pt x="1878" y="16002"/>
                    <a:pt x="1603" y="15486"/>
                  </a:cubicBezTo>
                  <a:cubicBezTo>
                    <a:pt x="1166" y="14666"/>
                    <a:pt x="1069" y="14432"/>
                    <a:pt x="820" y="13648"/>
                  </a:cubicBezTo>
                  <a:cubicBezTo>
                    <a:pt x="663" y="13154"/>
                    <a:pt x="520" y="12670"/>
                    <a:pt x="503" y="12576"/>
                  </a:cubicBezTo>
                  <a:cubicBezTo>
                    <a:pt x="486" y="12481"/>
                    <a:pt x="453" y="12380"/>
                    <a:pt x="430" y="12349"/>
                  </a:cubicBezTo>
                  <a:cubicBezTo>
                    <a:pt x="408" y="12319"/>
                    <a:pt x="400" y="12262"/>
                    <a:pt x="415" y="12223"/>
                  </a:cubicBezTo>
                  <a:cubicBezTo>
                    <a:pt x="429" y="12183"/>
                    <a:pt x="396" y="11855"/>
                    <a:pt x="340" y="11492"/>
                  </a:cubicBezTo>
                  <a:cubicBezTo>
                    <a:pt x="285" y="11128"/>
                    <a:pt x="221" y="10686"/>
                    <a:pt x="197" y="10510"/>
                  </a:cubicBezTo>
                  <a:cubicBezTo>
                    <a:pt x="173" y="10334"/>
                    <a:pt x="141" y="10157"/>
                    <a:pt x="125" y="10116"/>
                  </a:cubicBezTo>
                  <a:cubicBezTo>
                    <a:pt x="85" y="10012"/>
                    <a:pt x="71" y="8528"/>
                    <a:pt x="109" y="8469"/>
                  </a:cubicBezTo>
                  <a:cubicBezTo>
                    <a:pt x="127" y="8442"/>
                    <a:pt x="153" y="8217"/>
                    <a:pt x="166" y="7972"/>
                  </a:cubicBezTo>
                  <a:cubicBezTo>
                    <a:pt x="191" y="7483"/>
                    <a:pt x="158" y="7563"/>
                    <a:pt x="967" y="6014"/>
                  </a:cubicBezTo>
                  <a:cubicBezTo>
                    <a:pt x="1297" y="5381"/>
                    <a:pt x="2190" y="4218"/>
                    <a:pt x="2858" y="3546"/>
                  </a:cubicBezTo>
                  <a:cubicBezTo>
                    <a:pt x="3102" y="3302"/>
                    <a:pt x="3612" y="2788"/>
                    <a:pt x="3992" y="2406"/>
                  </a:cubicBezTo>
                  <a:lnTo>
                    <a:pt x="4685" y="1711"/>
                  </a:lnTo>
                  <a:lnTo>
                    <a:pt x="5426" y="1929"/>
                  </a:lnTo>
                  <a:cubicBezTo>
                    <a:pt x="5834" y="2049"/>
                    <a:pt x="6184" y="2138"/>
                    <a:pt x="6202" y="2126"/>
                  </a:cubicBezTo>
                  <a:cubicBezTo>
                    <a:pt x="6221" y="2114"/>
                    <a:pt x="6305" y="2163"/>
                    <a:pt x="6389" y="2235"/>
                  </a:cubicBezTo>
                  <a:lnTo>
                    <a:pt x="6541" y="2366"/>
                  </a:lnTo>
                  <a:lnTo>
                    <a:pt x="5924" y="2949"/>
                  </a:lnTo>
                  <a:cubicBezTo>
                    <a:pt x="5568" y="3287"/>
                    <a:pt x="5269" y="3614"/>
                    <a:pt x="5214" y="3725"/>
                  </a:cubicBezTo>
                  <a:cubicBezTo>
                    <a:pt x="5163" y="3830"/>
                    <a:pt x="5136" y="3915"/>
                    <a:pt x="5157" y="3916"/>
                  </a:cubicBezTo>
                  <a:cubicBezTo>
                    <a:pt x="5177" y="3917"/>
                    <a:pt x="5159" y="3947"/>
                    <a:pt x="5118" y="3980"/>
                  </a:cubicBezTo>
                  <a:cubicBezTo>
                    <a:pt x="5077" y="4013"/>
                    <a:pt x="4796" y="4500"/>
                    <a:pt x="4492" y="5062"/>
                  </a:cubicBezTo>
                  <a:lnTo>
                    <a:pt x="3940" y="6084"/>
                  </a:lnTo>
                  <a:lnTo>
                    <a:pt x="3940" y="7057"/>
                  </a:lnTo>
                  <a:lnTo>
                    <a:pt x="3940" y="8031"/>
                  </a:lnTo>
                  <a:lnTo>
                    <a:pt x="4653" y="8618"/>
                  </a:lnTo>
                  <a:cubicBezTo>
                    <a:pt x="5046" y="8942"/>
                    <a:pt x="5402" y="9212"/>
                    <a:pt x="5445" y="9220"/>
                  </a:cubicBezTo>
                  <a:cubicBezTo>
                    <a:pt x="5488" y="9227"/>
                    <a:pt x="6055" y="9048"/>
                    <a:pt x="6705" y="8821"/>
                  </a:cubicBezTo>
                  <a:lnTo>
                    <a:pt x="7885" y="8407"/>
                  </a:lnTo>
                  <a:lnTo>
                    <a:pt x="7971" y="8146"/>
                  </a:lnTo>
                  <a:cubicBezTo>
                    <a:pt x="8018" y="8002"/>
                    <a:pt x="8044" y="7874"/>
                    <a:pt x="8031" y="7861"/>
                  </a:cubicBezTo>
                  <a:cubicBezTo>
                    <a:pt x="8018" y="7847"/>
                    <a:pt x="8037" y="7802"/>
                    <a:pt x="8072" y="7759"/>
                  </a:cubicBezTo>
                  <a:cubicBezTo>
                    <a:pt x="8107" y="7716"/>
                    <a:pt x="8247" y="7348"/>
                    <a:pt x="8383" y="6942"/>
                  </a:cubicBezTo>
                  <a:lnTo>
                    <a:pt x="8630" y="6205"/>
                  </a:lnTo>
                  <a:lnTo>
                    <a:pt x="8575" y="5368"/>
                  </a:lnTo>
                  <a:cubicBezTo>
                    <a:pt x="8545" y="4908"/>
                    <a:pt x="8508" y="4510"/>
                    <a:pt x="8492" y="4484"/>
                  </a:cubicBezTo>
                  <a:cubicBezTo>
                    <a:pt x="8476" y="4457"/>
                    <a:pt x="8468" y="4357"/>
                    <a:pt x="8475" y="4261"/>
                  </a:cubicBezTo>
                  <a:cubicBezTo>
                    <a:pt x="8486" y="4104"/>
                    <a:pt x="8438" y="4031"/>
                    <a:pt x="7979" y="3483"/>
                  </a:cubicBezTo>
                  <a:cubicBezTo>
                    <a:pt x="7631" y="3069"/>
                    <a:pt x="7354" y="2793"/>
                    <a:pt x="7097" y="2604"/>
                  </a:cubicBezTo>
                  <a:lnTo>
                    <a:pt x="6723" y="2328"/>
                  </a:lnTo>
                  <a:lnTo>
                    <a:pt x="7022" y="2039"/>
                  </a:lnTo>
                  <a:cubicBezTo>
                    <a:pt x="7272" y="1797"/>
                    <a:pt x="7511" y="1650"/>
                    <a:pt x="8458" y="1153"/>
                  </a:cubicBezTo>
                  <a:cubicBezTo>
                    <a:pt x="9588" y="560"/>
                    <a:pt x="9597" y="558"/>
                    <a:pt x="10277" y="415"/>
                  </a:cubicBezTo>
                  <a:cubicBezTo>
                    <a:pt x="10653" y="336"/>
                    <a:pt x="10987" y="250"/>
                    <a:pt x="11016" y="225"/>
                  </a:cubicBezTo>
                  <a:cubicBezTo>
                    <a:pt x="11046" y="199"/>
                    <a:pt x="11080" y="190"/>
                    <a:pt x="11094" y="205"/>
                  </a:cubicBezTo>
                  <a:cubicBezTo>
                    <a:pt x="11108" y="220"/>
                    <a:pt x="11275" y="199"/>
                    <a:pt x="11462" y="159"/>
                  </a:cubicBezTo>
                  <a:cubicBezTo>
                    <a:pt x="11650" y="118"/>
                    <a:pt x="11827" y="94"/>
                    <a:pt x="11857" y="105"/>
                  </a:cubicBezTo>
                  <a:close/>
                  <a:moveTo>
                    <a:pt x="6651" y="2406"/>
                  </a:moveTo>
                  <a:lnTo>
                    <a:pt x="7014" y="2667"/>
                  </a:lnTo>
                  <a:cubicBezTo>
                    <a:pt x="7265" y="2847"/>
                    <a:pt x="7526" y="3107"/>
                    <a:pt x="7873" y="3522"/>
                  </a:cubicBezTo>
                  <a:cubicBezTo>
                    <a:pt x="8443" y="4203"/>
                    <a:pt x="8385" y="4018"/>
                    <a:pt x="8479" y="5417"/>
                  </a:cubicBezTo>
                  <a:cubicBezTo>
                    <a:pt x="8529" y="6157"/>
                    <a:pt x="8524" y="6387"/>
                    <a:pt x="8451" y="6486"/>
                  </a:cubicBezTo>
                  <a:cubicBezTo>
                    <a:pt x="8398" y="6559"/>
                    <a:pt x="7867" y="8098"/>
                    <a:pt x="7867" y="8180"/>
                  </a:cubicBezTo>
                  <a:cubicBezTo>
                    <a:pt x="7867" y="8286"/>
                    <a:pt x="7723" y="8351"/>
                    <a:pt x="6620" y="8740"/>
                  </a:cubicBezTo>
                  <a:cubicBezTo>
                    <a:pt x="6006" y="8956"/>
                    <a:pt x="5486" y="9131"/>
                    <a:pt x="5466" y="9130"/>
                  </a:cubicBezTo>
                  <a:cubicBezTo>
                    <a:pt x="5446" y="9130"/>
                    <a:pt x="5115" y="8870"/>
                    <a:pt x="4731" y="8552"/>
                  </a:cubicBezTo>
                  <a:lnTo>
                    <a:pt x="4034" y="7976"/>
                  </a:lnTo>
                  <a:lnTo>
                    <a:pt x="4034" y="7047"/>
                  </a:lnTo>
                  <a:lnTo>
                    <a:pt x="4034" y="6119"/>
                  </a:lnTo>
                  <a:lnTo>
                    <a:pt x="4703" y="4881"/>
                  </a:lnTo>
                  <a:cubicBezTo>
                    <a:pt x="5070" y="4201"/>
                    <a:pt x="5395" y="3614"/>
                    <a:pt x="5424" y="3576"/>
                  </a:cubicBezTo>
                  <a:cubicBezTo>
                    <a:pt x="5454" y="3537"/>
                    <a:pt x="5741" y="3257"/>
                    <a:pt x="6064" y="2954"/>
                  </a:cubicBezTo>
                  <a:lnTo>
                    <a:pt x="6651" y="2406"/>
                  </a:lnTo>
                  <a:close/>
                  <a:moveTo>
                    <a:pt x="13849" y="2733"/>
                  </a:moveTo>
                  <a:cubicBezTo>
                    <a:pt x="14087" y="2733"/>
                    <a:pt x="14315" y="2750"/>
                    <a:pt x="14490" y="2785"/>
                  </a:cubicBezTo>
                  <a:cubicBezTo>
                    <a:pt x="14633" y="2813"/>
                    <a:pt x="14805" y="2832"/>
                    <a:pt x="14870" y="2826"/>
                  </a:cubicBezTo>
                  <a:cubicBezTo>
                    <a:pt x="14935" y="2819"/>
                    <a:pt x="15010" y="2825"/>
                    <a:pt x="15036" y="2842"/>
                  </a:cubicBezTo>
                  <a:cubicBezTo>
                    <a:pt x="15062" y="2859"/>
                    <a:pt x="15326" y="2900"/>
                    <a:pt x="15626" y="2932"/>
                  </a:cubicBezTo>
                  <a:cubicBezTo>
                    <a:pt x="16061" y="2979"/>
                    <a:pt x="16284" y="3034"/>
                    <a:pt x="16735" y="3206"/>
                  </a:cubicBezTo>
                  <a:cubicBezTo>
                    <a:pt x="17044" y="3325"/>
                    <a:pt x="17347" y="3456"/>
                    <a:pt x="17408" y="3498"/>
                  </a:cubicBezTo>
                  <a:cubicBezTo>
                    <a:pt x="17616" y="3640"/>
                    <a:pt x="17557" y="3781"/>
                    <a:pt x="16866" y="4800"/>
                  </a:cubicBezTo>
                  <a:lnTo>
                    <a:pt x="16217" y="5757"/>
                  </a:lnTo>
                  <a:lnTo>
                    <a:pt x="15394" y="6215"/>
                  </a:lnTo>
                  <a:lnTo>
                    <a:pt x="14570" y="6672"/>
                  </a:lnTo>
                  <a:lnTo>
                    <a:pt x="13169" y="6669"/>
                  </a:lnTo>
                  <a:lnTo>
                    <a:pt x="11769" y="6667"/>
                  </a:lnTo>
                  <a:lnTo>
                    <a:pt x="10809" y="5894"/>
                  </a:lnTo>
                  <a:lnTo>
                    <a:pt x="9847" y="5123"/>
                  </a:lnTo>
                  <a:lnTo>
                    <a:pt x="9865" y="4572"/>
                  </a:lnTo>
                  <a:cubicBezTo>
                    <a:pt x="9877" y="4239"/>
                    <a:pt x="9905" y="3993"/>
                    <a:pt x="9940" y="3950"/>
                  </a:cubicBezTo>
                  <a:cubicBezTo>
                    <a:pt x="9972" y="3910"/>
                    <a:pt x="10258" y="3717"/>
                    <a:pt x="10575" y="3520"/>
                  </a:cubicBezTo>
                  <a:cubicBezTo>
                    <a:pt x="10893" y="3323"/>
                    <a:pt x="11169" y="3139"/>
                    <a:pt x="11187" y="3111"/>
                  </a:cubicBezTo>
                  <a:cubicBezTo>
                    <a:pt x="11226" y="3050"/>
                    <a:pt x="11262" y="3042"/>
                    <a:pt x="11935" y="2951"/>
                  </a:cubicBezTo>
                  <a:cubicBezTo>
                    <a:pt x="12235" y="2910"/>
                    <a:pt x="12511" y="2864"/>
                    <a:pt x="12550" y="2848"/>
                  </a:cubicBezTo>
                  <a:cubicBezTo>
                    <a:pt x="12589" y="2832"/>
                    <a:pt x="12659" y="2823"/>
                    <a:pt x="12705" y="2829"/>
                  </a:cubicBezTo>
                  <a:cubicBezTo>
                    <a:pt x="12751" y="2835"/>
                    <a:pt x="12949" y="2815"/>
                    <a:pt x="13146" y="2785"/>
                  </a:cubicBezTo>
                  <a:cubicBezTo>
                    <a:pt x="13363" y="2750"/>
                    <a:pt x="13611" y="2733"/>
                    <a:pt x="13849" y="2733"/>
                  </a:cubicBezTo>
                  <a:close/>
                  <a:moveTo>
                    <a:pt x="13787" y="8733"/>
                  </a:moveTo>
                  <a:lnTo>
                    <a:pt x="14765" y="8741"/>
                  </a:lnTo>
                  <a:cubicBezTo>
                    <a:pt x="15483" y="8747"/>
                    <a:pt x="15763" y="8766"/>
                    <a:pt x="15815" y="8812"/>
                  </a:cubicBezTo>
                  <a:cubicBezTo>
                    <a:pt x="15907" y="8893"/>
                    <a:pt x="16956" y="9291"/>
                    <a:pt x="16988" y="9257"/>
                  </a:cubicBezTo>
                  <a:cubicBezTo>
                    <a:pt x="17002" y="9242"/>
                    <a:pt x="17048" y="9261"/>
                    <a:pt x="17089" y="9298"/>
                  </a:cubicBezTo>
                  <a:cubicBezTo>
                    <a:pt x="17181" y="9382"/>
                    <a:pt x="18233" y="9785"/>
                    <a:pt x="18266" y="9749"/>
                  </a:cubicBezTo>
                  <a:cubicBezTo>
                    <a:pt x="18280" y="9735"/>
                    <a:pt x="18315" y="9747"/>
                    <a:pt x="18347" y="9774"/>
                  </a:cubicBezTo>
                  <a:cubicBezTo>
                    <a:pt x="18378" y="9801"/>
                    <a:pt x="18499" y="9874"/>
                    <a:pt x="18613" y="9938"/>
                  </a:cubicBezTo>
                  <a:cubicBezTo>
                    <a:pt x="18727" y="10002"/>
                    <a:pt x="18817" y="10075"/>
                    <a:pt x="18813" y="10099"/>
                  </a:cubicBezTo>
                  <a:cubicBezTo>
                    <a:pt x="18809" y="10122"/>
                    <a:pt x="19077" y="10527"/>
                    <a:pt x="19410" y="11000"/>
                  </a:cubicBezTo>
                  <a:lnTo>
                    <a:pt x="20015" y="11861"/>
                  </a:lnTo>
                  <a:lnTo>
                    <a:pt x="19843" y="12096"/>
                  </a:lnTo>
                  <a:cubicBezTo>
                    <a:pt x="19703" y="12290"/>
                    <a:pt x="19471" y="12462"/>
                    <a:pt x="18562" y="13046"/>
                  </a:cubicBezTo>
                  <a:lnTo>
                    <a:pt x="17454" y="13758"/>
                  </a:lnTo>
                  <a:lnTo>
                    <a:pt x="17024" y="13749"/>
                  </a:lnTo>
                  <a:cubicBezTo>
                    <a:pt x="16788" y="13744"/>
                    <a:pt x="16234" y="13726"/>
                    <a:pt x="15792" y="13707"/>
                  </a:cubicBezTo>
                  <a:cubicBezTo>
                    <a:pt x="15013" y="13674"/>
                    <a:pt x="14977" y="13667"/>
                    <a:pt x="14689" y="13516"/>
                  </a:cubicBezTo>
                  <a:cubicBezTo>
                    <a:pt x="14366" y="13347"/>
                    <a:pt x="14259" y="13187"/>
                    <a:pt x="14357" y="13024"/>
                  </a:cubicBezTo>
                  <a:cubicBezTo>
                    <a:pt x="14387" y="12974"/>
                    <a:pt x="14395" y="12891"/>
                    <a:pt x="14375" y="12840"/>
                  </a:cubicBezTo>
                  <a:cubicBezTo>
                    <a:pt x="14356" y="12789"/>
                    <a:pt x="14333" y="12638"/>
                    <a:pt x="14324" y="12503"/>
                  </a:cubicBezTo>
                  <a:cubicBezTo>
                    <a:pt x="14316" y="12367"/>
                    <a:pt x="14278" y="11997"/>
                    <a:pt x="14240" y="11680"/>
                  </a:cubicBezTo>
                  <a:lnTo>
                    <a:pt x="14170" y="11105"/>
                  </a:lnTo>
                  <a:lnTo>
                    <a:pt x="13660" y="10439"/>
                  </a:lnTo>
                  <a:cubicBezTo>
                    <a:pt x="13379" y="10072"/>
                    <a:pt x="13137" y="9771"/>
                    <a:pt x="13120" y="9771"/>
                  </a:cubicBezTo>
                  <a:cubicBezTo>
                    <a:pt x="13104" y="9771"/>
                    <a:pt x="13051" y="9742"/>
                    <a:pt x="13005" y="9707"/>
                  </a:cubicBezTo>
                  <a:cubicBezTo>
                    <a:pt x="12923" y="9644"/>
                    <a:pt x="12922" y="9634"/>
                    <a:pt x="13013" y="9448"/>
                  </a:cubicBezTo>
                  <a:cubicBezTo>
                    <a:pt x="13120" y="9231"/>
                    <a:pt x="13177" y="9172"/>
                    <a:pt x="13535" y="8914"/>
                  </a:cubicBezTo>
                  <a:lnTo>
                    <a:pt x="13787" y="8733"/>
                  </a:lnTo>
                  <a:close/>
                  <a:moveTo>
                    <a:pt x="11722" y="9271"/>
                  </a:moveTo>
                  <a:lnTo>
                    <a:pt x="12196" y="9477"/>
                  </a:lnTo>
                  <a:cubicBezTo>
                    <a:pt x="12456" y="9591"/>
                    <a:pt x="12694" y="9706"/>
                    <a:pt x="12725" y="9731"/>
                  </a:cubicBezTo>
                  <a:cubicBezTo>
                    <a:pt x="12765" y="9765"/>
                    <a:pt x="12748" y="9856"/>
                    <a:pt x="12661" y="10082"/>
                  </a:cubicBezTo>
                  <a:cubicBezTo>
                    <a:pt x="12416" y="10712"/>
                    <a:pt x="12403" y="10609"/>
                    <a:pt x="12816" y="11374"/>
                  </a:cubicBezTo>
                  <a:cubicBezTo>
                    <a:pt x="13020" y="11751"/>
                    <a:pt x="13218" y="12087"/>
                    <a:pt x="13258" y="12120"/>
                  </a:cubicBezTo>
                  <a:cubicBezTo>
                    <a:pt x="13298" y="12153"/>
                    <a:pt x="13313" y="12181"/>
                    <a:pt x="13291" y="12182"/>
                  </a:cubicBezTo>
                  <a:cubicBezTo>
                    <a:pt x="13269" y="12183"/>
                    <a:pt x="13333" y="12332"/>
                    <a:pt x="13431" y="12515"/>
                  </a:cubicBezTo>
                  <a:cubicBezTo>
                    <a:pt x="13529" y="12698"/>
                    <a:pt x="13637" y="12902"/>
                    <a:pt x="13670" y="12970"/>
                  </a:cubicBezTo>
                  <a:cubicBezTo>
                    <a:pt x="13702" y="13037"/>
                    <a:pt x="13841" y="13161"/>
                    <a:pt x="13979" y="13244"/>
                  </a:cubicBezTo>
                  <a:cubicBezTo>
                    <a:pt x="14163" y="13353"/>
                    <a:pt x="14228" y="13419"/>
                    <a:pt x="14219" y="13489"/>
                  </a:cubicBezTo>
                  <a:cubicBezTo>
                    <a:pt x="14213" y="13542"/>
                    <a:pt x="14177" y="13874"/>
                    <a:pt x="14142" y="14228"/>
                  </a:cubicBezTo>
                  <a:lnTo>
                    <a:pt x="14079" y="14872"/>
                  </a:lnTo>
                  <a:lnTo>
                    <a:pt x="13732" y="15557"/>
                  </a:lnTo>
                  <a:cubicBezTo>
                    <a:pt x="13542" y="15934"/>
                    <a:pt x="13334" y="16331"/>
                    <a:pt x="13270" y="16439"/>
                  </a:cubicBezTo>
                  <a:cubicBezTo>
                    <a:pt x="13075" y="16764"/>
                    <a:pt x="11708" y="18225"/>
                    <a:pt x="11226" y="18622"/>
                  </a:cubicBezTo>
                  <a:cubicBezTo>
                    <a:pt x="10979" y="18826"/>
                    <a:pt x="10759" y="19021"/>
                    <a:pt x="10738" y="19057"/>
                  </a:cubicBezTo>
                  <a:cubicBezTo>
                    <a:pt x="10717" y="19093"/>
                    <a:pt x="10680" y="19110"/>
                    <a:pt x="10655" y="19094"/>
                  </a:cubicBezTo>
                  <a:cubicBezTo>
                    <a:pt x="10600" y="19059"/>
                    <a:pt x="9566" y="19261"/>
                    <a:pt x="9494" y="19322"/>
                  </a:cubicBezTo>
                  <a:cubicBezTo>
                    <a:pt x="9466" y="19346"/>
                    <a:pt x="9430" y="19353"/>
                    <a:pt x="9416" y="19337"/>
                  </a:cubicBezTo>
                  <a:cubicBezTo>
                    <a:pt x="9401" y="19322"/>
                    <a:pt x="9210" y="19346"/>
                    <a:pt x="8993" y="19390"/>
                  </a:cubicBezTo>
                  <a:cubicBezTo>
                    <a:pt x="8776" y="19433"/>
                    <a:pt x="8555" y="19479"/>
                    <a:pt x="8500" y="19491"/>
                  </a:cubicBezTo>
                  <a:cubicBezTo>
                    <a:pt x="8387" y="19516"/>
                    <a:pt x="8343" y="19471"/>
                    <a:pt x="8233" y="19219"/>
                  </a:cubicBezTo>
                  <a:cubicBezTo>
                    <a:pt x="7932" y="18525"/>
                    <a:pt x="7763" y="18160"/>
                    <a:pt x="7715" y="18100"/>
                  </a:cubicBezTo>
                  <a:cubicBezTo>
                    <a:pt x="7646" y="18014"/>
                    <a:pt x="7640" y="17987"/>
                    <a:pt x="7580" y="17373"/>
                  </a:cubicBezTo>
                  <a:cubicBezTo>
                    <a:pt x="7553" y="17103"/>
                    <a:pt x="7522" y="16850"/>
                    <a:pt x="7509" y="16811"/>
                  </a:cubicBezTo>
                  <a:cubicBezTo>
                    <a:pt x="7495" y="16773"/>
                    <a:pt x="7477" y="16551"/>
                    <a:pt x="7468" y="16319"/>
                  </a:cubicBezTo>
                  <a:cubicBezTo>
                    <a:pt x="7458" y="16087"/>
                    <a:pt x="7425" y="15598"/>
                    <a:pt x="7393" y="15232"/>
                  </a:cubicBezTo>
                  <a:cubicBezTo>
                    <a:pt x="7340" y="14613"/>
                    <a:pt x="7353" y="12635"/>
                    <a:pt x="7411" y="12539"/>
                  </a:cubicBezTo>
                  <a:cubicBezTo>
                    <a:pt x="7424" y="12517"/>
                    <a:pt x="7471" y="12281"/>
                    <a:pt x="7517" y="12013"/>
                  </a:cubicBezTo>
                  <a:lnTo>
                    <a:pt x="7602" y="11524"/>
                  </a:lnTo>
                  <a:lnTo>
                    <a:pt x="8236" y="10684"/>
                  </a:lnTo>
                  <a:cubicBezTo>
                    <a:pt x="8865" y="9850"/>
                    <a:pt x="9080" y="9608"/>
                    <a:pt x="9152" y="9654"/>
                  </a:cubicBezTo>
                  <a:cubicBezTo>
                    <a:pt x="9193" y="9681"/>
                    <a:pt x="9823" y="9496"/>
                    <a:pt x="9971" y="9414"/>
                  </a:cubicBezTo>
                  <a:cubicBezTo>
                    <a:pt x="10085" y="9351"/>
                    <a:pt x="10070" y="9352"/>
                    <a:pt x="10990" y="9306"/>
                  </a:cubicBezTo>
                  <a:lnTo>
                    <a:pt x="11722" y="9271"/>
                  </a:lnTo>
                  <a:close/>
                  <a:moveTo>
                    <a:pt x="12899" y="9818"/>
                  </a:moveTo>
                  <a:cubicBezTo>
                    <a:pt x="12916" y="9820"/>
                    <a:pt x="12958" y="9822"/>
                    <a:pt x="12995" y="9822"/>
                  </a:cubicBezTo>
                  <a:cubicBezTo>
                    <a:pt x="13031" y="9822"/>
                    <a:pt x="13298" y="10132"/>
                    <a:pt x="13587" y="10513"/>
                  </a:cubicBezTo>
                  <a:cubicBezTo>
                    <a:pt x="14003" y="11063"/>
                    <a:pt x="14112" y="11241"/>
                    <a:pt x="14113" y="11364"/>
                  </a:cubicBezTo>
                  <a:cubicBezTo>
                    <a:pt x="14113" y="11449"/>
                    <a:pt x="14154" y="11849"/>
                    <a:pt x="14204" y="12250"/>
                  </a:cubicBezTo>
                  <a:cubicBezTo>
                    <a:pt x="14265" y="12736"/>
                    <a:pt x="14282" y="13019"/>
                    <a:pt x="14253" y="13097"/>
                  </a:cubicBezTo>
                  <a:cubicBezTo>
                    <a:pt x="14203" y="13235"/>
                    <a:pt x="14188" y="13238"/>
                    <a:pt x="13981" y="13131"/>
                  </a:cubicBezTo>
                  <a:cubicBezTo>
                    <a:pt x="13862" y="13069"/>
                    <a:pt x="13759" y="12924"/>
                    <a:pt x="13535" y="12505"/>
                  </a:cubicBezTo>
                  <a:cubicBezTo>
                    <a:pt x="13376" y="12206"/>
                    <a:pt x="13224" y="11946"/>
                    <a:pt x="13197" y="11928"/>
                  </a:cubicBezTo>
                  <a:cubicBezTo>
                    <a:pt x="13171" y="11910"/>
                    <a:pt x="13144" y="11862"/>
                    <a:pt x="13138" y="11820"/>
                  </a:cubicBezTo>
                  <a:cubicBezTo>
                    <a:pt x="13132" y="11778"/>
                    <a:pt x="12998" y="11498"/>
                    <a:pt x="12839" y="11198"/>
                  </a:cubicBezTo>
                  <a:lnTo>
                    <a:pt x="12547" y="10650"/>
                  </a:lnTo>
                  <a:lnTo>
                    <a:pt x="12710" y="10234"/>
                  </a:lnTo>
                  <a:cubicBezTo>
                    <a:pt x="12798" y="10005"/>
                    <a:pt x="12883" y="9817"/>
                    <a:pt x="12899" y="9818"/>
                  </a:cubicBezTo>
                  <a:close/>
                  <a:moveTo>
                    <a:pt x="20082" y="11986"/>
                  </a:moveTo>
                  <a:cubicBezTo>
                    <a:pt x="20158" y="11986"/>
                    <a:pt x="20254" y="12299"/>
                    <a:pt x="20289" y="12666"/>
                  </a:cubicBezTo>
                  <a:cubicBezTo>
                    <a:pt x="20307" y="12862"/>
                    <a:pt x="20340" y="13034"/>
                    <a:pt x="20362" y="13048"/>
                  </a:cubicBezTo>
                  <a:cubicBezTo>
                    <a:pt x="20383" y="13061"/>
                    <a:pt x="20388" y="13107"/>
                    <a:pt x="20373" y="13149"/>
                  </a:cubicBezTo>
                  <a:cubicBezTo>
                    <a:pt x="20348" y="13218"/>
                    <a:pt x="20405" y="13856"/>
                    <a:pt x="20497" y="14531"/>
                  </a:cubicBezTo>
                  <a:cubicBezTo>
                    <a:pt x="20532" y="14785"/>
                    <a:pt x="20526" y="14800"/>
                    <a:pt x="20048" y="15822"/>
                  </a:cubicBezTo>
                  <a:lnTo>
                    <a:pt x="19563" y="16857"/>
                  </a:lnTo>
                  <a:lnTo>
                    <a:pt x="18720" y="17851"/>
                  </a:lnTo>
                  <a:cubicBezTo>
                    <a:pt x="18255" y="18398"/>
                    <a:pt x="17766" y="18971"/>
                    <a:pt x="17636" y="19128"/>
                  </a:cubicBezTo>
                  <a:cubicBezTo>
                    <a:pt x="17444" y="19359"/>
                    <a:pt x="17180" y="19557"/>
                    <a:pt x="16240" y="20171"/>
                  </a:cubicBezTo>
                  <a:lnTo>
                    <a:pt x="15083" y="20930"/>
                  </a:lnTo>
                  <a:lnTo>
                    <a:pt x="14632" y="21013"/>
                  </a:lnTo>
                  <a:cubicBezTo>
                    <a:pt x="14384" y="21060"/>
                    <a:pt x="14165" y="21110"/>
                    <a:pt x="14144" y="21124"/>
                  </a:cubicBezTo>
                  <a:cubicBezTo>
                    <a:pt x="14122" y="21138"/>
                    <a:pt x="14008" y="21155"/>
                    <a:pt x="13890" y="21163"/>
                  </a:cubicBezTo>
                  <a:cubicBezTo>
                    <a:pt x="13773" y="21170"/>
                    <a:pt x="13655" y="21200"/>
                    <a:pt x="13629" y="21228"/>
                  </a:cubicBezTo>
                  <a:cubicBezTo>
                    <a:pt x="13602" y="21256"/>
                    <a:pt x="13557" y="21269"/>
                    <a:pt x="13527" y="21258"/>
                  </a:cubicBezTo>
                  <a:cubicBezTo>
                    <a:pt x="13498" y="21246"/>
                    <a:pt x="13206" y="21287"/>
                    <a:pt x="12881" y="21348"/>
                  </a:cubicBezTo>
                  <a:cubicBezTo>
                    <a:pt x="12428" y="21434"/>
                    <a:pt x="12219" y="21452"/>
                    <a:pt x="11984" y="21424"/>
                  </a:cubicBezTo>
                  <a:cubicBezTo>
                    <a:pt x="11815" y="21404"/>
                    <a:pt x="11494" y="21366"/>
                    <a:pt x="11273" y="21339"/>
                  </a:cubicBezTo>
                  <a:cubicBezTo>
                    <a:pt x="11052" y="21312"/>
                    <a:pt x="10749" y="21275"/>
                    <a:pt x="10599" y="21258"/>
                  </a:cubicBezTo>
                  <a:cubicBezTo>
                    <a:pt x="10319" y="21225"/>
                    <a:pt x="10237" y="21179"/>
                    <a:pt x="8993" y="20342"/>
                  </a:cubicBezTo>
                  <a:cubicBezTo>
                    <a:pt x="8539" y="20036"/>
                    <a:pt x="8344" y="19748"/>
                    <a:pt x="8503" y="19620"/>
                  </a:cubicBezTo>
                  <a:cubicBezTo>
                    <a:pt x="8531" y="19597"/>
                    <a:pt x="8920" y="19508"/>
                    <a:pt x="9369" y="19420"/>
                  </a:cubicBezTo>
                  <a:cubicBezTo>
                    <a:pt x="9818" y="19332"/>
                    <a:pt x="10196" y="19240"/>
                    <a:pt x="10209" y="19219"/>
                  </a:cubicBezTo>
                  <a:cubicBezTo>
                    <a:pt x="10222" y="19197"/>
                    <a:pt x="10271" y="19191"/>
                    <a:pt x="10319" y="19204"/>
                  </a:cubicBezTo>
                  <a:cubicBezTo>
                    <a:pt x="10508" y="19256"/>
                    <a:pt x="10790" y="19111"/>
                    <a:pt x="11273" y="18715"/>
                  </a:cubicBezTo>
                  <a:cubicBezTo>
                    <a:pt x="11695" y="18371"/>
                    <a:pt x="12694" y="17330"/>
                    <a:pt x="13197" y="16710"/>
                  </a:cubicBezTo>
                  <a:cubicBezTo>
                    <a:pt x="13378" y="16487"/>
                    <a:pt x="13552" y="16171"/>
                    <a:pt x="13522" y="16120"/>
                  </a:cubicBezTo>
                  <a:cubicBezTo>
                    <a:pt x="13508" y="16098"/>
                    <a:pt x="13528" y="16055"/>
                    <a:pt x="13566" y="16022"/>
                  </a:cubicBezTo>
                  <a:cubicBezTo>
                    <a:pt x="13605" y="15989"/>
                    <a:pt x="13757" y="15726"/>
                    <a:pt x="13904" y="15440"/>
                  </a:cubicBezTo>
                  <a:lnTo>
                    <a:pt x="14175" y="14921"/>
                  </a:lnTo>
                  <a:lnTo>
                    <a:pt x="14241" y="14228"/>
                  </a:lnTo>
                  <a:cubicBezTo>
                    <a:pt x="14279" y="13847"/>
                    <a:pt x="14325" y="13520"/>
                    <a:pt x="14344" y="13499"/>
                  </a:cubicBezTo>
                  <a:cubicBezTo>
                    <a:pt x="14363" y="13479"/>
                    <a:pt x="14499" y="13531"/>
                    <a:pt x="14647" y="13614"/>
                  </a:cubicBezTo>
                  <a:cubicBezTo>
                    <a:pt x="14825" y="13714"/>
                    <a:pt x="14969" y="13760"/>
                    <a:pt x="15071" y="13751"/>
                  </a:cubicBezTo>
                  <a:cubicBezTo>
                    <a:pt x="15156" y="13743"/>
                    <a:pt x="15247" y="13751"/>
                    <a:pt x="15273" y="13766"/>
                  </a:cubicBezTo>
                  <a:cubicBezTo>
                    <a:pt x="15298" y="13782"/>
                    <a:pt x="15808" y="13810"/>
                    <a:pt x="16406" y="13829"/>
                  </a:cubicBezTo>
                  <a:lnTo>
                    <a:pt x="17494" y="13861"/>
                  </a:lnTo>
                  <a:lnTo>
                    <a:pt x="18637" y="13119"/>
                  </a:lnTo>
                  <a:cubicBezTo>
                    <a:pt x="19518" y="12547"/>
                    <a:pt x="19807" y="12333"/>
                    <a:pt x="19908" y="12182"/>
                  </a:cubicBezTo>
                  <a:cubicBezTo>
                    <a:pt x="19980" y="12074"/>
                    <a:pt x="20058" y="11986"/>
                    <a:pt x="20082" y="11986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64" name="Circle"/>
            <p:cNvSpPr/>
            <p:nvPr/>
          </p:nvSpPr>
          <p:spPr>
            <a:xfrm>
              <a:off x="4151167" y="709520"/>
              <a:ext cx="216655" cy="216652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65" name="Circle"/>
            <p:cNvSpPr/>
            <p:nvPr/>
          </p:nvSpPr>
          <p:spPr>
            <a:xfrm>
              <a:off x="4787023" y="2663330"/>
              <a:ext cx="216655" cy="216653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66" name="Circle"/>
            <p:cNvSpPr/>
            <p:nvPr/>
          </p:nvSpPr>
          <p:spPr>
            <a:xfrm>
              <a:off x="3006627" y="2166207"/>
              <a:ext cx="216655" cy="216652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67" name="Circle"/>
            <p:cNvSpPr/>
            <p:nvPr/>
          </p:nvSpPr>
          <p:spPr>
            <a:xfrm>
              <a:off x="3376580" y="3044844"/>
              <a:ext cx="216654" cy="216652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68" name="Circle"/>
            <p:cNvSpPr/>
            <p:nvPr/>
          </p:nvSpPr>
          <p:spPr>
            <a:xfrm>
              <a:off x="1515257" y="478299"/>
              <a:ext cx="216654" cy="216653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69" name="Circle"/>
            <p:cNvSpPr/>
            <p:nvPr/>
          </p:nvSpPr>
          <p:spPr>
            <a:xfrm>
              <a:off x="1931454" y="4489969"/>
              <a:ext cx="216654" cy="216653"/>
            </a:xfrm>
            <a:prstGeom prst="ellipse">
              <a:avLst/>
            </a:prstGeom>
            <a:solidFill>
              <a:srgbClr val="0076B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004D80"/>
                  </a:solidFill>
                </a:defRPr>
              </a:pPr>
            </a:p>
          </p:txBody>
        </p:sp>
        <p:sp>
          <p:nvSpPr>
            <p:cNvPr id="170" name="1"/>
            <p:cNvSpPr txBox="1"/>
            <p:nvPr/>
          </p:nvSpPr>
          <p:spPr>
            <a:xfrm>
              <a:off x="590188" y="2746777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1" name="2"/>
            <p:cNvSpPr txBox="1"/>
            <p:nvPr/>
          </p:nvSpPr>
          <p:spPr>
            <a:xfrm>
              <a:off x="2359022" y="3047363"/>
              <a:ext cx="258321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2" name="3"/>
            <p:cNvSpPr txBox="1"/>
            <p:nvPr/>
          </p:nvSpPr>
          <p:spPr>
            <a:xfrm>
              <a:off x="3156732" y="2457752"/>
              <a:ext cx="258320" cy="419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3" name="1"/>
            <p:cNvSpPr txBox="1"/>
            <p:nvPr/>
          </p:nvSpPr>
          <p:spPr>
            <a:xfrm>
              <a:off x="3769465" y="3683219"/>
              <a:ext cx="258321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4" name="2"/>
            <p:cNvSpPr txBox="1"/>
            <p:nvPr/>
          </p:nvSpPr>
          <p:spPr>
            <a:xfrm>
              <a:off x="3966097" y="2492435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5" name="1"/>
            <p:cNvSpPr txBox="1"/>
            <p:nvPr/>
          </p:nvSpPr>
          <p:spPr>
            <a:xfrm>
              <a:off x="4153455" y="1522570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" name="1"/>
            <p:cNvSpPr txBox="1"/>
            <p:nvPr/>
          </p:nvSpPr>
          <p:spPr>
            <a:xfrm>
              <a:off x="2481554" y="227737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7" name="2"/>
            <p:cNvSpPr txBox="1"/>
            <p:nvPr/>
          </p:nvSpPr>
          <p:spPr>
            <a:xfrm>
              <a:off x="3122049" y="903608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8" name="2"/>
            <p:cNvSpPr txBox="1"/>
            <p:nvPr/>
          </p:nvSpPr>
          <p:spPr>
            <a:xfrm>
              <a:off x="1411114" y="1255407"/>
              <a:ext cx="258320" cy="419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9919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9" name="Line"/>
            <p:cNvSpPr/>
            <p:nvPr/>
          </p:nvSpPr>
          <p:spPr>
            <a:xfrm>
              <a:off x="27179" y="2543533"/>
              <a:ext cx="209598" cy="726908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2925378" y="3929417"/>
              <a:ext cx="271016" cy="259393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H="1">
              <a:off x="1785996" y="2836171"/>
              <a:ext cx="29527" cy="44185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209327" y="4244186"/>
              <a:ext cx="339750" cy="339010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4229794" y="2176663"/>
              <a:ext cx="371389" cy="185510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5088470" y="1444481"/>
              <a:ext cx="148569" cy="501496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4294223" y="2964807"/>
              <a:ext cx="377685" cy="25216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3038029" y="647214"/>
              <a:ext cx="495839" cy="1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3086812" y="1583199"/>
              <a:ext cx="398560" cy="4969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2847438" y="20693"/>
              <a:ext cx="447473" cy="34729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982233" y="1003424"/>
              <a:ext cx="254819" cy="35125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2059599" y="1145763"/>
              <a:ext cx="20930" cy="399307"/>
            </a:xfrm>
            <a:prstGeom prst="line">
              <a:avLst/>
            </a:prstGeom>
            <a:noFill/>
            <a:ln w="50800" cap="flat">
              <a:solidFill>
                <a:schemeClr val="accent6">
                  <a:satOff val="-34371"/>
                  <a:lumOff val="-13098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92" name="triangulácia"/>
          <p:cNvSpPr txBox="1"/>
          <p:nvPr/>
        </p:nvSpPr>
        <p:spPr>
          <a:xfrm>
            <a:off x="6096304" y="4112870"/>
            <a:ext cx="17519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triangulácia</a:t>
            </a:r>
          </a:p>
        </p:txBody>
      </p:sp>
      <p:sp>
        <p:nvSpPr>
          <p:cNvPr id="194" name="Connection Line"/>
          <p:cNvSpPr/>
          <p:nvPr/>
        </p:nvSpPr>
        <p:spPr>
          <a:xfrm>
            <a:off x="6274964" y="4619278"/>
            <a:ext cx="1402507" cy="126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fill="norm" stroke="1" extrusionOk="0">
                <a:moveTo>
                  <a:pt x="0" y="16204"/>
                </a:moveTo>
                <a:cubicBezTo>
                  <a:pt x="7895" y="-5053"/>
                  <a:pt x="15095" y="-5396"/>
                  <a:pt x="21600" y="15176"/>
                </a:cubicBezTo>
              </a:path>
            </a:pathLst>
          </a:custGeom>
          <a:ln w="508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mitácie / Problém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Limitácie / Problémy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6526204" y="4387634"/>
            <a:ext cx="5080002" cy="5080003"/>
            <a:chOff x="0" y="0"/>
            <a:chExt cx="5080001" cy="5080001"/>
          </a:xfrm>
        </p:grpSpPr>
        <p:pic>
          <p:nvPicPr>
            <p:cNvPr id="197" name="polygon_hole2.pdf" descr="polygon_hole2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0002" cy="508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hole"/>
            <p:cNvSpPr txBox="1"/>
            <p:nvPr/>
          </p:nvSpPr>
          <p:spPr>
            <a:xfrm>
              <a:off x="2172563" y="2309470"/>
              <a:ext cx="73487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EE230C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hole</a:t>
              </a:r>
            </a:p>
          </p:txBody>
        </p:sp>
        <p:sp>
          <p:nvSpPr>
            <p:cNvPr id="199" name="Line"/>
            <p:cNvSpPr/>
            <p:nvPr/>
          </p:nvSpPr>
          <p:spPr>
            <a:xfrm>
              <a:off x="1592599" y="1856657"/>
              <a:ext cx="443100" cy="443100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>
              <a:off x="2051871" y="1364944"/>
              <a:ext cx="443100" cy="443100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H="1">
              <a:off x="2885495" y="1669806"/>
              <a:ext cx="539774" cy="322526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H="1">
              <a:off x="3069783" y="2183188"/>
              <a:ext cx="561302" cy="314247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H="1" flipV="1">
              <a:off x="3069783" y="3117112"/>
              <a:ext cx="359150" cy="359150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1682754" y="2903309"/>
              <a:ext cx="443100" cy="443100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 flipV="1">
              <a:off x="2096194" y="3156343"/>
              <a:ext cx="443100" cy="443100"/>
            </a:xfrm>
            <a:prstGeom prst="line">
              <a:avLst/>
            </a:prstGeom>
            <a:noFill/>
            <a:ln w="50800" cap="flat">
              <a:solidFill>
                <a:srgbClr val="99195E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6" name="polygon"/>
            <p:cNvSpPr txBox="1"/>
            <p:nvPr/>
          </p:nvSpPr>
          <p:spPr>
            <a:xfrm rot="19160967">
              <a:off x="480335" y="1874035"/>
              <a:ext cx="127680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polygon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366185" y="3957520"/>
            <a:ext cx="5301803" cy="5559231"/>
            <a:chOff x="0" y="0"/>
            <a:chExt cx="5301801" cy="5559230"/>
          </a:xfrm>
        </p:grpSpPr>
        <p:pic>
          <p:nvPicPr>
            <p:cNvPr id="208" name="polygon_hole.pdf" descr="polygon_hol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479226"/>
              <a:ext cx="5080003" cy="50800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hole"/>
            <p:cNvSpPr txBox="1"/>
            <p:nvPr/>
          </p:nvSpPr>
          <p:spPr>
            <a:xfrm>
              <a:off x="2172563" y="2788698"/>
              <a:ext cx="73487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EE230C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hole</a:t>
              </a:r>
            </a:p>
          </p:txBody>
        </p:sp>
        <p:sp>
          <p:nvSpPr>
            <p:cNvPr id="210" name="polygon"/>
            <p:cNvSpPr txBox="1"/>
            <p:nvPr/>
          </p:nvSpPr>
          <p:spPr>
            <a:xfrm rot="19160967">
              <a:off x="473506" y="2352298"/>
              <a:ext cx="1276808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polygon</a:t>
              </a:r>
            </a:p>
          </p:txBody>
        </p:sp>
        <p:pic>
          <p:nvPicPr>
            <p:cNvPr id="211" name="Circle" descr="Circl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426153" y="1477550"/>
              <a:ext cx="536011" cy="5360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Connection Line"/>
            <p:cNvSpPr/>
            <p:nvPr/>
          </p:nvSpPr>
          <p:spPr>
            <a:xfrm>
              <a:off x="2687640" y="261975"/>
              <a:ext cx="431695" cy="121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8" y="12897"/>
                    <a:pt x="7758" y="5697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FE930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13" name="Same point  !!"/>
            <p:cNvSpPr txBox="1"/>
            <p:nvPr/>
          </p:nvSpPr>
          <p:spPr>
            <a:xfrm>
              <a:off x="3200814" y="-1"/>
              <a:ext cx="210098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EE230C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Same point  !!</a:t>
              </a:r>
            </a:p>
          </p:txBody>
        </p:sp>
      </p:grpSp>
      <p:sp>
        <p:nvSpPr>
          <p:cNvPr id="215" name="Problém duplicitných bodov (SIGABRT / BAD_ACCESS)…"/>
          <p:cNvSpPr txBox="1"/>
          <p:nvPr>
            <p:ph type="body" sz="quarter" idx="1"/>
          </p:nvPr>
        </p:nvSpPr>
        <p:spPr>
          <a:xfrm>
            <a:off x="887128" y="2124349"/>
            <a:ext cx="11230544" cy="1508526"/>
          </a:xfrm>
          <a:prstGeom prst="rect">
            <a:avLst/>
          </a:prstGeom>
        </p:spPr>
        <p:txBody>
          <a:bodyPr/>
          <a:lstStyle/>
          <a:p>
            <a:pPr marL="408940" indent="-408940" defTabSz="537462">
              <a:spcBef>
                <a:spcPts val="3800"/>
              </a:spcBef>
              <a:defRPr sz="2900"/>
            </a:pPr>
            <a:r>
              <a:t>Problém duplicitných bodov </a:t>
            </a:r>
            <a:r>
              <a:rPr>
                <a:solidFill>
                  <a:srgbClr val="B51600"/>
                </a:solidFill>
              </a:rPr>
              <a:t>(SIGABRT / BAD_ACCESS)</a:t>
            </a:r>
          </a:p>
          <a:p>
            <a:pPr marL="408940" indent="-408940" defTabSz="537462">
              <a:spcBef>
                <a:spcPts val="3800"/>
              </a:spcBef>
              <a:defRPr sz="2900"/>
            </a:pPr>
            <a:r>
              <a:t>Diery nesmú presahovať polygónové steny </a:t>
            </a:r>
            <a:r>
              <a:rPr>
                <a:solidFill>
                  <a:srgbClr val="9D5A01"/>
                </a:solidFill>
              </a:rPr>
              <a:t>(Undefined behavior)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Výk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Výkon</a:t>
            </a:r>
          </a:p>
        </p:txBody>
      </p:sp>
      <p:pic>
        <p:nvPicPr>
          <p:cNvPr id="218" name="chart3.pdf" descr="chart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169" y="2735781"/>
            <a:ext cx="5760003" cy="57600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19" name="Video 60 FPS (&lt; 16 ms)…"/>
          <p:cNvSpPr txBox="1"/>
          <p:nvPr>
            <p:ph type="body" sz="half" idx="1"/>
          </p:nvPr>
        </p:nvSpPr>
        <p:spPr>
          <a:xfrm>
            <a:off x="7060504" y="2792213"/>
            <a:ext cx="5220396" cy="564713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z="2800"/>
            </a:pPr>
            <a:r>
              <a:t>Video </a:t>
            </a:r>
            <a:r>
              <a:rPr b="1"/>
              <a:t>60</a:t>
            </a:r>
            <a:r>
              <a:t> FPS (&lt; 16 ms)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B26700"/>
                </a:solidFill>
              </a:defRPr>
            </a:pPr>
            <a:r>
              <a:t>EarClipping</a:t>
            </a:r>
            <a:r>
              <a:rPr b="0"/>
              <a:t>: ~300 v.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C13B00"/>
                </a:solidFill>
              </a:defRPr>
            </a:pPr>
            <a:r>
              <a:t>Poly2Tri</a:t>
            </a:r>
            <a:r>
              <a:rPr b="0"/>
              <a:t>: ~675 v.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027001"/>
                </a:solidFill>
              </a:defRPr>
            </a:pPr>
            <a:r>
              <a:t>Clip2Tri</a:t>
            </a:r>
            <a:r>
              <a:rPr b="0"/>
              <a:t>: ~575 v.</a:t>
            </a:r>
          </a:p>
          <a:p>
            <a:pPr lvl="1">
              <a:spcBef>
                <a:spcPts val="800"/>
              </a:spcBef>
              <a:defRPr sz="2800">
                <a:solidFill>
                  <a:srgbClr val="FF5400"/>
                </a:solidFill>
              </a:defRPr>
            </a:pPr>
          </a:p>
          <a:p>
            <a:pPr>
              <a:spcBef>
                <a:spcPts val="800"/>
              </a:spcBef>
              <a:defRPr sz="2800"/>
            </a:pPr>
            <a:r>
              <a:t>Video </a:t>
            </a:r>
            <a:r>
              <a:rPr b="1"/>
              <a:t>30</a:t>
            </a:r>
            <a:r>
              <a:t> FPS (&lt; 33 ms)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B26700"/>
                </a:solidFill>
              </a:defRPr>
            </a:pPr>
            <a:r>
              <a:t>EarClipping</a:t>
            </a:r>
            <a:r>
              <a:rPr b="0"/>
              <a:t>: ~425 v.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C13B00"/>
                </a:solidFill>
              </a:defRPr>
            </a:pPr>
            <a:r>
              <a:t>Poly2Tri</a:t>
            </a:r>
            <a:r>
              <a:rPr b="0"/>
              <a:t>: ~1050 v.</a:t>
            </a:r>
          </a:p>
          <a:p>
            <a:pPr lvl="1">
              <a:spcBef>
                <a:spcPts val="800"/>
              </a:spcBef>
              <a:defRPr b="1" sz="2800">
                <a:solidFill>
                  <a:srgbClr val="027001"/>
                </a:solidFill>
              </a:defRPr>
            </a:pPr>
            <a:r>
              <a:t>Clip2Tri</a:t>
            </a:r>
            <a:r>
              <a:rPr b="0"/>
              <a:t>: ~900 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