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0080625" cy="7559675"/>
  <p:notesSz cx="10080625" cy="75596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theme" Target="theme/theme1.xml"/><Relationship Id="rId7" Type="http://schemas.openxmlformats.org/officeDocument/2006/relationships/theme" Target="theme/theme2.xml"/><Relationship Id="rId8" Type="http://schemas.openxmlformats.org/officeDocument/2006/relationships/theme" Target="theme/theme3.xml"/><Relationship Id="rId9" Type="http://schemas.openxmlformats.org/officeDocument/2006/relationships/theme" Target="theme/theme4.xml"/><Relationship Id="rId10" Type="http://schemas.openxmlformats.org/officeDocument/2006/relationships/theme" Target="theme/theme5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 bwMode="auto"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 bwMode="auto"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 bwMode="auto"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 bwMode="auto"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 bwMode="auto"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 bwMode="auto"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 bwMode="auto"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 bwMode="auto"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 bwMode="auto"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 bwMode="auto"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 bwMode="auto"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 bwMode="auto"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 bwMode="auto"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 bwMode="auto"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 bwMode="auto"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 bwMode="auto"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 bwMode="auto"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 bwMode="auto"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 bwMode="auto"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 bwMode="auto"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 bwMode="auto"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 bwMode="auto"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 bwMode="auto"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body"/>
          </p:nvPr>
        </p:nvSpPr>
        <p:spPr bwMode="auto"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 type="body"/>
          </p:nvPr>
        </p:nvSpPr>
        <p:spPr bwMode="auto"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 bwMode="auto"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 bwMode="auto">
          <a:xfrm>
            <a:off x="0" y="1008000"/>
            <a:ext cx="502920" cy="323892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  <a:endParaRPr lang="ru-RU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  <a:endParaRPr lang="ru-RU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  <a:endParaRPr lang="ru-RU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  <a:endParaRPr lang="ru-RU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  <a:endParaRPr lang="ru-RU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  <a:endParaRPr lang="ru-RU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  <a:endParaRPr lang="ru-RU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 bwMode="auto">
          <a:xfrm>
            <a:off x="0" y="288000"/>
            <a:ext cx="502920" cy="115092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  <a:endParaRPr lang="ru-RU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  <a:endParaRPr lang="ru-RU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  <a:endParaRPr lang="ru-RU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  <a:endParaRPr lang="ru-RU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  <a:endParaRPr lang="ru-RU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  <a:endParaRPr lang="ru-RU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 bwMode="auto">
          <a:xfrm>
            <a:off x="6870600" y="6984000"/>
            <a:ext cx="27774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r">
              <a:defRPr/>
            </a:pPr>
            <a:fld id="{100D33A0-B782-41B7-A59B-4579A08D9DF7}" type="slidenum">
              <a:rPr lang="ru-RU" sz="1600" b="0" strike="noStrike" spc="-1">
                <a:solidFill>
                  <a:srgbClr val="3465A4"/>
                </a:solidFill>
                <a:latin typeface="Arial Black"/>
              </a:rPr>
              <a:t>2</a:t>
            </a:fld>
            <a:endParaRPr lang="ru-RU" sz="1600" b="0" strike="noStrike" spc="-1">
              <a:solidFill>
                <a:srgbClr val="3465A4"/>
              </a:solidFill>
              <a:latin typeface="Arial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 bwMode="auto">
          <a:xfrm>
            <a:off x="0" y="288000"/>
            <a:ext cx="502920" cy="115092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  <a:endParaRPr lang="ru-RU" sz="1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  <a:endParaRPr lang="ru-RU" sz="1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  <a:endParaRPr lang="ru-RU" sz="18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  <a:endParaRPr lang="ru-RU" sz="18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  <a:endParaRPr lang="ru-RU" sz="18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  <a:endParaRPr lang="ru-RU" sz="18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Седьмой уровень </a:t>
            </a:r>
            <a:r>
              <a:rPr lang="ru-RU" sz="1800" b="0" strike="noStrike" spc="-1">
                <a:latin typeface="Arial"/>
              </a:rPr>
              <a:t>структуры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 bwMode="auto"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  <a:endParaRPr lang="ru-RU" sz="1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  <a:endParaRPr lang="ru-RU" sz="1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  <a:endParaRPr lang="ru-RU" sz="18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  <a:endParaRPr lang="ru-RU" sz="18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  <a:endParaRPr lang="ru-RU" sz="18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  <a:endParaRPr lang="ru-RU" sz="18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Седьмой уровень </a:t>
            </a:r>
            <a:r>
              <a:rPr lang="ru-RU" sz="1800" b="0" strike="noStrike" spc="-1">
                <a:latin typeface="Arial"/>
              </a:rPr>
              <a:t>структуры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3" name="TextShape 5"/>
          <p:cNvSpPr txBox="1"/>
          <p:nvPr/>
        </p:nvSpPr>
        <p:spPr bwMode="auto">
          <a:xfrm>
            <a:off x="6870960" y="6984360"/>
            <a:ext cx="27774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r">
              <a:defRPr/>
            </a:pPr>
            <a:fld id="{27D6F563-EF83-4C63-A527-8BC0B3B68DBE}" type="slidenum">
              <a:rPr lang="ru-RU" sz="1600" b="0" strike="noStrike" spc="-1">
                <a:solidFill>
                  <a:srgbClr val="3465A4"/>
                </a:solidFill>
                <a:latin typeface="Arial Black"/>
              </a:rPr>
              <a:t>4</a:t>
            </a:fld>
            <a:endParaRPr lang="ru-RU" sz="1600" b="0" strike="noStrike" spc="-1">
              <a:solidFill>
                <a:srgbClr val="3465A4"/>
              </a:solidFill>
              <a:latin typeface="Arial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 bwMode="auto">
          <a:xfrm>
            <a:off x="0" y="288000"/>
            <a:ext cx="502920" cy="115092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  <a:endParaRPr lang="ru-RU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  <a:endParaRPr lang="ru-RU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  <a:endParaRPr lang="ru-RU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  <a:endParaRPr lang="ru-RU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  <a:endParaRPr lang="ru-RU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  <a:endParaRPr lang="ru-RU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 bwMode="auto">
          <a:xfrm>
            <a:off x="6870960" y="6984360"/>
            <a:ext cx="27774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r">
              <a:defRPr/>
            </a:pPr>
            <a:fld id="{3FED30FD-DD30-4BCC-9CAF-5D8DAA41295B}" type="slidenum">
              <a:rPr lang="ru-RU" sz="1600" b="0" strike="noStrike" spc="-1">
                <a:solidFill>
                  <a:srgbClr val="3465A4"/>
                </a:solidFill>
                <a:latin typeface="Arial Black"/>
              </a:rPr>
              <a:t>5</a:t>
            </a:fld>
            <a:endParaRPr lang="ru-RU" sz="1600" b="0" strike="noStrike" spc="-1">
              <a:solidFill>
                <a:srgbClr val="3465A4"/>
              </a:solidFill>
              <a:latin typeface="Arial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 bwMode="auto">
          <a:xfrm>
            <a:off x="0" y="288000"/>
            <a:ext cx="502920" cy="115092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2"/>
          <p:cNvSpPr>
            <a:spLocks noGrp="1"/>
          </p:cNvSpPr>
          <p:nvPr>
            <p:ph type="title"/>
          </p:nvPr>
        </p:nvSpPr>
        <p:spPr bwMode="auto"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 bwMode="auto">
          <a:xfrm>
            <a:off x="504000" y="1768680"/>
            <a:ext cx="907164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  <a:endParaRPr lang="ru-RU" sz="1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  <a:endParaRPr lang="ru-RU" sz="1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  <a:endParaRPr lang="ru-RU" sz="18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  <a:endParaRPr lang="ru-RU" sz="18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  <a:endParaRPr lang="ru-RU" sz="18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  <a:endParaRPr lang="ru-RU" sz="18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 bwMode="auto"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  <a:endParaRPr lang="ru-RU" sz="1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  <a:endParaRPr lang="ru-RU" sz="1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  <a:endParaRPr lang="ru-RU" sz="18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  <a:endParaRPr lang="ru-RU" sz="18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  <a:endParaRPr lang="ru-RU" sz="18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  <a:endParaRPr lang="ru-RU" sz="18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0" name="TextShape 5"/>
          <p:cNvSpPr txBox="1"/>
          <p:nvPr/>
        </p:nvSpPr>
        <p:spPr bwMode="auto">
          <a:xfrm>
            <a:off x="6870960" y="6984360"/>
            <a:ext cx="27774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r">
              <a:defRPr/>
            </a:pPr>
            <a:fld id="{C75DA488-E4E7-480A-BDA7-FFEB2CF07B1F}" type="slidenum">
              <a:rPr lang="ru-RU" sz="1600" b="0" strike="noStrike" spc="-1">
                <a:solidFill>
                  <a:srgbClr val="3465A4"/>
                </a:solidFill>
                <a:latin typeface="Arial Black"/>
              </a:rPr>
              <a:t>10</a:t>
            </a:fld>
            <a:endParaRPr lang="ru-RU" sz="1600" b="0" strike="noStrike" spc="-1">
              <a:solidFill>
                <a:srgbClr val="3465A4"/>
              </a:solidFill>
              <a:latin typeface="Arial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 bwMode="auto">
          <a:xfrm>
            <a:off x="792000" y="1008000"/>
            <a:ext cx="8566920" cy="32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rmAutofit/>
          </a:bodyPr>
          <a:p>
            <a:pPr>
              <a:lnSpc>
                <a:spcPct val="100000"/>
              </a:lnSpc>
              <a:defRPr/>
            </a:pPr>
            <a:r>
              <a:rPr lang="ru-RU" sz="2400" b="0" strike="noStrike" spc="-1">
                <a:solidFill>
                  <a:srgbClr val="333333"/>
                </a:solidFill>
                <a:latin typeface="Arial"/>
                <a:ea typeface="DejaVu Sans"/>
              </a:rPr>
              <a:t>Образовательный центр МГТУ им. Н.Э. Баумана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3200" b="1" strike="noStrike" spc="-1">
                <a:solidFill>
                  <a:srgbClr val="333333"/>
                </a:solidFill>
                <a:latin typeface="Arial"/>
                <a:ea typeface="DejaVu Sans"/>
              </a:rPr>
              <a:t>Выпускная квалификационная работа 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3200" b="1" strike="noStrike" spc="-1">
                <a:solidFill>
                  <a:srgbClr val="333333"/>
                </a:solidFill>
                <a:latin typeface="Arial"/>
                <a:ea typeface="DejaVu Sans"/>
              </a:rPr>
              <a:t>по курсу "Data Science"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2400" b="0" strike="noStrike" spc="-1">
                <a:solidFill>
                  <a:srgbClr val="333333"/>
                </a:solidFill>
                <a:latin typeface="Arial"/>
                <a:ea typeface="DejaVu Sans"/>
              </a:rPr>
              <a:t>Слушатель: Бунак Алексей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 bwMode="auto">
          <a:xfrm>
            <a:off x="792000" y="4680000"/>
            <a:ext cx="856692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defRPr/>
            </a:pPr>
            <a:r>
              <a:rPr lang="ru-RU" sz="2600" b="1" strike="noStrike" spc="-1">
                <a:solidFill>
                  <a:srgbClr val="3465A4"/>
                </a:solidFill>
                <a:latin typeface="Arial"/>
                <a:ea typeface="DejaVu Sans"/>
              </a:rPr>
              <a:t>Тема: </a:t>
            </a:r>
            <a:r>
              <a:rPr lang="ru-RU" sz="2600" b="1" i="0" u="none" strike="noStrike" cap="none" spc="-1">
                <a:solidFill>
                  <a:srgbClr val="3465A4"/>
                </a:solidFill>
                <a:latin typeface="Arial"/>
                <a:cs typeface="Arial"/>
              </a:rPr>
              <a:t>Выявление мошенников на торговой площадке Авито</a:t>
            </a:r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 bwMode="auto"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latin typeface="Arial"/>
              </a:rPr>
              <a:t>Результаты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 bwMode="auto">
          <a:xfrm>
            <a:off x="504000" y="1764000"/>
            <a:ext cx="9071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  <a:defRPr/>
            </a:pPr>
            <a:r>
              <a:rPr lang="ru-RU" sz="3200" b="0" strike="noStrike" spc="-1">
                <a:solidFill>
                  <a:srgbClr val="3465A4"/>
                </a:solidFill>
                <a:latin typeface="Arial Black"/>
              </a:rPr>
              <a:t>Задача решена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 bwMode="auto">
          <a:xfrm>
            <a:off x="1008000" y="3240000"/>
            <a:ext cx="791964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p>
            <a:pPr>
              <a:lnSpc>
                <a:spcPct val="100000"/>
              </a:lnSpc>
              <a:defRPr/>
            </a:pPr>
            <a:r>
              <a:rPr lang="ru-RU" sz="2200" b="0" strike="noStrike" spc="-1">
                <a:latin typeface="Arial"/>
              </a:rPr>
              <a:t>Причины низкого результата прогноза (можно улучшить):</a:t>
            </a:r>
            <a:endParaRPr lang="ru-RU" sz="2200" b="0" strike="noStrike" spc="-1">
              <a:latin typeface="Arial"/>
            </a:endParaRPr>
          </a:p>
          <a:p>
            <a:pPr marL="327937" indent="-327937">
              <a:buFont typeface="Arial"/>
              <a:buChar char="•"/>
              <a:defRPr/>
            </a:pPr>
            <a:r>
              <a:rPr lang="ru-RU" sz="2200" b="0" i="0" u="none" strike="noStrike" cap="none" spc="-1">
                <a:solidFill>
                  <a:srgbClr val="000000"/>
                </a:solidFill>
                <a:latin typeface="Arial"/>
                <a:cs typeface="Arial"/>
              </a:rPr>
              <a:t>Очень малая выборка (53 тысячи строк из 1.3 миллионов)</a:t>
            </a:r>
            <a:endParaRPr lang="ru-RU" sz="2200" b="0" i="0" u="none" strike="noStrike" cap="none" spc="-1">
              <a:solidFill>
                <a:srgbClr val="000000"/>
              </a:solidFill>
              <a:latin typeface="Arial"/>
              <a:cs typeface="Arial"/>
            </a:endParaRPr>
          </a:p>
          <a:p>
            <a:pPr marL="327937" indent="-327937">
              <a:buFont typeface="Arial"/>
              <a:buChar char="•"/>
              <a:defRPr/>
            </a:pPr>
            <a:r>
              <a:rPr lang="ru-RU" sz="2200" b="0" i="0" u="none" strike="noStrike" cap="none" spc="-1">
                <a:solidFill>
                  <a:srgbClr val="000000"/>
                </a:solidFill>
                <a:latin typeface="Arial"/>
                <a:cs typeface="Arial"/>
              </a:rPr>
              <a:t>Человеческий фактор (bad_item настраивает человек)</a:t>
            </a:r>
            <a:endParaRPr lang="ru-RU" sz="2200" b="0" i="0" u="none" strike="noStrike" cap="none" spc="-1">
              <a:solidFill>
                <a:srgbClr val="000000"/>
              </a:solidFill>
              <a:latin typeface="Arial"/>
              <a:cs typeface="Arial"/>
            </a:endParaRPr>
          </a:p>
          <a:p>
            <a:pPr marL="327937" indent="-327937">
              <a:buFont typeface="Arial"/>
              <a:buChar char="•"/>
              <a:defRPr/>
            </a:pPr>
            <a:r>
              <a:rPr lang="ru-RU" sz="2200" b="0" i="0" u="none" strike="noStrike" cap="none" spc="-1">
                <a:solidFill>
                  <a:srgbClr val="000000"/>
                </a:solidFill>
                <a:latin typeface="Arial"/>
                <a:cs typeface="Arial"/>
              </a:rPr>
              <a:t>Малое количество признаков (я не имею доступа ко всем данным сайта Авито)</a:t>
            </a:r>
            <a:endParaRPr lang="ru-RU" sz="2200" b="0" i="0" u="none" strike="noStrike" cap="none" spc="-1">
              <a:solidFill>
                <a:srgbClr val="000000"/>
              </a:solidFill>
              <a:latin typeface="Arial"/>
              <a:cs typeface="Arial"/>
            </a:endParaRPr>
          </a:p>
          <a:p>
            <a:pPr marL="327937" indent="-327937">
              <a:lnSpc>
                <a:spcPct val="100000"/>
              </a:lnSpc>
              <a:spcBef>
                <a:spcPts val="850"/>
              </a:spcBef>
              <a:buFont typeface="Arial"/>
              <a:buChar char="•"/>
              <a:defRPr/>
            </a:pPr>
            <a:r>
              <a:rPr lang="ru-RU" sz="2200" b="0" i="0" u="none" strike="noStrike" cap="none" spc="-1">
                <a:solidFill>
                  <a:srgbClr val="000000"/>
                </a:solidFill>
                <a:latin typeface="Arial"/>
                <a:cs typeface="Arial"/>
              </a:rPr>
              <a:t>Упрощение модели (для демонстрации работы мне пришлось убрать часть информации, которая будет оцениваться в реальном проекте)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 bwMode="auto">
          <a:xfrm>
            <a:off x="792000" y="1008000"/>
            <a:ext cx="8566920" cy="32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rmAutofit/>
          </a:bodyPr>
          <a:p>
            <a:pPr>
              <a:lnSpc>
                <a:spcPct val="100000"/>
              </a:lnSpc>
              <a:defRPr/>
            </a:pPr>
            <a:r>
              <a:rPr lang="ru-RU" sz="4000" b="1" strike="noStrike" spc="-1">
                <a:solidFill>
                  <a:srgbClr val="333333"/>
                </a:solidFill>
                <a:latin typeface="Arial"/>
                <a:ea typeface="DejaVu Sans"/>
              </a:rPr>
              <a:t>Спасибо за внимание!</a:t>
            </a:r>
            <a:endParaRPr lang="ru-RU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 bwMode="auto">
          <a:xfrm>
            <a:off x="720000" y="300960"/>
            <a:ext cx="885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solidFill>
                  <a:srgbClr val="333333"/>
                </a:solidFill>
                <a:latin typeface="Arial"/>
                <a:ea typeface="DejaVu Sans"/>
              </a:rPr>
              <a:t>Постановка задачи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 bwMode="auto">
          <a:xfrm>
            <a:off x="720000" y="1728000"/>
            <a:ext cx="8854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изучить предметную область</a:t>
            </a:r>
            <a:endParaRPr lang="ru-RU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провести разведочный анализ данных</a:t>
            </a:r>
            <a:endParaRPr lang="ru-RU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разделить данные на тренировочную и тестовую выборки</a:t>
            </a:r>
            <a:endParaRPr lang="ru-RU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выполнить препроцессинг (предобаботку)</a:t>
            </a:r>
            <a:endParaRPr lang="ru-RU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сравнить модели по точности классификации и скорости обучения</a:t>
            </a:r>
            <a:endParaRPr lang="ru-RU" sz="1800" b="0" strike="noStrike" spc="-1">
              <a:solidFill>
                <a:srgbClr val="333333"/>
              </a:solidFill>
              <a:latin typeface="Arial"/>
              <a:ea typeface="DejaVu Sans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разработать нейронную сеть</a:t>
            </a:r>
            <a:endParaRPr lang="ru-RU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сравнить нейронную сеть с моделями машинного обучения</a:t>
            </a:r>
            <a:endParaRPr lang="ru-RU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333333"/>
                </a:solidFill>
                <a:latin typeface="Arial"/>
                <a:ea typeface="DejaVu Sans"/>
              </a:rPr>
              <a:t>разработать приложение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 bwMode="auto">
          <a:xfrm>
            <a:off x="720000" y="300960"/>
            <a:ext cx="885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solidFill>
                  <a:srgbClr val="333333"/>
                </a:solidFill>
                <a:latin typeface="Arial"/>
                <a:ea typeface="DejaVu Sans"/>
              </a:rPr>
              <a:t>Разведочный анализ данных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 bwMode="auto">
          <a:xfrm>
            <a:off x="1656000" y="1728000"/>
            <a:ext cx="6982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noAutofit/>
          </a:bodyPr>
          <a:p>
            <a:pPr>
              <a:defRPr/>
            </a:pPr>
            <a:endParaRPr/>
          </a:p>
        </p:txBody>
      </p:sp>
      <p:pic>
        <p:nvPicPr>
          <p:cNvPr id="2825520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553549" y="1438920"/>
            <a:ext cx="7200900" cy="5364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 bwMode="auto">
          <a:xfrm>
            <a:off x="720000" y="300960"/>
            <a:ext cx="885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solidFill>
                  <a:srgbClr val="333333"/>
                </a:solidFill>
                <a:latin typeface="Arial"/>
                <a:ea typeface="DejaVu Sans"/>
              </a:rPr>
              <a:t>Разведочный анализ данных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 bwMode="auto">
          <a:xfrm>
            <a:off x="3816000" y="6552000"/>
            <a:ext cx="25639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endParaRPr lang="ru-RU" sz="2800" b="0" strike="noStrike" spc="-1">
              <a:latin typeface="Arial"/>
            </a:endParaRPr>
          </a:p>
        </p:txBody>
      </p:sp>
      <p:pic>
        <p:nvPicPr>
          <p:cNvPr id="115515469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33399" y="1438920"/>
            <a:ext cx="4376184" cy="2771775"/>
          </a:xfrm>
          <a:prstGeom prst="rect">
            <a:avLst/>
          </a:prstGeom>
        </p:spPr>
      </p:pic>
      <p:pic>
        <p:nvPicPr>
          <p:cNvPr id="9341377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37648" y="1238250"/>
            <a:ext cx="4732281" cy="2972445"/>
          </a:xfrm>
          <a:prstGeom prst="rect">
            <a:avLst/>
          </a:prstGeom>
        </p:spPr>
      </p:pic>
      <p:pic>
        <p:nvPicPr>
          <p:cNvPr id="6956522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20000" y="4848224"/>
            <a:ext cx="4288006" cy="1946954"/>
          </a:xfrm>
          <a:prstGeom prst="rect">
            <a:avLst/>
          </a:prstGeom>
        </p:spPr>
      </p:pic>
      <p:pic>
        <p:nvPicPr>
          <p:cNvPr id="4416543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143234" y="4786312"/>
            <a:ext cx="4521109" cy="2070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 bwMode="auto">
          <a:xfrm>
            <a:off x="720000" y="300960"/>
            <a:ext cx="885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latin typeface="Arial"/>
              </a:rPr>
              <a:t>Введение новых признаков</a:t>
            </a:r>
            <a:endParaRPr sz="3600" b="1" strike="noStrike" spc="-1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 bwMode="auto">
          <a:xfrm>
            <a:off x="936000" y="5904000"/>
            <a:ext cx="8171640" cy="9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defRPr/>
            </a:pPr>
            <a:endParaRPr/>
          </a:p>
        </p:txBody>
      </p:sp>
      <p:pic>
        <p:nvPicPr>
          <p:cNvPr id="3779326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47699" y="1438920"/>
            <a:ext cx="3652360" cy="2771774"/>
          </a:xfrm>
          <a:prstGeom prst="rect">
            <a:avLst/>
          </a:prstGeom>
        </p:spPr>
      </p:pic>
      <p:pic>
        <p:nvPicPr>
          <p:cNvPr id="1572009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990429" y="1438919"/>
            <a:ext cx="4125188" cy="2739999"/>
          </a:xfrm>
          <a:prstGeom prst="rect">
            <a:avLst/>
          </a:prstGeom>
        </p:spPr>
      </p:pic>
      <p:pic>
        <p:nvPicPr>
          <p:cNvPr id="3537717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47699" y="4475689"/>
            <a:ext cx="3652360" cy="2501248"/>
          </a:xfrm>
          <a:prstGeom prst="rect">
            <a:avLst/>
          </a:prstGeom>
        </p:spPr>
      </p:pic>
      <p:pic>
        <p:nvPicPr>
          <p:cNvPr id="100949177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021820" y="4475689"/>
            <a:ext cx="4085820" cy="2575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 bwMode="auto">
          <a:xfrm>
            <a:off x="720000" y="300960"/>
            <a:ext cx="885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solidFill>
                  <a:srgbClr val="333333"/>
                </a:solidFill>
                <a:latin typeface="Arial"/>
                <a:ea typeface="DejaVu Sans"/>
              </a:rPr>
              <a:t>Матрица корреляции после обработки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 bwMode="auto">
          <a:xfrm flipH="0" flipV="0">
            <a:off x="1372575" y="6200775"/>
            <a:ext cx="8205585" cy="56614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400" b="0" strike="noStrike" spc="-1">
                <a:latin typeface="Arial"/>
              </a:rPr>
              <a:t>Появились зависимости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1632450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38280" y="1423394"/>
            <a:ext cx="6262800" cy="4337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 bwMode="auto">
          <a:xfrm>
            <a:off x="720000" y="300960"/>
            <a:ext cx="885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solidFill>
                  <a:srgbClr val="333333"/>
                </a:solidFill>
                <a:latin typeface="Arial"/>
                <a:ea typeface="DejaVu Sans"/>
              </a:rPr>
              <a:t>Модели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 bwMode="auto">
          <a:xfrm flipH="0" flipV="0">
            <a:off x="720000" y="1438920"/>
            <a:ext cx="8586900" cy="55333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strike="noStrike" spc="-1">
                <a:solidFill>
                  <a:srgbClr val="333333"/>
                </a:solidFill>
                <a:latin typeface="Arial"/>
                <a:ea typeface="DejaVu Sans"/>
              </a:rPr>
              <a:t>Линейная регрессия</a:t>
            </a:r>
            <a:endParaRPr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i="0" u="none" strike="noStrike" cap="none" spc="-1">
                <a:solidFill>
                  <a:srgbClr val="333333"/>
                </a:solidFill>
                <a:latin typeface="Arial"/>
                <a:cs typeface="Arial"/>
              </a:rPr>
              <a:t>Многослойный персептрон (MLP)</a:t>
            </a:r>
            <a:endParaRPr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strike="noStrike" spc="-1">
                <a:solidFill>
                  <a:srgbClr val="333333"/>
                </a:solidFill>
                <a:latin typeface="Arial"/>
                <a:ea typeface="DejaVu Sans"/>
              </a:rPr>
              <a:t>Метод опорных векторов для классификации</a:t>
            </a:r>
            <a:endParaRPr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strike="noStrike" spc="-1">
                <a:solidFill>
                  <a:srgbClr val="333333"/>
                </a:solidFill>
                <a:latin typeface="Arial"/>
                <a:ea typeface="DejaVu Sans"/>
              </a:rPr>
              <a:t>Метод k-ближайших соседей</a:t>
            </a:r>
            <a:endParaRPr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strike="noStrike" spc="-1">
                <a:solidFill>
                  <a:srgbClr val="333333"/>
                </a:solidFill>
                <a:latin typeface="Arial"/>
                <a:ea typeface="DejaVu Sans"/>
              </a:rPr>
              <a:t>Деревья решений</a:t>
            </a:r>
            <a:endParaRPr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strike="noStrike" spc="-1">
                <a:solidFill>
                  <a:srgbClr val="333333"/>
                </a:solidFill>
                <a:latin typeface="Arial"/>
                <a:ea typeface="DejaVu Sans"/>
              </a:rPr>
              <a:t>Случайный лес</a:t>
            </a:r>
            <a:endParaRPr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strike="noStrike" spc="-1">
                <a:solidFill>
                  <a:srgbClr val="333333"/>
                </a:solidFill>
                <a:latin typeface="Arial"/>
                <a:ea typeface="DejaVu Sans"/>
              </a:rPr>
              <a:t>Градиентный бустинг</a:t>
            </a:r>
            <a:endParaRPr sz="2200" b="0" strike="noStrike" spc="-1">
              <a:solidFill>
                <a:srgbClr val="333333"/>
              </a:solidFill>
              <a:latin typeface="Arial"/>
              <a:ea typeface="DejaVu Sans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i="0" u="none" strike="noStrike" cap="none" spc="-1">
                <a:solidFill>
                  <a:srgbClr val="333333"/>
                </a:solidFill>
                <a:latin typeface="Arial"/>
                <a:cs typeface="Arial"/>
              </a:rPr>
              <a:t>Наивный байесовский алгоритм</a:t>
            </a:r>
            <a:endParaRPr sz="2200" b="0" strike="noStrike" spc="-1">
              <a:solidFill>
                <a:srgbClr val="333333"/>
              </a:solidFill>
              <a:latin typeface="Arial"/>
              <a:ea typeface="DejaVu Sans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i="0" u="none" strike="noStrike" cap="none" spc="-1">
                <a:solidFill>
                  <a:srgbClr val="333333"/>
                </a:solidFill>
                <a:latin typeface="Arial"/>
                <a:cs typeface="Arial"/>
              </a:rPr>
              <a:t>Метод стохастического градиента</a:t>
            </a:r>
            <a:endParaRPr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/>
              <a:buChar char=""/>
              <a:defRPr/>
            </a:pPr>
            <a:r>
              <a:rPr lang="ru-RU" sz="2200" b="0" strike="noStrike" spc="-1">
                <a:solidFill>
                  <a:srgbClr val="333333"/>
                </a:solidFill>
                <a:latin typeface="Arial"/>
                <a:ea typeface="DejaVu Sans"/>
              </a:rPr>
              <a:t>Нейронная сеть</a:t>
            </a:r>
            <a:endParaRPr sz="2200" b="0" strike="noStrike" spc="-1">
              <a:latin typeface="Arial"/>
            </a:endParaRPr>
          </a:p>
        </p:txBody>
      </p:sp>
      <p:graphicFrame>
        <p:nvGraphicFramePr>
          <p:cNvPr id="1336359021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315424"/>
              </a:tblGrid>
              <a:tr h="52705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68580" marR="68580" marT="0" marB="0" anchor="t">
                    <a:lnL w="12699" algn="ctr"/>
                    <a:lnR w="12699" algn="ctr"/>
                    <a:lnT w="12699" algn="ctr"/>
                    <a:lnB w="12699" algn="ctr"/>
                  </a:tcPr>
                </a:tc>
              </a:tr>
            </a:tbl>
          </a:graphicData>
        </a:graphic>
      </p:graphicFrame>
      <p:graphicFrame>
        <p:nvGraphicFramePr>
          <p:cNvPr id="1710199599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029674"/>
              </a:tblGrid>
              <a:tr h="422275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68580" marR="68580" marT="0" marB="0" anchor="t">
                    <a:lnL w="12699" algn="ctr"/>
                    <a:lnR w="12699" algn="ctr"/>
                    <a:lnT w="12699" algn="ctr"/>
                    <a:lnB w="12699" algn="ctr"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7764905" name="CustomShape 1"/>
          <p:cNvSpPr/>
          <p:nvPr/>
        </p:nvSpPr>
        <p:spPr bwMode="auto">
          <a:xfrm>
            <a:off x="720000" y="300960"/>
            <a:ext cx="885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solidFill>
                  <a:srgbClr val="333333"/>
                </a:solidFill>
                <a:latin typeface="Arial"/>
                <a:ea typeface="DejaVu Sans"/>
              </a:rPr>
              <a:t>Сравнение работы алгоритмов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680814970" name="CustomShape 2"/>
          <p:cNvSpPr/>
          <p:nvPr/>
        </p:nvSpPr>
        <p:spPr bwMode="auto">
          <a:xfrm flipH="0" flipV="0">
            <a:off x="720000" y="1438920"/>
            <a:ext cx="8586900" cy="55333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noAutofit/>
          </a:bodyPr>
          <a:p>
            <a:pPr>
              <a:defRPr/>
            </a:pPr>
            <a:endParaRPr/>
          </a:p>
        </p:txBody>
      </p:sp>
      <p:graphicFrame>
        <p:nvGraphicFramePr>
          <p:cNvPr id="2100453432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315424"/>
              </a:tblGrid>
              <a:tr h="52705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68580" marR="68580" marT="0" marB="0" anchor="t">
                    <a:lnL w="12699" algn="ctr"/>
                    <a:lnR w="12699" algn="ctr"/>
                    <a:lnT w="12699" algn="ctr"/>
                    <a:lnB w="12699" algn="ctr"/>
                  </a:tcPr>
                </a:tc>
              </a:tr>
            </a:tbl>
          </a:graphicData>
        </a:graphic>
      </p:graphicFrame>
      <p:graphicFrame>
        <p:nvGraphicFramePr>
          <p:cNvPr id="1628314779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029674"/>
              </a:tblGrid>
              <a:tr h="422275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68580" marR="68580" marT="0" marB="0" anchor="t">
                    <a:lnL w="12699" algn="ctr"/>
                    <a:lnR w="12699" algn="ctr"/>
                    <a:lnT w="12699" algn="ctr"/>
                    <a:lnB w="12699" algn="ctr"/>
                  </a:tcPr>
                </a:tc>
              </a:tr>
            </a:tbl>
          </a:graphicData>
        </a:graphic>
      </p:graphicFrame>
      <p:pic>
        <p:nvPicPr>
          <p:cNvPr id="9224755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676399" y="1438920"/>
            <a:ext cx="5915999" cy="565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 bwMode="auto">
          <a:xfrm>
            <a:off x="720000" y="300960"/>
            <a:ext cx="885456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3600" b="1" strike="noStrike" spc="-1">
                <a:solidFill>
                  <a:srgbClr val="333333"/>
                </a:solidFill>
                <a:latin typeface="Arial"/>
                <a:ea typeface="DejaVu Sans"/>
              </a:rPr>
              <a:t>Разработка веб-приложения</a:t>
            </a:r>
            <a:endParaRPr lang="ru-RU" sz="3600" b="0" strike="noStrike" spc="-1">
              <a:latin typeface="Arial"/>
            </a:endParaRPr>
          </a:p>
        </p:txBody>
      </p:sp>
      <p:pic>
        <p:nvPicPr>
          <p:cNvPr id="18364424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28649" y="1714499"/>
            <a:ext cx="8968787" cy="501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R7-Office/7.2.0.134</Application>
  <DocSecurity>0</DocSecurity>
  <PresentationFormat/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Theme 1</vt:lpstr>
      <vt:lpstr>Theme 2</vt:lpstr>
      <vt:lpstr>Theme 3</vt:lpstr>
      <vt:lpstr>Theme 4</vt:lpstr>
      <vt:lpstr>Theme 5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/>
  <cp:keywords/>
  <dc:description/>
  <dc:identifier/>
  <dc:language>ru-RU</dc:language>
  <cp:lastModifiedBy>Алексей Бунак</cp:lastModifiedBy>
  <cp:revision>22</cp:revision>
  <dcterms:created xsi:type="dcterms:W3CDTF">2022-04-21T01:29:43Z</dcterms:created>
  <dcterms:modified xsi:type="dcterms:W3CDTF">2023-04-25T01:06:15Z</dcterms:modified>
  <cp:category/>
  <cp:contentStatus/>
  <cp:version/>
</cp:coreProperties>
</file>