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howSpecialPlsOnTitleSld="0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Титульный слайд" preserve="0" showMasterPhAnim="0" showMasterSp="0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" name="Google Shape;88;p1"/>
          <p:cNvPicPr/>
          <p:nvPr userDrawn="1"/>
        </p:nvPicPr>
        <p:blipFill>
          <a:blip r:embed="rId2">
            <a:alphaModFix/>
          </a:blip>
          <a:srcRect l="0" t="16270" r="0" b="884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/>
          <p:cNvGrpSpPr/>
          <p:nvPr userDrawn="1"/>
        </p:nvGrpSpPr>
        <p:grpSpPr bwMode="auto"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/>
            <p:cNvPicPr/>
            <p:nvPr userDrawn="1"/>
          </p:nvPicPr>
          <p:blipFill>
            <a:blip r:embed="rId3">
              <a:alphaModFix/>
            </a:blip>
            <a:stretch/>
          </p:blipFill>
          <p:spPr bwMode="auto"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/>
            <p:cNvSpPr/>
            <p:nvPr userDrawn="1"/>
          </p:nvSpPr>
          <p:spPr bwMode="auto"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</p:grp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/>
          <p:cNvSpPr txBox="1">
            <a:spLocks noGrp="1"/>
          </p:cNvSpPr>
          <p:nvPr>
            <p:ph type="ctrTitle" hasCustomPrompt="1"/>
          </p:nvPr>
        </p:nvSpPr>
        <p:spPr bwMode="auto">
          <a:xfrm>
            <a:off x="1078287" y="831272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r>
              <a:rPr lang="ru-RU"/>
              <a:t>Заголовок слайда</a:t>
            </a:r>
            <a:endParaRPr/>
          </a:p>
        </p:txBody>
      </p:sp>
      <p:sp>
        <p:nvSpPr>
          <p:cNvPr id="5" name="Google Shape;12;p5"/>
          <p:cNvSpPr txBox="1">
            <a:spLocks noGrp="1"/>
          </p:cNvSpPr>
          <p:nvPr>
            <p:ph type="subTitle" idx="1" hasCustomPrompt="1"/>
          </p:nvPr>
        </p:nvSpPr>
        <p:spPr bwMode="auto"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/>
                <a:cs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pPr>
              <a:defRPr/>
            </a:pPr>
            <a:r>
              <a:rPr lang="ru-RU"/>
              <a:t>Подзаголовок слайда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, подзаголовок и объект" preserve="0" showMasterPhAnim="0" userDrawn="1">
  <p:cSld name="Заголовок, подзаголовок и объект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 bwMode="auto"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/>
                <a:ea typeface="Open Sans"/>
                <a:cs typeface="ALS Sector Regular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r>
              <a:rPr lang="ru-RU"/>
              <a:t>Текст слайда</a:t>
            </a:r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 bwMode="auto"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/>
                <a:ea typeface="Open Sans"/>
                <a:cs typeface="ALS Sector Regular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r>
              <a:rPr lang="ru-RU"/>
              <a:t>Текст слайда</a:t>
            </a:r>
            <a:endParaRPr/>
          </a:p>
          <a:p>
            <a:pPr>
              <a:defRPr/>
            </a:pPr>
            <a:endParaRPr/>
          </a:p>
        </p:txBody>
      </p:sp>
      <p:sp>
        <p:nvSpPr>
          <p:cNvPr id="6" name="Google Shape;83;p17"/>
          <p:cNvSpPr txBox="1">
            <a:spLocks noGrp="1"/>
          </p:cNvSpPr>
          <p:nvPr>
            <p:ph type="sldNum" idx="12"/>
          </p:nvPr>
        </p:nvSpPr>
        <p:spPr bwMode="auto"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Подзаголовок и Сравнение" preserve="0" showMasterPhAnim="0" userDrawn="1">
  <p:cSld name="Подзаголовок и 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Google Shape;83;p17"/>
          <p:cNvSpPr txBox="1">
            <a:spLocks noGrp="1"/>
          </p:cNvSpPr>
          <p:nvPr>
            <p:ph type="sldNum" idx="12"/>
          </p:nvPr>
        </p:nvSpPr>
        <p:spPr bwMode="auto"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  <p:sp>
        <p:nvSpPr>
          <p:cNvPr id="8" name="Google Shape;47;p11"/>
          <p:cNvSpPr txBox="1">
            <a:spLocks noGrp="1"/>
          </p:cNvSpPr>
          <p:nvPr>
            <p:ph type="body" idx="13" hasCustomPrompt="1"/>
          </p:nvPr>
        </p:nvSpPr>
        <p:spPr bwMode="auto"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/>
                <a:ea typeface="Open Sans"/>
                <a:cs typeface="ALS Sector Regular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r>
              <a:rPr lang="ru-RU"/>
              <a:t>Текст слайда</a:t>
            </a:r>
            <a:endParaRPr/>
          </a:p>
        </p:txBody>
      </p:sp>
      <p:sp>
        <p:nvSpPr>
          <p:cNvPr id="9" name="Google Shape;48;p11"/>
          <p:cNvSpPr txBox="1">
            <a:spLocks noGrp="1"/>
          </p:cNvSpPr>
          <p:nvPr>
            <p:ph type="body" idx="2" hasCustomPrompt="1"/>
          </p:nvPr>
        </p:nvSpPr>
        <p:spPr bwMode="auto"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/>
                <a:ea typeface="Open Sans"/>
                <a:cs typeface="ALS Sector Regular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r>
              <a:rPr lang="ru-RU"/>
              <a:t>Текст слайда</a:t>
            </a:r>
            <a:endParaRPr/>
          </a:p>
        </p:txBody>
      </p:sp>
      <p:sp>
        <p:nvSpPr>
          <p:cNvPr id="6" name="Google Shape;30;p8"/>
          <p:cNvSpPr txBox="1">
            <a:spLocks noGrp="1"/>
          </p:cNvSpPr>
          <p:nvPr>
            <p:ph type="body" idx="14" hasCustomPrompt="1"/>
          </p:nvPr>
        </p:nvSpPr>
        <p:spPr bwMode="auto"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/>
                <a:ea typeface="Open Sans"/>
                <a:cs typeface="ALS Sector Regular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r>
              <a:rPr lang="ru-RU"/>
              <a:t>Подзаголовок слайда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Только заголовок" preserve="0" showMasterPhAnim="0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;p17"/>
          <p:cNvSpPr txBox="1">
            <a:spLocks noGrp="1"/>
          </p:cNvSpPr>
          <p:nvPr>
            <p:ph type="sldNum" idx="12"/>
          </p:nvPr>
        </p:nvSpPr>
        <p:spPr bwMode="auto"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Пустой слайд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83;p17"/>
          <p:cNvSpPr txBox="1">
            <a:spLocks noGrp="1"/>
          </p:cNvSpPr>
          <p:nvPr>
            <p:ph type="sldNum" idx="12"/>
          </p:nvPr>
        </p:nvSpPr>
        <p:spPr bwMode="auto"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, текст и объект" preserve="0" showMasterPhAnim="0" userDrawn="1">
  <p:cSld name="Заголовок, текст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 bwMode="auto">
          <a:xfrm>
            <a:off x="5183187" y="1301263"/>
            <a:ext cx="6735184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/>
                <a:ea typeface="Open Sans"/>
                <a:cs typeface="ALS Sector Regular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pPr>
              <a:defRPr/>
            </a:pPr>
            <a:r>
              <a:rPr lang="ru-RU"/>
              <a:t>Текст слайда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 bwMode="auto"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/>
                <a:ea typeface="Open Sans"/>
                <a:cs typeface="ALS Sector Regular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>
              <a:defRPr/>
            </a:pPr>
            <a:r>
              <a:rPr lang="ru-RU"/>
              <a:t>Текст слайда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 bwMode="auto"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Объект с подписью" preserve="0" showMasterPhAnim="0" type="objTx" userDrawn="1">
  <p:cSld name="OBJECT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 bwMode="auto">
          <a:xfrm>
            <a:off x="273628" y="1213657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/>
                <a:ea typeface="Open Sans"/>
                <a:cs typeface="ALS Sector 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r>
              <a:rPr lang="ru-RU" sz="2700"/>
              <a:t>Заголовок слайда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 bwMode="auto">
          <a:xfrm>
            <a:off x="5183187" y="311727"/>
            <a:ext cx="6735184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/>
                <a:cs typeface="ALS Sector Regular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pPr>
              <a:defRPr/>
            </a:pPr>
            <a:r>
              <a:rPr lang="ru-RU"/>
              <a:t>Текст слайда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 bwMode="auto"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/>
                <a:ea typeface="Open Sans"/>
                <a:cs typeface="ALS Sector Regular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>
              <a:defRPr/>
            </a:pPr>
            <a:r>
              <a:rPr lang="ru-RU"/>
              <a:t>Текст слайда</a:t>
            </a:r>
            <a:endParaRPr/>
          </a:p>
        </p:txBody>
      </p:sp>
      <p:sp>
        <p:nvSpPr>
          <p:cNvPr id="6" name="Google Shape;83;p17"/>
          <p:cNvSpPr txBox="1">
            <a:spLocks noGrp="1"/>
          </p:cNvSpPr>
          <p:nvPr>
            <p:ph type="sldNum" idx="12"/>
          </p:nvPr>
        </p:nvSpPr>
        <p:spPr bwMode="auto"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Рисунок с подписью" preserve="0" showMasterPhAnim="0" type="picTx" userDrawn="1">
  <p:cSld name="PICTURE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 bwMode="auto"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/>
                <a:ea typeface="Open Sans"/>
                <a:cs typeface="ALS Sector 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r>
              <a:rPr lang="ru-RU" sz="2700"/>
              <a:t>Заголовок слайда</a:t>
            </a:r>
            <a:endParaRPr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 bwMode="auto"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/>
                <a:cs typeface="ALS Sector Regular"/>
              </a:defRPr>
            </a:lvl1pPr>
          </a:lstStyle>
          <a:p>
            <a:pPr>
              <a:defRPr/>
            </a:pPr>
            <a:r>
              <a:rPr lang="ru-RU"/>
              <a:t>Рисунок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 bwMode="auto"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/>
                <a:ea typeface="Open Sans"/>
                <a:cs typeface="ALS Sector Regular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>
              <a:defRPr/>
            </a:pPr>
            <a:r>
              <a:rPr lang="ru-RU"/>
              <a:t>Текст слайда</a:t>
            </a:r>
            <a:endParaRPr/>
          </a:p>
        </p:txBody>
      </p:sp>
      <p:sp>
        <p:nvSpPr>
          <p:cNvPr id="6" name="Google Shape;83;p17"/>
          <p:cNvSpPr txBox="1">
            <a:spLocks noGrp="1"/>
          </p:cNvSpPr>
          <p:nvPr>
            <p:ph type="sldNum" idx="12"/>
          </p:nvPr>
        </p:nvSpPr>
        <p:spPr bwMode="auto"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крывающий слайд пустой" preserve="0" showMasterPhAnim="0" userDrawn="1">
  <p:cSld name="Закрывающий слайд пусто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8" name="Google Shape;88;p1"/>
          <p:cNvPicPr/>
          <p:nvPr userDrawn="1"/>
        </p:nvPicPr>
        <p:blipFill>
          <a:blip r:embed="rId2">
            <a:alphaModFix/>
          </a:blip>
          <a:srcRect l="0" t="16270" r="0" b="8844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/>
          <p:cNvSpPr txBox="1"/>
          <p:nvPr userDrawn="1"/>
        </p:nvSpPr>
        <p:spPr bwMode="auto"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800">
                <a:solidFill>
                  <a:schemeClr val="bg1"/>
                </a:solidFill>
                <a:latin typeface="ALS Sector Bold"/>
                <a:ea typeface="Roboto Black"/>
              </a:rPr>
              <a:t>do.bmstu.ru</a:t>
            </a:r>
            <a:endParaRPr lang="ru-RU" sz="2800">
              <a:solidFill>
                <a:schemeClr val="bg1"/>
              </a:solidFill>
              <a:latin typeface="ALS Sector Bold"/>
              <a:ea typeface="Roboto Black"/>
            </a:endParaRPr>
          </a:p>
        </p:txBody>
      </p:sp>
      <p:sp>
        <p:nvSpPr>
          <p:cNvPr id="32" name="Прямоугольник 58"/>
          <p:cNvSpPr/>
          <p:nvPr userDrawn="1"/>
        </p:nvSpPr>
        <p:spPr bwMode="auto"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 fill="norm" stroke="1" extrusionOk="0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latin typeface="ALS Sector Regula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11"/>
          <a:stretch/>
        </p:blipFill>
        <p:spPr bwMode="auto"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 bwMode="auto"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2pPr>
            <a:lvl3pPr marL="1371600" marR="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>
              <a:defRPr/>
            </a:pPr>
            <a:r>
              <a:rPr lang="ru-RU"/>
              <a:t>Текст слайда</a:t>
            </a:r>
            <a:endParaRPr lang="en-US" sz="2300">
              <a:latin typeface="ALS Sector Regular"/>
              <a:cs typeface="ALS Sector Regular"/>
            </a:endParaRPr>
          </a:p>
          <a:p>
            <a:pPr>
              <a:defRPr/>
            </a:pPr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 bwMode="auto"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</a:defRPr>
            </a:lvl1pPr>
            <a:lvl2pPr marL="0" marR="0" lvl="1" indent="0" algn="l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</a:defRPr>
            </a:lvl2pPr>
            <a:lvl3pPr marL="0" marR="0" lvl="2" indent="0" algn="l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</a:defRPr>
            </a:lvl3pPr>
            <a:lvl4pPr marL="0" marR="0" lvl="3" indent="0" algn="l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</a:defRPr>
            </a:lvl4pPr>
            <a:lvl5pPr marL="0" marR="0" lvl="4" indent="0" algn="l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</a:defRPr>
            </a:lvl5pPr>
            <a:lvl6pPr marL="0" marR="0" lvl="5" indent="0" algn="l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</a:defRPr>
            </a:lvl6pPr>
            <a:lvl7pPr marL="0" marR="0" lvl="6" indent="0" algn="l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</a:defRPr>
            </a:lvl7pPr>
            <a:lvl8pPr marL="0" marR="0" lvl="7" indent="0" algn="l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</a:defRPr>
            </a:lvl8pPr>
            <a:lvl9pPr marL="0" marR="0" lvl="8" indent="0" algn="l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>
              <a:defRPr/>
            </a:pPr>
            <a:fld id="{00000000-1234-1234-1234-123412341234}" type="slidenum">
              <a:rPr lang="ru-RU"/>
              <a:t/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>
          <a:solidFill>
            <a:srgbClr val="000000"/>
          </a:solidFill>
          <a:latin typeface="+mn-lt"/>
          <a:ea typeface="ALS Sector Regular"/>
          <a:cs typeface="ALS Sector Regular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lt1"/>
                </a:solidFill>
                <a:latin typeface="ALS Sector Bold"/>
                <a:cs typeface="ALS Sector Bold"/>
              </a:rPr>
              <a:t>Выявление мошенников на торговой площадке Авито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078286" y="4363658"/>
            <a:ext cx="9119010" cy="874168"/>
          </a:xfrm>
        </p:spPr>
        <p:txBody>
          <a:bodyPr/>
          <a:lstStyle/>
          <a:p>
            <a:pPr>
              <a:defRPr/>
            </a:pPr>
            <a:r>
              <a:rPr lang="ru-RU">
                <a:latin typeface="ALS Sector Regular"/>
              </a:rPr>
              <a:t>Бунак Алексей Валерьевич</a:t>
            </a:r>
            <a:endParaRPr lang="en-US">
              <a:latin typeface="ALS Sector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5" name="Группа 64"/>
          <p:cNvGrpSpPr/>
          <p:nvPr/>
        </p:nvGrpSpPr>
        <p:grpSpPr bwMode="auto"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68" name="Прямоугольник 67"/>
            <p:cNvSpPr/>
            <p:nvPr/>
          </p:nvSpPr>
          <p:spPr bwMode="auto"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Постановка задачи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69" name="Прямоугольник 58"/>
            <p:cNvSpPr/>
            <p:nvPr/>
          </p:nvSpPr>
          <p:spPr bwMode="auto"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70" name="Прямоугольник 58"/>
            <p:cNvSpPr>
              <a:spLocks noChangeAspect="1"/>
            </p:cNvSpPr>
            <p:nvPr/>
          </p:nvSpPr>
          <p:spPr bwMode="auto"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2</a:t>
            </a:fld>
            <a:endParaRPr lang="ru-RU"/>
          </a:p>
        </p:txBody>
      </p:sp>
      <p:sp>
        <p:nvSpPr>
          <p:cNvPr id="11" name="Google Shape;125;p4"/>
          <p:cNvSpPr/>
          <p:nvPr/>
        </p:nvSpPr>
        <p:spPr bwMode="auto">
          <a:xfrm>
            <a:off x="1408143" y="1719562"/>
            <a:ext cx="6217945" cy="33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600" b="1" i="0" u="none" strike="noStrike" cap="none" spc="0">
                <a:solidFill>
                  <a:srgbClr val="262626"/>
                </a:solidFill>
                <a:latin typeface="ALS Sector Regular"/>
                <a:cs typeface="ALS Sector Regular"/>
              </a:rPr>
              <a:t>провести разведочный анализ данных</a:t>
            </a:r>
            <a:endParaRPr sz="1600">
              <a:solidFill>
                <a:srgbClr val="262626"/>
              </a:solidFill>
              <a:latin typeface="ALS Sector Regular"/>
              <a:ea typeface="Open Sans"/>
              <a:cs typeface="ALS Sector Regular"/>
            </a:endParaRPr>
          </a:p>
        </p:txBody>
      </p:sp>
      <p:sp>
        <p:nvSpPr>
          <p:cNvPr id="34" name="Google Shape;149;p4"/>
          <p:cNvSpPr txBox="1"/>
          <p:nvPr/>
        </p:nvSpPr>
        <p:spPr bwMode="auto">
          <a:xfrm>
            <a:off x="8474033" y="1493009"/>
            <a:ext cx="3157805" cy="4586962"/>
          </a:xfrm>
          <a:prstGeom prst="rect">
            <a:avLst/>
          </a:prstGeom>
          <a:solidFill>
            <a:srgbClr val="F1BE29"/>
          </a:solidFill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pPr>
            <a:r>
              <a:rPr lang="ru-RU" sz="1600" b="1">
                <a:solidFill>
                  <a:schemeClr val="lt1"/>
                </a:solidFill>
                <a:latin typeface="ALS Sector Regular"/>
              </a:rPr>
              <a:t>Дополнительные задачи</a:t>
            </a:r>
            <a:endParaRPr/>
          </a:p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pPr>
            <a:endParaRPr lang="ru-RU" sz="1600" b="1">
              <a:solidFill>
                <a:schemeClr val="lt1"/>
              </a:solidFill>
              <a:latin typeface="ALS Sector Regular"/>
            </a:endParaRPr>
          </a:p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pPr>
            <a:r>
              <a:rPr lang="ru-RU" sz="1600" b="1">
                <a:solidFill>
                  <a:schemeClr val="lt1"/>
                </a:solidFill>
                <a:latin typeface="ALS Sector Regular"/>
              </a:rPr>
              <a:t>Разработать веб-приложение</a:t>
            </a:r>
            <a:endParaRPr lang="ru-RU" sz="1600" b="1">
              <a:solidFill>
                <a:schemeClr val="lt1"/>
              </a:solidFill>
              <a:latin typeface="ALS Sector Regular"/>
            </a:endParaRPr>
          </a:p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pPr>
            <a:endParaRPr lang="ru-RU" sz="1600" b="1">
              <a:solidFill>
                <a:schemeClr val="lt1"/>
              </a:solidFill>
              <a:latin typeface="ALS Sector Regular"/>
            </a:endParaRPr>
          </a:p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/>
            </a:pPr>
            <a:r>
              <a:rPr lang="ru-RU" sz="1600" b="1">
                <a:solidFill>
                  <a:schemeClr val="lt1"/>
                </a:solidFill>
                <a:latin typeface="ALS Sector Regular"/>
              </a:rPr>
              <a:t>Выложить на GitHub</a:t>
            </a:r>
            <a:endParaRPr lang="ru-RU" sz="1600" b="1">
              <a:solidFill>
                <a:schemeClr val="lt1"/>
              </a:solidFill>
              <a:latin typeface="ALS Sector Regular"/>
            </a:endParaRPr>
          </a:p>
        </p:txBody>
      </p:sp>
      <p:grpSp>
        <p:nvGrpSpPr>
          <p:cNvPr id="36" name="Группа 35"/>
          <p:cNvGrpSpPr/>
          <p:nvPr/>
        </p:nvGrpSpPr>
        <p:grpSpPr bwMode="auto">
          <a:xfrm>
            <a:off x="558782" y="2489251"/>
            <a:ext cx="450202" cy="685765"/>
            <a:chOff x="623996" y="1592262"/>
            <a:chExt cx="333947" cy="508681"/>
          </a:xfrm>
        </p:grpSpPr>
        <p:cxnSp>
          <p:nvCxnSpPr>
            <p:cNvPr id="37" name="Google Shape;123;p4"/>
            <p:cNvCxnSpPr>
              <a:cxnSpLocks/>
            </p:cNvCxnSpPr>
            <p:nvPr/>
          </p:nvCxnSpPr>
          <p:spPr bwMode="auto"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/>
            <p:cNvCxnSpPr>
              <a:cxnSpLocks/>
            </p:cNvCxnSpPr>
            <p:nvPr/>
          </p:nvCxnSpPr>
          <p:spPr bwMode="auto"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/>
            <p:cNvCxnSpPr>
              <a:cxnSpLocks/>
            </p:cNvCxnSpPr>
            <p:nvPr/>
          </p:nvCxnSpPr>
          <p:spPr bwMode="auto"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0" name="Группа 39"/>
          <p:cNvGrpSpPr/>
          <p:nvPr/>
        </p:nvGrpSpPr>
        <p:grpSpPr bwMode="auto">
          <a:xfrm>
            <a:off x="558782" y="3443265"/>
            <a:ext cx="450202" cy="685765"/>
            <a:chOff x="623996" y="1592262"/>
            <a:chExt cx="333947" cy="508681"/>
          </a:xfrm>
        </p:grpSpPr>
        <p:cxnSp>
          <p:nvCxnSpPr>
            <p:cNvPr id="41" name="Google Shape;123;p4"/>
            <p:cNvCxnSpPr>
              <a:cxnSpLocks/>
            </p:cNvCxnSpPr>
            <p:nvPr/>
          </p:nvCxnSpPr>
          <p:spPr bwMode="auto"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124;p4"/>
            <p:cNvCxnSpPr>
              <a:cxnSpLocks/>
            </p:cNvCxnSpPr>
            <p:nvPr/>
          </p:nvCxnSpPr>
          <p:spPr bwMode="auto"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126;p4"/>
            <p:cNvCxnSpPr>
              <a:cxnSpLocks/>
            </p:cNvCxnSpPr>
            <p:nvPr/>
          </p:nvCxnSpPr>
          <p:spPr bwMode="auto"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4" name="Группа 43"/>
          <p:cNvGrpSpPr/>
          <p:nvPr/>
        </p:nvGrpSpPr>
        <p:grpSpPr bwMode="auto">
          <a:xfrm>
            <a:off x="560162" y="4407979"/>
            <a:ext cx="450202" cy="685765"/>
            <a:chOff x="623996" y="1592262"/>
            <a:chExt cx="333947" cy="508681"/>
          </a:xfrm>
        </p:grpSpPr>
        <p:cxnSp>
          <p:nvCxnSpPr>
            <p:cNvPr id="45" name="Google Shape;123;p4"/>
            <p:cNvCxnSpPr>
              <a:cxnSpLocks/>
            </p:cNvCxnSpPr>
            <p:nvPr/>
          </p:nvCxnSpPr>
          <p:spPr bwMode="auto"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124;p4"/>
            <p:cNvCxnSpPr>
              <a:cxnSpLocks/>
            </p:cNvCxnSpPr>
            <p:nvPr/>
          </p:nvCxnSpPr>
          <p:spPr bwMode="auto"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126;p4"/>
            <p:cNvCxnSpPr>
              <a:cxnSpLocks/>
            </p:cNvCxnSpPr>
            <p:nvPr/>
          </p:nvCxnSpPr>
          <p:spPr bwMode="auto"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8" name="Группа 47"/>
          <p:cNvGrpSpPr/>
          <p:nvPr/>
        </p:nvGrpSpPr>
        <p:grpSpPr bwMode="auto">
          <a:xfrm>
            <a:off x="558782" y="5383393"/>
            <a:ext cx="450202" cy="685765"/>
            <a:chOff x="623996" y="1592262"/>
            <a:chExt cx="333947" cy="508681"/>
          </a:xfrm>
        </p:grpSpPr>
        <p:cxnSp>
          <p:nvCxnSpPr>
            <p:cNvPr id="49" name="Google Shape;123;p4"/>
            <p:cNvCxnSpPr>
              <a:cxnSpLocks/>
            </p:cNvCxnSpPr>
            <p:nvPr/>
          </p:nvCxnSpPr>
          <p:spPr bwMode="auto"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124;p4"/>
            <p:cNvCxnSpPr>
              <a:cxnSpLocks/>
            </p:cNvCxnSpPr>
            <p:nvPr/>
          </p:nvCxnSpPr>
          <p:spPr bwMode="auto"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" name="Google Shape;126;p4"/>
            <p:cNvCxnSpPr>
              <a:cxnSpLocks/>
            </p:cNvCxnSpPr>
            <p:nvPr/>
          </p:nvCxnSpPr>
          <p:spPr bwMode="auto"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" name="Google Shape;125;p4"/>
          <p:cNvSpPr/>
          <p:nvPr/>
        </p:nvSpPr>
        <p:spPr bwMode="auto">
          <a:xfrm>
            <a:off x="1408143" y="2658428"/>
            <a:ext cx="6217945" cy="33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600" b="1" i="0" u="none" strike="noStrike" cap="none" spc="0">
                <a:solidFill>
                  <a:srgbClr val="262626"/>
                </a:solidFill>
                <a:latin typeface="ALS Sector Regular"/>
                <a:cs typeface="ALS Sector Regular"/>
              </a:rPr>
              <a:t>выполнить препроцессинг (предобаботку)</a:t>
            </a:r>
            <a:endParaRPr lang="ru-RU" sz="1600">
              <a:solidFill>
                <a:srgbClr val="262626"/>
              </a:solidFill>
              <a:latin typeface="ALS Sector Regular"/>
              <a:ea typeface="Open Sans"/>
              <a:cs typeface="ALS Sector Regular"/>
            </a:endParaRPr>
          </a:p>
        </p:txBody>
      </p:sp>
      <p:sp>
        <p:nvSpPr>
          <p:cNvPr id="53" name="Google Shape;127;p4"/>
          <p:cNvSpPr/>
          <p:nvPr/>
        </p:nvSpPr>
        <p:spPr bwMode="auto">
          <a:xfrm>
            <a:off x="843937" y="2739873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 baseline="30000">
                <a:solidFill>
                  <a:srgbClr val="065CAB"/>
                </a:solidFill>
                <a:latin typeface="ALS Sector Regular"/>
                <a:ea typeface="Arial"/>
                <a:cs typeface="Arial"/>
              </a:rPr>
              <a:t>2</a:t>
            </a:r>
            <a:endParaRPr sz="3600" baseline="30000">
              <a:solidFill>
                <a:srgbClr val="065CAB"/>
              </a:solidFill>
              <a:latin typeface="ALS Sector Regular"/>
              <a:ea typeface="Arial"/>
              <a:cs typeface="Arial"/>
            </a:endParaRPr>
          </a:p>
        </p:txBody>
      </p:sp>
      <p:sp>
        <p:nvSpPr>
          <p:cNvPr id="54" name="Google Shape;125;p4"/>
          <p:cNvSpPr/>
          <p:nvPr/>
        </p:nvSpPr>
        <p:spPr bwMode="auto">
          <a:xfrm>
            <a:off x="1408143" y="3616890"/>
            <a:ext cx="6217945" cy="579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600" b="1" i="0" u="none" strike="noStrike" cap="none" spc="0">
                <a:solidFill>
                  <a:srgbClr val="262626"/>
                </a:solidFill>
                <a:latin typeface="ALS Sector Regular"/>
                <a:cs typeface="ALS Sector Regular"/>
              </a:rPr>
              <a:t>сравнить модели по точности классификации и скорости обучения</a:t>
            </a:r>
            <a:endParaRPr lang="ru-RU" sz="1600">
              <a:solidFill>
                <a:srgbClr val="262626"/>
              </a:solidFill>
              <a:latin typeface="ALS Sector Regular"/>
              <a:ea typeface="Open Sans"/>
              <a:cs typeface="ALS Sector Regular"/>
            </a:endParaRPr>
          </a:p>
        </p:txBody>
      </p:sp>
      <p:sp>
        <p:nvSpPr>
          <p:cNvPr id="55" name="Google Shape;127;p4"/>
          <p:cNvSpPr/>
          <p:nvPr/>
        </p:nvSpPr>
        <p:spPr bwMode="auto">
          <a:xfrm>
            <a:off x="843937" y="3709718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 baseline="30000">
                <a:solidFill>
                  <a:srgbClr val="065CAB"/>
                </a:solidFill>
                <a:latin typeface="ALS Sector Regular"/>
                <a:ea typeface="Arial"/>
                <a:cs typeface="Arial"/>
              </a:rPr>
              <a:t>3</a:t>
            </a:r>
            <a:endParaRPr sz="3600" baseline="30000">
              <a:solidFill>
                <a:srgbClr val="065CAB"/>
              </a:solidFill>
              <a:latin typeface="ALS Sector Regular"/>
              <a:ea typeface="Arial"/>
              <a:cs typeface="Arial"/>
            </a:endParaRPr>
          </a:p>
        </p:txBody>
      </p:sp>
      <p:sp>
        <p:nvSpPr>
          <p:cNvPr id="56" name="Google Shape;125;p4"/>
          <p:cNvSpPr/>
          <p:nvPr/>
        </p:nvSpPr>
        <p:spPr bwMode="auto">
          <a:xfrm>
            <a:off x="1408143" y="4587172"/>
            <a:ext cx="6217945" cy="33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600" b="1" i="0" u="none" strike="noStrike" cap="none" spc="0">
                <a:solidFill>
                  <a:srgbClr val="262626"/>
                </a:solidFill>
                <a:latin typeface="ALS Sector Regular"/>
                <a:cs typeface="ALS Sector Regular"/>
              </a:rPr>
              <a:t>разработать нейронную сеть</a:t>
            </a:r>
            <a:endParaRPr lang="ru-RU" sz="1600">
              <a:solidFill>
                <a:srgbClr val="262626"/>
              </a:solidFill>
              <a:latin typeface="ALS Sector Regular"/>
              <a:ea typeface="Open Sans"/>
              <a:cs typeface="ALS Sector Regular"/>
            </a:endParaRPr>
          </a:p>
        </p:txBody>
      </p:sp>
      <p:sp>
        <p:nvSpPr>
          <p:cNvPr id="57" name="Google Shape;127;p4"/>
          <p:cNvSpPr/>
          <p:nvPr/>
        </p:nvSpPr>
        <p:spPr bwMode="auto">
          <a:xfrm>
            <a:off x="843937" y="467714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 baseline="30000">
                <a:solidFill>
                  <a:srgbClr val="065CAB"/>
                </a:solidFill>
                <a:latin typeface="ALS Sector Regular"/>
                <a:ea typeface="Arial"/>
                <a:cs typeface="Arial"/>
              </a:rPr>
              <a:t>4</a:t>
            </a:r>
            <a:endParaRPr sz="3600" baseline="30000">
              <a:solidFill>
                <a:srgbClr val="065CAB"/>
              </a:solidFill>
              <a:latin typeface="ALS Sector Regular"/>
              <a:ea typeface="Arial"/>
              <a:cs typeface="Arial"/>
            </a:endParaRPr>
          </a:p>
        </p:txBody>
      </p:sp>
      <p:sp>
        <p:nvSpPr>
          <p:cNvPr id="58" name="Google Shape;125;p4"/>
          <p:cNvSpPr/>
          <p:nvPr/>
        </p:nvSpPr>
        <p:spPr bwMode="auto">
          <a:xfrm>
            <a:off x="1382780" y="5557018"/>
            <a:ext cx="6217945" cy="579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600" b="1" i="0" u="none" strike="noStrike" cap="none" spc="0">
                <a:solidFill>
                  <a:srgbClr val="262626"/>
                </a:solidFill>
                <a:latin typeface="ALS Sector Regular"/>
                <a:cs typeface="ALS Sector Regular"/>
              </a:rPr>
              <a:t>сравнить нейронную сеть с моделями машинного обучения</a:t>
            </a:r>
            <a:endParaRPr lang="ru-RU" sz="1600">
              <a:solidFill>
                <a:srgbClr val="262626"/>
              </a:solidFill>
              <a:latin typeface="ALS Sector Regular"/>
              <a:ea typeface="Open Sans"/>
              <a:cs typeface="ALS Sector Regular"/>
            </a:endParaRPr>
          </a:p>
        </p:txBody>
      </p:sp>
      <p:sp>
        <p:nvSpPr>
          <p:cNvPr id="59" name="Google Shape;127;p4"/>
          <p:cNvSpPr/>
          <p:nvPr/>
        </p:nvSpPr>
        <p:spPr bwMode="auto">
          <a:xfrm>
            <a:off x="836823" y="5618307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 baseline="30000">
                <a:solidFill>
                  <a:srgbClr val="065CAB"/>
                </a:solidFill>
                <a:latin typeface="ALS Sector Regular"/>
                <a:ea typeface="Arial"/>
                <a:cs typeface="Arial"/>
              </a:rPr>
              <a:t>5</a:t>
            </a:r>
            <a:endParaRPr sz="3600" baseline="30000">
              <a:solidFill>
                <a:srgbClr val="065CAB"/>
              </a:solidFill>
              <a:latin typeface="ALS Sector Regular"/>
              <a:ea typeface="Arial"/>
              <a:cs typeface="Arial"/>
            </a:endParaRPr>
          </a:p>
        </p:txBody>
      </p:sp>
      <p:grpSp>
        <p:nvGrpSpPr>
          <p:cNvPr id="60" name="Группа 59"/>
          <p:cNvGrpSpPr/>
          <p:nvPr/>
        </p:nvGrpSpPr>
        <p:grpSpPr bwMode="auto">
          <a:xfrm>
            <a:off x="558782" y="1503622"/>
            <a:ext cx="450202" cy="685765"/>
            <a:chOff x="623996" y="1592262"/>
            <a:chExt cx="333947" cy="508681"/>
          </a:xfrm>
        </p:grpSpPr>
        <p:cxnSp>
          <p:nvCxnSpPr>
            <p:cNvPr id="61" name="Google Shape;123;p4"/>
            <p:cNvCxnSpPr>
              <a:cxnSpLocks/>
            </p:cNvCxnSpPr>
            <p:nvPr/>
          </p:nvCxnSpPr>
          <p:spPr bwMode="auto"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4;p4"/>
            <p:cNvCxnSpPr>
              <a:cxnSpLocks/>
            </p:cNvCxnSpPr>
            <p:nvPr/>
          </p:nvCxnSpPr>
          <p:spPr bwMode="auto"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4"/>
            <p:cNvCxnSpPr>
              <a:cxnSpLocks/>
            </p:cNvCxnSpPr>
            <p:nvPr/>
          </p:nvCxnSpPr>
          <p:spPr bwMode="auto"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4" name="Google Shape;127;p4"/>
          <p:cNvSpPr/>
          <p:nvPr/>
        </p:nvSpPr>
        <p:spPr bwMode="auto">
          <a:xfrm>
            <a:off x="843937" y="1754244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3600" b="1" baseline="30000">
                <a:solidFill>
                  <a:srgbClr val="065CAB"/>
                </a:solidFill>
                <a:latin typeface="ALS Sector Regular"/>
                <a:ea typeface="Arial"/>
                <a:cs typeface="Arial"/>
              </a:rPr>
              <a:t>1</a:t>
            </a:r>
            <a:endParaRPr sz="3600" baseline="30000">
              <a:solidFill>
                <a:srgbClr val="065CAB"/>
              </a:solidFill>
              <a:latin typeface="ALS Sector Regular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 bwMode="auto">
          <a:xfrm flipH="0" flipV="0">
            <a:off x="5017786" y="5276850"/>
            <a:ext cx="6721558" cy="1011729"/>
          </a:xfrm>
        </p:spPr>
        <p:txBody>
          <a:bodyPr>
            <a:normAutofit/>
          </a:bodyPr>
          <a:lstStyle/>
          <a:p>
            <a:pPr>
              <a:defRPr/>
            </a:pP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 bwMode="auto">
          <a:xfrm flipH="0" flipV="1">
            <a:off x="6965893" y="1934379"/>
            <a:ext cx="4597826" cy="1399370"/>
          </a:xfrm>
        </p:spPr>
        <p:txBody>
          <a:bodyPr>
            <a:normAutofit/>
          </a:bodyPr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3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 bwMode="auto"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9" name="Прямоугольник 8"/>
            <p:cNvSpPr/>
            <p:nvPr/>
          </p:nvSpPr>
          <p:spPr bwMode="auto"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Анализ данных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11" name="Прямоугольник 58"/>
            <p:cNvSpPr/>
            <p:nvPr/>
          </p:nvSpPr>
          <p:spPr bwMode="auto"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12" name="Прямоугольник 58"/>
            <p:cNvSpPr>
              <a:spLocks noChangeAspect="1"/>
            </p:cNvSpPr>
            <p:nvPr/>
          </p:nvSpPr>
          <p:spPr bwMode="auto"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  <p:pic>
        <p:nvPicPr>
          <p:cNvPr id="165603620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017786" y="1426179"/>
            <a:ext cx="6721558" cy="5007871"/>
          </a:xfrm>
          <a:prstGeom prst="rect">
            <a:avLst/>
          </a:prstGeom>
        </p:spPr>
      </p:pic>
      <p:pic>
        <p:nvPicPr>
          <p:cNvPr id="113245849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96421" y="1792774"/>
            <a:ext cx="4295775" cy="1952625"/>
          </a:xfrm>
          <a:prstGeom prst="rect">
            <a:avLst/>
          </a:prstGeom>
        </p:spPr>
      </p:pic>
      <p:pic>
        <p:nvPicPr>
          <p:cNvPr id="149810724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82121" y="4212130"/>
            <a:ext cx="4524375" cy="2076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Номер слайда 3"/>
          <p:cNvSpPr>
            <a:spLocks noGrp="1"/>
          </p:cNvSpPr>
          <p:nvPr>
            <p:ph type="sldNum" idx="12"/>
          </p:nvPr>
        </p:nvSpPr>
        <p:spPr bwMode="auto"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4</a:t>
            </a:fld>
            <a:endParaRPr lang="ru-RU"/>
          </a:p>
        </p:txBody>
      </p:sp>
      <p:sp>
        <p:nvSpPr>
          <p:cNvPr id="9" name="Google Shape;173;p7"/>
          <p:cNvSpPr txBox="1"/>
          <p:nvPr/>
        </p:nvSpPr>
        <p:spPr bwMode="auto">
          <a:xfrm>
            <a:off x="461150" y="2048680"/>
            <a:ext cx="6991225" cy="435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/>
            </a:pPr>
            <a:r>
              <a:rPr lang="ru-RU" sz="2200">
                <a:solidFill>
                  <a:srgbClr val="272727"/>
                </a:solidFill>
                <a:latin typeface="ALS Sector Regular"/>
                <a:ea typeface="Open Sans"/>
                <a:cs typeface="ALS Sector Regular"/>
              </a:rPr>
              <a:t>Текст слайда</a:t>
            </a:r>
            <a:endParaRPr lang="ru-RU" sz="2200">
              <a:solidFill>
                <a:srgbClr val="262626"/>
              </a:solidFill>
              <a:latin typeface="ALS Sector Regular"/>
              <a:ea typeface="Open Sans"/>
              <a:cs typeface="ALS Sector Regular"/>
            </a:endParaRPr>
          </a:p>
        </p:txBody>
      </p:sp>
      <p:sp>
        <p:nvSpPr>
          <p:cNvPr id="21" name="Текст 2"/>
          <p:cNvSpPr txBox="1"/>
          <p:nvPr/>
        </p:nvSpPr>
        <p:spPr bwMode="auto">
          <a:xfrm>
            <a:off x="224647" y="1333690"/>
            <a:ext cx="711914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>
                <a:solidFill>
                  <a:srgbClr val="F1BE29"/>
                </a:solidFill>
                <a:latin typeface="ALS Sector Regular"/>
                <a:ea typeface="Open Sans"/>
                <a:cs typeface="ALS Sector Regular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>
              <a:defRPr/>
            </a:pPr>
            <a:r>
              <a:rPr lang="ru-RU" sz="2600"/>
              <a:t>Подзаголовок</a:t>
            </a:r>
            <a:endParaRPr/>
          </a:p>
        </p:txBody>
      </p:sp>
      <p:grpSp>
        <p:nvGrpSpPr>
          <p:cNvPr id="19" name="Группа 18"/>
          <p:cNvGrpSpPr/>
          <p:nvPr/>
        </p:nvGrpSpPr>
        <p:grpSpPr bwMode="auto"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20" name="Прямоугольник 19"/>
            <p:cNvSpPr/>
            <p:nvPr/>
          </p:nvSpPr>
          <p:spPr bwMode="auto"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Препроцессинг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22" name="Прямоугольник 58"/>
            <p:cNvSpPr/>
            <p:nvPr/>
          </p:nvSpPr>
          <p:spPr bwMode="auto"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23" name="Прямоугольник 58"/>
            <p:cNvSpPr>
              <a:spLocks noChangeAspect="1"/>
            </p:cNvSpPr>
            <p:nvPr/>
          </p:nvSpPr>
          <p:spPr bwMode="auto"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  <p:pic>
        <p:nvPicPr>
          <p:cNvPr id="75724553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61149" y="1333689"/>
            <a:ext cx="3073600" cy="2337216"/>
          </a:xfrm>
          <a:prstGeom prst="rect">
            <a:avLst/>
          </a:prstGeom>
        </p:spPr>
      </p:pic>
      <p:pic>
        <p:nvPicPr>
          <p:cNvPr id="38592395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610949" y="1352739"/>
            <a:ext cx="3648310" cy="2420998"/>
          </a:xfrm>
          <a:prstGeom prst="rect">
            <a:avLst/>
          </a:prstGeom>
        </p:spPr>
      </p:pic>
      <p:pic>
        <p:nvPicPr>
          <p:cNvPr id="95027857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61149" y="3928976"/>
            <a:ext cx="3073600" cy="2105095"/>
          </a:xfrm>
          <a:prstGeom prst="rect">
            <a:avLst/>
          </a:prstGeom>
        </p:spPr>
      </p:pic>
      <p:pic>
        <p:nvPicPr>
          <p:cNvPr id="43520702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610950" y="3928976"/>
            <a:ext cx="3514725" cy="2215094"/>
          </a:xfrm>
          <a:prstGeom prst="rect">
            <a:avLst/>
          </a:prstGeom>
        </p:spPr>
      </p:pic>
      <p:pic>
        <p:nvPicPr>
          <p:cNvPr id="947193414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7463285" y="1352739"/>
            <a:ext cx="4494147" cy="3114485"/>
          </a:xfrm>
          <a:prstGeom prst="rect">
            <a:avLst/>
          </a:prstGeom>
        </p:spPr>
      </p:pic>
      <p:sp>
        <p:nvSpPr>
          <p:cNvPr id="795468378" name=""/>
          <p:cNvSpPr txBox="1"/>
          <p:nvPr/>
        </p:nvSpPr>
        <p:spPr bwMode="auto">
          <a:xfrm flipH="0" flipV="0">
            <a:off x="8001975" y="5036523"/>
            <a:ext cx="3618172" cy="45723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/>
              <a:t>Появились зависимости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Google Shape;210;p9"/>
          <p:cNvSpPr txBox="1">
            <a:spLocks noGrp="1"/>
          </p:cNvSpPr>
          <p:nvPr>
            <p:ph type="body" idx="1"/>
          </p:nvPr>
        </p:nvSpPr>
        <p:spPr bwMode="auto">
          <a:xfrm flipH="0" flipV="0">
            <a:off x="3887174" y="4905375"/>
            <a:ext cx="7907710" cy="94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lvl="0" indent="0" algn="just">
              <a:lnSpc>
                <a:spcPct val="90000"/>
              </a:lnSpc>
              <a:spcBef>
                <a:spcPts val="839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5</a:t>
            </a:fld>
            <a:endParaRPr lang="ru-RU"/>
          </a:p>
        </p:txBody>
      </p:sp>
      <p:grpSp>
        <p:nvGrpSpPr>
          <p:cNvPr id="14" name="Группа 13"/>
          <p:cNvGrpSpPr/>
          <p:nvPr/>
        </p:nvGrpSpPr>
        <p:grpSpPr bwMode="auto"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15" name="Прямоугольник 14"/>
            <p:cNvSpPr/>
            <p:nvPr/>
          </p:nvSpPr>
          <p:spPr bwMode="auto"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2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Сравнение алгоритмов</a:t>
              </a:r>
              <a:endParaRPr sz="2200" spc="180">
                <a:latin typeface="ALS Sector Bold"/>
                <a:cs typeface="ALS Sector Bold"/>
              </a:endParaRPr>
            </a:p>
          </p:txBody>
        </p:sp>
        <p:sp>
          <p:nvSpPr>
            <p:cNvPr id="16" name="Прямоугольник 58"/>
            <p:cNvSpPr/>
            <p:nvPr/>
          </p:nvSpPr>
          <p:spPr bwMode="auto"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17" name="Прямоугольник 58"/>
            <p:cNvSpPr>
              <a:spLocks noChangeAspect="1"/>
            </p:cNvSpPr>
            <p:nvPr/>
          </p:nvSpPr>
          <p:spPr bwMode="auto"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  <p:pic>
        <p:nvPicPr>
          <p:cNvPr id="33818304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896230" y="1390650"/>
            <a:ext cx="5543894" cy="5294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6</a:t>
            </a:fld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idx="13"/>
          </p:nvPr>
        </p:nvSpPr>
        <p:spPr bwMode="auto">
          <a:xfrm flipH="0" flipV="0">
            <a:off x="387330" y="2895600"/>
            <a:ext cx="10824569" cy="3549749"/>
          </a:xfrm>
        </p:spPr>
        <p:txBody>
          <a:bodyPr spcFirstLastPara="1" vertOverflow="overflow" horzOverflow="overflow" vert="horz" wrap="square" lIns="91425" tIns="45700" rIns="91425" bIns="45700" numCol="1" spcCol="0" rtlCol="0" fromWordArt="0" anchor="t" anchorCtr="0" forceAA="0" upright="0" compatLnSpc="0">
            <a:norm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ru-RU" sz="2300" b="0" i="0" u="none" strike="noStrike" cap="none" spc="-1">
                <a:solidFill>
                  <a:srgbClr val="262626"/>
                </a:solidFill>
                <a:latin typeface="Arial"/>
                <a:ea typeface="Arial"/>
                <a:cs typeface="Arial"/>
              </a:rPr>
              <a:t>Причины относительно низкого результата прогноза (можно улучшить):</a:t>
            </a:r>
            <a:endParaRPr lang="ru-RU" sz="2200" b="0" i="0" u="none" strike="noStrike" cap="none" spc="-1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defRPr/>
            </a:pPr>
            <a:endParaRPr lang="ru-RU" sz="2200" b="0" strike="noStrike" spc="-1">
              <a:latin typeface="Arial"/>
            </a:endParaRPr>
          </a:p>
          <a:p>
            <a:pPr marL="327937" indent="-327937">
              <a:buFont typeface="Arial"/>
              <a:buChar char="•"/>
              <a:defRPr/>
            </a:pPr>
            <a:r>
              <a:rPr lang="ru-RU" sz="2300" b="0" i="0" u="none" strike="noStrike" cap="none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Очень малая выборка (53 тысячи строк из 1.3 миллионов)</a:t>
            </a:r>
            <a:endParaRPr lang="ru-RU" sz="2200" b="0" i="0" u="none" strike="noStrike" cap="none" spc="-1">
              <a:solidFill>
                <a:srgbClr val="000000"/>
              </a:solidFill>
              <a:latin typeface="Arial"/>
              <a:cs typeface="Arial"/>
            </a:endParaRPr>
          </a:p>
          <a:p>
            <a:pPr marL="327937" indent="-327937">
              <a:buFont typeface="Arial"/>
              <a:buChar char="•"/>
              <a:defRPr/>
            </a:pPr>
            <a:r>
              <a:rPr lang="ru-RU" sz="2300" b="0" i="0" u="none" strike="noStrike" cap="none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Человеческий фактор (bad_item настраивает человек)</a:t>
            </a:r>
            <a:endParaRPr lang="ru-RU" sz="2200" b="0" i="0" u="none" strike="noStrike" cap="none" spc="-1">
              <a:solidFill>
                <a:srgbClr val="000000"/>
              </a:solidFill>
              <a:latin typeface="Arial"/>
              <a:cs typeface="Arial"/>
            </a:endParaRPr>
          </a:p>
          <a:p>
            <a:pPr marL="327937" indent="-327937">
              <a:buFont typeface="Arial"/>
              <a:buChar char="•"/>
              <a:defRPr/>
            </a:pPr>
            <a:r>
              <a:rPr lang="ru-RU" sz="2300" b="0" i="0" u="none" strike="noStrike" cap="none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Малое количество признаков (я не имею доступа ко всем данным сайта Авито)</a:t>
            </a:r>
            <a:endParaRPr lang="ru-RU" sz="2200" b="0" i="0" u="none" strike="noStrike" cap="none" spc="-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27937" indent="-327937">
              <a:buFont typeface="Arial"/>
              <a:buChar char="•"/>
              <a:defRPr/>
            </a:pPr>
            <a:r>
              <a:rPr lang="ru-RU" sz="2300" b="0" i="0" u="none" strike="noStrike" cap="none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Упрощение модели (для демонстрации работы мне пришлось убрать часть информации, которая будет оцениваться в реальном проекте)</a:t>
            </a:r>
            <a:endParaRPr lang="ru-RU" sz="2200" b="0" i="0" u="none" strike="noStrike" cap="none" spc="-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2"/>
          </p:nvPr>
        </p:nvSpPr>
        <p:spPr bwMode="auto">
          <a:xfrm flipH="1" flipV="1">
            <a:off x="13555050" y="2895600"/>
            <a:ext cx="438150" cy="42481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/>
              <a:t> </a:t>
            </a:r>
            <a:endParaRPr/>
          </a:p>
        </p:txBody>
      </p:sp>
      <p:sp>
        <p:nvSpPr>
          <p:cNvPr id="2" name="Текст 1"/>
          <p:cNvSpPr>
            <a:spLocks noGrp="1"/>
          </p:cNvSpPr>
          <p:nvPr>
            <p:ph type="body" idx="14"/>
          </p:nvPr>
        </p:nvSpPr>
        <p:spPr bwMode="auto">
          <a:xfrm flipH="0" flipV="0">
            <a:off x="206356" y="1924050"/>
            <a:ext cx="11196533" cy="771525"/>
          </a:xfrm>
        </p:spPr>
        <p:txBody>
          <a:bodyPr spcFirstLastPara="1" vertOverflow="overflow" horzOverflow="overflow" vert="horz" wrap="square" lIns="91425" tIns="45700" rIns="91425" bIns="45700" numCol="1" spcCol="0" rtlCol="0" fromWordArt="0" anchor="t" anchorCtr="0" forceAA="0" upright="0" compatLnSpc="0">
            <a:normAutofit fontScale="85000" lnSpcReduction="3000"/>
          </a:bodyPr>
          <a:lstStyle/>
          <a:p>
            <a:pPr algn="ctr">
              <a:defRPr/>
            </a:pPr>
            <a:r>
              <a:rPr lang="ru-RU" sz="4800"/>
              <a:t>Задача РЕШЕНА</a:t>
            </a:r>
            <a:endParaRPr sz="4800"/>
          </a:p>
        </p:txBody>
      </p:sp>
      <p:grpSp>
        <p:nvGrpSpPr>
          <p:cNvPr id="8" name="Группа 7"/>
          <p:cNvGrpSpPr/>
          <p:nvPr/>
        </p:nvGrpSpPr>
        <p:grpSpPr bwMode="auto"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11" name="Прямоугольник 10"/>
            <p:cNvSpPr/>
            <p:nvPr/>
          </p:nvSpPr>
          <p:spPr bwMode="auto"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Заключение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12" name="Прямоугольник 58"/>
            <p:cNvSpPr/>
            <p:nvPr/>
          </p:nvSpPr>
          <p:spPr bwMode="auto"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13" name="Прямоугольник 58"/>
            <p:cNvSpPr>
              <a:spLocks noChangeAspect="1"/>
            </p:cNvSpPr>
            <p:nvPr/>
          </p:nvSpPr>
          <p:spPr bwMode="auto"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Arial"/>
        <a:cs typeface="Arial"/>
      </a:majorFont>
      <a:minorFont>
        <a:latin typeface="ALS Sector Regular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txDef>
      <a:spPr bwMode="auto">
        <a:prstGeom prst="rect">
          <a:avLst/>
        </a:prstGeom>
        <a:noFill/>
      </a:spPr>
      <a:bodyPr/>
      <a:lstStyle/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R7-Office/7.2.0.134</Application>
  <DocSecurity>0</DocSecurity>
  <PresentationFormat>Широкоэкранный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Фомина Ольга</dc:creator>
  <cp:keywords/>
  <dc:description/>
  <dc:identifier/>
  <dc:language/>
  <cp:lastModifiedBy>Алексей Бунак</cp:lastModifiedBy>
  <cp:revision>97</cp:revision>
  <dcterms:created xsi:type="dcterms:W3CDTF">2021-02-24T09:03:25Z</dcterms:created>
  <dcterms:modified xsi:type="dcterms:W3CDTF">2023-04-25T01:31:21Z</dcterms:modified>
  <cp:category/>
  <cp:contentStatus/>
  <cp:version/>
</cp:coreProperties>
</file>