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6" r:id="rId3"/>
    <p:sldId id="257" r:id="rId4"/>
    <p:sldId id="258" r:id="rId5"/>
    <p:sldId id="273" r:id="rId6"/>
    <p:sldId id="269" r:id="rId7"/>
    <p:sldId id="271" r:id="rId8"/>
    <p:sldId id="266" r:id="rId9"/>
    <p:sldId id="272" r:id="rId10"/>
    <p:sldId id="274" r:id="rId11"/>
    <p:sldId id="261" r:id="rId12"/>
    <p:sldId id="275" r:id="rId13"/>
    <p:sldId id="263" r:id="rId14"/>
    <p:sldId id="277" r:id="rId15"/>
    <p:sldId id="264" r:id="rId16"/>
    <p:sldId id="267" r:id="rId17"/>
    <p:sldId id="265" r:id="rId18"/>
    <p:sldId id="268" r:id="rId19"/>
    <p:sldId id="262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40" autoAdjust="0"/>
  </p:normalViewPr>
  <p:slideViewPr>
    <p:cSldViewPr>
      <p:cViewPr varScale="1">
        <p:scale>
          <a:sx n="89" d="100"/>
          <a:sy n="89" d="100"/>
        </p:scale>
        <p:origin x="2244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17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91A0D-67DB-46C5-A7A9-63DDE47213C1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EA650-878E-4CDF-A387-AF53C187A0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61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所以，我非常感謝副總給我這個機會，還有非常感謝</a:t>
            </a:r>
            <a:r>
              <a:rPr lang="en-US" altLang="zh-CN" dirty="0"/>
              <a:t>Jean</a:t>
            </a:r>
            <a:r>
              <a:rPr lang="zh-CN" altLang="en-US" dirty="0"/>
              <a:t>，小美，和各位前輩們給我的指導，讓我在這裏學習很多。真的非常謝謝大家。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EA650-878E-4CDF-A387-AF53C187A02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476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開發流程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Page 2 + page 3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EA650-878E-4CDF-A387-AF53C187A02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613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Page 7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EA650-878E-4CDF-A387-AF53C187A02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262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News – </a:t>
            </a:r>
            <a:r>
              <a:rPr lang="zh-CN" altLang="en-US" dirty="0"/>
              <a:t>假如說今天有個公司一天突然出很多新聞，有了自動摘要機器就可以在很短的時間内知道主要信息，公關部門可以迅速的做出適當的回應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Legal - </a:t>
            </a:r>
            <a:r>
              <a:rPr lang="zh-CN" altLang="en-US" dirty="0"/>
              <a:t>一般人對法律條文都不是很瞭解，因爲條文幾乎都很長又很難理解。如果有個好的自動摘要機器，可以找出重要内容。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Financial statements – </a:t>
            </a:r>
            <a:r>
              <a:rPr lang="zh-CN" altLang="en-US" dirty="0"/>
              <a:t>有了自動摘要機器，可以馬上總結出財務報表的强項，弱點，決定公司的好壞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QA – </a:t>
            </a:r>
            <a:r>
              <a:rPr lang="zh-CN" altLang="en-US" dirty="0"/>
              <a:t>可以歸納常問的問題，收集和準備最相關的句子，并提供摘要性的答案</a:t>
            </a:r>
            <a:endParaRPr lang="en-US" altLang="zh-CN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EA650-878E-4CDF-A387-AF53C187A02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35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Maybe add</a:t>
            </a:r>
            <a:r>
              <a:rPr lang="en-US" altLang="zh-TW" baseline="0" dirty="0"/>
              <a:t> a slide after this showing how the text is separated into words to show how computers undergo text mining (machine version of comprehending the text)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EA650-878E-4CDF-A387-AF53C187A02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570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Maybe add</a:t>
            </a:r>
            <a:r>
              <a:rPr lang="en-US" altLang="zh-TW" baseline="0" dirty="0"/>
              <a:t> a slide after this showing how the text is separated into words to show how computers undergo text mining (machine version of comprehending the text)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EA650-878E-4CDF-A387-AF53C187A02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570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Maybe add</a:t>
            </a:r>
            <a:r>
              <a:rPr lang="en-US" altLang="zh-TW" baseline="0" dirty="0"/>
              <a:t> a slide after this showing how the text is separated into words to show how computers undergo text mining (machine version of comprehending the text)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EA650-878E-4CDF-A387-AF53C187A02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570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Maybe add</a:t>
            </a:r>
            <a:r>
              <a:rPr lang="en-US" altLang="zh-TW" baseline="0" dirty="0"/>
              <a:t> a slide after this showing how the text is separated into words to show how computers undergo text mining (machine version of comprehending the text)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EA650-878E-4CDF-A387-AF53C187A02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570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因為中英文差異，中文需要斷詞，才能進行後續演算</a:t>
            </a:r>
            <a:endParaRPr lang="en-US" altLang="zh-TW" dirty="0"/>
          </a:p>
          <a:p>
            <a:r>
              <a:rPr lang="zh-TW" altLang="en-US" dirty="0"/>
              <a:t>這次研究使用的資料</a:t>
            </a:r>
            <a:endParaRPr lang="en-US" altLang="zh-TW" dirty="0"/>
          </a:p>
          <a:p>
            <a:r>
              <a:rPr lang="zh-TW" altLang="en-US" dirty="0"/>
              <a:t>有了詞庫才能轉成詞向量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EA650-878E-4CDF-A387-AF53C187A02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512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空間中進行距離比較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&lt;</a:t>
            </a:r>
            <a:r>
              <a:rPr lang="zh-TW" altLang="en-US" dirty="0"/>
              <a:t>放空間圖</a:t>
            </a:r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EA650-878E-4CDF-A387-AF53C187A02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237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我是</a:t>
            </a:r>
            <a:r>
              <a:rPr lang="en-US" altLang="zh-TW" dirty="0"/>
              <a:t>OO</a:t>
            </a:r>
            <a:r>
              <a:rPr lang="zh-TW" altLang="en-US" dirty="0"/>
              <a:t> 我是</a:t>
            </a:r>
            <a:r>
              <a:rPr lang="en-US" altLang="zh-TW" dirty="0"/>
              <a:t>OO</a:t>
            </a:r>
            <a:r>
              <a:rPr lang="en-US" altLang="zh-TW" baseline="0" dirty="0"/>
              <a:t> </a:t>
            </a:r>
            <a:r>
              <a:rPr lang="zh-TW" altLang="en-US" dirty="0"/>
              <a:t>我是</a:t>
            </a:r>
            <a:r>
              <a:rPr lang="en-US" altLang="zh-TW" dirty="0"/>
              <a:t>OO</a:t>
            </a:r>
          </a:p>
          <a:p>
            <a:r>
              <a:rPr lang="zh-TW" altLang="en-US" dirty="0"/>
              <a:t>我是</a:t>
            </a:r>
            <a:r>
              <a:rPr lang="en-US" altLang="zh-TW" dirty="0"/>
              <a:t>XX</a:t>
            </a:r>
            <a:r>
              <a:rPr lang="en-US" altLang="zh-TW" baseline="0" dirty="0"/>
              <a:t> </a:t>
            </a:r>
            <a:r>
              <a:rPr lang="zh-TW" altLang="en-US" dirty="0"/>
              <a:t>我是</a:t>
            </a:r>
            <a:r>
              <a:rPr lang="en-US" altLang="zh-TW" dirty="0"/>
              <a:t>XX</a:t>
            </a:r>
            <a:r>
              <a:rPr lang="en-US" altLang="zh-TW" baseline="0" dirty="0"/>
              <a:t> </a:t>
            </a:r>
            <a:r>
              <a:rPr lang="zh-TW" altLang="en-US" dirty="0"/>
              <a:t>我是</a:t>
            </a:r>
            <a:r>
              <a:rPr lang="en-US" altLang="zh-TW" dirty="0"/>
              <a:t>XX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解釋</a:t>
            </a:r>
            <a:r>
              <a:rPr lang="en-US" altLang="zh-TW" dirty="0"/>
              <a:t>TF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IDF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EA650-878E-4CDF-A387-AF53C187A02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05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1" y="0"/>
            <a:ext cx="9143999" cy="6858000"/>
            <a:chOff x="0" y="0"/>
            <a:chExt cx="10096579" cy="7653338"/>
          </a:xfrm>
        </p:grpSpPr>
        <p:sp>
          <p:nvSpPr>
            <p:cNvPr id="18" name="Rectangle 1042"/>
            <p:cNvSpPr>
              <a:spLocks noChangeArrowheads="1"/>
            </p:cNvSpPr>
            <p:nvPr/>
          </p:nvSpPr>
          <p:spPr bwMode="auto">
            <a:xfrm>
              <a:off x="0" y="0"/>
              <a:ext cx="10096500" cy="4783138"/>
            </a:xfrm>
            <a:prstGeom prst="rect">
              <a:avLst/>
            </a:prstGeom>
            <a:solidFill>
              <a:srgbClr val="00716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693" tIns="45334" rIns="90693" bIns="45334" anchor="ctr"/>
            <a:lstStyle/>
            <a:p>
              <a:endParaRPr lang="zh-TW" altLang="en-US"/>
            </a:p>
          </p:txBody>
        </p:sp>
        <p:sp>
          <p:nvSpPr>
            <p:cNvPr id="19" name="Rectangle 1043"/>
            <p:cNvSpPr>
              <a:spLocks noChangeArrowheads="1"/>
            </p:cNvSpPr>
            <p:nvPr/>
          </p:nvSpPr>
          <p:spPr bwMode="auto">
            <a:xfrm>
              <a:off x="8913892" y="0"/>
              <a:ext cx="1182687" cy="4783138"/>
            </a:xfrm>
            <a:prstGeom prst="rect">
              <a:avLst/>
            </a:prstGeom>
            <a:solidFill>
              <a:srgbClr val="197F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693" tIns="45334" rIns="90693" bIns="45334" anchor="ctr"/>
            <a:lstStyle/>
            <a:p>
              <a:endParaRPr lang="zh-TW" altLang="en-US"/>
            </a:p>
          </p:txBody>
        </p:sp>
        <p:sp>
          <p:nvSpPr>
            <p:cNvPr id="20" name="Rectangle 1044"/>
            <p:cNvSpPr>
              <a:spLocks noChangeArrowheads="1"/>
            </p:cNvSpPr>
            <p:nvPr/>
          </p:nvSpPr>
          <p:spPr bwMode="auto">
            <a:xfrm>
              <a:off x="0" y="4783138"/>
              <a:ext cx="10096500" cy="746125"/>
            </a:xfrm>
            <a:prstGeom prst="rect">
              <a:avLst/>
            </a:prstGeom>
            <a:solidFill>
              <a:srgbClr val="338D8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693" tIns="45334" rIns="90693" bIns="45334" anchor="ctr"/>
            <a:lstStyle/>
            <a:p>
              <a:endParaRPr lang="zh-TW" altLang="en-US"/>
            </a:p>
          </p:txBody>
        </p:sp>
        <p:sp>
          <p:nvSpPr>
            <p:cNvPr id="21" name="Rectangle 1045"/>
            <p:cNvSpPr>
              <a:spLocks noChangeArrowheads="1"/>
            </p:cNvSpPr>
            <p:nvPr/>
          </p:nvSpPr>
          <p:spPr bwMode="auto">
            <a:xfrm>
              <a:off x="0" y="5529263"/>
              <a:ext cx="10096500" cy="230187"/>
            </a:xfrm>
            <a:prstGeom prst="rect">
              <a:avLst/>
            </a:prstGeom>
            <a:solidFill>
              <a:srgbClr val="80B8B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693" tIns="45334" rIns="90693" bIns="45334" anchor="ctr"/>
            <a:lstStyle/>
            <a:p>
              <a:endParaRPr lang="zh-TW" altLang="en-US"/>
            </a:p>
          </p:txBody>
        </p:sp>
        <p:sp>
          <p:nvSpPr>
            <p:cNvPr id="22" name="Rectangle 1046"/>
            <p:cNvSpPr>
              <a:spLocks noChangeArrowheads="1"/>
            </p:cNvSpPr>
            <p:nvPr/>
          </p:nvSpPr>
          <p:spPr bwMode="auto">
            <a:xfrm>
              <a:off x="8913892" y="4783138"/>
              <a:ext cx="1182687" cy="746125"/>
            </a:xfrm>
            <a:prstGeom prst="rect">
              <a:avLst/>
            </a:prstGeom>
            <a:solidFill>
              <a:srgbClr val="6AA8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693" tIns="45334" rIns="90693" bIns="45334" anchor="ctr"/>
            <a:lstStyle/>
            <a:p>
              <a:endParaRPr lang="zh-TW" altLang="en-US"/>
            </a:p>
          </p:txBody>
        </p:sp>
        <p:sp>
          <p:nvSpPr>
            <p:cNvPr id="23" name="Rectangle 1047"/>
            <p:cNvSpPr>
              <a:spLocks noChangeArrowheads="1"/>
            </p:cNvSpPr>
            <p:nvPr/>
          </p:nvSpPr>
          <p:spPr bwMode="auto">
            <a:xfrm>
              <a:off x="8913892" y="5529263"/>
              <a:ext cx="1182687" cy="230187"/>
            </a:xfrm>
            <a:prstGeom prst="rect">
              <a:avLst/>
            </a:prstGeom>
            <a:solidFill>
              <a:srgbClr val="66AAA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693" tIns="45334" rIns="90693" bIns="45334" anchor="ctr"/>
            <a:lstStyle/>
            <a:p>
              <a:endParaRPr lang="zh-TW" altLang="en-US"/>
            </a:p>
          </p:txBody>
        </p:sp>
        <p:sp>
          <p:nvSpPr>
            <p:cNvPr id="24" name="Rectangle 1048"/>
            <p:cNvSpPr>
              <a:spLocks noChangeArrowheads="1"/>
            </p:cNvSpPr>
            <p:nvPr/>
          </p:nvSpPr>
          <p:spPr bwMode="auto">
            <a:xfrm>
              <a:off x="8913892" y="5759450"/>
              <a:ext cx="1182687" cy="1893888"/>
            </a:xfrm>
            <a:prstGeom prst="rect">
              <a:avLst/>
            </a:prstGeom>
            <a:solidFill>
              <a:srgbClr val="CCE3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693" tIns="45334" rIns="90693" bIns="45334" anchor="ctr"/>
            <a:lstStyle/>
            <a:p>
              <a:endParaRPr lang="zh-TW" altLang="en-US"/>
            </a:p>
          </p:txBody>
        </p:sp>
        <p:pic>
          <p:nvPicPr>
            <p:cNvPr id="25" name="Picture 1076" descr="白底CTBC(中上英下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26" y="6275388"/>
              <a:ext cx="2059889" cy="86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9333" y="82973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48464" y="6492875"/>
            <a:ext cx="395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ln>
            <a:solidFill>
              <a:sysClr val="windowText" lastClr="000000"/>
            </a:solidFill>
          </a:ln>
          <a:solidFill>
            <a:sysClr val="windowText" lastClr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3700" dirty="0"/>
              <a:t>實習專案報告：</a:t>
            </a:r>
            <a:r>
              <a:rPr lang="zh-CN" altLang="en-US" sz="3700" dirty="0"/>
              <a:t>自動文本摘要</a:t>
            </a:r>
            <a:endParaRPr lang="zh-TW" altLang="en-US" sz="37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19672" y="4293096"/>
            <a:ext cx="6400800" cy="504056"/>
          </a:xfrm>
        </p:spPr>
        <p:txBody>
          <a:bodyPr>
            <a:noAutofit/>
          </a:bodyPr>
          <a:lstStyle/>
          <a:p>
            <a:pPr algn="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數據研究發展中心</a:t>
            </a:r>
            <a:endParaRPr lang="en-US" altLang="zh-TW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CN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黃威傑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</a:t>
            </a:r>
            <a:r>
              <a:rPr lang="zh-CN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CN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zh-TW" altLang="en-US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2275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文本摘要</a:t>
            </a:r>
            <a:r>
              <a:rPr lang="zh-CN" altLang="en-US" dirty="0"/>
              <a:t>方法論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688124" y="980728"/>
            <a:ext cx="280831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電腦</a:t>
            </a:r>
            <a:r>
              <a:rPr lang="zh-TW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如何進行文本摘要</a:t>
            </a:r>
            <a:endParaRPr lang="en-US" altLang="zh-TW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句子向量化完，就可以進行演算。不同的文章型態，摘要目的，還有演算原理會有不同的需求。</a:t>
            </a:r>
            <a:endParaRPr lang="en-US" altLang="zh-CN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這次小樣本的摘要是使用單文件特定領域的萃取法。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882763"/>
              </p:ext>
            </p:extLst>
          </p:nvPr>
        </p:nvGraphicFramePr>
        <p:xfrm>
          <a:off x="251520" y="908721"/>
          <a:ext cx="5112568" cy="57126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56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8105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文章型態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單文件</a:t>
                      </a:r>
                      <a:endParaRPr lang="en-US" altLang="zh-CN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(Single</a:t>
                      </a:r>
                      <a:r>
                        <a:rPr lang="en-US" altLang="zh-CN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Document)</a:t>
                      </a:r>
                      <a:endParaRPr lang="en-US" altLang="zh-CN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810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多文件</a:t>
                      </a:r>
                      <a:endParaRPr lang="en-US" altLang="zh-CN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(Multi Document)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070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摘要目的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通用</a:t>
                      </a:r>
                      <a:endParaRPr lang="en-US" altLang="zh-CN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(Generic)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0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特定領域</a:t>
                      </a:r>
                      <a:endParaRPr lang="en-US" altLang="zh-CN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(Domain-specific)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0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基於查詢</a:t>
                      </a:r>
                      <a:endParaRPr lang="en-US" altLang="zh-CN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(Query-based)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8105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演算原理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萃取法</a:t>
                      </a:r>
                      <a:endParaRPr lang="en-US" altLang="zh-CN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(Extractive)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810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抽象法</a:t>
                      </a:r>
                      <a:endParaRPr lang="en-US" altLang="zh-CN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(Abstractive)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5652120" y="3501008"/>
            <a:ext cx="288032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斷句</a:t>
            </a:r>
          </a:p>
        </p:txBody>
      </p:sp>
      <p:sp>
        <p:nvSpPr>
          <p:cNvPr id="14" name="矩形 13"/>
          <p:cNvSpPr/>
          <p:nvPr/>
        </p:nvSpPr>
        <p:spPr>
          <a:xfrm>
            <a:off x="5652120" y="4149080"/>
            <a:ext cx="288032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詞</a:t>
            </a:r>
          </a:p>
        </p:txBody>
      </p:sp>
      <p:sp>
        <p:nvSpPr>
          <p:cNvPr id="15" name="矩形 14"/>
          <p:cNvSpPr/>
          <p:nvPr/>
        </p:nvSpPr>
        <p:spPr>
          <a:xfrm>
            <a:off x="5652120" y="4797152"/>
            <a:ext cx="288032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Word embedding</a:t>
            </a:r>
            <a:endParaRPr lang="zh-TW" altLang="en-US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52120" y="5445224"/>
            <a:ext cx="2880320" cy="43204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</a:t>
            </a:r>
          </a:p>
        </p:txBody>
      </p:sp>
      <p:sp>
        <p:nvSpPr>
          <p:cNvPr id="17" name="矩形 16"/>
          <p:cNvSpPr/>
          <p:nvPr/>
        </p:nvSpPr>
        <p:spPr>
          <a:xfrm>
            <a:off x="5652120" y="6093296"/>
            <a:ext cx="288032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形成摘要</a:t>
            </a:r>
            <a:endParaRPr lang="en-US" altLang="zh-TW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4B595B-F6A1-4B80-AE5A-6B6773F96A57}"/>
              </a:ext>
            </a:extLst>
          </p:cNvPr>
          <p:cNvSpPr/>
          <p:nvPr/>
        </p:nvSpPr>
        <p:spPr>
          <a:xfrm>
            <a:off x="2987824" y="980728"/>
            <a:ext cx="223224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C5B3A2-E4B3-467F-9CB7-5570BA07A213}"/>
              </a:ext>
            </a:extLst>
          </p:cNvPr>
          <p:cNvSpPr/>
          <p:nvPr/>
        </p:nvSpPr>
        <p:spPr>
          <a:xfrm>
            <a:off x="3059832" y="3429000"/>
            <a:ext cx="208823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EBC61E-2AC7-42BA-B7B2-6E71AF37FB44}"/>
              </a:ext>
            </a:extLst>
          </p:cNvPr>
          <p:cNvSpPr/>
          <p:nvPr/>
        </p:nvSpPr>
        <p:spPr>
          <a:xfrm>
            <a:off x="3052265" y="4905164"/>
            <a:ext cx="208823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93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 descr="C:\Users\YB0002777\Desktop\輿情平台\Social Listening Steps\Graph Based Summarization Mod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486" y="4398760"/>
            <a:ext cx="2476525" cy="234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自動文本摘要演算法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603685"/>
              </p:ext>
            </p:extLst>
          </p:nvPr>
        </p:nvGraphicFramePr>
        <p:xfrm>
          <a:off x="287524" y="764704"/>
          <a:ext cx="8568951" cy="599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6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6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方法論</a:t>
                      </a:r>
                      <a:r>
                        <a:rPr lang="en-US" altLang="zh-TW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1: </a:t>
                      </a:r>
                    </a:p>
                    <a:p>
                      <a:r>
                        <a:rPr lang="en-US" altLang="zh-TW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K-Means Clustering</a:t>
                      </a: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方法論</a:t>
                      </a:r>
                      <a:r>
                        <a:rPr lang="en-US" altLang="zh-TW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2:</a:t>
                      </a:r>
                      <a:r>
                        <a:rPr lang="zh-TW" altLang="en-US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endParaRPr lang="en-US" altLang="zh-TW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TW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TF-IDF</a:t>
                      </a:r>
                      <a:r>
                        <a:rPr lang="zh-CN" altLang="en-US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詞數法</a:t>
                      </a: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方法論</a:t>
                      </a:r>
                      <a:r>
                        <a:rPr lang="en-US" altLang="zh-TW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3: </a:t>
                      </a:r>
                    </a:p>
                    <a:p>
                      <a:r>
                        <a:rPr lang="en-US" altLang="zh-TW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Graph-based</a:t>
                      </a: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98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將文章中各個句子，以 </a:t>
                      </a:r>
                      <a:r>
                        <a:rPr lang="en-US" altLang="zh-TW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k-means clustering</a:t>
                      </a:r>
                      <a:r>
                        <a:rPr lang="zh-TW" altLang="en-US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演算法分為</a:t>
                      </a:r>
                      <a:r>
                        <a:rPr lang="en-US" altLang="zh-TW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k</a:t>
                      </a:r>
                      <a:r>
                        <a:rPr lang="zh-TW" altLang="en-US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群，每群摘取距離中心點最進的句子形成摘要</a:t>
                      </a:r>
                      <a:endParaRPr lang="en-US" altLang="zh-TW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依照分群摘要法，每群會代表不同的話題</a:t>
                      </a:r>
                      <a:endParaRPr lang="en-US" altLang="zh-CN" sz="1700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</a:t>
                      </a:r>
                      <a:r>
                        <a:rPr lang="zh-CN" altLang="en-US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小樣本</a:t>
                      </a:r>
                      <a:r>
                        <a:rPr lang="en-US" altLang="zh-CN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)</a:t>
                      </a:r>
                      <a:r>
                        <a:rPr lang="zh-TW" altLang="en-US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不需預先建立語料庫</a:t>
                      </a:r>
                      <a:r>
                        <a:rPr lang="zh-CN" altLang="en-US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或</a:t>
                      </a:r>
                      <a:r>
                        <a:rPr lang="en-US" altLang="zh-CN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training data</a:t>
                      </a:r>
                      <a:endParaRPr lang="en-US" altLang="zh-TW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700" b="0" i="0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term frequency–inverse document frequency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在文字探勘和資訊檢索是一個常用的加權技術</a:t>
                      </a:r>
                      <a:endParaRPr lang="en-US" altLang="zh-TW" sz="1700" b="0" i="0" kern="1200" dirty="0">
                        <a:solidFill>
                          <a:schemeClr val="dk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7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計算文章中各個句子的獨特性，摘取文章中最具獨特性的</a:t>
                      </a:r>
                      <a:r>
                        <a:rPr lang="en-US" altLang="zh-TW" sz="17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</a:t>
                      </a:r>
                      <a:r>
                        <a:rPr lang="zh-TW" altLang="en-US" sz="17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個句子形成摘要</a:t>
                      </a:r>
                      <a:endParaRPr lang="en-US" altLang="zh-TW" sz="17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7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需要預先建立語料庫</a:t>
                      </a:r>
                      <a:r>
                        <a:rPr lang="zh-CN" altLang="en-US" sz="17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，但不需要</a:t>
                      </a: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training data</a:t>
                      </a:r>
                      <a:endParaRPr lang="en-US" altLang="zh-TW" sz="17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7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將</a:t>
                      </a:r>
                      <a:r>
                        <a:rPr lang="zh-TW" altLang="en-US" sz="17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文章轉換成圖，以利用演算法</a:t>
                      </a:r>
                      <a:r>
                        <a:rPr lang="en-US" altLang="zh-TW" sz="17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(PageRank)</a:t>
                      </a:r>
                      <a:r>
                        <a:rPr lang="zh-TW" altLang="en-US" sz="17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找出最重要句子形成摘要</a:t>
                      </a:r>
                      <a:endParaRPr lang="en-US" altLang="zh-TW" sz="17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7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文章中每個句子為節點，句子間的相似度</a:t>
                      </a:r>
                      <a:r>
                        <a:rPr lang="en-US" altLang="zh-TW" sz="17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(cosine similarity)</a:t>
                      </a:r>
                      <a:r>
                        <a:rPr lang="zh-TW" altLang="en-US" sz="17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形成線段</a:t>
                      </a:r>
                      <a:r>
                        <a:rPr lang="en-US" altLang="zh-TW" sz="17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7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</a:t>
                      </a:r>
                      <a:r>
                        <a:rPr lang="zh-CN" altLang="en-US" sz="17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小樣本</a:t>
                      </a: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)</a:t>
                      </a:r>
                      <a:r>
                        <a:rPr lang="zh-TW" altLang="en-US" sz="17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需要預先建立語料庫</a:t>
                      </a:r>
                      <a:r>
                        <a:rPr lang="zh-CN" altLang="en-US" sz="17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，但不需要</a:t>
                      </a: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training data</a:t>
                      </a:r>
                      <a:endParaRPr lang="en-US" altLang="zh-TW" sz="17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群組 2"/>
          <p:cNvGrpSpPr/>
          <p:nvPr/>
        </p:nvGrpSpPr>
        <p:grpSpPr>
          <a:xfrm>
            <a:off x="902014" y="8358687"/>
            <a:ext cx="2160120" cy="1406897"/>
            <a:chOff x="602056" y="2973999"/>
            <a:chExt cx="2160120" cy="1406897"/>
          </a:xfrm>
        </p:grpSpPr>
        <p:sp>
          <p:nvSpPr>
            <p:cNvPr id="5" name="橢圓 4"/>
            <p:cNvSpPr/>
            <p:nvPr/>
          </p:nvSpPr>
          <p:spPr>
            <a:xfrm>
              <a:off x="602056" y="2973999"/>
              <a:ext cx="1080000" cy="10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1151680" y="3167096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935656" y="341559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1088056" y="3567999"/>
              <a:ext cx="108000" cy="1080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1294456" y="340268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863648" y="364733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1240456" y="372039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2212355" y="348140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1996331" y="3729903"/>
              <a:ext cx="108000" cy="1080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2108162" y="408870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2355131" y="371698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924323" y="396163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2301131" y="403470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加號 18"/>
            <p:cNvSpPr/>
            <p:nvPr/>
          </p:nvSpPr>
          <p:spPr>
            <a:xfrm>
              <a:off x="2176559" y="3818389"/>
              <a:ext cx="88776" cy="984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1682176" y="3300896"/>
              <a:ext cx="1080000" cy="10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加號 20"/>
            <p:cNvSpPr/>
            <p:nvPr/>
          </p:nvSpPr>
          <p:spPr>
            <a:xfrm>
              <a:off x="1124521" y="3476159"/>
              <a:ext cx="88776" cy="984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3645898" y="4592400"/>
            <a:ext cx="222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‘</a:t>
            </a:r>
            <a:r>
              <a:rPr lang="zh-TW" altLang="en-US" dirty="0"/>
              <a:t>記者在台北報導</a:t>
            </a:r>
            <a:r>
              <a:rPr lang="zh-CN" altLang="en-US" dirty="0"/>
              <a:t>。</a:t>
            </a:r>
            <a:r>
              <a:rPr lang="en-US" altLang="zh-CN" dirty="0"/>
              <a:t>’</a:t>
            </a:r>
            <a:endParaRPr lang="en-US" altLang="zh-TW" dirty="0"/>
          </a:p>
          <a:p>
            <a:r>
              <a:rPr lang="en-US" altLang="zh-TW" dirty="0"/>
              <a:t>‘</a:t>
            </a:r>
            <a:r>
              <a:rPr lang="zh-TW" altLang="en-US" dirty="0"/>
              <a:t>柯</a:t>
            </a:r>
            <a:r>
              <a:rPr lang="en-US" altLang="zh-TW" dirty="0"/>
              <a:t>P</a:t>
            </a:r>
            <a:r>
              <a:rPr lang="zh-TW" altLang="en-US" dirty="0"/>
              <a:t>決定選總統</a:t>
            </a:r>
            <a:r>
              <a:rPr lang="zh-CN" altLang="en-US" dirty="0"/>
              <a:t>。</a:t>
            </a:r>
            <a:r>
              <a:rPr lang="en-US" altLang="zh-CN" dirty="0"/>
              <a:t>’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072470" y="7821488"/>
            <a:ext cx="83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我是柯</a:t>
            </a:r>
            <a:r>
              <a:rPr lang="en-US" altLang="zh-CN" sz="1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289897" y="7915132"/>
            <a:ext cx="78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我是</a:t>
            </a:r>
            <a:r>
              <a:rPr lang="en-US" altLang="zh-CN" sz="1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KP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352815" y="7389440"/>
            <a:ext cx="1098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我是柯文哲</a:t>
            </a:r>
            <a:endParaRPr lang="zh-TW" altLang="en-US" sz="1400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1" name="直線單箭頭接點 30"/>
          <p:cNvCxnSpPr>
            <a:stCxn id="28" idx="2"/>
            <a:endCxn id="7" idx="1"/>
          </p:cNvCxnSpPr>
          <p:nvPr/>
        </p:nvCxnSpPr>
        <p:spPr>
          <a:xfrm>
            <a:off x="681184" y="8222909"/>
            <a:ext cx="570246" cy="5931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9" idx="2"/>
            <a:endCxn id="8" idx="1"/>
          </p:cNvCxnSpPr>
          <p:nvPr/>
        </p:nvCxnSpPr>
        <p:spPr>
          <a:xfrm>
            <a:off x="902227" y="7697217"/>
            <a:ext cx="501603" cy="12712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11" idx="2"/>
            <a:endCxn id="6" idx="7"/>
          </p:cNvCxnSpPr>
          <p:nvPr/>
        </p:nvCxnSpPr>
        <p:spPr>
          <a:xfrm>
            <a:off x="1491298" y="8129265"/>
            <a:ext cx="52524" cy="4383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838118" y="7461448"/>
            <a:ext cx="1186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我是</a:t>
            </a:r>
            <a:r>
              <a:rPr lang="en-US" altLang="zh-CN" sz="1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Trump</a:t>
            </a:r>
            <a:endParaRPr lang="zh-TW" altLang="en-US" sz="1400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369039" y="7893496"/>
            <a:ext cx="1197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我是</a:t>
            </a:r>
            <a:r>
              <a:rPr lang="en-US" altLang="zh-CN" sz="1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Donald</a:t>
            </a:r>
            <a:endParaRPr lang="zh-TW" altLang="en-US" sz="1400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774222" y="8325544"/>
            <a:ext cx="891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我是</a:t>
            </a:r>
            <a:r>
              <a:rPr lang="en-US" altLang="zh-CN" sz="1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DT</a:t>
            </a:r>
            <a:endParaRPr lang="zh-TW" altLang="en-US" sz="1400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1" name="直線單箭頭接點 50"/>
          <p:cNvCxnSpPr>
            <a:stCxn id="32" idx="2"/>
            <a:endCxn id="14" idx="7"/>
          </p:cNvCxnSpPr>
          <p:nvPr/>
        </p:nvCxnSpPr>
        <p:spPr>
          <a:xfrm flipH="1">
            <a:off x="2388473" y="7769225"/>
            <a:ext cx="43059" cy="13611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5" idx="2"/>
            <a:endCxn id="13" idx="6"/>
          </p:cNvCxnSpPr>
          <p:nvPr/>
        </p:nvCxnSpPr>
        <p:spPr>
          <a:xfrm flipH="1">
            <a:off x="2620313" y="8201273"/>
            <a:ext cx="347362" cy="7188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49" idx="2"/>
            <a:endCxn id="16" idx="6"/>
          </p:cNvCxnSpPr>
          <p:nvPr/>
        </p:nvCxnSpPr>
        <p:spPr>
          <a:xfrm flipH="1">
            <a:off x="2763089" y="8633321"/>
            <a:ext cx="456835" cy="5223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645898" y="5210012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i="1" dirty="0"/>
              <a:t>TF-IDF(</a:t>
            </a:r>
            <a:r>
              <a:rPr lang="zh-CN" altLang="en-US" sz="1600" i="1" dirty="0"/>
              <a:t>記者</a:t>
            </a:r>
            <a:r>
              <a:rPr lang="en-US" altLang="zh-CN" sz="1600" i="1" dirty="0"/>
              <a:t>) = 0.3</a:t>
            </a:r>
          </a:p>
          <a:p>
            <a:r>
              <a:rPr lang="en-US" altLang="zh-TW" sz="1600" i="1" dirty="0"/>
              <a:t>TF-IDF(</a:t>
            </a:r>
            <a:r>
              <a:rPr lang="zh-CN" altLang="en-US" sz="1600" i="1" dirty="0"/>
              <a:t>柯</a:t>
            </a:r>
            <a:r>
              <a:rPr lang="en-US" altLang="zh-CN" sz="1600" i="1" dirty="0"/>
              <a:t>P</a:t>
            </a:r>
            <a:r>
              <a:rPr lang="en-US" altLang="zh-TW" sz="1600" i="1" dirty="0"/>
              <a:t>) = </a:t>
            </a:r>
            <a:r>
              <a:rPr lang="en-US" altLang="zh-CN" sz="1600" i="1" dirty="0"/>
              <a:t>1.2</a:t>
            </a:r>
            <a:endParaRPr lang="zh-TW" altLang="en-US" sz="1600" i="1" dirty="0"/>
          </a:p>
        </p:txBody>
      </p:sp>
      <p:sp>
        <p:nvSpPr>
          <p:cNvPr id="23" name="向右箭號 22">
            <a:hlinkClick r:id="rId4" action="ppaction://hlinksldjump"/>
          </p:cNvPr>
          <p:cNvSpPr/>
          <p:nvPr/>
        </p:nvSpPr>
        <p:spPr>
          <a:xfrm>
            <a:off x="4452989" y="4082137"/>
            <a:ext cx="268028" cy="190654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502133" y="4069452"/>
            <a:ext cx="800187" cy="21602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釋例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41" y="4398760"/>
            <a:ext cx="2920946" cy="205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圓角矩形 40"/>
          <p:cNvSpPr/>
          <p:nvPr/>
        </p:nvSpPr>
        <p:spPr>
          <a:xfrm>
            <a:off x="3566309" y="4069452"/>
            <a:ext cx="800187" cy="21602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釋例</a:t>
            </a:r>
          </a:p>
        </p:txBody>
      </p:sp>
      <p:sp>
        <p:nvSpPr>
          <p:cNvPr id="42" name="圓角矩形 41"/>
          <p:cNvSpPr/>
          <p:nvPr/>
        </p:nvSpPr>
        <p:spPr>
          <a:xfrm>
            <a:off x="6305450" y="4069452"/>
            <a:ext cx="800187" cy="21602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釋例</a:t>
            </a:r>
          </a:p>
        </p:txBody>
      </p:sp>
    </p:spTree>
    <p:extLst>
      <p:ext uri="{BB962C8B-B14F-4D97-AF65-F5344CB8AC3E}">
        <p14:creationId xmlns:p14="http://schemas.microsoft.com/office/powerpoint/2010/main" val="2722185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27FA50-2046-414B-85DA-1967F078CFA0}"/>
              </a:ext>
            </a:extLst>
          </p:cNvPr>
          <p:cNvSpPr/>
          <p:nvPr/>
        </p:nvSpPr>
        <p:spPr>
          <a:xfrm>
            <a:off x="284979" y="4365104"/>
            <a:ext cx="8574042" cy="2275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例子</a:t>
            </a:r>
            <a:r>
              <a:rPr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我們有一個有</a:t>
            </a:r>
            <a:r>
              <a:rPr lang="zh-CN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一百</a:t>
            </a:r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個字詞的文章，字詞 </a:t>
            </a:r>
            <a:r>
              <a:rPr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“Python” </a:t>
            </a:r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在檔案裏出現了</a:t>
            </a:r>
            <a:r>
              <a:rPr lang="zh-CN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三</a:t>
            </a:r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次</a:t>
            </a:r>
          </a:p>
          <a:p>
            <a:r>
              <a:rPr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 "Python" </a:t>
            </a:r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TF</a:t>
            </a:r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分數會是</a:t>
            </a:r>
            <a:r>
              <a:rPr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</a:p>
          <a:p>
            <a:r>
              <a:rPr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	TF(Python) = 3 / 100 = 0.03</a:t>
            </a:r>
          </a:p>
          <a:p>
            <a:r>
              <a:rPr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</a:t>
            </a:r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假如說我們的語料庫有一千萬文檔，而 </a:t>
            </a:r>
            <a:r>
              <a:rPr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“Python" </a:t>
            </a:r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出現在語料庫一千個文檔裏。</a:t>
            </a:r>
            <a:endParaRPr lang="en-US" altLang="zh-TW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"Python" </a:t>
            </a:r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IDF</a:t>
            </a:r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分數會是</a:t>
            </a:r>
            <a:r>
              <a:rPr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endParaRPr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	</a:t>
            </a:r>
            <a:r>
              <a:rPr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IDF(Python) = log(10,000,000/1,000) = 4</a:t>
            </a:r>
          </a:p>
          <a:p>
            <a:r>
              <a:rPr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 </a:t>
            </a:r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 </a:t>
            </a:r>
            <a:r>
              <a:rPr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"Python" </a:t>
            </a:r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TF-IDF</a:t>
            </a:r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分數會是</a:t>
            </a:r>
          </a:p>
          <a:p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	</a:t>
            </a:r>
            <a:r>
              <a:rPr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TF-IDF(Python) = 0.03 * 0.04 = 12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附件：</a:t>
            </a:r>
            <a:r>
              <a:rPr lang="en-US" altLang="zh-TW" dirty="0"/>
              <a:t>TF-IDF</a:t>
            </a:r>
            <a:r>
              <a:rPr lang="zh-TW" altLang="en-US" dirty="0"/>
              <a:t>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4423" y="829733"/>
            <a:ext cx="8795155" cy="3391355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TF-IDF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是一種統計方法用來評估一個字詞對於一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語料庫中的其中一份檔案的重要度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依照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TF-IDF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，字詞的重要性隨著它在檔案中出現的次數成正比增加，但同時會隨著它在語料庫中出現的頻率成反比下降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向右箭號 3">
            <a:hlinkClick r:id="rId2" action="ppaction://hlinksldjump"/>
          </p:cNvPr>
          <p:cNvSpPr/>
          <p:nvPr/>
        </p:nvSpPr>
        <p:spPr>
          <a:xfrm flipH="1">
            <a:off x="8459950" y="119043"/>
            <a:ext cx="571722" cy="406678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ED52D1-5DBB-45E1-B020-A6875DCAF5FC}"/>
                  </a:ext>
                </a:extLst>
              </p:cNvPr>
              <p:cNvSpPr txBox="1"/>
              <p:nvPr/>
            </p:nvSpPr>
            <p:spPr>
              <a:xfrm>
                <a:off x="174422" y="2457978"/>
                <a:ext cx="6125770" cy="1835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5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𝑇𝐹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字詞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在文檔裏出現的次數</m:t>
                          </m:r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文檔裏的字詞的總數</m:t>
                          </m:r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pPr>
                  <a:spcAft>
                    <a:spcPts val="125"/>
                  </a:spcAft>
                </a:pPr>
                <a:endParaRPr lang="en-US" altLang="zh-TW" sz="800" dirty="0"/>
              </a:p>
              <a:p>
                <a:pPr>
                  <a:spcAft>
                    <a:spcPts val="125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語料庫裏的文檔的總數</m:t>
                              </m:r>
                            </m:num>
                            <m:den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語料庫裏包含字詞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的文檔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TW" b="0" dirty="0"/>
              </a:p>
              <a:p>
                <a:pPr>
                  <a:spcAft>
                    <a:spcPts val="125"/>
                  </a:spcAft>
                </a:pPr>
                <a:endParaRPr lang="en-US" altLang="zh-TW" sz="800" dirty="0"/>
              </a:p>
              <a:p>
                <a:pPr>
                  <a:spcAft>
                    <a:spcPts val="125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𝐼𝐷𝐹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ED52D1-5DBB-45E1-B020-A6875DCAF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22" y="2457978"/>
                <a:ext cx="6125770" cy="1835118"/>
              </a:xfrm>
              <a:prstGeom prst="rect">
                <a:avLst/>
              </a:prstGeom>
              <a:blipFill>
                <a:blip r:embed="rId3"/>
                <a:stretch>
                  <a:fillRect b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108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4644008" y="926826"/>
            <a:ext cx="4392488" cy="36004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小樣本實測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方法論</a:t>
            </a:r>
            <a:r>
              <a:rPr lang="en-US" altLang="zh-TW" dirty="0"/>
              <a:t>1: K-Means Clustering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074701"/>
              </p:ext>
            </p:extLst>
          </p:nvPr>
        </p:nvGraphicFramePr>
        <p:xfrm>
          <a:off x="179512" y="908721"/>
          <a:ext cx="4320480" cy="576064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5741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轉向量</a:t>
                      </a:r>
                      <a:endParaRPr lang="en-US" altLang="zh-CN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將文章轉換成電腦可以讀取進行分析的數據</a:t>
                      </a:r>
                      <a:endParaRPr lang="en-US" altLang="zh-CN" sz="14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Bag-of-Words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CN" altLang="en-US" sz="1400" b="0" baseline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詞數向量代表文字</a:t>
                      </a:r>
                      <a:endParaRPr lang="en-US" altLang="zh-TW" sz="14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endParaRPr lang="en-US" altLang="zh-TW" sz="14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2896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分群</a:t>
                      </a:r>
                      <a:endParaRPr lang="en-US" altLang="zh-CN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zh-CN" altLang="en-US" sz="14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計算向量之間的相似度</a:t>
                      </a:r>
                      <a:r>
                        <a:rPr lang="en-US" altLang="zh-CN" sz="14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(cosine similarity)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zh-CN" altLang="en-US" sz="14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依照相似度進行</a:t>
                      </a:r>
                      <a:r>
                        <a:rPr lang="en-US" altLang="zh-CN" sz="14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k-means clustering</a:t>
                      </a:r>
                      <a:r>
                        <a:rPr lang="zh-CN" altLang="en-US" sz="14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，再計算每個分群的中心點</a:t>
                      </a:r>
                      <a:endParaRPr lang="zh-TW" altLang="en-US" sz="14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2004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摘要</a:t>
                      </a:r>
                      <a:endParaRPr lang="en-US" altLang="zh-TW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CN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r>
                        <a:rPr lang="zh-CN" altLang="en-US" sz="14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把文章分成</a:t>
                      </a:r>
                      <a:r>
                        <a:rPr lang="en-US" altLang="zh-CN" sz="14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</a:t>
                      </a:r>
                      <a:r>
                        <a:rPr lang="zh-CN" altLang="en-US" sz="14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群后，將從每群</a:t>
                      </a:r>
                      <a:r>
                        <a:rPr lang="zh-TW" altLang="en-US" sz="14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摘取距離中心點最進的句子</a:t>
                      </a:r>
                      <a:r>
                        <a:rPr lang="zh-CN" altLang="en-US" sz="14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形成摘要</a:t>
                      </a:r>
                      <a:endParaRPr lang="zh-TW" altLang="en-US" sz="14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等腰三角形 5"/>
          <p:cNvSpPr/>
          <p:nvPr/>
        </p:nvSpPr>
        <p:spPr>
          <a:xfrm flipV="1">
            <a:off x="1872698" y="2673843"/>
            <a:ext cx="936104" cy="14401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等腰三角形 6"/>
          <p:cNvSpPr/>
          <p:nvPr/>
        </p:nvSpPr>
        <p:spPr>
          <a:xfrm flipV="1">
            <a:off x="1872698" y="5301208"/>
            <a:ext cx="936104" cy="14401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644008" y="1412776"/>
            <a:ext cx="4392488" cy="316835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標題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《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柯文哲若尋求下任總統　民調：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民眾支持、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成反對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九合一選舉過後，誰來角逐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引發關注。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台灣民意調查基金會今（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）日公布民調顯示，在政治人物的好感度方面，剛連任的台北市長柯文哲以（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65.81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度）領先高雄市長韓國瑜等政治人物。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至於如果柯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尋求參選下任總統，民調顯示，有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的民眾支持，但有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成的人反對，反對的人多於支持的人。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台灣民意基金會董事長游盈隆今天上午召開「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年終台灣重大民意走向」記者會。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此次調查重點包括蔡英文總統聲望、賴清德內閣的施政表現、蔡英文總統兩岸表現的民意反應、台灣人對主要政治人的感情溫度、台灣人對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主要總統可能人選的支持傾向、台灣人的統獨傾向、台灣人的政黨認同。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關於台灣人對主要政治人物的感情溫度，民調顯示，台北市長最高（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65.81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度）、其次是高雄市長韓國瑜（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62.12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度），第三是新北市長侯友宜（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59.79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度）、第四是行政院長賴清德（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53.818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度）、第五是蔡英文總統（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42.98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至於柯文哲若參選下任總統？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民調顯示，有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18.3%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非常支持，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25.5%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還算支持，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25.1%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不太支持，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24.8%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一點也不支持，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6.3%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沒意見、不知道、拒答。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換句話說，在二十歲以上的台灣人當中，有四成四的人基本上支持柯文哲參選下一屆總統，但有五成的人反對，反對的人多於支持的人。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644007" y="4653136"/>
            <a:ext cx="4392488" cy="201622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標題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《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柯文哲若尋求下任總統　民調：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民眾支持、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成反對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》  </a:t>
            </a: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九合一選舉過後，誰來角逐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引發關注。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至於如果柯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尋求參選下任總統，民調顯示，有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的民眾支持，但有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成的人反對，反對的人多於支持的人。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台灣民意基金會董事長游盈隆今天上午召開「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年終台灣重大民意走向」記者會。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關於台灣人對主要政治人物的感情溫度，民調顯示，台北市長最高（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65.81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度）、其次是高雄市長韓國瑜（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62.12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度），第三是新北市長侯友宜（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59.79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度）、第四是行政院長賴清德（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53.818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度）、第五是蔡英文總統（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42.98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度）。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11560" y="1700808"/>
            <a:ext cx="3528392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至於如果柯</a:t>
            </a:r>
            <a:r>
              <a:rPr lang="en-US" altLang="zh-TW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尋求參選下任總統，民調顯示，有</a:t>
            </a:r>
            <a:r>
              <a:rPr lang="en-US" altLang="zh-TW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</a:p>
          <a:p>
            <a:r>
              <a:rPr lang="zh-CN" altLang="en-US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民眾支持，但有</a:t>
            </a:r>
            <a:r>
              <a:rPr lang="en-US" altLang="zh-TW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成的人反對，反對的人多於支持的人。 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611560" y="2276872"/>
            <a:ext cx="3528392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[ 0, 0, 1, 0, 0, 1, 0, 1, 0, 1, 2, 0, 1, 0, 0, 2, 3, 0, 1, 1, …, 0 ]</a:t>
            </a:r>
            <a:endParaRPr lang="zh-TW" altLang="en-US" sz="1050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向下箭號 10"/>
          <p:cNvSpPr/>
          <p:nvPr/>
        </p:nvSpPr>
        <p:spPr>
          <a:xfrm>
            <a:off x="2303748" y="2116306"/>
            <a:ext cx="108012" cy="16056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9" name="Picture 5" descr="http://blog.christianperone.com/wp-content/uploads/2013/09/cosinesimilarityfq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02" y="3850404"/>
            <a:ext cx="4142892" cy="116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01DAA22-AAE7-4585-9481-B0E742B609DB}"/>
                  </a:ext>
                </a:extLst>
              </p:cNvPr>
              <p:cNvSpPr txBox="1"/>
              <p:nvPr/>
            </p:nvSpPr>
            <p:spPr>
              <a:xfrm>
                <a:off x="4182244" y="2665495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01DAA22-AAE7-4585-9481-B0E742B60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244" y="2665495"/>
                <a:ext cx="288032" cy="369332"/>
              </a:xfrm>
              <a:prstGeom prst="rect">
                <a:avLst/>
              </a:prstGeom>
              <a:blipFill>
                <a:blip r:embed="rId5"/>
                <a:stretch>
                  <a:fillRect r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779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方法論</a:t>
            </a:r>
            <a:r>
              <a:rPr lang="en-US" altLang="zh-TW" dirty="0"/>
              <a:t>1: K-Means Clustering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972006"/>
              </p:ext>
            </p:extLst>
          </p:nvPr>
        </p:nvGraphicFramePr>
        <p:xfrm>
          <a:off x="179511" y="1052736"/>
          <a:ext cx="8593211" cy="52565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93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56583"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分群</a:t>
                      </a:r>
                      <a:endParaRPr lang="en-US" altLang="zh-CN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zh-CN" altLang="en-US" sz="20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計算向量之間的相似度</a:t>
                      </a:r>
                      <a:r>
                        <a:rPr lang="en-US" altLang="zh-CN" sz="20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(cosine similarity)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zh-CN" altLang="en-US" sz="20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依照相似度進行</a:t>
                      </a:r>
                      <a:r>
                        <a:rPr lang="en-US" altLang="zh-CN" sz="20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k-means clustering</a:t>
                      </a:r>
                      <a:r>
                        <a:rPr lang="zh-CN" altLang="en-US" sz="20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，再計算每個分群的中心點</a:t>
                      </a:r>
                      <a:endParaRPr lang="zh-TW" altLang="en-US" sz="20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1869" marR="181869" marT="90935" marB="90935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9" name="Picture 5" descr="http://blog.christianperone.com/wp-content/uploads/2013/09/cosinesimilarityfq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63" y="2924944"/>
            <a:ext cx="8459505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D029EC5-0A35-4173-BAB8-33495E202BF3}"/>
              </a:ext>
            </a:extLst>
          </p:cNvPr>
          <p:cNvSpPr txBox="1"/>
          <p:nvPr/>
        </p:nvSpPr>
        <p:spPr>
          <a:xfrm>
            <a:off x="2123728" y="27809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E644BB-97B8-4051-AC22-A13CC084421B}"/>
              </a:ext>
            </a:extLst>
          </p:cNvPr>
          <p:cNvSpPr txBox="1"/>
          <p:nvPr/>
        </p:nvSpPr>
        <p:spPr>
          <a:xfrm>
            <a:off x="3203848" y="305966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831BDE-BD30-4D2C-AD16-761BAFBE2386}"/>
              </a:ext>
            </a:extLst>
          </p:cNvPr>
          <p:cNvSpPr txBox="1"/>
          <p:nvPr/>
        </p:nvSpPr>
        <p:spPr>
          <a:xfrm>
            <a:off x="5436096" y="414908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25F4A5-CD9F-471F-BE32-C663A6C54252}"/>
              </a:ext>
            </a:extLst>
          </p:cNvPr>
          <p:cNvSpPr txBox="1"/>
          <p:nvPr/>
        </p:nvSpPr>
        <p:spPr>
          <a:xfrm>
            <a:off x="2550620" y="29249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10EB0-812E-4BCE-AC74-57A12EC3CEE3}"/>
              </a:ext>
            </a:extLst>
          </p:cNvPr>
          <p:cNvSpPr txBox="1"/>
          <p:nvPr/>
        </p:nvSpPr>
        <p:spPr>
          <a:xfrm>
            <a:off x="5076056" y="301067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65DB4C-7896-49DC-8927-DC9701132CB3}"/>
              </a:ext>
            </a:extLst>
          </p:cNvPr>
          <p:cNvSpPr txBox="1"/>
          <p:nvPr/>
        </p:nvSpPr>
        <p:spPr>
          <a:xfrm>
            <a:off x="7524328" y="301067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B3178FC-2887-4CD4-9FE9-8F1D86824CD9}"/>
                  </a:ext>
                </a:extLst>
              </p:cNvPr>
              <p:cNvSpPr txBox="1"/>
              <p:nvPr/>
            </p:nvSpPr>
            <p:spPr>
              <a:xfrm>
                <a:off x="8229428" y="1052736"/>
                <a:ext cx="543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hlinkClick r:id="rId4" action="ppaction://hlinksldjump"/>
                        </a:rPr>
                        <m:t>𝜃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B3178FC-2887-4CD4-9FE9-8F1D86824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428" y="1052736"/>
                <a:ext cx="54329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523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方法論</a:t>
            </a:r>
            <a:r>
              <a:rPr lang="en-US" altLang="zh-TW" dirty="0"/>
              <a:t>2:</a:t>
            </a:r>
            <a:r>
              <a:rPr lang="zh-TW" altLang="en-US" dirty="0"/>
              <a:t> </a:t>
            </a:r>
            <a:r>
              <a:rPr lang="en-US" altLang="zh-TW" dirty="0"/>
              <a:t>TF-IDF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644008" y="1412776"/>
            <a:ext cx="4392488" cy="316835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標題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《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柯文哲若尋求下任總統　民調：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民眾支持、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成反對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九合一選舉過後，誰來角逐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引發關注。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台灣民意調查基金會今（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）日公布民調顯示，在政治人物的好感度方面，剛連任的台北市長柯文哲以（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65.81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度）領先高雄市長韓國瑜等政治人物。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至於如果柯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尋求參選下任總統，民調顯示，有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的民眾支持，但有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成的人反對，反對的人多於支持的人。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台灣民意基金會董事長游盈隆今天上午召開「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年終台灣重大民意走向」記者會。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此次調查重點包括蔡英文總統聲望、賴清德內閣的施政表現、蔡英文總統兩岸表現的民意反應、台灣人對主要政治人的感情溫度、台灣人對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主要總統可能人選的支持傾向、台灣人的統獨傾向、台灣人的政黨認同。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關於台灣人對主要政治人物的感情溫度，民調顯示，台北市長最高（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65.81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度）、其次是高雄市長韓國瑜（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62.12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度），第三是新北市長侯友宜（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59.79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度）、第四是行政院長賴清德（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53.818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度）、第五是蔡英文總統（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42.98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至於柯文哲若參選下任總統？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民調顯示，有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18.3%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非常支持，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25.5%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還算支持，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25.1%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不太支持，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24.8%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一點也不支持，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6.3%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沒意見、不知道、拒答。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換句話說，在二十歲以上的台灣人當中，有四成四的人基本上支持柯文哲參選下一屆總統，但有五成的人反對，反對的人多於支持的人。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4644007" y="4653136"/>
            <a:ext cx="4392488" cy="201622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標題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《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柯文哲若尋求下任總統　民調：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民眾支持、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成反對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》  </a:t>
            </a:r>
          </a:p>
          <a:p>
            <a:r>
              <a:rPr lang="en-US" altLang="zh-CN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CN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台灣民意調查基金會今（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）日公布民調顯示，在政治人物的好感度方面，剛連任的台北市長柯文哲以（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65.81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度）領先高雄市長韓國瑜等政治人物。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至於如果柯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尋求參選下任總統，民調顯示，有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的民眾支持，但有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成的人反對，反對的人多於支持的人。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CN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此次調查重點包括蔡英文總統聲望、賴清德內閣的施政表現、蔡英文總統兩岸表現的民意反應、台灣人對主要政治人的感情溫度、台灣人對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主要總統可能人選的支持傾向、台灣人的統獨傾向、台灣人的政黨認同。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CN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關於台灣人對主要政治人物的感情溫度，民調顯示，台北市長最高（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65.81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度）、其次是高雄市長韓國瑜（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62.12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度），第三是新北市長侯友宜（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59.79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度）、第四是行政院長賴清德（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53.818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度）、第五是蔡英文總統（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42.98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度）。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45044"/>
              </p:ext>
            </p:extLst>
          </p:nvPr>
        </p:nvGraphicFramePr>
        <p:xfrm>
          <a:off x="179512" y="908721"/>
          <a:ext cx="4320480" cy="576735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5839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建立語料庫</a:t>
                      </a:r>
                      <a:endParaRPr lang="en-US" altLang="zh-CN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語料庫是指大量的文本，</a:t>
                      </a:r>
                      <a:r>
                        <a:rPr lang="zh-TW" altLang="en-US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通常經過整理還有標記</a:t>
                      </a:r>
                      <a:endParaRPr lang="en-US" altLang="zh-CN" sz="1400" b="0" baseline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TF-IDF</a:t>
                      </a:r>
                      <a:r>
                        <a:rPr lang="zh-CN" altLang="en-US" sz="1400" b="0" baseline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的計算需要建立一個語料庫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(corpus)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在這次實測，我們用的語料庫是爬文的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篇蘋果政治新聞</a:t>
                      </a:r>
                      <a:endParaRPr lang="en-US" altLang="zh-CN" sz="14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越大的語料庫，輸出的效果會越好</a:t>
                      </a:r>
                      <a:endParaRPr lang="en-US" altLang="zh-CN" sz="14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9593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轉向量</a:t>
                      </a:r>
                      <a:endParaRPr lang="en-US" altLang="zh-CN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把文章和語料庫轉換成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TF-IDF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向量</a:t>
                      </a:r>
                      <a:endParaRPr lang="en-US" altLang="zh-CN" sz="14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5197"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計算句子</a:t>
                      </a:r>
                      <a:r>
                        <a:rPr lang="en-US" altLang="zh-CN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TF-IDF</a:t>
                      </a:r>
                    </a:p>
                    <a:p>
                      <a:r>
                        <a:rPr lang="en-US" altLang="zh-CN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r>
                        <a:rPr lang="zh-CN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將文章計算各個句子字詞的</a:t>
                      </a:r>
                      <a:r>
                        <a:rPr lang="en-US" altLang="zh-TW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TF-IDF</a:t>
                      </a:r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分數</a:t>
                      </a:r>
                      <a:r>
                        <a:rPr lang="en-US" altLang="zh-TW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加起來</a:t>
                      </a:r>
                      <a:r>
                        <a:rPr lang="en-US" altLang="zh-TW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altLang="zh-CN" sz="14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00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摘要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r>
                        <a:rPr lang="zh-CN" altLang="en-US" sz="14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摘取最獨特和重要的句子</a:t>
                      </a:r>
                      <a:r>
                        <a:rPr lang="en-US" altLang="zh-CN" sz="14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(TF-IDF</a:t>
                      </a:r>
                      <a:r>
                        <a:rPr lang="zh-CN" altLang="en-US" sz="14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分數最高的句子</a:t>
                      </a:r>
                      <a:r>
                        <a:rPr lang="en-US" altLang="zh-CN" sz="14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CN" altLang="en-US" sz="14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形成摘要</a:t>
                      </a:r>
                      <a:endParaRPr lang="zh-TW" altLang="en-US" sz="14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圓角矩形 14"/>
          <p:cNvSpPr/>
          <p:nvPr/>
        </p:nvSpPr>
        <p:spPr>
          <a:xfrm>
            <a:off x="4644008" y="926826"/>
            <a:ext cx="4392488" cy="36004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小樣本實測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等腰三角形 15"/>
          <p:cNvSpPr/>
          <p:nvPr/>
        </p:nvSpPr>
        <p:spPr>
          <a:xfrm flipV="1">
            <a:off x="1871700" y="2312877"/>
            <a:ext cx="936104" cy="14401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等腰三角形 16"/>
          <p:cNvSpPr/>
          <p:nvPr/>
        </p:nvSpPr>
        <p:spPr>
          <a:xfrm flipV="1">
            <a:off x="1871700" y="4005064"/>
            <a:ext cx="936104" cy="14401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等腰三角形 17"/>
          <p:cNvSpPr/>
          <p:nvPr/>
        </p:nvSpPr>
        <p:spPr>
          <a:xfrm flipV="1">
            <a:off x="1871700" y="5445224"/>
            <a:ext cx="936104" cy="14401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9">
            <a:extLst>
              <a:ext uri="{FF2B5EF4-FFF2-40B4-BE49-F238E27FC236}">
                <a16:creationId xmlns:a16="http://schemas.microsoft.com/office/drawing/2014/main" id="{7801D9BF-3B13-4F8B-85B1-A23703F3C74E}"/>
              </a:ext>
            </a:extLst>
          </p:cNvPr>
          <p:cNvSpPr txBox="1"/>
          <p:nvPr/>
        </p:nvSpPr>
        <p:spPr>
          <a:xfrm>
            <a:off x="611560" y="3031068"/>
            <a:ext cx="3528392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至於如果柯</a:t>
            </a:r>
            <a:r>
              <a:rPr lang="en-US" altLang="zh-TW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尋求參選下任總統，民調顯示，有</a:t>
            </a:r>
            <a:r>
              <a:rPr lang="en-US" altLang="zh-TW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</a:p>
          <a:p>
            <a:r>
              <a:rPr lang="zh-CN" altLang="en-US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民眾支持，但有</a:t>
            </a:r>
            <a:r>
              <a:rPr lang="en-US" altLang="zh-TW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成的人反對，反對的人多於支持的人。 </a:t>
            </a:r>
          </a:p>
        </p:txBody>
      </p:sp>
      <p:sp>
        <p:nvSpPr>
          <p:cNvPr id="20" name="文字方塊 14">
            <a:extLst>
              <a:ext uri="{FF2B5EF4-FFF2-40B4-BE49-F238E27FC236}">
                <a16:creationId xmlns:a16="http://schemas.microsoft.com/office/drawing/2014/main" id="{C490BEAB-1E3F-42AD-85D4-B117904A9B7F}"/>
              </a:ext>
            </a:extLst>
          </p:cNvPr>
          <p:cNvSpPr txBox="1"/>
          <p:nvPr/>
        </p:nvSpPr>
        <p:spPr>
          <a:xfrm>
            <a:off x="611560" y="3607132"/>
            <a:ext cx="3528392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[ 0.53, 0.10, 0.24, 0.01, 0.07, 0.83, 0.33, 1.21, …, 0.09 ]</a:t>
            </a:r>
            <a:endParaRPr lang="zh-TW" altLang="en-US" sz="1050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向下箭號 10">
            <a:extLst>
              <a:ext uri="{FF2B5EF4-FFF2-40B4-BE49-F238E27FC236}">
                <a16:creationId xmlns:a16="http://schemas.microsoft.com/office/drawing/2014/main" id="{43AE5D5A-DF9B-417D-B5B9-87FB7E7EE579}"/>
              </a:ext>
            </a:extLst>
          </p:cNvPr>
          <p:cNvSpPr/>
          <p:nvPr/>
        </p:nvSpPr>
        <p:spPr>
          <a:xfrm>
            <a:off x="2303748" y="3446566"/>
            <a:ext cx="108012" cy="16056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345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方法論</a:t>
            </a:r>
            <a:r>
              <a:rPr lang="en-US" altLang="zh-TW" dirty="0"/>
              <a:t>3: Graph Theory 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644008" y="1412776"/>
            <a:ext cx="4392488" cy="316835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標題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《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柯文哲若尋求下任總統　民調：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民眾支持、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成反對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九合一選舉過後，誰來角逐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引發關注。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台灣民意調查基金會今（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）日公布民調顯示，在政治人物的好感度方面，剛連任的台北市長柯文哲以（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65.81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度）領先高雄市長韓國瑜等政治人物。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至於如果柯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尋求參選下任總統，民調顯示，有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的民眾支持，但有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成的人反對，反對的人多於支持的人。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台灣民意基金會董事長游盈隆今天上午召開「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年終台灣重大民意走向」記者會。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此次調查重點包括蔡英文總統聲望、賴清德內閣的施政表現、蔡英文總統兩岸表現的民意反應、台灣人對主要政治人的感情溫度、台灣人對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主要總統可能人選的支持傾向、台灣人的統獨傾向、台灣人的政黨認同。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關於台灣人對主要政治人物的感情溫度，民調顯示，台北市長最高（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65.81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度）、其次是高雄市長韓國瑜（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62.12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度），第三是新北市長侯友宜（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59.79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度）、第四是行政院長賴清德（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53.818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度）、第五是蔡英文總統（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42.98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至於柯文哲若參選下任總統？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民調顯示，有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18.3%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非常支持，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25.5%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還算支持，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25.1%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不太支持，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24.8%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一點也不支持，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6.3%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沒意見、不知道、拒答。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換句話說，在二十歲以上的台灣人當中，有四成四的人基本上支持柯文哲參選下一屆總統，但有五成的人反對，反對的人多於支持的人。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644007" y="4653136"/>
            <a:ext cx="4392488" cy="201622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標題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《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柯文哲若尋求下任總統　民調：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民眾支持、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成反對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》  </a:t>
            </a: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台灣民意調查基金會今（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）日公布民調顯示，在政治人物的好感度方面，剛連任的台北市長柯文哲以（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65.81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度）領先高雄市長韓國瑜等政治人物。 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至於如果柯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尋求參選下任總統，民調顯示，有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的民眾支持，但有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成的人反對，反對的人多於支持的人。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民調顯示，有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18.3%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非常支持，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25.5%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還算支持，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25.1%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不太支持，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24.8%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一點也不支持，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6.3%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沒意見、不知道、拒答。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換句話說，在二十歲以上的台灣人當中，有四成四的人基本上支持柯文哲參選下一屆總統，但有五成的人反對，反對的人多於支持的人。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688689"/>
              </p:ext>
            </p:extLst>
          </p:nvPr>
        </p:nvGraphicFramePr>
        <p:xfrm>
          <a:off x="179512" y="908721"/>
          <a:ext cx="4320480" cy="5760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9919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建立語料庫</a:t>
                      </a:r>
                      <a:endParaRPr lang="en-US" altLang="zh-CN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endParaRPr lang="en-US" altLang="zh-CN" sz="8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321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轉向量</a:t>
                      </a:r>
                      <a:endParaRPr lang="en-US" altLang="zh-CN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endParaRPr lang="en-US" altLang="zh-CN" sz="8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723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計算句子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TF-IDF</a:t>
                      </a:r>
                    </a:p>
                    <a:p>
                      <a:pPr algn="l"/>
                      <a:endParaRPr lang="en-US" altLang="zh-CN" sz="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924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轉圖論計算</a:t>
                      </a:r>
                      <a:r>
                        <a:rPr lang="en-US" altLang="zh-CN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PageRank</a:t>
                      </a:r>
                      <a:r>
                        <a:rPr lang="zh-CN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演算法</a:t>
                      </a:r>
                      <a:endParaRPr lang="en-US" altLang="zh-CN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4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計算向量之間的相似度</a:t>
                      </a:r>
                      <a:r>
                        <a:rPr lang="en-US" altLang="zh-CN" sz="14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(cosine similarity)</a:t>
                      </a:r>
                      <a:r>
                        <a:rPr lang="zh-CN" altLang="en-US" sz="14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並創造相似矩陣 </a:t>
                      </a:r>
                      <a:r>
                        <a:rPr lang="en-US" altLang="zh-CN" sz="14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(similarity matrix)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4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創造好的矩陣可以再轉換成圖論，再執行</a:t>
                      </a:r>
                      <a:r>
                        <a:rPr lang="en-US" altLang="zh-CN" sz="14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PageRank</a:t>
                      </a:r>
                      <a:r>
                        <a:rPr lang="zh-CN" altLang="en-US" sz="14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找出最多</a:t>
                      </a: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線段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的句子</a:t>
                      </a:r>
                      <a:endParaRPr lang="en-US" altLang="zh-CN" sz="1400" b="0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27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摘要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r>
                        <a:rPr lang="zh-CN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執行完</a:t>
                      </a:r>
                      <a:r>
                        <a:rPr lang="en-US" altLang="zh-CN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PageRank</a:t>
                      </a:r>
                      <a:r>
                        <a:rPr lang="zh-CN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演算法，在摘取</a:t>
                      </a:r>
                      <a:r>
                        <a:rPr lang="en-US" altLang="zh-CN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PageRank</a:t>
                      </a:r>
                      <a:r>
                        <a:rPr lang="zh-CN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分數最高的句子形成摘要</a:t>
                      </a:r>
                      <a:endParaRPr lang="en-US" altLang="zh-TW" sz="14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圓角矩形 6"/>
          <p:cNvSpPr/>
          <p:nvPr/>
        </p:nvSpPr>
        <p:spPr>
          <a:xfrm>
            <a:off x="4644008" y="926826"/>
            <a:ext cx="4392488" cy="36004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小樣本實測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C:\Users\YB0002777\Desktop\NetworkX Doc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17" y="3693451"/>
            <a:ext cx="2518669" cy="177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等腰三角形 10"/>
          <p:cNvSpPr/>
          <p:nvPr/>
        </p:nvSpPr>
        <p:spPr>
          <a:xfrm flipV="1">
            <a:off x="1913942" y="1381563"/>
            <a:ext cx="936104" cy="14401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等腰三角形 11"/>
          <p:cNvSpPr/>
          <p:nvPr/>
        </p:nvSpPr>
        <p:spPr>
          <a:xfrm flipV="1">
            <a:off x="1924522" y="1911492"/>
            <a:ext cx="936104" cy="14401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等腰三角形 12"/>
          <p:cNvSpPr/>
          <p:nvPr/>
        </p:nvSpPr>
        <p:spPr>
          <a:xfrm flipV="1">
            <a:off x="1924522" y="2469381"/>
            <a:ext cx="936104" cy="14401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等腰三角形 13"/>
          <p:cNvSpPr/>
          <p:nvPr/>
        </p:nvSpPr>
        <p:spPr>
          <a:xfrm flipV="1">
            <a:off x="1913942" y="5517232"/>
            <a:ext cx="936104" cy="14401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634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三種方法論優缺點比較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607779"/>
              </p:ext>
            </p:extLst>
          </p:nvPr>
        </p:nvGraphicFramePr>
        <p:xfrm>
          <a:off x="539552" y="1231385"/>
          <a:ext cx="8064897" cy="450187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88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8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82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9051"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方法論</a:t>
                      </a:r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 </a:t>
                      </a:r>
                    </a:p>
                    <a:p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K-Means Clustering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方法論</a:t>
                      </a:r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2:</a:t>
                      </a:r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en-US" altLang="zh-TW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TF-IDF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方法論</a:t>
                      </a:r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3: </a:t>
                      </a:r>
                    </a:p>
                    <a:p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Graph</a:t>
                      </a:r>
                      <a:r>
                        <a:rPr lang="en-US" altLang="zh-TW" sz="170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Theory 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13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適合做多文件摘要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不適合做多文件摘要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適合做多文件摘要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034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代表文章裏的各種話題並減少重複内容的句子</a:t>
                      </a:r>
                      <a:endParaRPr lang="en-US" altLang="zh-CN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常見的統計方法，其他摘要發經常會用到</a:t>
                      </a:r>
                      <a:endParaRPr lang="en-US" altLang="zh-CN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已經有很多研究關於</a:t>
                      </a:r>
                      <a:r>
                        <a:rPr lang="en-US" altLang="zh-CN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TF-IDF</a:t>
                      </a:r>
                      <a:r>
                        <a:rPr lang="zh-CN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，許多架構好的摘要程式和演算法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經常找出‘聲望高’的句子和字詞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02005"/>
                  </a:ext>
                </a:extLst>
              </a:tr>
              <a:tr h="159034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雖然適合做多文件摘要，</a:t>
                      </a:r>
                      <a:r>
                        <a:rPr lang="en-US" altLang="zh-CN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k-means</a:t>
                      </a:r>
                      <a:r>
                        <a:rPr lang="zh-CN" altLang="en-US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如果輸入太多句子的話，沒群的中心點只會開始代表常出現的字詞</a:t>
                      </a: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偏向篩選較長的句子因爲越長的句子會有更多字詞有</a:t>
                      </a:r>
                      <a:r>
                        <a:rPr lang="en-US" altLang="zh-CN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TF-IDF</a:t>
                      </a:r>
                      <a:r>
                        <a:rPr lang="zh-CN" altLang="en-US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分數</a:t>
                      </a:r>
                      <a:endParaRPr lang="en-US" altLang="zh-CN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形成的摘要效果不良因爲這方法只依靠相似度，不會考慮到語義</a:t>
                      </a: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558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未來精進方向 </a:t>
            </a:r>
            <a:r>
              <a:rPr lang="en-US" altLang="zh-TW" dirty="0"/>
              <a:t>&amp; Key</a:t>
            </a:r>
            <a:r>
              <a:rPr lang="zh-CN" altLang="en-US" dirty="0"/>
              <a:t> </a:t>
            </a:r>
            <a:r>
              <a:rPr lang="en-US" altLang="zh-CN" dirty="0"/>
              <a:t>Take</a:t>
            </a:r>
            <a:r>
              <a:rPr lang="en-US" altLang="zh-TW" dirty="0"/>
              <a:t>aways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69333" y="829733"/>
            <a:ext cx="8229600" cy="5047539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31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未來精進方向</a:t>
            </a:r>
            <a:endParaRPr lang="en-US" altLang="zh-CN" sz="3100" b="1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更好的分詞，斷句，詞庫，和語料庫會輸出更好的效果和摘要</a:t>
            </a:r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CN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10,000,000</a:t>
            </a:r>
            <a:r>
              <a:rPr lang="zh-CN" altLang="en-US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篇文章的語料庫 </a:t>
            </a:r>
            <a:r>
              <a:rPr lang="en-US" altLang="zh-CN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vs. 100</a:t>
            </a:r>
            <a:r>
              <a:rPr lang="zh-CN" altLang="en-US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篇文章的語料庫</a:t>
            </a:r>
            <a:endParaRPr lang="en-US" altLang="zh-CN" sz="1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CN" altLang="en-US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更好的分詞和斷句更能保留文章的含義並提高摘要效果</a:t>
            </a:r>
            <a:endParaRPr lang="en-US" altLang="zh-CN" sz="1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CN" altLang="en-US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大數據分析的</a:t>
            </a:r>
            <a:r>
              <a:rPr lang="en-US" altLang="zh-CN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80/20</a:t>
            </a:r>
            <a:r>
              <a:rPr lang="zh-CN" altLang="en-US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rule </a:t>
            </a:r>
          </a:p>
          <a:p>
            <a:pPr lvl="2"/>
            <a:endParaRPr lang="en-US" altLang="zh-CN" sz="1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更進階的演算法和計算方法</a:t>
            </a:r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CN" altLang="en-US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選擇恰當的</a:t>
            </a:r>
            <a:r>
              <a:rPr lang="en-US" altLang="zh-CN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 size</a:t>
            </a:r>
            <a:r>
              <a:rPr lang="en-US" altLang="zh-TW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太多</a:t>
            </a:r>
            <a:r>
              <a:rPr lang="en-US" altLang="zh-CN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clusters</a:t>
            </a:r>
            <a:r>
              <a:rPr lang="zh-TW" altLang="en-US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摘要會包括多餘的句子，太少</a:t>
            </a:r>
            <a:r>
              <a:rPr lang="en-US" altLang="zh-CN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clusters</a:t>
            </a:r>
            <a:r>
              <a:rPr lang="zh-TW" altLang="en-US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會忽略一些重要的句子</a:t>
            </a:r>
            <a:r>
              <a:rPr lang="en-US" altLang="zh-TW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2"/>
            <a:r>
              <a:rPr lang="zh-CN" altLang="en-US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CN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TF-IDF</a:t>
            </a:r>
            <a:r>
              <a:rPr lang="zh-CN" altLang="en-US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分數的改進</a:t>
            </a:r>
            <a:r>
              <a:rPr lang="en-US" altLang="zh-CN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(e.g. </a:t>
            </a:r>
            <a:r>
              <a:rPr lang="zh-CN" altLang="en-US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只計算名詞的</a:t>
            </a:r>
            <a:r>
              <a:rPr lang="en-US" altLang="zh-CN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TF-IDF</a:t>
            </a:r>
            <a:r>
              <a:rPr lang="zh-CN" altLang="en-US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分數，提高標題裏的詞的</a:t>
            </a:r>
            <a:r>
              <a:rPr lang="en-US" altLang="zh-CN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TF-IDF</a:t>
            </a:r>
            <a:r>
              <a:rPr lang="zh-CN" altLang="en-US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分數，依照句子的位置加分</a:t>
            </a:r>
            <a:r>
              <a:rPr lang="en-US" altLang="zh-CN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lvl="1" indent="0">
              <a:buNone/>
            </a:pPr>
            <a:endParaRPr lang="en-US" altLang="zh-CN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1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 Takeaways</a:t>
            </a:r>
          </a:p>
          <a:p>
            <a:pPr lvl="1"/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文字探勘和數據處理是大數據分析最重要的部分</a:t>
            </a:r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CN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Garbage in, garbage out – </a:t>
            </a:r>
            <a:r>
              <a:rPr lang="zh-CN" altLang="en-US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如果數據不準確或完整，分析的結果也不會準確</a:t>
            </a:r>
            <a:endParaRPr lang="en-US" altLang="zh-CN" sz="1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長文摘要是一個持續的過程，必須一直驗證測試模型並做適當的調整</a:t>
            </a:r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4876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實驗規劃 </a:t>
            </a:r>
            <a:r>
              <a:rPr lang="en-US" altLang="zh-TW" dirty="0"/>
              <a:t>(</a:t>
            </a:r>
            <a:r>
              <a:rPr lang="zh-TW" altLang="en-US" dirty="0"/>
              <a:t>字再自己改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23528" y="302831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新文章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9512" y="2816933"/>
            <a:ext cx="1224136" cy="792088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1547664" y="3028311"/>
            <a:ext cx="576064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466380" y="3027722"/>
            <a:ext cx="6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斷句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67744" y="2816933"/>
            <a:ext cx="1080120" cy="79208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3491880" y="3028311"/>
            <a:ext cx="576064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5112060" y="3031578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分詞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76056" y="2816343"/>
            <a:ext cx="864096" cy="79267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150680" y="3031578"/>
            <a:ext cx="98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詞庫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339170" y="1120099"/>
            <a:ext cx="116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文本資料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3203848" y="908721"/>
            <a:ext cx="1440160" cy="792083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肘形接點 27"/>
          <p:cNvCxnSpPr>
            <a:stCxn id="25" idx="3"/>
          </p:cNvCxnSpPr>
          <p:nvPr/>
        </p:nvCxnSpPr>
        <p:spPr>
          <a:xfrm>
            <a:off x="4644008" y="1304763"/>
            <a:ext cx="720080" cy="151217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759550" y="1120098"/>
            <a:ext cx="116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語料庫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6624228" y="908720"/>
            <a:ext cx="1440160" cy="792083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6903566" y="3027132"/>
            <a:ext cx="88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向量化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804248" y="2816343"/>
            <a:ext cx="1080120" cy="79208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>
            <a:off x="6084168" y="3028311"/>
            <a:ext cx="576064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肘形接點 40"/>
          <p:cNvCxnSpPr>
            <a:endCxn id="33" idx="1"/>
          </p:cNvCxnSpPr>
          <p:nvPr/>
        </p:nvCxnSpPr>
        <p:spPr>
          <a:xfrm rot="5400000" flipH="1" flipV="1">
            <a:off x="5382089" y="1574794"/>
            <a:ext cx="1512171" cy="97210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3" idx="2"/>
            <a:endCxn id="36" idx="0"/>
          </p:cNvCxnSpPr>
          <p:nvPr/>
        </p:nvCxnSpPr>
        <p:spPr>
          <a:xfrm>
            <a:off x="7344308" y="1700803"/>
            <a:ext cx="0" cy="11155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6750242" y="4216443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文章向量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6732240" y="4005065"/>
            <a:ext cx="1224136" cy="792088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6750242" y="5014819"/>
            <a:ext cx="118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語料庫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橢圓 54"/>
          <p:cNvSpPr/>
          <p:nvPr/>
        </p:nvSpPr>
        <p:spPr>
          <a:xfrm>
            <a:off x="6732240" y="4941169"/>
            <a:ext cx="1224136" cy="792088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迴轉箭號 73"/>
          <p:cNvSpPr/>
          <p:nvPr/>
        </p:nvSpPr>
        <p:spPr>
          <a:xfrm rot="5400000">
            <a:off x="7746341" y="3505720"/>
            <a:ext cx="1351755" cy="808356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21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79" name="肘形接點 78"/>
          <p:cNvCxnSpPr>
            <a:endCxn id="54" idx="3"/>
          </p:cNvCxnSpPr>
          <p:nvPr/>
        </p:nvCxnSpPr>
        <p:spPr>
          <a:xfrm>
            <a:off x="7884368" y="3001009"/>
            <a:ext cx="54006" cy="2336976"/>
          </a:xfrm>
          <a:prstGeom prst="bentConnector3">
            <a:avLst>
              <a:gd name="adj1" fmla="val 207533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向右箭號 80"/>
          <p:cNvSpPr/>
          <p:nvPr/>
        </p:nvSpPr>
        <p:spPr>
          <a:xfrm rot="10800000">
            <a:off x="6048165" y="4216444"/>
            <a:ext cx="576064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向右箭號 81"/>
          <p:cNvSpPr/>
          <p:nvPr/>
        </p:nvSpPr>
        <p:spPr>
          <a:xfrm rot="10800000">
            <a:off x="6048165" y="5152547"/>
            <a:ext cx="576064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4211960" y="4005066"/>
            <a:ext cx="1728192" cy="172819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/>
          <p:cNvSpPr txBox="1"/>
          <p:nvPr/>
        </p:nvSpPr>
        <p:spPr>
          <a:xfrm>
            <a:off x="4247964" y="4010787"/>
            <a:ext cx="1656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長文摘要技術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K-means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TF-IDF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Graph</a:t>
            </a:r>
            <a:r>
              <a:rPr lang="en-US" altLang="zh-CN" dirty="0"/>
              <a:t>-based</a:t>
            </a:r>
            <a:endParaRPr lang="zh-TW" altLang="en-US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1463462" y="4630149"/>
            <a:ext cx="1554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摘要結果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0" name="橢圓 89"/>
          <p:cNvSpPr/>
          <p:nvPr/>
        </p:nvSpPr>
        <p:spPr>
          <a:xfrm>
            <a:off x="1346568" y="4276737"/>
            <a:ext cx="1788107" cy="1168488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向右箭號 91"/>
          <p:cNvSpPr/>
          <p:nvPr/>
        </p:nvSpPr>
        <p:spPr>
          <a:xfrm rot="10800000">
            <a:off x="3266974" y="4715852"/>
            <a:ext cx="800969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文字方塊 100"/>
          <p:cNvSpPr txBox="1"/>
          <p:nvPr/>
        </p:nvSpPr>
        <p:spPr>
          <a:xfrm>
            <a:off x="3114452" y="6088061"/>
            <a:ext cx="6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915816" y="5877272"/>
            <a:ext cx="1080120" cy="79208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4" name="肘形接點 103"/>
          <p:cNvCxnSpPr>
            <a:stCxn id="90" idx="4"/>
            <a:endCxn id="102" idx="1"/>
          </p:cNvCxnSpPr>
          <p:nvPr/>
        </p:nvCxnSpPr>
        <p:spPr>
          <a:xfrm rot="16200000" flipH="1">
            <a:off x="2164174" y="5521673"/>
            <a:ext cx="828091" cy="675194"/>
          </a:xfrm>
          <a:prstGeom prst="bentConnector2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接點 105"/>
          <p:cNvCxnSpPr>
            <a:stCxn id="102" idx="3"/>
            <a:endCxn id="84" idx="2"/>
          </p:cNvCxnSpPr>
          <p:nvPr/>
        </p:nvCxnSpPr>
        <p:spPr>
          <a:xfrm flipV="1">
            <a:off x="3995936" y="5765113"/>
            <a:ext cx="1080120" cy="508203"/>
          </a:xfrm>
          <a:prstGeom prst="bentConnector2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圓角矩形 2"/>
          <p:cNvSpPr/>
          <p:nvPr/>
        </p:nvSpPr>
        <p:spPr>
          <a:xfrm>
            <a:off x="4150680" y="2816343"/>
            <a:ext cx="925376" cy="792678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20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自我介紹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332" y="829733"/>
            <a:ext cx="8723147" cy="5695611"/>
          </a:xfrm>
        </p:spPr>
        <p:txBody>
          <a:bodyPr/>
          <a:lstStyle/>
          <a:p>
            <a:r>
              <a:rPr lang="zh-CN" altLang="en-US" dirty="0"/>
              <a:t>我的名字是黃威傑，目前就讀美國東北大學三年級，主修金融</a:t>
            </a:r>
            <a:endParaRPr lang="en-US" altLang="zh-CN" dirty="0"/>
          </a:p>
          <a:p>
            <a:r>
              <a:rPr lang="zh-CN" altLang="en-US" dirty="0"/>
              <a:t>因爲我們學校的</a:t>
            </a:r>
            <a:r>
              <a:rPr lang="en-US" altLang="zh-CN" dirty="0"/>
              <a:t>co-op</a:t>
            </a:r>
            <a:r>
              <a:rPr lang="zh-CN" altLang="en-US" dirty="0"/>
              <a:t>制度，從大三開始就必須到企業體驗實際的工作情境</a:t>
            </a:r>
            <a:endParaRPr lang="en-US" altLang="zh-CN" dirty="0"/>
          </a:p>
          <a:p>
            <a:r>
              <a:rPr lang="zh-CN" altLang="en-US" dirty="0"/>
              <a:t>雖然我主修金融，但我對大數據抱持著高度興趣，這是我申請進入這個部門的主要原因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88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圓角矩形 19"/>
          <p:cNvSpPr/>
          <p:nvPr/>
        </p:nvSpPr>
        <p:spPr>
          <a:xfrm>
            <a:off x="611560" y="5456832"/>
            <a:ext cx="1548172" cy="371073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應用情景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專案摘要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611560" y="752520"/>
            <a:ext cx="3240360" cy="36004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5061470" y="752520"/>
            <a:ext cx="3240360" cy="36004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研究摘要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70173" y="1196752"/>
            <a:ext cx="31817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近幾年來，文本信息是爆發量式的增長。我们每天都會接触到大量的文本信息，例如新聞、博客、聊天群、報告、論壇等。從大量信息中提取重要的内容變得越來越重要，已成為不可或缺的需要。自動文本摘要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(automatic text summarization)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則提供了最有效的解決方案。</a:t>
            </a:r>
          </a:p>
          <a:p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雖然每天的文本信息量很大，演算法也日新月異，但是自動創造出流暢簡潔的摘要還是很有挑戰性。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788099" y="3717032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本次主要研究</a:t>
            </a:r>
            <a:r>
              <a:rPr lang="en-US" altLang="zh-TW" dirty="0"/>
              <a:t>Extractive</a:t>
            </a:r>
            <a:r>
              <a:rPr lang="zh-TW" altLang="en-US" dirty="0"/>
              <a:t>演算法，並以小樣本進行實作與驗證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564198"/>
              </p:ext>
            </p:extLst>
          </p:nvPr>
        </p:nvGraphicFramePr>
        <p:xfrm>
          <a:off x="4572000" y="1264692"/>
          <a:ext cx="4274997" cy="21852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20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9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861">
                <a:tc>
                  <a:txBody>
                    <a:bodyPr/>
                    <a:lstStyle/>
                    <a:p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8177" marR="78177" marT="39088" marB="39088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萃取法</a:t>
                      </a:r>
                      <a:endParaRPr lang="en-US" altLang="zh-CN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(Extractive)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8177" marR="78177" marT="39088" marB="39088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抽象法</a:t>
                      </a:r>
                      <a:endParaRPr lang="en-US" altLang="zh-CN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(Abstractive)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8177" marR="78177" marT="39088" marB="3908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15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Pros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8177" marR="78177" marT="39088" marB="3908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比較簡單開發</a:t>
                      </a:r>
                      <a:endParaRPr lang="en-US" altLang="zh-CN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截至目前是效果最好的摘要方法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8177" marR="78177" marT="39088" marB="3908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輸出比萃取法還要進階</a:t>
                      </a:r>
                      <a:r>
                        <a:rPr lang="en-US" altLang="zh-CN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CN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比較像人類創造的摘要</a:t>
                      </a:r>
                      <a:r>
                        <a:rPr lang="en-US" altLang="zh-CN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8177" marR="78177" marT="39088" marB="3908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15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Cons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8177" marR="78177" marT="39088" marB="3908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只能提取和識別重要字詞</a:t>
                      </a:r>
                      <a:r>
                        <a:rPr lang="en-US" altLang="zh-CN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CN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句子，但不能產生完全新的摘要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8177" marR="78177" marT="39088" marB="3908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比萃取法更加困難</a:t>
                      </a:r>
                      <a:endParaRPr lang="en-US" altLang="zh-CN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文句通順度是挑戰</a:t>
                      </a:r>
                      <a:r>
                        <a:rPr lang="en-US" altLang="zh-CN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(NLG)</a:t>
                      </a:r>
                    </a:p>
                  </a:txBody>
                  <a:tcPr marL="78177" marR="78177" marT="39088" marB="3908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4651744" y="4725144"/>
            <a:ext cx="1304628" cy="154904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篇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蘋果新聞文章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63987" y="4725144"/>
            <a:ext cx="936104" cy="18466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Cluster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163987" y="5252301"/>
            <a:ext cx="936104" cy="18466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TF-IDF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163987" y="5828365"/>
            <a:ext cx="936104" cy="18466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Graph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7460131" y="4899224"/>
            <a:ext cx="1216325" cy="1017404"/>
            <a:chOff x="7838964" y="5022468"/>
            <a:chExt cx="1216325" cy="1017404"/>
          </a:xfrm>
          <a:solidFill>
            <a:schemeClr val="accent5"/>
          </a:solidFill>
        </p:grpSpPr>
        <p:sp>
          <p:nvSpPr>
            <p:cNvPr id="16" name="矩形 15"/>
            <p:cNvSpPr/>
            <p:nvPr/>
          </p:nvSpPr>
          <p:spPr>
            <a:xfrm>
              <a:off x="7916556" y="5022468"/>
              <a:ext cx="936104" cy="371073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驗證</a:t>
              </a: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838964" y="5393541"/>
              <a:ext cx="121632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摘要準確率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50%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6163987" y="4909810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35%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163987" y="546356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60%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163987" y="6013031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8E617-D651-4DFA-AF73-4CAC1DAD739E}"/>
              </a:ext>
            </a:extLst>
          </p:cNvPr>
          <p:cNvSpPr txBox="1"/>
          <p:nvPr/>
        </p:nvSpPr>
        <p:spPr>
          <a:xfrm>
            <a:off x="611560" y="5827905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新聞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公關，法律文件，財務報表，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QA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回答，程式縮短</a:t>
            </a:r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120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3">
            <a:extLst>
              <a:ext uri="{FF2B5EF4-FFF2-40B4-BE49-F238E27FC236}">
                <a16:creationId xmlns:a16="http://schemas.microsoft.com/office/drawing/2014/main" id="{F6DD473F-A751-48F1-8BF9-804DAE0A38C8}"/>
              </a:ext>
            </a:extLst>
          </p:cNvPr>
          <p:cNvSpPr txBox="1"/>
          <p:nvPr/>
        </p:nvSpPr>
        <p:spPr>
          <a:xfrm>
            <a:off x="5688124" y="829733"/>
            <a:ext cx="28083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人如何進行文本摘要</a:t>
            </a:r>
            <a:r>
              <a:rPr lang="zh-TW" altLang="en-US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人平常做摘要時會先大約讀過一遍，再找出一些重點。通常，重要的句可以依照文章中的位置找出來，比如説開頭和結尾的句子比較重要。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接著，平常跟標題相似的句子也會比較重要，適合做摘要。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開場：</a:t>
            </a:r>
            <a:r>
              <a:rPr lang="zh-CN" altLang="en-US" dirty="0"/>
              <a:t>人如何進行</a:t>
            </a:r>
            <a:r>
              <a:rPr lang="zh-TW" altLang="en-US" dirty="0"/>
              <a:t>文本摘要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333" y="829733"/>
            <a:ext cx="5194755" cy="5822107"/>
          </a:xfrm>
          <a:ln>
            <a:solidFill>
              <a:schemeClr val="accent5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「我沒輸柯文哲」 丁守中：作弊才讓天玉里失準</a:t>
            </a:r>
          </a:p>
          <a:p>
            <a:pPr marL="0" indent="0">
              <a:buNone/>
            </a:pPr>
            <a:endParaRPr lang="en-US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1500" u="sng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</a:t>
            </a:r>
            <a:r>
              <a:rPr lang="zh-TW" altLang="en-US" sz="1500" u="sng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九合一大選，出現「邊投票邊開票的」荒唐情況，讓藍營參選人丁守中以些微差距敗給台北市長柯文哲。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儘管砸了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428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萬聲請驗票，最終仍無力回天，丁憤而提出選舉無效之訴。丁守中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日接受廣播專訪，他不甘心的表示「我不認為自己輸給了柯文哲」，天玉里章魚哥向來開票很準的，這次因為作弊才不準。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對於遭網友吐槽「輸不起」，丁守中說「我從來不在乎」，他感嘆，台灣政治文化就是這樣子，贏了得時候大家吹捧、輸了就酸言酸語，從政以來早已習慣政治冷暖。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丁守中砸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428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萬驗票，依然無法翻盤，還與台北市長柯文哲的票數差距更擴大了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313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票。對此，丁守中一在強調「天玉里章魚哥開票很準」，「我不認為自己輸給了柯文哲」，這次是作弊才不準。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邊投票邊開票的亂象，讓丁守中憤恨不平，他說，姚文智的選票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點鐘後就停止成長，這就是發生棄保。</a:t>
            </a:r>
            <a:r>
              <a:rPr lang="zh-TW" altLang="en-US" sz="1500" u="sng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他指出，在網路上有人發起「救阿北」，讓姚文智的支持者改投給柯文哲，本來三人票數都是按照一定幅度上升。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他質疑，難道樂透可以一邊開獎一邊下注嗎？ </a:t>
            </a:r>
            <a:r>
              <a:rPr lang="zh-TW" altLang="en-US" sz="1500" u="sng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這次是作弊才不準。</a:t>
            </a:r>
            <a:endParaRPr lang="en-US" altLang="zh-TW" sz="1500" u="sng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zh-TW" altLang="en-US" sz="1500" u="sng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他提到這次驗票發現太多瑕疵、太多違法事證，加上長輩不耐久站而沒投票，種種亂象害他輸掉了這場選舉。</a:t>
            </a:r>
          </a:p>
        </p:txBody>
      </p:sp>
    </p:spTree>
    <p:extLst>
      <p:ext uri="{BB962C8B-B14F-4D97-AF65-F5344CB8AC3E}">
        <p14:creationId xmlns:p14="http://schemas.microsoft.com/office/powerpoint/2010/main" val="121784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開場：電腦</a:t>
            </a:r>
            <a:r>
              <a:rPr lang="zh-CN" altLang="en-US" dirty="0"/>
              <a:t>如何進行</a:t>
            </a:r>
            <a:r>
              <a:rPr lang="zh-TW" altLang="en-US" dirty="0"/>
              <a:t>文本摘要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333" y="829733"/>
            <a:ext cx="5194755" cy="5822107"/>
          </a:xfrm>
          <a:ln>
            <a:solidFill>
              <a:schemeClr val="accent5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「我沒輸柯文哲」 丁守中：作弊才讓天玉里失準</a:t>
            </a:r>
          </a:p>
          <a:p>
            <a:pPr marL="0" indent="0">
              <a:buNone/>
            </a:pPr>
            <a:endParaRPr lang="en-US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九合一大選，出現「邊投票邊開票的」荒唐情況，讓藍營參選人丁守中以些微差距敗給台北市長柯文哲。儘管砸了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428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萬聲請驗票，最終仍無力回天，丁憤而提出選舉無效之訴。丁守中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日接受廣播專訪，他不甘心的表示「我不認為自己輸給了柯文哲」，天玉里章魚哥向來開票很準的，這次因為作弊才不準。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對於遭網友吐槽「輸不起」，丁守中說「我從來不在乎」，他感嘆，台灣政治文化就是這樣子，贏了得時候大家吹捧、輸了就酸言酸語，從政以來早已習慣政治冷暖。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丁守中砸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428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萬驗票，依然無法翻盤，還與台北市長柯文哲的票數差距更擴大了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313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票。對此，丁守中一在強調「天玉里章魚哥開票很準」，「我不認為自己輸給了柯文哲」，這次是作弊才不準。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邊投票邊開票的亂象，讓丁守中憤恨不平，他說，姚文智的選票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點鐘後就停止成長，這就是發生棄保。他指出，在網路上有人發起「救阿北」，讓姚文智的支持者改投給柯文哲，本來三人票數都是按照一定幅度上升。他質疑，難道樂透可以一邊開獎一邊下注嗎？ 這次是作弊才不準。</a:t>
            </a:r>
            <a:endParaRPr lang="en-US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他提到這次驗票發現太多瑕疵、太多違法事證，加上長輩不耐久站而沒投票，種種亂象害他輸掉了這場選舉。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688124" y="829733"/>
            <a:ext cx="28083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電腦</a:t>
            </a:r>
            <a:r>
              <a:rPr lang="zh-TW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如何進行文本摘要</a:t>
            </a:r>
            <a:endParaRPr lang="en-US" altLang="zh-TW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形成摘要之前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，需要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先把文字轉換成電腦能讀取並分析的格式。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文字斷句斷詞後，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句子轉換為向量，再透過數學運算，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才能取得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有特殊性的句子擷取為摘要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16116" y="3627504"/>
            <a:ext cx="2880320" cy="43204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斷句</a:t>
            </a:r>
          </a:p>
        </p:txBody>
      </p:sp>
      <p:sp>
        <p:nvSpPr>
          <p:cNvPr id="7" name="矩形 6"/>
          <p:cNvSpPr/>
          <p:nvPr/>
        </p:nvSpPr>
        <p:spPr>
          <a:xfrm>
            <a:off x="5616116" y="4275576"/>
            <a:ext cx="2880320" cy="43204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詞</a:t>
            </a:r>
          </a:p>
        </p:txBody>
      </p:sp>
      <p:sp>
        <p:nvSpPr>
          <p:cNvPr id="8" name="矩形 7"/>
          <p:cNvSpPr/>
          <p:nvPr/>
        </p:nvSpPr>
        <p:spPr>
          <a:xfrm>
            <a:off x="5616116" y="4923648"/>
            <a:ext cx="2880320" cy="43204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 embedding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16116" y="5571720"/>
            <a:ext cx="2880320" cy="43204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</a:t>
            </a:r>
          </a:p>
        </p:txBody>
      </p:sp>
      <p:sp>
        <p:nvSpPr>
          <p:cNvPr id="10" name="矩形 9"/>
          <p:cNvSpPr/>
          <p:nvPr/>
        </p:nvSpPr>
        <p:spPr>
          <a:xfrm>
            <a:off x="5616116" y="6219792"/>
            <a:ext cx="2880320" cy="43204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形成摘要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114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斷句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333" y="829733"/>
            <a:ext cx="5194755" cy="5822107"/>
          </a:xfrm>
          <a:ln>
            <a:solidFill>
              <a:schemeClr val="accent5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「我沒輸柯文哲」 丁守中：作弊才讓天玉里失準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CN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CN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 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九合一大選，出現「邊投票邊開票的」荒唐情況，讓藍營參選人丁守中以些微差距敗給台北市長柯文哲。</a:t>
            </a:r>
            <a:r>
              <a:rPr lang="zh-CN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 ‘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儘管砸了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428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萬聲請驗票，最終仍無力回天，丁憤而提出選舉無效之訴。</a:t>
            </a:r>
            <a:r>
              <a:rPr lang="zh-CN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’，               </a:t>
            </a:r>
            <a:r>
              <a:rPr lang="en-US" altLang="zh-CN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</a:t>
            </a:r>
            <a:r>
              <a:rPr lang="zh-CN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‘ 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丁守中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日接受廣播專訪，他不甘心的表示「我不認為自己輸給了柯文哲」，天玉里章魚哥向來開票很準的，這次因為作弊才不準。</a:t>
            </a:r>
            <a:r>
              <a:rPr lang="zh-CN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’，</a:t>
            </a:r>
            <a:r>
              <a:rPr lang="en-US" altLang="zh-CN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</a:t>
            </a:r>
            <a:r>
              <a:rPr lang="zh-CN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‘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對於遭網友吐槽「輸不起」，丁守中說「我從來不在乎」，他感嘆，台灣政治文化就是這樣子，贏了得時候大家吹捧、輸了就酸言酸語，從政以來早已習慣政治冷暖。</a:t>
            </a:r>
            <a:r>
              <a:rPr lang="zh-CN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’，</a:t>
            </a:r>
            <a:r>
              <a:rPr lang="en-US" altLang="zh-CN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CN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‘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丁守中砸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428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萬驗票，依然無法翻盤，還與台北市長柯文哲的票數差距更擴大了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313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票。</a:t>
            </a:r>
            <a:r>
              <a:rPr lang="zh-CN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’，</a:t>
            </a:r>
            <a:r>
              <a:rPr lang="en-US" altLang="zh-CN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CN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‘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對此，丁守中一在強調「天玉里章魚哥開票很準」，「我不認為自己輸給了柯文哲」，這次是作弊才不準。</a:t>
            </a:r>
            <a:r>
              <a:rPr lang="zh-CN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’，  ‘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邊投票邊開票的亂象，讓丁守中憤恨不平，他說，姚文智的選票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點鐘後就停止成長，這就是發生棄保。</a:t>
            </a:r>
            <a:r>
              <a:rPr lang="zh-CN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’，</a:t>
            </a:r>
            <a:r>
              <a:rPr lang="en-US" altLang="zh-CN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CN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‘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他指出，在網路上有人發起「救阿北」，讓姚文智的支持者改投給柯文哲，本來三人票數都是按照一定幅度上升。</a:t>
            </a:r>
            <a:r>
              <a:rPr lang="zh-CN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’，‘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他質疑，難道樂透可以一邊開獎一邊下注嗎？</a:t>
            </a:r>
            <a:r>
              <a:rPr lang="zh-CN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’，</a:t>
            </a:r>
            <a:endParaRPr lang="en-US" altLang="zh-CN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CN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這次是作弊才不準。</a:t>
            </a:r>
            <a:r>
              <a:rPr lang="zh-CN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’，</a:t>
            </a:r>
            <a:r>
              <a:rPr lang="en-US" altLang="zh-CN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  </a:t>
            </a:r>
            <a:r>
              <a:rPr lang="zh-CN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他提到這次驗票發現太多瑕疵、太多違法事證，加上長輩不耐久站而沒投票，種種亂象害他輸掉了這場選舉。</a:t>
            </a:r>
            <a:r>
              <a:rPr lang="zh-CN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  <a:r>
              <a:rPr lang="en-US" altLang="zh-CN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2" descr="ãæ©å¨äºº icon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580112" y="796553"/>
            <a:ext cx="28083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斷句</a:t>
            </a:r>
            <a:endParaRPr lang="en-US" altLang="zh-TW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數據處理的第一步是斷句，把文章切割分成句子。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這次小樣本是使用正則表達式 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CN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RegEx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斷句。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52120" y="3627504"/>
            <a:ext cx="2880320" cy="43204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斷句</a:t>
            </a:r>
          </a:p>
        </p:txBody>
      </p:sp>
      <p:sp>
        <p:nvSpPr>
          <p:cNvPr id="13" name="矩形 12"/>
          <p:cNvSpPr/>
          <p:nvPr/>
        </p:nvSpPr>
        <p:spPr>
          <a:xfrm>
            <a:off x="5652120" y="4275576"/>
            <a:ext cx="288032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詞</a:t>
            </a:r>
          </a:p>
        </p:txBody>
      </p:sp>
      <p:sp>
        <p:nvSpPr>
          <p:cNvPr id="14" name="矩形 13"/>
          <p:cNvSpPr/>
          <p:nvPr/>
        </p:nvSpPr>
        <p:spPr>
          <a:xfrm>
            <a:off x="5652120" y="4923648"/>
            <a:ext cx="288032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Word embedding</a:t>
            </a:r>
            <a:endParaRPr lang="zh-TW" altLang="en-US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652120" y="5571720"/>
            <a:ext cx="288032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演算</a:t>
            </a:r>
          </a:p>
        </p:txBody>
      </p:sp>
      <p:sp>
        <p:nvSpPr>
          <p:cNvPr id="22" name="矩形 21"/>
          <p:cNvSpPr/>
          <p:nvPr/>
        </p:nvSpPr>
        <p:spPr>
          <a:xfrm>
            <a:off x="5652120" y="6219792"/>
            <a:ext cx="288032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形成摘要</a:t>
            </a:r>
            <a:endParaRPr lang="en-US" altLang="zh-TW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302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分詞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333" y="829733"/>
            <a:ext cx="5194755" cy="5822107"/>
          </a:xfrm>
          <a:ln>
            <a:solidFill>
              <a:schemeClr val="accent5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「我沒輸柯文哲」 丁守中：作弊才讓天玉里失準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['</a:t>
            </a:r>
            <a:r>
              <a:rPr lang="zh-CN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  </a:t>
            </a:r>
            <a:r>
              <a:rPr lang="zh-TW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九合一  大選  ，  出現  「  邊  投票  邊  開票  的  」  荒唐  情況  ，  讓  藍營  參選人  丁守中  以  些微  差距  敗給  台北  市長  柯文哲  。</a:t>
            </a: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</a:t>
            </a:r>
          </a:p>
          <a:p>
            <a:pPr marL="0" indent="0">
              <a:buNone/>
            </a:pP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'</a:t>
            </a:r>
            <a:r>
              <a:rPr lang="zh-TW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儘管  砸  了  </a:t>
            </a: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428  </a:t>
            </a:r>
            <a:r>
              <a:rPr lang="zh-TW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  聲請  驗票  ，  最終  仍  無力  回天  ，  丁  憤而提出  選舉  無效之訴  。</a:t>
            </a: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</a:t>
            </a:r>
          </a:p>
          <a:p>
            <a:pPr marL="0" indent="0">
              <a:buNone/>
            </a:pP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'</a:t>
            </a:r>
            <a:r>
              <a:rPr lang="zh-TW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丁守中  </a:t>
            </a: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  </a:t>
            </a:r>
            <a:r>
              <a:rPr lang="zh-TW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  接受  廣播  專訪  ，  他  不  甘心  的  表示  「  我  不  認為  自己  輸給  了  柯文哲  」  ，  天玉里  章魚哥  向  來  開票  很準  的  ，  這次  因為  作弊  才  不準  。</a:t>
            </a: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</a:t>
            </a:r>
          </a:p>
          <a:p>
            <a:pPr marL="0" indent="0">
              <a:buNone/>
            </a:pP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'</a:t>
            </a:r>
            <a:r>
              <a:rPr lang="zh-TW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  遭  網友  吐槽  「  輸不起  」  ，  丁守中  說  「  我  從來  不在乎  」  ，  他  感嘆  ，  台灣  政治  文化  就是  這樣子  ，  贏了  得  時候  大家  吹捧  、  輸  了  就  酸言酸語  ，  從政以  來  早已  習慣  政治  冷暖  。</a:t>
            </a: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</a:t>
            </a:r>
          </a:p>
          <a:p>
            <a:pPr marL="0" indent="0">
              <a:buNone/>
            </a:pP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'</a:t>
            </a:r>
            <a:r>
              <a:rPr lang="zh-TW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丁守中  砸  </a:t>
            </a: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428  </a:t>
            </a:r>
            <a:r>
              <a:rPr lang="zh-TW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  驗票  ，  依然  無法  翻盤  ，  還與  台北  市長  柯文哲  的  票數  差距  更  擴大  了  </a:t>
            </a: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313  </a:t>
            </a:r>
            <a:r>
              <a:rPr lang="zh-TW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票  。</a:t>
            </a: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’,</a:t>
            </a:r>
          </a:p>
          <a:p>
            <a:pPr marL="0" indent="0">
              <a:buNone/>
            </a:pP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'</a:t>
            </a:r>
            <a:r>
              <a:rPr lang="zh-TW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對此  ，  丁守中  一在  強調  「  天玉里  章魚哥  開票  很準  」  ，  「  我  不  認為  自己  輸給  了  柯文哲  」  ，  這次  是  作弊  才  不準 </a:t>
            </a:r>
            <a:r>
              <a:rPr lang="zh-CN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</a:t>
            </a:r>
          </a:p>
          <a:p>
            <a:pPr marL="0" indent="0">
              <a:buNone/>
            </a:pP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'</a:t>
            </a:r>
            <a:r>
              <a:rPr lang="zh-TW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邊  投票  邊  開票  的  亂象  ，  讓  丁守中  憤恨不平  ，  他  說  ，  姚文智  的  選票  </a:t>
            </a: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  </a:t>
            </a:r>
            <a:r>
              <a:rPr lang="zh-TW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點鐘  後  就  停止  成長  ，  這  就是  發生  棄保  。</a:t>
            </a: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</a:t>
            </a:r>
          </a:p>
          <a:p>
            <a:pPr marL="0" indent="0">
              <a:buNone/>
            </a:pP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'</a:t>
            </a:r>
            <a:r>
              <a:rPr lang="zh-TW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他  指出  ，  在  網路  上  有人  發起  「  救阿北  」  ，  讓  姚文智  的  支持者  改投  給  柯文哲  ，  本來  三人  票數  都  是  按照  一定  幅度  上升  。</a:t>
            </a: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</a:t>
            </a:r>
          </a:p>
          <a:p>
            <a:pPr marL="0" indent="0">
              <a:buNone/>
            </a:pP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'</a:t>
            </a:r>
            <a:r>
              <a:rPr lang="zh-TW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他  質疑  ，  難道  樂透  可以  一邊  開獎  一邊  下注  嗎  ？</a:t>
            </a: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</a:t>
            </a:r>
          </a:p>
          <a:p>
            <a:pPr marL="0" indent="0">
              <a:buNone/>
            </a:pP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' </a:t>
            </a:r>
            <a:r>
              <a:rPr lang="zh-TW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這次  是  作弊  才  不準  。</a:t>
            </a: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</a:t>
            </a:r>
          </a:p>
          <a:p>
            <a:pPr marL="0" indent="0">
              <a:buNone/>
            </a:pP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'</a:t>
            </a:r>
            <a:r>
              <a:rPr lang="zh-TW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他  提到  這次  驗票  發現  太多  瑕疵  、  太  多  違法  事證  ，  加上  長輩  不  耐久  站  而  沒  投票  ，  種種  亂象  害  他  輸掉  了  這場  選舉  。</a:t>
            </a: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']</a:t>
            </a:r>
            <a:endParaRPr lang="zh-TW" altLang="en-US" sz="12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580112" y="796553"/>
            <a:ext cx="28083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分詞</a:t>
            </a:r>
            <a:endParaRPr lang="en-US" altLang="zh-CN" b="1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斷句後，必須清理數據，把文章的句子分詞。數據處理的步驟非常重要，因爲如果輸入的資料沒有整理好，演算出的結果未必正確。</a:t>
            </a:r>
            <a:endParaRPr lang="en-US" altLang="zh-CN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這次小樣本是使用</a:t>
            </a:r>
            <a:r>
              <a:rPr lang="en-US" altLang="zh-CN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CN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CN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jieba</a:t>
            </a:r>
            <a:r>
              <a:rPr lang="zh-CN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套件分詞，加上詞庫。</a:t>
            </a:r>
            <a:endParaRPr lang="en-US" altLang="zh-CN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52120" y="3627504"/>
            <a:ext cx="288032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斷句</a:t>
            </a:r>
          </a:p>
        </p:txBody>
      </p:sp>
      <p:sp>
        <p:nvSpPr>
          <p:cNvPr id="12" name="矩形 11"/>
          <p:cNvSpPr/>
          <p:nvPr/>
        </p:nvSpPr>
        <p:spPr>
          <a:xfrm>
            <a:off x="5652120" y="4275576"/>
            <a:ext cx="2880320" cy="43204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詞</a:t>
            </a:r>
          </a:p>
        </p:txBody>
      </p:sp>
      <p:sp>
        <p:nvSpPr>
          <p:cNvPr id="13" name="矩形 12"/>
          <p:cNvSpPr/>
          <p:nvPr/>
        </p:nvSpPr>
        <p:spPr>
          <a:xfrm>
            <a:off x="5652120" y="4923648"/>
            <a:ext cx="288032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Word embedding</a:t>
            </a:r>
            <a:endParaRPr lang="zh-TW" altLang="en-US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52120" y="5571720"/>
            <a:ext cx="288032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演算</a:t>
            </a:r>
          </a:p>
        </p:txBody>
      </p:sp>
      <p:sp>
        <p:nvSpPr>
          <p:cNvPr id="15" name="矩形 14"/>
          <p:cNvSpPr/>
          <p:nvPr/>
        </p:nvSpPr>
        <p:spPr>
          <a:xfrm>
            <a:off x="5652120" y="6219792"/>
            <a:ext cx="288032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形成摘要</a:t>
            </a:r>
            <a:endParaRPr lang="en-US" altLang="zh-TW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2668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文字探勘分析基礎工程：詞庫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816244"/>
              </p:ext>
            </p:extLst>
          </p:nvPr>
        </p:nvGraphicFramePr>
        <p:xfrm>
          <a:off x="287524" y="753904"/>
          <a:ext cx="8568952" cy="5987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2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2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2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8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一般用詞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專業用詞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停止詞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同義詞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86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本次研究使用開源繁體結巴詞典</a:t>
                      </a:r>
                      <a:endParaRPr lang="en-US" altLang="zh-TW" sz="1600" b="1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因為中英文差異，中文需要</a:t>
                      </a:r>
                      <a:r>
                        <a:rPr lang="zh-CN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利用詞庫分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詞，才能進行後續演算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詞庫像是個字典，是用來“教”電腦認出字詞的結構</a:t>
                      </a:r>
                      <a:endParaRPr lang="en-US" altLang="zh-CN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分詞套件</a:t>
                      </a:r>
                      <a:r>
                        <a:rPr lang="en-US" altLang="zh-CN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(e.g. </a:t>
                      </a:r>
                      <a:r>
                        <a:rPr lang="en-US" altLang="zh-CN" sz="16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jieba</a:t>
                      </a:r>
                      <a:r>
                        <a:rPr lang="en-US" altLang="zh-CN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CN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會包含基本一般用詞的詞庫</a:t>
                      </a:r>
                      <a:endParaRPr lang="en-US" altLang="zh-CN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zh-TW" sz="1700" b="1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本次以</a:t>
                      </a:r>
                      <a:r>
                        <a:rPr lang="en-US" altLang="zh-TW" sz="1600" b="1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N-gram</a:t>
                      </a:r>
                      <a:r>
                        <a:rPr lang="zh-TW" altLang="en-US" sz="1600" b="1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法擴充新聞專業用詞</a:t>
                      </a:r>
                      <a:endParaRPr lang="en-US" altLang="zh-TW" sz="1600" b="1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zh-CN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雖然基本的詞庫可以分詞，平常會依照自己專案的需求和領域創造詞庫</a:t>
                      </a:r>
                      <a:endParaRPr lang="en-US" altLang="zh-CN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除了一般用詞，也有可能把名字，地點，及專有名詞加進詞庫裏</a:t>
                      </a:r>
                      <a:endParaRPr lang="en-US" alt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本次研究使用開源繁體停止詞</a:t>
                      </a:r>
                      <a:endParaRPr lang="en-US" altLang="zh-TW" sz="1600" b="1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zh-TW" sz="1600" b="1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爲了減少數據裏面的“噪聲”，經常會用停止詞</a:t>
                      </a:r>
                      <a:r>
                        <a:rPr lang="en-US" altLang="zh-CN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CN" sz="16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stopwords</a:t>
                      </a:r>
                      <a:r>
                        <a:rPr lang="en-US" altLang="zh-CN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CN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過濾掉不重要的字詞</a:t>
                      </a:r>
                      <a:endParaRPr lang="en-US" altLang="zh-CN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停止詞平常會是常見但沒有重要性的字和標準符號</a:t>
                      </a:r>
                      <a:endParaRPr lang="en-US" alt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TW" altLang="en-US" sz="1600" b="1" kern="1200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本次研究係自行建立小樣本</a:t>
                      </a:r>
                      <a:r>
                        <a:rPr lang="zh-CN" altLang="en-US" sz="1600" b="1" kern="1200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同義詞</a:t>
                      </a:r>
                      <a:endParaRPr lang="en-US" altLang="zh-TW" sz="1600" b="1" kern="1200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字詞常常會有不同的寫法或表述，但是電腦分不出來差別</a:t>
                      </a:r>
                      <a:endParaRPr lang="en-US" altLang="zh-CN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以免電腦把同樣的字詞表達為兩個不同的詞，可以利用同義詞庫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32272" y="4616002"/>
            <a:ext cx="1872208" cy="20621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问题 </a:t>
            </a:r>
            <a:r>
              <a:rPr lang="en-US" altLang="zh-TW" sz="1600" dirty="0"/>
              <a:t>55563 n </a:t>
            </a:r>
          </a:p>
          <a:p>
            <a:r>
              <a:rPr lang="zh-TW" altLang="en-US" sz="1600" dirty="0"/>
              <a:t>全国 </a:t>
            </a:r>
            <a:r>
              <a:rPr lang="en-US" altLang="zh-TW" sz="1600" dirty="0"/>
              <a:t>48874 n</a:t>
            </a:r>
          </a:p>
          <a:p>
            <a:r>
              <a:rPr lang="zh-TW" altLang="en-US" sz="1600" dirty="0"/>
              <a:t>经济 </a:t>
            </a:r>
            <a:r>
              <a:rPr lang="en-US" altLang="zh-TW" sz="1600" dirty="0"/>
              <a:t>48718 n</a:t>
            </a:r>
          </a:p>
          <a:p>
            <a:r>
              <a:rPr lang="zh-TW" altLang="en-US" sz="1600" dirty="0"/>
              <a:t>听 </a:t>
            </a:r>
            <a:r>
              <a:rPr lang="en-US" altLang="zh-TW" sz="1600" dirty="0"/>
              <a:t>45776 v</a:t>
            </a:r>
          </a:p>
          <a:p>
            <a:r>
              <a:rPr lang="zh-TW" altLang="en-US" sz="1600" dirty="0"/>
              <a:t>公司 </a:t>
            </a:r>
            <a:r>
              <a:rPr lang="en-US" altLang="zh-TW" sz="1600" dirty="0"/>
              <a:t>45604 n</a:t>
            </a:r>
          </a:p>
          <a:p>
            <a:r>
              <a:rPr lang="zh-TW" altLang="en-US" sz="1600" dirty="0"/>
              <a:t>成 </a:t>
            </a:r>
            <a:r>
              <a:rPr lang="en-US" altLang="zh-TW" sz="1600" dirty="0"/>
              <a:t>44880 n</a:t>
            </a:r>
          </a:p>
          <a:p>
            <a:r>
              <a:rPr lang="zh-TW" altLang="en-US" sz="1600" dirty="0"/>
              <a:t>事 </a:t>
            </a:r>
            <a:r>
              <a:rPr lang="en-US" altLang="zh-TW" sz="1600" dirty="0"/>
              <a:t>44769 n</a:t>
            </a:r>
          </a:p>
          <a:p>
            <a:r>
              <a:rPr lang="zh-TW" altLang="en-US" sz="1600" dirty="0"/>
              <a:t>人民 </a:t>
            </a:r>
            <a:r>
              <a:rPr lang="en-US" altLang="zh-TW" sz="1600" dirty="0"/>
              <a:t>43719 n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2739430" y="4616002"/>
            <a:ext cx="1544538" cy="20621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蔡英文</a:t>
            </a:r>
            <a:r>
              <a:rPr lang="zh-TW" altLang="en-US" sz="1600" dirty="0"/>
              <a:t> </a:t>
            </a:r>
            <a:r>
              <a:rPr lang="en-US" altLang="zh-CN" sz="1600" dirty="0"/>
              <a:t>119</a:t>
            </a:r>
            <a:r>
              <a:rPr lang="zh-CN" altLang="en-US" sz="1600" dirty="0"/>
              <a:t> </a:t>
            </a:r>
            <a:r>
              <a:rPr lang="en-US" altLang="zh-TW" sz="1600" dirty="0"/>
              <a:t>n </a:t>
            </a:r>
            <a:endParaRPr lang="en-US" altLang="zh-CN" sz="1600" dirty="0"/>
          </a:p>
          <a:p>
            <a:r>
              <a:rPr lang="zh-CN" altLang="en-US" sz="1600" dirty="0"/>
              <a:t>韓國瑜 </a:t>
            </a:r>
            <a:r>
              <a:rPr lang="en-US" altLang="zh-CN" sz="1600" dirty="0"/>
              <a:t>146</a:t>
            </a:r>
            <a:r>
              <a:rPr lang="zh-CN" altLang="en-US" sz="1600" dirty="0"/>
              <a:t> </a:t>
            </a:r>
            <a:r>
              <a:rPr lang="en-US" altLang="zh-CN" sz="1600" dirty="0"/>
              <a:t>n</a:t>
            </a:r>
          </a:p>
          <a:p>
            <a:r>
              <a:rPr lang="zh-CN" altLang="en-US" sz="1600" dirty="0"/>
              <a:t>柯文哲 </a:t>
            </a:r>
            <a:r>
              <a:rPr lang="en-US" altLang="zh-CN" sz="1600" dirty="0"/>
              <a:t>135 n</a:t>
            </a:r>
          </a:p>
          <a:p>
            <a:r>
              <a:rPr lang="zh-CN" altLang="en-US" sz="1600" dirty="0"/>
              <a:t>侯友宜 </a:t>
            </a:r>
            <a:r>
              <a:rPr lang="en-US" altLang="zh-CN" sz="1600" dirty="0"/>
              <a:t>123 n</a:t>
            </a:r>
          </a:p>
          <a:p>
            <a:r>
              <a:rPr lang="zh-CN" altLang="en-US" sz="1600" dirty="0"/>
              <a:t>民進黨 </a:t>
            </a:r>
            <a:r>
              <a:rPr lang="en-US" altLang="zh-CN" sz="1600" dirty="0"/>
              <a:t>202 n</a:t>
            </a:r>
          </a:p>
          <a:p>
            <a:r>
              <a:rPr lang="zh-CN" altLang="en-US" sz="1600" dirty="0"/>
              <a:t>國民黨 </a:t>
            </a:r>
            <a:r>
              <a:rPr lang="en-US" altLang="zh-CN" sz="1600" dirty="0"/>
              <a:t>213 n</a:t>
            </a:r>
          </a:p>
          <a:p>
            <a:r>
              <a:rPr lang="zh-CN" altLang="en-US" sz="1600" dirty="0"/>
              <a:t>台北 </a:t>
            </a:r>
            <a:r>
              <a:rPr lang="en-US" altLang="zh-CN" sz="1600" dirty="0"/>
              <a:t>422 n</a:t>
            </a:r>
          </a:p>
          <a:p>
            <a:r>
              <a:rPr lang="zh-CN" altLang="en-US" sz="1600" dirty="0"/>
              <a:t>高雄 </a:t>
            </a:r>
            <a:r>
              <a:rPr lang="en-US" altLang="zh-CN" sz="1600" dirty="0"/>
              <a:t>368 n</a:t>
            </a:r>
            <a:endParaRPr lang="en-US" altLang="zh-TW" sz="16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768256" y="4616002"/>
            <a:ext cx="2016224" cy="830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柯文哲</a:t>
            </a:r>
            <a:r>
              <a:rPr lang="en-US" altLang="zh-CN" sz="1600" dirty="0"/>
              <a:t>\</a:t>
            </a:r>
            <a:r>
              <a:rPr lang="zh-CN" altLang="en-US" sz="1600" dirty="0"/>
              <a:t>柯</a:t>
            </a:r>
            <a:r>
              <a:rPr lang="en-US" altLang="zh-CN" sz="1600" dirty="0"/>
              <a:t>P\KP</a:t>
            </a:r>
          </a:p>
          <a:p>
            <a:r>
              <a:rPr lang="zh-CN" altLang="en-US" sz="1600" dirty="0"/>
              <a:t>台北</a:t>
            </a:r>
            <a:r>
              <a:rPr lang="en-US" altLang="zh-TW" sz="1600" dirty="0"/>
              <a:t>\</a:t>
            </a:r>
            <a:r>
              <a:rPr lang="zh-CN" altLang="en-US" sz="1600" dirty="0"/>
              <a:t>臺北</a:t>
            </a:r>
            <a:endParaRPr lang="en-US" altLang="zh-CN" sz="1600" dirty="0"/>
          </a:p>
          <a:p>
            <a:r>
              <a:rPr lang="zh-CN" altLang="en-US" sz="1600" dirty="0"/>
              <a:t>中國信托</a:t>
            </a:r>
            <a:r>
              <a:rPr lang="en-US" altLang="zh-CN" sz="1600" dirty="0"/>
              <a:t>\</a:t>
            </a:r>
            <a:r>
              <a:rPr lang="zh-CN" altLang="en-US" sz="1600" dirty="0"/>
              <a:t>中信</a:t>
            </a:r>
            <a:r>
              <a:rPr lang="en-US" altLang="zh-CN" sz="1600" dirty="0"/>
              <a:t>\CTBC</a:t>
            </a:r>
            <a:endParaRPr lang="en-US" altLang="zh-TW" sz="16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716016" y="4616002"/>
            <a:ext cx="1872208" cy="20621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numCol="3" rtlCol="0">
            <a:spAutoFit/>
          </a:bodyPr>
          <a:lstStyle/>
          <a:p>
            <a:r>
              <a:rPr lang="zh-CN" altLang="en-US" sz="1600" dirty="0"/>
              <a:t>的</a:t>
            </a:r>
            <a:endParaRPr lang="en-US" altLang="zh-CN" sz="1600" dirty="0"/>
          </a:p>
          <a:p>
            <a:r>
              <a:rPr lang="zh-CN" altLang="en-US" sz="1600" dirty="0"/>
              <a:t>是</a:t>
            </a:r>
            <a:endParaRPr lang="en-US" altLang="zh-CN" sz="1600" dirty="0"/>
          </a:p>
          <a:p>
            <a:r>
              <a:rPr lang="zh-CN" altLang="en-US" sz="1600" dirty="0"/>
              <a:t>在</a:t>
            </a:r>
            <a:endParaRPr lang="en-US" altLang="zh-CN" sz="1600" dirty="0"/>
          </a:p>
          <a:p>
            <a:r>
              <a:rPr lang="zh-CN" altLang="en-US" sz="1600" dirty="0"/>
              <a:t>有</a:t>
            </a:r>
            <a:endParaRPr lang="en-US" altLang="zh-CN" sz="1600" dirty="0"/>
          </a:p>
          <a:p>
            <a:r>
              <a:rPr lang="zh-CN" altLang="en-US" sz="1600" dirty="0"/>
              <a:t>個</a:t>
            </a:r>
            <a:endParaRPr lang="en-US" altLang="zh-CN" sz="1600" dirty="0"/>
          </a:p>
          <a:p>
            <a:r>
              <a:rPr lang="zh-CN" altLang="en-US" sz="1600" dirty="0"/>
              <a:t>我</a:t>
            </a:r>
            <a:endParaRPr lang="en-US" altLang="zh-CN" sz="1600" dirty="0"/>
          </a:p>
          <a:p>
            <a:r>
              <a:rPr lang="zh-CN" altLang="en-US" sz="1600" dirty="0"/>
              <a:t>不</a:t>
            </a:r>
            <a:endParaRPr lang="en-US" altLang="zh-CN" sz="1600" dirty="0"/>
          </a:p>
          <a:p>
            <a:r>
              <a:rPr lang="zh-CN" altLang="en-US" sz="1600" dirty="0"/>
              <a:t>了</a:t>
            </a:r>
            <a:endParaRPr lang="en-US" altLang="zh-CN" sz="1600" dirty="0"/>
          </a:p>
          <a:p>
            <a:r>
              <a:rPr lang="zh-CN" altLang="en-US" sz="1600" dirty="0"/>
              <a:t>他</a:t>
            </a:r>
            <a:endParaRPr lang="en-US" altLang="zh-CN" sz="1600" dirty="0"/>
          </a:p>
          <a:p>
            <a:r>
              <a:rPr lang="zh-CN" altLang="en-US" sz="1600" dirty="0"/>
              <a:t>也</a:t>
            </a:r>
            <a:endParaRPr lang="en-US" altLang="zh-CN" sz="1600" dirty="0"/>
          </a:p>
          <a:p>
            <a:r>
              <a:rPr lang="zh-CN" altLang="en-US" sz="1600" dirty="0"/>
              <a:t>就</a:t>
            </a:r>
            <a:endParaRPr lang="en-US" altLang="zh-CN" sz="1600" dirty="0"/>
          </a:p>
          <a:p>
            <a:r>
              <a:rPr lang="zh-CN" altLang="en-US" sz="1600" dirty="0"/>
              <a:t>人</a:t>
            </a:r>
            <a:endParaRPr lang="en-US" altLang="zh-CN" sz="1600" dirty="0"/>
          </a:p>
          <a:p>
            <a:r>
              <a:rPr lang="zh-CN" altLang="en-US" sz="1600" dirty="0"/>
              <a:t>都</a:t>
            </a:r>
            <a:endParaRPr lang="en-US" altLang="zh-CN" sz="1600" dirty="0"/>
          </a:p>
          <a:p>
            <a:r>
              <a:rPr lang="zh-CN" altLang="en-US" sz="1600" dirty="0"/>
              <a:t>說</a:t>
            </a:r>
            <a:endParaRPr lang="en-US" altLang="zh-CN" sz="1600" dirty="0"/>
          </a:p>
          <a:p>
            <a:r>
              <a:rPr lang="zh-CN" altLang="en-US" sz="1600" dirty="0"/>
              <a:t>而</a:t>
            </a:r>
            <a:endParaRPr lang="en-US" altLang="zh-CN" sz="1600" dirty="0"/>
          </a:p>
          <a:p>
            <a:r>
              <a:rPr lang="zh-CN" altLang="en-US" sz="1600" dirty="0"/>
              <a:t>你</a:t>
            </a:r>
            <a:endParaRPr lang="en-US" altLang="zh-CN" sz="1600" dirty="0"/>
          </a:p>
          <a:p>
            <a:r>
              <a:rPr lang="zh-CN" altLang="en-US" sz="1600" dirty="0"/>
              <a:t>，</a:t>
            </a:r>
            <a:endParaRPr lang="en-US" altLang="zh-CN" sz="1600" dirty="0"/>
          </a:p>
          <a:p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en-US" sz="1600" dirty="0"/>
              <a:t>、</a:t>
            </a:r>
            <a:endParaRPr lang="en-US" altLang="zh-CN" sz="1600" dirty="0"/>
          </a:p>
          <a:p>
            <a:r>
              <a:rPr lang="zh-CN" altLang="en-US" sz="1600" dirty="0"/>
              <a:t>？</a:t>
            </a:r>
            <a:endParaRPr lang="en-US" altLang="zh-CN" sz="1600" dirty="0"/>
          </a:p>
          <a:p>
            <a:r>
              <a:rPr lang="en-US" altLang="zh-CN" sz="1600" dirty="0"/>
              <a:t>(</a:t>
            </a:r>
          </a:p>
          <a:p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[</a:t>
            </a:r>
          </a:p>
          <a:p>
            <a:r>
              <a:rPr lang="en-US" altLang="zh-CN" sz="16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22729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blog.christianperone.com/wp-content/uploads/2013/09/vector_space.png">
            <a:extLst>
              <a:ext uri="{FF2B5EF4-FFF2-40B4-BE49-F238E27FC236}">
                <a16:creationId xmlns:a16="http://schemas.microsoft.com/office/drawing/2014/main" id="{ED9890BF-F631-4C45-9F5C-BC594FECD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63" b="92778" l="4722" r="90000">
                        <a14:foregroundMark x1="31499" y1="10351" x2="24167" y2="16296"/>
                        <a14:foregroundMark x1="24167" y1="16296" x2="9861" y2="41481"/>
                        <a14:foregroundMark x1="9861" y1="41481" x2="5833" y2="55185"/>
                        <a14:foregroundMark x1="5833" y1="55185" x2="6806" y2="69259"/>
                        <a14:foregroundMark x1="6806" y1="69259" x2="12083" y2="78333"/>
                        <a14:foregroundMark x1="12083" y1="78333" x2="30278" y2="90185"/>
                        <a14:foregroundMark x1="30278" y1="90185" x2="39444" y2="91667"/>
                        <a14:foregroundMark x1="39444" y1="91667" x2="52222" y2="90556"/>
                        <a14:foregroundMark x1="52222" y1="90556" x2="60694" y2="85000"/>
                        <a14:foregroundMark x1="60694" y1="85000" x2="67361" y2="64630"/>
                        <a14:foregroundMark x1="67361" y1="64630" x2="60139" y2="47963"/>
                        <a14:foregroundMark x1="60139" y1="47963" x2="44167" y2="29074"/>
                        <a14:foregroundMark x1="44167" y1="29074" x2="35203" y2="10737"/>
                        <a14:foregroundMark x1="10417" y1="45370" x2="26944" y2="46667"/>
                        <a14:foregroundMark x1="9167" y1="43148" x2="28750" y2="45370"/>
                        <a14:foregroundMark x1="31806" y1="13333" x2="34028" y2="62222"/>
                        <a14:foregroundMark x1="21667" y1="49259" x2="41250" y2="72593"/>
                        <a14:foregroundMark x1="41250" y1="72593" x2="41944" y2="78704"/>
                        <a14:foregroundMark x1="32778" y1="13148" x2="20694" y2="31667"/>
                        <a14:foregroundMark x1="20694" y1="31667" x2="16250" y2="41852"/>
                        <a14:foregroundMark x1="16250" y1="41852" x2="19444" y2="49074"/>
                        <a14:foregroundMark x1="32500" y1="12963" x2="33472" y2="57037"/>
                        <a14:foregroundMark x1="33472" y1="57037" x2="28750" y2="66296"/>
                        <a14:foregroundMark x1="28750" y1="66296" x2="13333" y2="81481"/>
                        <a14:foregroundMark x1="13333" y1="81481" x2="29861" y2="66667"/>
                        <a14:foregroundMark x1="29861" y1="66667" x2="26250" y2="54815"/>
                        <a14:foregroundMark x1="26250" y1="54815" x2="18611" y2="49815"/>
                        <a14:foregroundMark x1="18611" y1="49815" x2="29444" y2="56852"/>
                        <a14:foregroundMark x1="29444" y1="56852" x2="35556" y2="65556"/>
                        <a14:foregroundMark x1="35556" y1="65556" x2="38472" y2="76111"/>
                        <a14:foregroundMark x1="38472" y1="76111" x2="36667" y2="65185"/>
                        <a14:foregroundMark x1="36667" y1="65185" x2="44583" y2="58333"/>
                        <a14:foregroundMark x1="44583" y1="58333" x2="70417" y2="58889"/>
                        <a14:foregroundMark x1="70417" y1="58889" x2="56111" y2="82407"/>
                        <a14:foregroundMark x1="56111" y1="82407" x2="45972" y2="84630"/>
                        <a14:foregroundMark x1="45972" y1="84630" x2="57083" y2="81296"/>
                        <a14:foregroundMark x1="57083" y1="81296" x2="52361" y2="68704"/>
                        <a14:foregroundMark x1="52361" y1="68704" x2="50972" y2="42963"/>
                        <a14:foregroundMark x1="50972" y1="42963" x2="61667" y2="36667"/>
                        <a14:foregroundMark x1="61667" y1="36667" x2="46528" y2="34074"/>
                        <a14:foregroundMark x1="46528" y1="34074" x2="36806" y2="26667"/>
                        <a14:foregroundMark x1="36806" y1="26667" x2="30000" y2="15741"/>
                        <a14:foregroundMark x1="30000" y1="15741" x2="25000" y2="25926"/>
                        <a14:foregroundMark x1="25000" y1="25926" x2="26528" y2="14815"/>
                        <a14:foregroundMark x1="26528" y1="14815" x2="28611" y2="41481"/>
                        <a14:foregroundMark x1="28611" y1="41481" x2="16806" y2="45185"/>
                        <a14:foregroundMark x1="16806" y1="45185" x2="30417" y2="45926"/>
                        <a14:foregroundMark x1="30417" y1="45926" x2="20694" y2="45370"/>
                        <a14:foregroundMark x1="20694" y1="45370" x2="27083" y2="61667"/>
                        <a14:foregroundMark x1="27083" y1="61667" x2="6806" y2="80741"/>
                        <a14:foregroundMark x1="6806" y1="80741" x2="35833" y2="82593"/>
                        <a14:foregroundMark x1="35833" y1="82593" x2="47917" y2="80370"/>
                        <a14:foregroundMark x1="47917" y1="80370" x2="55972" y2="83333"/>
                        <a14:foregroundMark x1="55972" y1="83333" x2="66250" y2="72778"/>
                        <a14:foregroundMark x1="66250" y1="72778" x2="71111" y2="62407"/>
                        <a14:foregroundMark x1="71111" y1="62407" x2="49028" y2="35000"/>
                        <a14:foregroundMark x1="49028" y1="35000" x2="59583" y2="35000"/>
                        <a14:foregroundMark x1="59583" y1="35000" x2="50000" y2="37037"/>
                        <a14:foregroundMark x1="50000" y1="37037" x2="38333" y2="44444"/>
                        <a14:foregroundMark x1="38333" y1="44444" x2="45694" y2="34630"/>
                        <a14:foregroundMark x1="45694" y1="34630" x2="37361" y2="56667"/>
                        <a14:foregroundMark x1="37361" y1="56667" x2="42083" y2="27963"/>
                        <a14:foregroundMark x1="42083" y1="27963" x2="31528" y2="56852"/>
                        <a14:foregroundMark x1="31528" y1="56852" x2="39306" y2="34630"/>
                        <a14:foregroundMark x1="39306" y1="34630" x2="29306" y2="61667"/>
                        <a14:foregroundMark x1="29306" y1="61667" x2="35972" y2="44815"/>
                        <a14:foregroundMark x1="35972" y1="44815" x2="25417" y2="67037"/>
                        <a14:foregroundMark x1="25417" y1="67037" x2="15000" y2="77222"/>
                        <a14:foregroundMark x1="15000" y1="77222" x2="35000" y2="57037"/>
                        <a14:foregroundMark x1="35000" y1="57037" x2="26528" y2="64815"/>
                        <a14:foregroundMark x1="26528" y1="64815" x2="35000" y2="51852"/>
                        <a14:foregroundMark x1="35000" y1="51852" x2="27083" y2="46667"/>
                        <a14:foregroundMark x1="27083" y1="46667" x2="27361" y2="61481"/>
                        <a14:foregroundMark x1="27361" y1="61481" x2="23750" y2="50741"/>
                        <a14:foregroundMark x1="23750" y1="50741" x2="34583" y2="47778"/>
                        <a14:foregroundMark x1="34583" y1="47778" x2="40833" y2="31296"/>
                        <a14:foregroundMark x1="40833" y1="31296" x2="39028" y2="48333"/>
                        <a14:foregroundMark x1="39028" y1="48333" x2="44861" y2="36111"/>
                        <a14:foregroundMark x1="44861" y1="36111" x2="38750" y2="45185"/>
                        <a14:foregroundMark x1="38750" y1="45185" x2="47361" y2="30556"/>
                        <a14:foregroundMark x1="47361" y1="30556" x2="40833" y2="43519"/>
                        <a14:foregroundMark x1="40833" y1="43519" x2="46111" y2="31111"/>
                        <a14:foregroundMark x1="46111" y1="31111" x2="42222" y2="41852"/>
                        <a14:foregroundMark x1="42222" y1="41852" x2="47639" y2="32593"/>
                        <a14:foregroundMark x1="47639" y1="32593" x2="39583" y2="44815"/>
                        <a14:foregroundMark x1="39583" y1="44815" x2="39722" y2="44259"/>
                        <a14:foregroundMark x1="60139" y1="35370" x2="63472" y2="39259"/>
                        <a14:foregroundMark x1="60000" y1="34815" x2="62778" y2="38333"/>
                        <a14:foregroundMark x1="7361" y1="81667" x2="6667" y2="83333"/>
                        <a14:foregroundMark x1="16389" y1="80926" x2="7639" y2="90000"/>
                        <a14:foregroundMark x1="9861" y1="83889" x2="5556" y2="87222"/>
                        <a14:foregroundMark x1="70694" y1="63889" x2="73611" y2="65926"/>
                        <a14:foregroundMark x1="71250" y1="61111" x2="73472" y2="67778"/>
                        <a14:foregroundMark x1="66806" y1="56852" x2="74861" y2="62222"/>
                        <a14:foregroundMark x1="74861" y1="62222" x2="75417" y2="69259"/>
                        <a14:foregroundMark x1="68889" y1="57407" x2="74167" y2="64074"/>
                        <a14:foregroundMark x1="66944" y1="57222" x2="72917" y2="62407"/>
                        <a14:foregroundMark x1="71111" y1="58148" x2="75556" y2="56667"/>
                        <a14:foregroundMark x1="68194" y1="59259" x2="73472" y2="56111"/>
                        <a14:foregroundMark x1="11111" y1="87593" x2="8333" y2="90185"/>
                        <a14:foregroundMark x1="12083" y1="85741" x2="9306" y2="92778"/>
                        <a14:foregroundMark x1="42500" y1="32778" x2="49306" y2="26296"/>
                        <a14:foregroundMark x1="49306" y1="26296" x2="49306" y2="26111"/>
                        <a14:foregroundMark x1="43750" y1="31111" x2="46250" y2="24815"/>
                        <a14:foregroundMark x1="6806" y1="79630" x2="4722" y2="85185"/>
                        <a14:foregroundMark x1="56944" y1="35926" x2="65139" y2="34074"/>
                        <a14:foregroundMark x1="51667" y1="34815" x2="63750" y2="31667"/>
                        <a14:backgroundMark x1="51944" y1="4444" x2="55000" y2="18519"/>
                        <a14:backgroundMark x1="55000" y1="18519" x2="65139" y2="28148"/>
                        <a14:backgroundMark x1="65139" y1="28148" x2="78611" y2="31667"/>
                        <a14:backgroundMark x1="78611" y1="31667" x2="89583" y2="30000"/>
                        <a14:backgroundMark x1="89583" y1="30000" x2="96250" y2="22037"/>
                        <a14:backgroundMark x1="96250" y1="22037" x2="96944" y2="10556"/>
                        <a14:backgroundMark x1="96944" y1="10556" x2="89583" y2="3333"/>
                        <a14:backgroundMark x1="89583" y1="3333" x2="51944" y2="5185"/>
                        <a14:backgroundMark x1="31667" y1="10000" x2="35556" y2="10000"/>
                        <a14:backgroundMark x1="32500" y1="8704" x2="33194" y2="87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" y="409736"/>
            <a:ext cx="5705872" cy="427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Word Embedding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580112" y="796553"/>
            <a:ext cx="2808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電腦</a:t>
            </a:r>
            <a:r>
              <a:rPr lang="zh-TW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如何進行文本摘要</a:t>
            </a:r>
            <a:endParaRPr lang="en-US" altLang="zh-TW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斷句斷詞後，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句子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轉換為向量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，電腦才能讀取並進行分析。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這次小樣本是使用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Bag-of-Words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模型取得向量。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52120" y="3501008"/>
            <a:ext cx="288032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斷句</a:t>
            </a:r>
          </a:p>
        </p:txBody>
      </p:sp>
      <p:sp>
        <p:nvSpPr>
          <p:cNvPr id="11" name="矩形 10"/>
          <p:cNvSpPr/>
          <p:nvPr/>
        </p:nvSpPr>
        <p:spPr>
          <a:xfrm>
            <a:off x="5652120" y="4149080"/>
            <a:ext cx="288032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詞</a:t>
            </a:r>
          </a:p>
        </p:txBody>
      </p:sp>
      <p:sp>
        <p:nvSpPr>
          <p:cNvPr id="12" name="矩形 11"/>
          <p:cNvSpPr/>
          <p:nvPr/>
        </p:nvSpPr>
        <p:spPr>
          <a:xfrm>
            <a:off x="5652120" y="4797152"/>
            <a:ext cx="2880320" cy="43204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 embedding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52120" y="5445224"/>
            <a:ext cx="288032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演算</a:t>
            </a:r>
          </a:p>
        </p:txBody>
      </p:sp>
      <p:sp>
        <p:nvSpPr>
          <p:cNvPr id="14" name="矩形 13"/>
          <p:cNvSpPr/>
          <p:nvPr/>
        </p:nvSpPr>
        <p:spPr>
          <a:xfrm>
            <a:off x="5652120" y="6093296"/>
            <a:ext cx="288032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形成摘要</a:t>
            </a:r>
            <a:endParaRPr lang="en-US" altLang="zh-TW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50C4D5-07F6-4F0B-9B5F-466555727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257514"/>
              </p:ext>
            </p:extLst>
          </p:nvPr>
        </p:nvGraphicFramePr>
        <p:xfrm>
          <a:off x="179512" y="5013176"/>
          <a:ext cx="530391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3985">
                  <a:extLst>
                    <a:ext uri="{9D8B030D-6E8A-4147-A177-3AD203B41FA5}">
                      <a16:colId xmlns:a16="http://schemas.microsoft.com/office/drawing/2014/main" val="3880607713"/>
                    </a:ext>
                  </a:extLst>
                </a:gridCol>
                <a:gridCol w="883985">
                  <a:extLst>
                    <a:ext uri="{9D8B030D-6E8A-4147-A177-3AD203B41FA5}">
                      <a16:colId xmlns:a16="http://schemas.microsoft.com/office/drawing/2014/main" val="1941956262"/>
                    </a:ext>
                  </a:extLst>
                </a:gridCol>
                <a:gridCol w="883985">
                  <a:extLst>
                    <a:ext uri="{9D8B030D-6E8A-4147-A177-3AD203B41FA5}">
                      <a16:colId xmlns:a16="http://schemas.microsoft.com/office/drawing/2014/main" val="3332076158"/>
                    </a:ext>
                  </a:extLst>
                </a:gridCol>
                <a:gridCol w="883985">
                  <a:extLst>
                    <a:ext uri="{9D8B030D-6E8A-4147-A177-3AD203B41FA5}">
                      <a16:colId xmlns:a16="http://schemas.microsoft.com/office/drawing/2014/main" val="3340096877"/>
                    </a:ext>
                  </a:extLst>
                </a:gridCol>
                <a:gridCol w="883985">
                  <a:extLst>
                    <a:ext uri="{9D8B030D-6E8A-4147-A177-3AD203B41FA5}">
                      <a16:colId xmlns:a16="http://schemas.microsoft.com/office/drawing/2014/main" val="4021175166"/>
                    </a:ext>
                  </a:extLst>
                </a:gridCol>
                <a:gridCol w="883985">
                  <a:extLst>
                    <a:ext uri="{9D8B030D-6E8A-4147-A177-3AD203B41FA5}">
                      <a16:colId xmlns:a16="http://schemas.microsoft.com/office/drawing/2014/main" val="1661096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字詞</a:t>
                      </a:r>
                      <a:r>
                        <a:rPr lang="en-US" altLang="zh-CN" dirty="0"/>
                        <a:t>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字詞</a:t>
                      </a:r>
                      <a:r>
                        <a:rPr lang="en-US" altLang="zh-CN" dirty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字詞</a:t>
                      </a:r>
                      <a:r>
                        <a:rPr lang="en-US" altLang="zh-CN" dirty="0"/>
                        <a:t>c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字詞</a:t>
                      </a:r>
                      <a:r>
                        <a:rPr lang="en-US" altLang="zh-CN" dirty="0"/>
                        <a:t>n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62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句子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[ 0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09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句子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622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句子</a:t>
                      </a:r>
                      <a:r>
                        <a:rPr lang="en-US" altLang="zh-CN" dirty="0"/>
                        <a:t>n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5123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DE75657-DEE6-4DFE-991D-35C38A708026}"/>
              </a:ext>
            </a:extLst>
          </p:cNvPr>
          <p:cNvSpPr txBox="1"/>
          <p:nvPr/>
        </p:nvSpPr>
        <p:spPr>
          <a:xfrm>
            <a:off x="179512" y="464384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Bag-of-Words Model (</a:t>
            </a:r>
            <a:r>
              <a:rPr lang="zh-CN" altLang="en-US" b="1" dirty="0"/>
              <a:t>詞數性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2155282"/>
      </p:ext>
    </p:extLst>
  </p:cSld>
  <p:clrMapOvr>
    <a:masterClrMapping/>
  </p:clrMapOvr>
</p:sld>
</file>

<file path=ppt/theme/theme1.xml><?xml version="1.0" encoding="utf-8"?>
<a:theme xmlns:a="http://schemas.openxmlformats.org/drawingml/2006/main" name="BlueType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BlueType</Template>
  <TotalTime>2218</TotalTime>
  <Words>5314</Words>
  <Application>Microsoft Office PowerPoint</Application>
  <PresentationFormat>On-screen Show (4:3)</PresentationFormat>
  <Paragraphs>460</Paragraphs>
  <Slides>19</Slides>
  <Notes>11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Microsoft JhengHei</vt:lpstr>
      <vt:lpstr>Microsoft JhengHei</vt:lpstr>
      <vt:lpstr>Arial</vt:lpstr>
      <vt:lpstr>Calibri</vt:lpstr>
      <vt:lpstr>Cambria Math</vt:lpstr>
      <vt:lpstr>BlueType</vt:lpstr>
      <vt:lpstr>實習專案報告：自動文本摘要</vt:lpstr>
      <vt:lpstr>自我介紹</vt:lpstr>
      <vt:lpstr>專案摘要</vt:lpstr>
      <vt:lpstr>開場：人如何進行文本摘要</vt:lpstr>
      <vt:lpstr>開場：電腦如何進行文本摘要</vt:lpstr>
      <vt:lpstr>斷句</vt:lpstr>
      <vt:lpstr>分詞</vt:lpstr>
      <vt:lpstr>文字探勘分析基礎工程：詞庫</vt:lpstr>
      <vt:lpstr>Word Embedding</vt:lpstr>
      <vt:lpstr>文本摘要方法論</vt:lpstr>
      <vt:lpstr>自動文本摘要演算法</vt:lpstr>
      <vt:lpstr>附件：TF-IDF說明</vt:lpstr>
      <vt:lpstr>方法論1: K-Means Clustering</vt:lpstr>
      <vt:lpstr>方法論1: K-Means Clustering</vt:lpstr>
      <vt:lpstr>方法論2: TF-IDF</vt:lpstr>
      <vt:lpstr>方法論3: Graph Theory </vt:lpstr>
      <vt:lpstr>三種方法論優缺點比較</vt:lpstr>
      <vt:lpstr>未來精進方向 &amp; Key Takeaways</vt:lpstr>
      <vt:lpstr>實驗規劃 (字再自己改)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實習專案報告：＜題目＞</dc:title>
  <dc:creator>周芳儀(Melanie Chou)</dc:creator>
  <cp:lastModifiedBy>Peter Huang</cp:lastModifiedBy>
  <cp:revision>153</cp:revision>
  <dcterms:created xsi:type="dcterms:W3CDTF">2018-12-22T07:10:09Z</dcterms:created>
  <dcterms:modified xsi:type="dcterms:W3CDTF">2018-12-27T18:21:41Z</dcterms:modified>
</cp:coreProperties>
</file>