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1" autoAdjust="0"/>
  </p:normalViewPr>
  <p:slideViewPr>
    <p:cSldViewPr>
      <p:cViewPr>
        <p:scale>
          <a:sx n="75" d="100"/>
          <a:sy n="75" d="100"/>
        </p:scale>
        <p:origin x="-123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1A0D-67DB-46C5-A7A9-63DDE47213C1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A650-878E-4CDF-A387-AF53C187A0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1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 Page 5 + 6 (</a:t>
            </a:r>
            <a:r>
              <a:rPr lang="zh-TW" altLang="en-US" dirty="0" smtClean="0"/>
              <a:t>整合在一起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 Highlight</a:t>
            </a:r>
            <a:r>
              <a:rPr lang="zh-TW" altLang="en-US" dirty="0" smtClean="0"/>
              <a:t>這次有選的方法論</a:t>
            </a:r>
            <a:r>
              <a:rPr lang="en-US" altLang="zh-TW" dirty="0" smtClean="0"/>
              <a:t>(</a:t>
            </a:r>
            <a:r>
              <a:rPr lang="zh-TW" altLang="en-US" dirty="0" smtClean="0"/>
              <a:t>為什麼選這幾個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EA650-878E-4CDF-A387-AF53C187A0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27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1" y="0"/>
            <a:ext cx="9143999" cy="6858000"/>
            <a:chOff x="0" y="0"/>
            <a:chExt cx="10096579" cy="7653338"/>
          </a:xfrm>
        </p:grpSpPr>
        <p:sp>
          <p:nvSpPr>
            <p:cNvPr id="1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10096500" cy="4783138"/>
            </a:xfrm>
            <a:prstGeom prst="rect">
              <a:avLst/>
            </a:prstGeom>
            <a:solidFill>
              <a:srgbClr val="00716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19" name="Rectangle 1043"/>
            <p:cNvSpPr>
              <a:spLocks noChangeArrowheads="1"/>
            </p:cNvSpPr>
            <p:nvPr/>
          </p:nvSpPr>
          <p:spPr bwMode="auto">
            <a:xfrm>
              <a:off x="8913892" y="0"/>
              <a:ext cx="1182687" cy="4783138"/>
            </a:xfrm>
            <a:prstGeom prst="rect">
              <a:avLst/>
            </a:prstGeom>
            <a:solidFill>
              <a:srgbClr val="197F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0" name="Rectangle 1044"/>
            <p:cNvSpPr>
              <a:spLocks noChangeArrowheads="1"/>
            </p:cNvSpPr>
            <p:nvPr/>
          </p:nvSpPr>
          <p:spPr bwMode="auto">
            <a:xfrm>
              <a:off x="0" y="4783138"/>
              <a:ext cx="10096500" cy="746125"/>
            </a:xfrm>
            <a:prstGeom prst="rect">
              <a:avLst/>
            </a:prstGeom>
            <a:solidFill>
              <a:srgbClr val="338D8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1" name="Rectangle 1045"/>
            <p:cNvSpPr>
              <a:spLocks noChangeArrowheads="1"/>
            </p:cNvSpPr>
            <p:nvPr/>
          </p:nvSpPr>
          <p:spPr bwMode="auto">
            <a:xfrm>
              <a:off x="0" y="5529263"/>
              <a:ext cx="10096500" cy="230187"/>
            </a:xfrm>
            <a:prstGeom prst="rect">
              <a:avLst/>
            </a:prstGeom>
            <a:solidFill>
              <a:srgbClr val="80B8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2" name="Rectangle 1046"/>
            <p:cNvSpPr>
              <a:spLocks noChangeArrowheads="1"/>
            </p:cNvSpPr>
            <p:nvPr/>
          </p:nvSpPr>
          <p:spPr bwMode="auto">
            <a:xfrm>
              <a:off x="8913892" y="4783138"/>
              <a:ext cx="1182687" cy="746125"/>
            </a:xfrm>
            <a:prstGeom prst="rect">
              <a:avLst/>
            </a:prstGeom>
            <a:solidFill>
              <a:srgbClr val="6AA83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3" name="Rectangle 1047"/>
            <p:cNvSpPr>
              <a:spLocks noChangeArrowheads="1"/>
            </p:cNvSpPr>
            <p:nvPr/>
          </p:nvSpPr>
          <p:spPr bwMode="auto">
            <a:xfrm>
              <a:off x="8913892" y="5529263"/>
              <a:ext cx="1182687" cy="230187"/>
            </a:xfrm>
            <a:prstGeom prst="rect">
              <a:avLst/>
            </a:prstGeom>
            <a:solidFill>
              <a:srgbClr val="66AA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sp>
          <p:nvSpPr>
            <p:cNvPr id="24" name="Rectangle 1048"/>
            <p:cNvSpPr>
              <a:spLocks noChangeArrowheads="1"/>
            </p:cNvSpPr>
            <p:nvPr/>
          </p:nvSpPr>
          <p:spPr bwMode="auto">
            <a:xfrm>
              <a:off x="8913892" y="5759450"/>
              <a:ext cx="1182687" cy="1893888"/>
            </a:xfrm>
            <a:prstGeom prst="rect">
              <a:avLst/>
            </a:prstGeom>
            <a:solidFill>
              <a:srgbClr val="CCE3E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693" tIns="45334" rIns="90693" bIns="45334" anchor="ctr"/>
            <a:lstStyle/>
            <a:p>
              <a:endParaRPr lang="zh-TW" altLang="en-US"/>
            </a:p>
          </p:txBody>
        </p:sp>
        <p:pic>
          <p:nvPicPr>
            <p:cNvPr id="25" name="Picture 1076" descr="白底CTBC(中上英下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26" y="6275388"/>
              <a:ext cx="2059889" cy="86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2018/12/24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333" y="8297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ln>
            <a:solidFill>
              <a:sysClr val="windowText" lastClr="000000"/>
            </a:solidFill>
          </a:ln>
          <a:solidFill>
            <a:sysClr val="windowText" lastClr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700" dirty="0"/>
              <a:t>實習專案</a:t>
            </a:r>
            <a:r>
              <a:rPr lang="zh-TW" altLang="en-US" sz="3700" dirty="0" smtClean="0"/>
              <a:t>報告</a:t>
            </a:r>
            <a:r>
              <a:rPr lang="zh-TW" altLang="en-US" sz="3700" dirty="0" smtClean="0"/>
              <a:t>：</a:t>
            </a:r>
            <a:r>
              <a:rPr lang="zh-CN" altLang="en-US" sz="3700" dirty="0" smtClean="0"/>
              <a:t>自動文本</a:t>
            </a:r>
            <a:r>
              <a:rPr lang="zh-CN" altLang="en-US" sz="3700" dirty="0" smtClean="0"/>
              <a:t>摘要</a:t>
            </a:r>
            <a:endParaRPr lang="zh-TW" altLang="en-US" sz="37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6400800" cy="504056"/>
          </a:xfrm>
        </p:spPr>
        <p:txBody>
          <a:bodyPr>
            <a:noAutofit/>
          </a:bodyPr>
          <a:lstStyle/>
          <a:p>
            <a:pPr algn="r"/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數據研究發展中心</a:t>
            </a:r>
            <a:endParaRPr lang="en-US" altLang="zh-TW" sz="16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黃威傑</a:t>
            </a:r>
            <a:r>
              <a:rPr lang="zh-TW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CN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CN" altLang="en-US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22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3: </a:t>
            </a:r>
            <a:r>
              <a:rPr lang="en-US" altLang="zh-TW" dirty="0" smtClean="0"/>
              <a:t>Graph </a:t>
            </a:r>
            <a:r>
              <a:rPr lang="en-US" altLang="zh-TW" dirty="0"/>
              <a:t>Theory 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4295897" y="3140968"/>
            <a:ext cx="2652367" cy="3312368"/>
            <a:chOff x="4295897" y="926826"/>
            <a:chExt cx="4392489" cy="5526510"/>
          </a:xfrm>
        </p:grpSpPr>
        <p:sp>
          <p:nvSpPr>
            <p:cNvPr id="5" name="矩形 4"/>
            <p:cNvSpPr/>
            <p:nvPr/>
          </p:nvSpPr>
          <p:spPr>
            <a:xfrm>
              <a:off x="4295897" y="926826"/>
              <a:ext cx="43924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小樣本實測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4295898" y="1412776"/>
              <a:ext cx="4392488" cy="295232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原文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95897" y="4437112"/>
              <a:ext cx="4392488" cy="201622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摘要結果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6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三種方法論優缺點比較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33856"/>
              </p:ext>
            </p:extLst>
          </p:nvPr>
        </p:nvGraphicFramePr>
        <p:xfrm>
          <a:off x="251520" y="764704"/>
          <a:ext cx="8568953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2: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Graph</a:t>
                      </a:r>
                      <a:r>
                        <a:rPr lang="en-US" altLang="zh-TW" sz="1700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Theory 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00702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n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n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n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</a:t>
            </a:r>
            <a:r>
              <a:rPr lang="en-US" altLang="zh-TW" dirty="0" smtClean="0"/>
              <a:t>aways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未來精進方向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專案摘要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67544" y="757555"/>
            <a:ext cx="32403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背景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436096" y="752520"/>
            <a:ext cx="32403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研究摘要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-1962726" y="8036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Page 1 </a:t>
            </a:r>
            <a:r>
              <a:rPr lang="zh-TW" altLang="en-US" dirty="0" smtClean="0"/>
              <a:t>右半邊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9552" y="5487615"/>
            <a:ext cx="154817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應用情境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7544" y="1264692"/>
            <a:ext cx="2952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随着近几年文本信息的爆发式增长，人们每天能接触到海量的文本信息，如新闻、博客、聊天、报告、论文、微博等。从大量文本信息中提取重要的内容，已成为我们的一个迫切需求，而自动文本摘要（</a:t>
            </a:r>
            <a:r>
              <a:rPr lang="en-US" altLang="zh-CN" dirty="0"/>
              <a:t>automatic text summarization</a:t>
            </a:r>
            <a:r>
              <a:rPr lang="zh-CN" altLang="en-US" dirty="0"/>
              <a:t>）则提供了一个高效的解决方案。</a:t>
            </a:r>
          </a:p>
          <a:p>
            <a:endParaRPr lang="zh-CN" altLang="en-US" dirty="0"/>
          </a:p>
          <a:p>
            <a:r>
              <a:rPr lang="zh-CN" altLang="en-US" dirty="0" smtClean="0"/>
              <a:t>自</a:t>
            </a:r>
            <a:r>
              <a:rPr lang="zh-CN" altLang="en-US" dirty="0"/>
              <a:t>动文本摘要旨在通过机器自动输出简洁、流畅、保留关键信息的摘要。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36096" y="141277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分兩類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E:----</a:t>
            </a:r>
          </a:p>
          <a:p>
            <a:endParaRPr lang="en-US" altLang="zh-TW" dirty="0"/>
          </a:p>
          <a:p>
            <a:r>
              <a:rPr lang="en-US" altLang="zh-TW" dirty="0" smtClean="0"/>
              <a:t>A:</a:t>
            </a:r>
            <a:r>
              <a:rPr lang="zh-TW" altLang="en-US" dirty="0" smtClean="0"/>
              <a:t> </a:t>
            </a:r>
            <a:r>
              <a:rPr lang="en-US" altLang="zh-TW" dirty="0" smtClean="0"/>
              <a:t>----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精簡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，文句通順度</a:t>
            </a:r>
            <a:r>
              <a:rPr lang="zh-TW" altLang="en-US" dirty="0"/>
              <a:t>是挑戰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36096" y="384246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本次主要研究</a:t>
            </a:r>
            <a:r>
              <a:rPr lang="en-US" altLang="zh-TW" dirty="0" smtClean="0"/>
              <a:t>Extractive</a:t>
            </a:r>
            <a:r>
              <a:rPr lang="zh-TW" altLang="en-US" dirty="0" smtClean="0"/>
              <a:t>演算法，並以小樣本進行實作與驗證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59729"/>
              </p:ext>
            </p:extLst>
          </p:nvPr>
        </p:nvGraphicFramePr>
        <p:xfrm>
          <a:off x="7300161" y="1523462"/>
          <a:ext cx="3899757" cy="125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919"/>
                <a:gridCol w="1299919"/>
                <a:gridCol w="1299919"/>
              </a:tblGrid>
              <a:tr h="52443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Extractive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Abstractive</a:t>
                      </a:r>
                      <a:endParaRPr lang="zh-TW" altLang="en-US" dirty="0"/>
                    </a:p>
                  </a:txBody>
                  <a:tcPr/>
                </a:tc>
              </a:tr>
              <a:tr h="303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03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652120" y="4837802"/>
            <a:ext cx="936104" cy="111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36436" y="4837802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68101" y="5194820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smtClean="0"/>
              <a:t>1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836436" y="5764614"/>
            <a:ext cx="936104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方法</a:t>
            </a:r>
            <a:r>
              <a:rPr lang="en-US" altLang="zh-TW" smtClean="0"/>
              <a:t>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16556" y="5022468"/>
            <a:ext cx="936104" cy="371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r>
              <a:rPr lang="zh-TW" altLang="en-US" dirty="0" smtClean="0"/>
              <a:t>驗證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892179" y="54414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摘要準確率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2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開場：人怎麼做文本摘要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333" y="829733"/>
            <a:ext cx="5194755" cy="5822107"/>
          </a:xfrm>
          <a:ln>
            <a:solidFill>
              <a:schemeClr val="accent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「我沒輸柯文哲」 丁守中：作弊才讓天玉里失準</a:t>
            </a:r>
          </a:p>
          <a:p>
            <a:pPr marL="0" indent="0">
              <a:buNone/>
            </a:pPr>
            <a:endParaRPr lang="en-US" altLang="zh-TW" sz="15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九合一大選，出現「邊投票邊開票的」荒唐情況，讓藍營參選人丁守中以些微差距敗給台北市長柯文哲。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儘管砸了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萬聲請驗票，最終仍無力回天，丁憤而提出選舉無效之訴。丁守中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日接受廣播專訪，他不甘心的表示「我不認為自己輸給了柯文哲」，天玉里章魚哥向來開票很準的，這次因為作弊才不準。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遭網友吐槽「輸不起」，丁守中說「我從來不在乎」，他感嘆，台灣政治文化就是這樣子，贏了得時候大家吹捧、輸了就酸言酸語，從政以來早已習慣政治冷暖。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丁守中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砸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428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萬驗票，依然無法翻盤，還與台北市長柯文哲的票數差距更擴大了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313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票。對此，丁守中一在強調「天玉里章魚哥開票很準」，「我不認為自己輸給了柯文哲」，這次是作弊才不準。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投票邊開票的亂象，讓丁守中憤恨不平，他說，姚文智的選票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點鐘後就停止成長，這就是發生棄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指出，在網路上有人發起「救阿北」，讓姚文智的支持者改投給柯文哲，本來三人票數都是按照一定幅度上升。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他質疑，難道樂透可以一邊開獎一邊下注嗎</a:t>
            </a:r>
            <a:r>
              <a:rPr lang="zh-TW" altLang="en-US" sz="15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是作弊才不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準。</a:t>
            </a:r>
            <a:endParaRPr lang="en-US" altLang="zh-TW" sz="1500" u="sng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他</a:t>
            </a:r>
            <a:r>
              <a:rPr lang="zh-TW" altLang="en-US" sz="1500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提到這次驗票發現太多瑕疵、太多違法事證，加上長輩不耐久站而沒投票，種種亂象害他輸掉了這場選舉</a:t>
            </a:r>
            <a:r>
              <a:rPr lang="zh-TW" altLang="en-US" sz="1500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500" u="sng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652120" y="980728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人如何進行文本摘要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標題相似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文句在文章中的位置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開頭、結尾</a:t>
            </a:r>
            <a:r>
              <a:rPr lang="en-US" altLang="zh-TW" dirty="0" smtClean="0"/>
              <a:t>)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78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文字探勘分析基礎工程：詞庫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84447"/>
              </p:ext>
            </p:extLst>
          </p:nvPr>
        </p:nvGraphicFramePr>
        <p:xfrm>
          <a:off x="287524" y="753904"/>
          <a:ext cx="85689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一般用詞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專業用詞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停止詞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同義詞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835696" y="2492896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因為中英文差異，中文需要斷詞，才能進行後續演算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這次研究使用的資料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有了詞庫才能轉成詞向量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7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常用的</a:t>
            </a:r>
            <a:r>
              <a:rPr lang="zh-TW" altLang="en-US" dirty="0"/>
              <a:t>文本</a:t>
            </a:r>
            <a:r>
              <a:rPr lang="zh-TW" altLang="en-US" dirty="0" smtClean="0"/>
              <a:t>摘要方法論</a:t>
            </a:r>
            <a:endParaRPr lang="zh-TW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24278"/>
              </p:ext>
            </p:extLst>
          </p:nvPr>
        </p:nvGraphicFramePr>
        <p:xfrm>
          <a:off x="287524" y="764704"/>
          <a:ext cx="856895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411474"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輸入類型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Input Type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目的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Purpose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輸出類型</a:t>
                      </a:r>
                      <a:endParaRPr lang="en-US" altLang="zh-CN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Output Type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23528" y="1340768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單文件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(Single-Document)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(Multi-Document)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31840" y="1340768"/>
            <a:ext cx="2880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通用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(Generic)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領域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(Domain-specific)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基於查詢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(Query-based)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012160" y="1340768"/>
            <a:ext cx="2808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萃取法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(Extractive)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聚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類法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圖論法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(Abstractive)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2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實驗規劃 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字再自己改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 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2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自動文本摘要演算法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96251"/>
              </p:ext>
            </p:extLst>
          </p:nvPr>
        </p:nvGraphicFramePr>
        <p:xfrm>
          <a:off x="287524" y="764704"/>
          <a:ext cx="8568951" cy="599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1: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2: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TF-IDF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方法論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3: </a:t>
                      </a:r>
                    </a:p>
                    <a:p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Graph</a:t>
                      </a:r>
                      <a:r>
                        <a:rPr lang="en-US" altLang="zh-TW" sz="1700" baseline="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Theory 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5389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將文章中各個句子，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以 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k-means clustering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演算法分為</a:t>
                      </a: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k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群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，每群摘取距離中心點最進的句子形成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摘要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依照分群摘要法，每群會代表不同的話題</a:t>
                      </a:r>
                      <a:endParaRPr lang="en-US" altLang="zh-CN" sz="1700" baseline="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需預先建立</a:t>
                      </a:r>
                      <a:r>
                        <a:rPr lang="zh-TW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語料庫</a:t>
                      </a: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CN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dirty="0" smtClean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700" dirty="0" smtClean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適合做多文件摘要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計算文章中各個句子的獨特性，摘取文章中最具獨特性的</a:t>
                      </a: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個句子形成摘要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語料庫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term frequency–inverse document frequency</a:t>
                      </a: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小樣本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TW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需要預先建立語料庫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，但不需要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training data</a:t>
                      </a:r>
                      <a:endParaRPr lang="en-US" altLang="zh-TW" sz="1700" b="0" i="0" kern="12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sz="17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539552" y="5622383"/>
            <a:ext cx="2251573" cy="1190993"/>
            <a:chOff x="602056" y="2973999"/>
            <a:chExt cx="2251573" cy="1190993"/>
          </a:xfrm>
        </p:grpSpPr>
        <p:sp>
          <p:nvSpPr>
            <p:cNvPr id="5" name="橢圓 4"/>
            <p:cNvSpPr/>
            <p:nvPr/>
          </p:nvSpPr>
          <p:spPr>
            <a:xfrm>
              <a:off x="602056" y="2973999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151680" y="31670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935656" y="34155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1088056" y="3567999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1294456" y="34026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63648" y="36473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1240456" y="37203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2303808" y="326549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2087784" y="3513999"/>
              <a:ext cx="108000" cy="108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199615" y="38727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446584" y="350108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2015776" y="37457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2392584" y="381879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加號 18"/>
            <p:cNvSpPr/>
            <p:nvPr/>
          </p:nvSpPr>
          <p:spPr>
            <a:xfrm>
              <a:off x="2268012" y="3602485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773629" y="3084992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加號 20"/>
            <p:cNvSpPr/>
            <p:nvPr/>
          </p:nvSpPr>
          <p:spPr>
            <a:xfrm>
              <a:off x="1124521" y="3476159"/>
              <a:ext cx="88776" cy="984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-1869084" y="3531961"/>
            <a:ext cx="192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OO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OO</a:t>
            </a:r>
          </a:p>
          <a:p>
            <a:r>
              <a:rPr lang="zh-TW" altLang="en-US" dirty="0"/>
              <a:t> 我是</a:t>
            </a:r>
            <a:r>
              <a:rPr lang="en-US" altLang="zh-TW" dirty="0" smtClean="0"/>
              <a:t>OO</a:t>
            </a:r>
          </a:p>
          <a:p>
            <a:endParaRPr lang="en-US" altLang="zh-TW" dirty="0" smtClean="0"/>
          </a:p>
          <a:p>
            <a:r>
              <a:rPr lang="zh-TW" altLang="en-US" dirty="0"/>
              <a:t> 我</a:t>
            </a:r>
            <a:r>
              <a:rPr lang="zh-TW" altLang="en-US" dirty="0" smtClean="0"/>
              <a:t>是</a:t>
            </a:r>
            <a:r>
              <a:rPr lang="en-US" altLang="zh-TW" dirty="0" smtClean="0"/>
              <a:t>XX</a:t>
            </a:r>
          </a:p>
          <a:p>
            <a:r>
              <a:rPr lang="zh-TW" altLang="en-US" dirty="0"/>
              <a:t> 我是</a:t>
            </a:r>
            <a:r>
              <a:rPr lang="en-US" altLang="zh-TW" dirty="0" smtClean="0"/>
              <a:t>XX</a:t>
            </a:r>
          </a:p>
          <a:p>
            <a:r>
              <a:rPr lang="zh-TW" altLang="en-US" dirty="0"/>
              <a:t> 我是</a:t>
            </a:r>
            <a:r>
              <a:rPr lang="en-US" altLang="zh-TW" dirty="0"/>
              <a:t>XX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-1869085" y="4954015"/>
            <a:ext cx="1032593" cy="79208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491880" y="4725144"/>
            <a:ext cx="1368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解釋</a:t>
            </a:r>
            <a:r>
              <a:rPr lang="en-US" altLang="zh-TW" dirty="0" smtClean="0"/>
              <a:t>TF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IDF</a:t>
            </a:r>
          </a:p>
          <a:p>
            <a:endParaRPr lang="en-US" altLang="zh-TW" dirty="0" smtClean="0"/>
          </a:p>
          <a:p>
            <a:r>
              <a:rPr lang="zh-TW" altLang="en-US" dirty="0"/>
              <a:t>記者在</a:t>
            </a:r>
            <a:r>
              <a:rPr lang="zh-TW" altLang="en-US" dirty="0" smtClean="0"/>
              <a:t>台北報導。柯</a:t>
            </a:r>
            <a:r>
              <a:rPr lang="en-US" altLang="zh-TW" dirty="0" smtClean="0"/>
              <a:t>P</a:t>
            </a:r>
            <a:r>
              <a:rPr lang="zh-TW" altLang="en-US" dirty="0" smtClean="0"/>
              <a:t>決定選總統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00192" y="3980799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???????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99592" y="5085184"/>
            <a:ext cx="99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我是柯</a:t>
            </a:r>
            <a:r>
              <a:rPr lang="en-US" altLang="zh-CN" i="1" dirty="0" smtClean="0"/>
              <a:t>P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-72565" y="5178828"/>
            <a:ext cx="109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我是</a:t>
            </a:r>
            <a:r>
              <a:rPr lang="en-US" altLang="zh-CN" i="1" dirty="0" smtClean="0"/>
              <a:t>KP</a:t>
            </a:r>
            <a:endParaRPr lang="en-US" altLang="zh-CN" i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7504" y="4725144"/>
            <a:ext cx="134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我是柯文哲</a:t>
            </a:r>
            <a:endParaRPr lang="zh-TW" altLang="en-US" i="1" dirty="0"/>
          </a:p>
        </p:txBody>
      </p:sp>
      <p:cxnSp>
        <p:nvCxnSpPr>
          <p:cNvPr id="31" name="直線單箭頭接點 30"/>
          <p:cNvCxnSpPr>
            <a:stCxn id="28" idx="2"/>
          </p:cNvCxnSpPr>
          <p:nvPr/>
        </p:nvCxnSpPr>
        <p:spPr>
          <a:xfrm>
            <a:off x="475989" y="5548160"/>
            <a:ext cx="379155" cy="47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9" idx="2"/>
          </p:cNvCxnSpPr>
          <p:nvPr/>
        </p:nvCxnSpPr>
        <p:spPr>
          <a:xfrm>
            <a:off x="778148" y="5094476"/>
            <a:ext cx="247404" cy="10792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1" idx="2"/>
          </p:cNvCxnSpPr>
          <p:nvPr/>
        </p:nvCxnSpPr>
        <p:spPr>
          <a:xfrm flipH="1">
            <a:off x="1197176" y="5454516"/>
            <a:ext cx="198819" cy="330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1: K-Means Clustering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24632"/>
              </p:ext>
            </p:extLst>
          </p:nvPr>
        </p:nvGraphicFramePr>
        <p:xfrm>
          <a:off x="395536" y="908720"/>
          <a:ext cx="3528392" cy="554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16"/>
                <a:gridCol w="1860376"/>
              </a:tblGrid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轉向量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算距離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482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摘要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等腰三角形 5"/>
          <p:cNvSpPr/>
          <p:nvPr/>
        </p:nvSpPr>
        <p:spPr>
          <a:xfrm flipV="1">
            <a:off x="1619672" y="2505142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等腰三角形 6"/>
          <p:cNvSpPr/>
          <p:nvPr/>
        </p:nvSpPr>
        <p:spPr>
          <a:xfrm flipV="1">
            <a:off x="1619672" y="4365104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1619672" y="6165304"/>
            <a:ext cx="93610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95897" y="926826"/>
            <a:ext cx="43924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小樣本實測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95898" y="1412776"/>
            <a:ext cx="4392488" cy="2952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原文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95897" y="4437112"/>
            <a:ext cx="4392488" cy="201622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noAutofit/>
          </a:bodyPr>
          <a:lstStyle/>
          <a:p>
            <a:r>
              <a:rPr lang="zh-TW" altLang="en-US" dirty="0" smtClean="0"/>
              <a:t>摘要結果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7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方法論</a:t>
            </a:r>
            <a:r>
              <a:rPr lang="en-US" altLang="zh-TW" dirty="0"/>
              <a:t>2:</a:t>
            </a:r>
            <a:r>
              <a:rPr lang="zh-TW" altLang="en-US" dirty="0"/>
              <a:t> </a:t>
            </a:r>
            <a:r>
              <a:rPr lang="en-US" altLang="zh-TW" dirty="0"/>
              <a:t>TF-IDF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764704"/>
            <a:ext cx="84249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概念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93204" y="184482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開發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Page 2 + page 3 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295897" y="3140968"/>
            <a:ext cx="2652367" cy="3312368"/>
            <a:chOff x="4295897" y="926826"/>
            <a:chExt cx="4392489" cy="5526510"/>
          </a:xfrm>
        </p:grpSpPr>
        <p:sp>
          <p:nvSpPr>
            <p:cNvPr id="6" name="矩形 5"/>
            <p:cNvSpPr/>
            <p:nvPr/>
          </p:nvSpPr>
          <p:spPr>
            <a:xfrm>
              <a:off x="4295897" y="926826"/>
              <a:ext cx="439248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小樣本實測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95898" y="1412776"/>
              <a:ext cx="4392488" cy="295232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原文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295897" y="4437112"/>
              <a:ext cx="4392488" cy="2016224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zh-TW" altLang="en-US" dirty="0" smtClean="0"/>
                <a:t>摘要結果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3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Type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BlueType</Template>
  <TotalTime>605</TotalTime>
  <Words>962</Words>
  <Application>Microsoft Office PowerPoint</Application>
  <PresentationFormat>如螢幕大小 (4:3)</PresentationFormat>
  <Paragraphs>145</Paragraphs>
  <Slides>12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BlueType</vt:lpstr>
      <vt:lpstr>實習專案報告：自動文本摘要</vt:lpstr>
      <vt:lpstr>專案摘要</vt:lpstr>
      <vt:lpstr>開場：人怎麼做文本摘要</vt:lpstr>
      <vt:lpstr>文字探勘分析基礎工程：詞庫</vt:lpstr>
      <vt:lpstr>常用的文本摘要方法論</vt:lpstr>
      <vt:lpstr>實驗規劃 (字再自己改)</vt:lpstr>
      <vt:lpstr>自動文本摘要演算法</vt:lpstr>
      <vt:lpstr>方法論1: K-Means Clustering</vt:lpstr>
      <vt:lpstr>方法論2: TF-IDF</vt:lpstr>
      <vt:lpstr>方法論3: Graph Theory </vt:lpstr>
      <vt:lpstr>三種方法論優缺點比較</vt:lpstr>
      <vt:lpstr>Key Takeaways &amp; 未來精進方向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實習專案報告：＜題目＞</dc:title>
  <dc:creator>周芳儀(Melanie Chou)</dc:creator>
  <cp:lastModifiedBy>黃威傑(Weichieh Huang)</cp:lastModifiedBy>
  <cp:revision>22</cp:revision>
  <dcterms:created xsi:type="dcterms:W3CDTF">2018-12-22T07:10:09Z</dcterms:created>
  <dcterms:modified xsi:type="dcterms:W3CDTF">2018-12-24T09:45:28Z</dcterms:modified>
</cp:coreProperties>
</file>