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24"/>
  </p:notesMasterIdLst>
  <p:handoutMasterIdLst>
    <p:handoutMasterId r:id="rId25"/>
  </p:handoutMasterIdLst>
  <p:sldIdLst>
    <p:sldId id="263" r:id="rId2"/>
    <p:sldId id="274" r:id="rId3"/>
    <p:sldId id="289" r:id="rId4"/>
    <p:sldId id="282" r:id="rId5"/>
    <p:sldId id="279" r:id="rId6"/>
    <p:sldId id="296" r:id="rId7"/>
    <p:sldId id="297" r:id="rId8"/>
    <p:sldId id="281" r:id="rId9"/>
    <p:sldId id="290" r:id="rId10"/>
    <p:sldId id="293" r:id="rId11"/>
    <p:sldId id="292" r:id="rId12"/>
    <p:sldId id="299" r:id="rId13"/>
    <p:sldId id="300" r:id="rId14"/>
    <p:sldId id="288" r:id="rId15"/>
    <p:sldId id="295" r:id="rId16"/>
    <p:sldId id="294" r:id="rId17"/>
    <p:sldId id="283" r:id="rId18"/>
    <p:sldId id="284" r:id="rId19"/>
    <p:sldId id="285" r:id="rId20"/>
    <p:sldId id="286" r:id="rId21"/>
    <p:sldId id="287" r:id="rId22"/>
    <p:sldId id="302" r:id="rId23"/>
  </p:sldIdLst>
  <p:sldSz cx="9906000" cy="6858000" type="A4"/>
  <p:notesSz cx="6807200" cy="9939338"/>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00000"/>
    <a:srgbClr val="008080"/>
    <a:srgbClr val="4B7FA7"/>
    <a:srgbClr val="2F8168"/>
    <a:srgbClr val="32946A"/>
    <a:srgbClr val="3AAC7B"/>
    <a:srgbClr val="70A036"/>
    <a:srgbClr val="FFFF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38B1855-1B75-4FBE-930C-398BA8C253C6}" styleName="佈景主題樣式 2 - 輔色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82" autoAdjust="0"/>
    <p:restoredTop sz="87840" autoAdjust="0"/>
  </p:normalViewPr>
  <p:slideViewPr>
    <p:cSldViewPr>
      <p:cViewPr>
        <p:scale>
          <a:sx n="70" d="100"/>
          <a:sy n="70" d="100"/>
        </p:scale>
        <p:origin x="-1206" y="186"/>
      </p:cViewPr>
      <p:guideLst>
        <p:guide orient="horz" pos="2160"/>
        <p:guide pos="3120"/>
      </p:guideLst>
    </p:cSldViewPr>
  </p:slideViewPr>
  <p:outlineViewPr>
    <p:cViewPr>
      <p:scale>
        <a:sx n="33" d="100"/>
        <a:sy n="33" d="100"/>
      </p:scale>
      <p:origin x="0" y="0"/>
    </p:cViewPr>
  </p:outlineViewPr>
  <p:notesTextViewPr>
    <p:cViewPr>
      <p:scale>
        <a:sx n="1" d="1"/>
        <a:sy n="1" d="1"/>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NULL"/></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9575" cy="496888"/>
          </a:xfrm>
          <a:prstGeom prst="rect">
            <a:avLst/>
          </a:prstGeom>
        </p:spPr>
        <p:txBody>
          <a:bodyPr vert="horz" lIns="91440" tIns="45720" rIns="91440" bIns="45720" rtlCol="0"/>
          <a:lstStyle>
            <a:lvl1pPr algn="l">
              <a:defRPr sz="1200"/>
            </a:lvl1pPr>
          </a:lstStyle>
          <a:p>
            <a:endParaRPr lang="en-US"/>
          </a:p>
        </p:txBody>
      </p:sp>
      <p:sp>
        <p:nvSpPr>
          <p:cNvPr id="3" name="日期版面配置區 2"/>
          <p:cNvSpPr>
            <a:spLocks noGrp="1"/>
          </p:cNvSpPr>
          <p:nvPr>
            <p:ph type="dt" sz="quarter" idx="1"/>
          </p:nvPr>
        </p:nvSpPr>
        <p:spPr>
          <a:xfrm>
            <a:off x="3856038" y="0"/>
            <a:ext cx="2949575" cy="496888"/>
          </a:xfrm>
          <a:prstGeom prst="rect">
            <a:avLst/>
          </a:prstGeom>
        </p:spPr>
        <p:txBody>
          <a:bodyPr vert="horz" lIns="91440" tIns="45720" rIns="91440" bIns="45720" rtlCol="0"/>
          <a:lstStyle>
            <a:lvl1pPr algn="r">
              <a:defRPr sz="1200"/>
            </a:lvl1pPr>
          </a:lstStyle>
          <a:p>
            <a:fld id="{EE26E709-F8FA-46B7-96CA-9E23AA29B573}" type="datetimeFigureOut">
              <a:rPr lang="en-US" smtClean="0"/>
              <a:t>11/12/2018</a:t>
            </a:fld>
            <a:endParaRPr lang="en-US"/>
          </a:p>
        </p:txBody>
      </p:sp>
      <p:sp>
        <p:nvSpPr>
          <p:cNvPr id="4" name="頁尾版面配置區 3"/>
          <p:cNvSpPr>
            <a:spLocks noGrp="1"/>
          </p:cNvSpPr>
          <p:nvPr>
            <p:ph type="ftr" sz="quarter" idx="2"/>
          </p:nvPr>
        </p:nvSpPr>
        <p:spPr>
          <a:xfrm>
            <a:off x="0" y="9440863"/>
            <a:ext cx="2949575" cy="496887"/>
          </a:xfrm>
          <a:prstGeom prst="rect">
            <a:avLst/>
          </a:prstGeom>
        </p:spPr>
        <p:txBody>
          <a:bodyPr vert="horz" lIns="91440" tIns="45720" rIns="91440" bIns="45720" rtlCol="0" anchor="b"/>
          <a:lstStyle>
            <a:lvl1pPr algn="l">
              <a:defRPr sz="1200"/>
            </a:lvl1pPr>
          </a:lstStyle>
          <a:p>
            <a:r>
              <a:rPr lang="en-US" smtClean="0"/>
              <a:t>1</a:t>
            </a:r>
            <a:endParaRPr lang="en-US"/>
          </a:p>
        </p:txBody>
      </p:sp>
      <p:sp>
        <p:nvSpPr>
          <p:cNvPr id="5" name="投影片編號版面配置區 4"/>
          <p:cNvSpPr>
            <a:spLocks noGrp="1"/>
          </p:cNvSpPr>
          <p:nvPr>
            <p:ph type="sldNum" sz="quarter" idx="3"/>
          </p:nvPr>
        </p:nvSpPr>
        <p:spPr>
          <a:xfrm>
            <a:off x="3856038" y="9440863"/>
            <a:ext cx="2949575" cy="496887"/>
          </a:xfrm>
          <a:prstGeom prst="rect">
            <a:avLst/>
          </a:prstGeom>
        </p:spPr>
        <p:txBody>
          <a:bodyPr vert="horz" lIns="91440" tIns="45720" rIns="91440" bIns="45720" rtlCol="0" anchor="b"/>
          <a:lstStyle>
            <a:lvl1pPr algn="r">
              <a:defRPr sz="1200"/>
            </a:lvl1pPr>
          </a:lstStyle>
          <a:p>
            <a:fld id="{812A0F3F-2C2D-419F-A944-CB680899B32B}" type="slidenum">
              <a:rPr lang="en-US" smtClean="0"/>
              <a:t>‹#›</a:t>
            </a:fld>
            <a:endParaRPr lang="en-US"/>
          </a:p>
        </p:txBody>
      </p:sp>
    </p:spTree>
    <p:extLst>
      <p:ext uri="{BB962C8B-B14F-4D97-AF65-F5344CB8AC3E}">
        <p14:creationId xmlns:p14="http://schemas.microsoft.com/office/powerpoint/2010/main" val="74811481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55838" y="0"/>
            <a:ext cx="2949787" cy="496967"/>
          </a:xfrm>
          <a:prstGeom prst="rect">
            <a:avLst/>
          </a:prstGeom>
        </p:spPr>
        <p:txBody>
          <a:bodyPr vert="horz" lIns="91440" tIns="45720" rIns="91440" bIns="45720" rtlCol="0"/>
          <a:lstStyle>
            <a:lvl1pPr algn="r">
              <a:defRPr sz="1200"/>
            </a:lvl1pPr>
          </a:lstStyle>
          <a:p>
            <a:fld id="{6ADB589E-FBFF-47FB-B1D9-7396D737325C}" type="datetimeFigureOut">
              <a:rPr lang="zh-TW" altLang="en-US" smtClean="0"/>
              <a:t>2018/11/12</a:t>
            </a:fld>
            <a:endParaRPr lang="zh-TW" altLang="en-US"/>
          </a:p>
        </p:txBody>
      </p:sp>
      <p:sp>
        <p:nvSpPr>
          <p:cNvPr id="4" name="投影片圖像版面配置區 3"/>
          <p:cNvSpPr>
            <a:spLocks noGrp="1" noRot="1" noChangeAspect="1"/>
          </p:cNvSpPr>
          <p:nvPr>
            <p:ph type="sldImg" idx="2"/>
          </p:nvPr>
        </p:nvSpPr>
        <p:spPr>
          <a:xfrm>
            <a:off x="712788" y="746125"/>
            <a:ext cx="5381625" cy="3725863"/>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0720" y="4721186"/>
            <a:ext cx="5445760" cy="4472702"/>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a:defRPr sz="1200"/>
            </a:lvl1pPr>
          </a:lstStyle>
          <a:p>
            <a:r>
              <a:rPr lang="en-US" altLang="zh-TW" smtClean="0"/>
              <a:t>1</a:t>
            </a:r>
            <a:endParaRPr lang="zh-TW" altLang="en-US"/>
          </a:p>
        </p:txBody>
      </p:sp>
      <p:sp>
        <p:nvSpPr>
          <p:cNvPr id="7" name="投影片編號版面配置區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a:defRPr sz="1200"/>
            </a:lvl1pPr>
          </a:lstStyle>
          <a:p>
            <a:fld id="{6121EDE7-F85D-4629-993A-8DDB68DC09A1}" type="slidenum">
              <a:rPr lang="zh-TW" altLang="en-US" smtClean="0"/>
              <a:t>‹#›</a:t>
            </a:fld>
            <a:endParaRPr lang="zh-TW" altLang="en-US"/>
          </a:p>
        </p:txBody>
      </p:sp>
    </p:spTree>
    <p:extLst>
      <p:ext uri="{BB962C8B-B14F-4D97-AF65-F5344CB8AC3E}">
        <p14:creationId xmlns:p14="http://schemas.microsoft.com/office/powerpoint/2010/main" val="282148979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324577-A7F4-4E1A-BA81-064FF7DE7259}" type="slidenum">
              <a:rPr lang="en-US" smtClean="0">
                <a:solidFill>
                  <a:prstClr val="black"/>
                </a:solidFill>
              </a:rPr>
              <a:pPr/>
              <a:t>1</a:t>
            </a:fld>
            <a:endParaRPr lang="en-US">
              <a:solidFill>
                <a:prstClr val="black"/>
              </a:solidFill>
            </a:endParaRPr>
          </a:p>
        </p:txBody>
      </p:sp>
      <p:sp>
        <p:nvSpPr>
          <p:cNvPr id="27650" name="Rectangle 2"/>
          <p:cNvSpPr>
            <a:spLocks noGrp="1" noRot="1" noChangeAspect="1" noChangeArrowheads="1" noTextEdit="1"/>
          </p:cNvSpPr>
          <p:nvPr>
            <p:ph type="sldImg"/>
          </p:nvPr>
        </p:nvSpPr>
        <p:spPr>
          <a:xfrm>
            <a:off x="671513" y="735013"/>
            <a:ext cx="5416550" cy="3751262"/>
          </a:xfrm>
          <a:ln/>
        </p:spPr>
      </p:sp>
      <p:sp>
        <p:nvSpPr>
          <p:cNvPr id="27651" name="Rectangle 3"/>
          <p:cNvSpPr>
            <a:spLocks noGrp="1" noChangeArrowheads="1"/>
          </p:cNvSpPr>
          <p:nvPr>
            <p:ph type="body" idx="1"/>
          </p:nvPr>
        </p:nvSpPr>
        <p:spPr/>
        <p:txBody>
          <a:bodyPr/>
          <a:lstStyle/>
          <a:p>
            <a:endParaRPr lang="en-US" dirty="0"/>
          </a:p>
        </p:txBody>
      </p:sp>
      <p:sp>
        <p:nvSpPr>
          <p:cNvPr id="2" name="頁尾版面配置區 1"/>
          <p:cNvSpPr>
            <a:spLocks noGrp="1"/>
          </p:cNvSpPr>
          <p:nvPr>
            <p:ph type="ftr" sz="quarter" idx="10"/>
          </p:nvPr>
        </p:nvSpPr>
        <p:spPr/>
        <p:txBody>
          <a:bodyPr/>
          <a:lstStyle/>
          <a:p>
            <a:r>
              <a:rPr lang="en-US" altLang="zh-TW" smtClean="0"/>
              <a:t>1</a:t>
            </a:r>
            <a:endParaRPr lang="zh-TW"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Data Mining -&gt; Data Cleaning -&gt; Data Integration -&gt; Data Normalization -&gt; Data Aggregation -&gt; Instance Selection -&gt; Feature Engineering (Selection and Construction) -&gt; Modeling -&gt; Evaluation -&gt; Visualization/Summarization</a:t>
            </a:r>
            <a:endParaRPr lang="en-US" dirty="0" smtClean="0"/>
          </a:p>
          <a:p>
            <a:endParaRPr lang="en-US" dirty="0" smtClean="0"/>
          </a:p>
          <a:p>
            <a:r>
              <a:rPr lang="en-US" dirty="0" smtClean="0"/>
              <a:t>Data Pre-Processing</a:t>
            </a:r>
            <a:r>
              <a:rPr lang="en-US" baseline="0" dirty="0" smtClean="0"/>
              <a:t> – Includes </a:t>
            </a:r>
            <a:r>
              <a:rPr lang="en-US" b="1" baseline="0" dirty="0" smtClean="0"/>
              <a:t>cleaning</a:t>
            </a:r>
            <a:r>
              <a:rPr lang="en-US" b="0" baseline="0" dirty="0" smtClean="0"/>
              <a:t>, </a:t>
            </a:r>
            <a:r>
              <a:rPr lang="en-US" b="1" baseline="0" dirty="0" smtClean="0"/>
              <a:t>instance</a:t>
            </a:r>
            <a:r>
              <a:rPr lang="en-US" b="0" baseline="0" dirty="0" smtClean="0"/>
              <a:t> </a:t>
            </a:r>
            <a:r>
              <a:rPr lang="en-US" b="1" baseline="0" dirty="0" smtClean="0"/>
              <a:t>selection</a:t>
            </a:r>
            <a:r>
              <a:rPr lang="zh-TW" altLang="en-US" b="1" baseline="0" dirty="0" smtClean="0"/>
              <a:t> </a:t>
            </a:r>
            <a:r>
              <a:rPr lang="en-US" altLang="zh-TW" b="1" baseline="0" dirty="0" smtClean="0"/>
              <a:t>(dataset reduction)</a:t>
            </a:r>
            <a:r>
              <a:rPr lang="en-US" b="0" baseline="0" dirty="0" smtClean="0"/>
              <a:t>, </a:t>
            </a:r>
            <a:r>
              <a:rPr lang="en-US" b="1" baseline="0" dirty="0" smtClean="0"/>
              <a:t>normalization</a:t>
            </a:r>
            <a:r>
              <a:rPr lang="en-US" b="0" baseline="0" dirty="0" smtClean="0"/>
              <a:t>, </a:t>
            </a:r>
            <a:r>
              <a:rPr lang="en-US" b="1" baseline="0" dirty="0" smtClean="0"/>
              <a:t>transformation</a:t>
            </a:r>
            <a:r>
              <a:rPr lang="en-US" b="0" baseline="0" dirty="0" smtClean="0"/>
              <a:t>, </a:t>
            </a:r>
            <a:r>
              <a:rPr lang="en-US" b="1" baseline="0" dirty="0" smtClean="0"/>
              <a:t>feature</a:t>
            </a:r>
            <a:r>
              <a:rPr lang="en-US" b="0" baseline="0" dirty="0" smtClean="0"/>
              <a:t> </a:t>
            </a:r>
            <a:r>
              <a:rPr lang="en-US" b="1" baseline="0" dirty="0" smtClean="0"/>
              <a:t>extraction</a:t>
            </a:r>
            <a:r>
              <a:rPr lang="en-US" b="0" baseline="0" dirty="0" smtClean="0"/>
              <a:t> </a:t>
            </a:r>
            <a:r>
              <a:rPr lang="en-US" b="1" baseline="0" dirty="0" smtClean="0"/>
              <a:t>and</a:t>
            </a:r>
            <a:r>
              <a:rPr lang="en-US" b="0" baseline="0" dirty="0" smtClean="0"/>
              <a:t> </a:t>
            </a:r>
            <a:r>
              <a:rPr lang="en-US" b="1" baseline="0" dirty="0" smtClean="0"/>
              <a:t>selection</a:t>
            </a:r>
          </a:p>
        </p:txBody>
      </p:sp>
      <p:sp>
        <p:nvSpPr>
          <p:cNvPr id="4" name="投影片編號版面配置區 3"/>
          <p:cNvSpPr>
            <a:spLocks noGrp="1"/>
          </p:cNvSpPr>
          <p:nvPr>
            <p:ph type="sldNum" sz="quarter" idx="10"/>
          </p:nvPr>
        </p:nvSpPr>
        <p:spPr/>
        <p:txBody>
          <a:bodyPr/>
          <a:lstStyle/>
          <a:p>
            <a:fld id="{6121EDE7-F85D-4629-993A-8DDB68DC09A1}" type="slidenum">
              <a:rPr lang="zh-TW" altLang="en-US" smtClean="0"/>
              <a:t>13</a:t>
            </a:fld>
            <a:endParaRPr lang="zh-TW" altLang="en-US"/>
          </a:p>
        </p:txBody>
      </p:sp>
      <p:sp>
        <p:nvSpPr>
          <p:cNvPr id="5" name="頁尾版面配置區 4"/>
          <p:cNvSpPr>
            <a:spLocks noGrp="1"/>
          </p:cNvSpPr>
          <p:nvPr>
            <p:ph type="ftr" sz="quarter" idx="11"/>
          </p:nvPr>
        </p:nvSpPr>
        <p:spPr/>
        <p:txBody>
          <a:bodyPr/>
          <a:lstStyle/>
          <a:p>
            <a:r>
              <a:rPr lang="en-US" altLang="zh-TW" smtClean="0"/>
              <a:t>1</a:t>
            </a:r>
            <a:endParaRPr lang="zh-TW" altLang="en-US"/>
          </a:p>
        </p:txBody>
      </p:sp>
    </p:spTree>
    <p:extLst>
      <p:ext uri="{BB962C8B-B14F-4D97-AF65-F5344CB8AC3E}">
        <p14:creationId xmlns:p14="http://schemas.microsoft.com/office/powerpoint/2010/main" val="2029240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dirty="0" smtClean="0"/>
              <a:t>Machine</a:t>
            </a:r>
            <a:r>
              <a:rPr lang="en-US" baseline="0" dirty="0" smtClean="0"/>
              <a:t> Learning Approach: requires training data for supervised learning</a:t>
            </a:r>
          </a:p>
          <a:p>
            <a:r>
              <a:rPr lang="en-US" baseline="0" dirty="0" smtClean="0"/>
              <a:t>Lexicon-based Approach: does not require training data</a:t>
            </a:r>
            <a:endParaRPr lang="en-US" dirty="0"/>
          </a:p>
        </p:txBody>
      </p:sp>
      <p:sp>
        <p:nvSpPr>
          <p:cNvPr id="4" name="投影片編號版面配置區 3"/>
          <p:cNvSpPr>
            <a:spLocks noGrp="1"/>
          </p:cNvSpPr>
          <p:nvPr>
            <p:ph type="sldNum" sz="quarter" idx="10"/>
          </p:nvPr>
        </p:nvSpPr>
        <p:spPr/>
        <p:txBody>
          <a:bodyPr/>
          <a:lstStyle/>
          <a:p>
            <a:fld id="{6121EDE7-F85D-4629-993A-8DDB68DC09A1}" type="slidenum">
              <a:rPr lang="zh-TW" altLang="en-US" smtClean="0"/>
              <a:t>14</a:t>
            </a:fld>
            <a:endParaRPr lang="zh-TW" altLang="en-US"/>
          </a:p>
        </p:txBody>
      </p:sp>
      <p:sp>
        <p:nvSpPr>
          <p:cNvPr id="5" name="頁尾版面配置區 4"/>
          <p:cNvSpPr>
            <a:spLocks noGrp="1"/>
          </p:cNvSpPr>
          <p:nvPr>
            <p:ph type="ftr" sz="quarter" idx="11"/>
          </p:nvPr>
        </p:nvSpPr>
        <p:spPr/>
        <p:txBody>
          <a:bodyPr/>
          <a:lstStyle/>
          <a:p>
            <a:r>
              <a:rPr lang="en-US" altLang="zh-TW" smtClean="0"/>
              <a:t>1</a:t>
            </a:r>
            <a:endParaRPr lang="zh-TW" altLang="en-US"/>
          </a:p>
        </p:txBody>
      </p:sp>
    </p:spTree>
    <p:extLst>
      <p:ext uri="{BB962C8B-B14F-4D97-AF65-F5344CB8AC3E}">
        <p14:creationId xmlns:p14="http://schemas.microsoft.com/office/powerpoint/2010/main" val="28533995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dirty="0" smtClean="0"/>
              <a:t>Word</a:t>
            </a:r>
            <a:r>
              <a:rPr lang="en-US" baseline="0" dirty="0" smtClean="0"/>
              <a:t> probability is the most basic of the summarization methods, but is often used as a baseline for evaluation and comparison. </a:t>
            </a:r>
          </a:p>
          <a:p>
            <a:r>
              <a:rPr lang="en-US" baseline="0" dirty="0" err="1" smtClean="0"/>
              <a:t>SumBasic</a:t>
            </a:r>
            <a:r>
              <a:rPr lang="en-US" baseline="0" dirty="0" smtClean="0"/>
              <a:t> is one of the most used packages for this purpose. </a:t>
            </a:r>
          </a:p>
          <a:p>
            <a:endParaRPr lang="en-US" baseline="0" dirty="0" smtClean="0"/>
          </a:p>
          <a:p>
            <a:r>
              <a:rPr lang="en-US" baseline="0" dirty="0" smtClean="0"/>
              <a:t>TF-IDF is also a frequency based method, and is commonly used in conjunction with other summarization methods (e.g. clustering, machine learning). </a:t>
            </a:r>
          </a:p>
          <a:p>
            <a:r>
              <a:rPr lang="en-US" baseline="0" dirty="0" smtClean="0"/>
              <a:t>TF-IDF essentially weighs the frequency in a word appears in a document in proportion to how often it appears in a corpus</a:t>
            </a:r>
          </a:p>
        </p:txBody>
      </p:sp>
      <p:sp>
        <p:nvSpPr>
          <p:cNvPr id="4" name="投影片編號版面配置區 3"/>
          <p:cNvSpPr>
            <a:spLocks noGrp="1"/>
          </p:cNvSpPr>
          <p:nvPr>
            <p:ph type="sldNum" sz="quarter" idx="10"/>
          </p:nvPr>
        </p:nvSpPr>
        <p:spPr/>
        <p:txBody>
          <a:bodyPr/>
          <a:lstStyle/>
          <a:p>
            <a:fld id="{6121EDE7-F85D-4629-993A-8DDB68DC09A1}" type="slidenum">
              <a:rPr lang="zh-TW" altLang="en-US" smtClean="0"/>
              <a:t>17</a:t>
            </a:fld>
            <a:endParaRPr lang="zh-TW" altLang="en-US"/>
          </a:p>
        </p:txBody>
      </p:sp>
      <p:sp>
        <p:nvSpPr>
          <p:cNvPr id="5" name="頁尾版面配置區 4"/>
          <p:cNvSpPr>
            <a:spLocks noGrp="1"/>
          </p:cNvSpPr>
          <p:nvPr>
            <p:ph type="ftr" sz="quarter" idx="11"/>
          </p:nvPr>
        </p:nvSpPr>
        <p:spPr/>
        <p:txBody>
          <a:bodyPr/>
          <a:lstStyle/>
          <a:p>
            <a:r>
              <a:rPr lang="en-US" altLang="zh-TW" smtClean="0"/>
              <a:t>1</a:t>
            </a:r>
            <a:endParaRPr lang="zh-TW" altLang="en-US"/>
          </a:p>
        </p:txBody>
      </p:sp>
    </p:spTree>
    <p:extLst>
      <p:ext uri="{BB962C8B-B14F-4D97-AF65-F5344CB8AC3E}">
        <p14:creationId xmlns:p14="http://schemas.microsoft.com/office/powerpoint/2010/main" val="22917407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r>
                  <a:rPr lang="en-US" b="0" i="0" dirty="0" smtClean="0">
                    <a:latin typeface="Cambria Math"/>
                  </a:rPr>
                  <a:t>Machine</a:t>
                </a:r>
                <a:r>
                  <a:rPr lang="en-US" b="0" i="0" baseline="0" dirty="0" smtClean="0">
                    <a:latin typeface="Cambria Math"/>
                  </a:rPr>
                  <a:t> Learning requires training data in order to learn how to summarize text</a:t>
                </a:r>
                <a:endParaRPr lang="en-US" b="0" i="0" dirty="0" smtClean="0">
                  <a:latin typeface="Cambria Math"/>
                </a:endParaRPr>
              </a:p>
              <a:p>
                <a:pPr/>
                <a14:m>
                  <m:oMathPara xmlns:m="http://schemas.openxmlformats.org/officeDocument/2006/math">
                    <m:oMathParaPr>
                      <m:jc m:val="left"/>
                    </m:oMathParaPr>
                    <m:oMath xmlns:m="http://schemas.openxmlformats.org/officeDocument/2006/math">
                      <m:r>
                        <a:rPr lang="en-US" b="0" i="1" smtClean="0">
                          <a:latin typeface="Cambria Math"/>
                        </a:rPr>
                        <m:t>𝑃</m:t>
                      </m:r>
                      <m:d>
                        <m:dPr>
                          <m:ctrlPr>
                            <a:rPr lang="en-US" b="0" i="1" smtClean="0">
                              <a:latin typeface="Cambria Math"/>
                            </a:rPr>
                          </m:ctrlPr>
                        </m:dPr>
                        <m:e>
                          <m:r>
                            <a:rPr lang="en-US" b="0" i="1" smtClean="0">
                              <a:latin typeface="Cambria Math"/>
                            </a:rPr>
                            <m:t>𝑌𝑒𝑠</m:t>
                          </m:r>
                        </m:e>
                        <m:e>
                          <m:r>
                            <a:rPr lang="en-US" b="0" i="1" smtClean="0">
                              <a:latin typeface="Cambria Math"/>
                            </a:rPr>
                            <m:t>𝑆𝑢𝑛𝑛𝑦</m:t>
                          </m:r>
                        </m:e>
                      </m:d>
                      <m:r>
                        <a:rPr lang="en-US" b="0" i="1" smtClean="0">
                          <a:latin typeface="Cambria Math"/>
                        </a:rPr>
                        <m:t>=</m:t>
                      </m:r>
                      <m:f>
                        <m:fPr>
                          <m:ctrlPr>
                            <a:rPr lang="en-US" b="0" i="1" smtClean="0">
                              <a:latin typeface="Cambria Math"/>
                            </a:rPr>
                          </m:ctrlPr>
                        </m:fPr>
                        <m:num>
                          <m:r>
                            <a:rPr lang="en-US" b="0" i="1" smtClean="0">
                              <a:latin typeface="Cambria Math"/>
                            </a:rPr>
                            <m:t>𝑃</m:t>
                          </m:r>
                          <m:d>
                            <m:dPr>
                              <m:ctrlPr>
                                <a:rPr lang="en-US" b="0" i="1" smtClean="0">
                                  <a:latin typeface="Cambria Math"/>
                                </a:rPr>
                              </m:ctrlPr>
                            </m:dPr>
                            <m:e>
                              <m:r>
                                <a:rPr lang="en-US" b="0" i="1" smtClean="0">
                                  <a:latin typeface="Cambria Math"/>
                                </a:rPr>
                                <m:t>𝑆𝑢𝑛𝑛𝑦</m:t>
                              </m:r>
                            </m:e>
                            <m:e>
                              <m:r>
                                <a:rPr lang="en-US" b="0" i="1" smtClean="0">
                                  <a:latin typeface="Cambria Math"/>
                                </a:rPr>
                                <m:t>𝑌𝑒𝑠</m:t>
                              </m:r>
                            </m:e>
                          </m:d>
                          <m:r>
                            <a:rPr lang="en-US" b="0" i="1" smtClean="0">
                              <a:latin typeface="Cambria Math"/>
                              <a:ea typeface="Cambria Math"/>
                            </a:rPr>
                            <m:t>×</m:t>
                          </m:r>
                          <m:r>
                            <a:rPr lang="en-US" b="0" i="1" smtClean="0">
                              <a:latin typeface="Cambria Math"/>
                              <a:ea typeface="Cambria Math"/>
                            </a:rPr>
                            <m:t>𝑃</m:t>
                          </m:r>
                          <m:r>
                            <a:rPr lang="en-US" b="0" i="1" smtClean="0">
                              <a:latin typeface="Cambria Math"/>
                              <a:ea typeface="Cambria Math"/>
                            </a:rPr>
                            <m:t>(</m:t>
                          </m:r>
                          <m:r>
                            <a:rPr lang="en-US" b="0" i="1" smtClean="0">
                              <a:latin typeface="Cambria Math"/>
                              <a:ea typeface="Cambria Math"/>
                            </a:rPr>
                            <m:t>𝑌𝑒𝑠</m:t>
                          </m:r>
                          <m:r>
                            <a:rPr lang="en-US" b="0" i="1" smtClean="0">
                              <a:latin typeface="Cambria Math"/>
                              <a:ea typeface="Cambria Math"/>
                            </a:rPr>
                            <m:t>)</m:t>
                          </m:r>
                        </m:num>
                        <m:den>
                          <m:r>
                            <a:rPr lang="en-US" b="0" i="1" smtClean="0">
                              <a:latin typeface="Cambria Math"/>
                            </a:rPr>
                            <m:t>𝑃</m:t>
                          </m:r>
                          <m:r>
                            <a:rPr lang="en-US" b="0" i="1" smtClean="0">
                              <a:latin typeface="Cambria Math"/>
                            </a:rPr>
                            <m:t>(</m:t>
                          </m:r>
                          <m:r>
                            <a:rPr lang="en-US" b="0" i="1" smtClean="0">
                              <a:latin typeface="Cambria Math"/>
                            </a:rPr>
                            <m:t>𝑆𝑢𝑛𝑛𝑦</m:t>
                          </m:r>
                          <m:r>
                            <a:rPr lang="en-US" b="0" i="1" smtClean="0">
                              <a:latin typeface="Cambria Math"/>
                            </a:rPr>
                            <m:t>)</m:t>
                          </m:r>
                        </m:den>
                      </m:f>
                      <m:r>
                        <a:rPr lang="en-US" b="0" i="1" smtClean="0">
                          <a:latin typeface="Cambria Math"/>
                        </a:rPr>
                        <m:t>=</m:t>
                      </m:r>
                      <m:f>
                        <m:fPr>
                          <m:ctrlPr>
                            <a:rPr lang="en-US" b="0" i="1" smtClean="0">
                              <a:latin typeface="Cambria Math"/>
                            </a:rPr>
                          </m:ctrlPr>
                        </m:fPr>
                        <m:num>
                          <m:r>
                            <a:rPr lang="en-US" b="0" i="1" smtClean="0">
                              <a:latin typeface="Cambria Math"/>
                            </a:rPr>
                            <m:t>0.33</m:t>
                          </m:r>
                          <m:r>
                            <a:rPr lang="en-US" b="0" i="1" smtClean="0">
                              <a:latin typeface="Cambria Math"/>
                              <a:ea typeface="Cambria Math"/>
                            </a:rPr>
                            <m:t>×0.64</m:t>
                          </m:r>
                        </m:num>
                        <m:den>
                          <m:r>
                            <a:rPr lang="en-US" b="0" i="1" smtClean="0">
                              <a:latin typeface="Cambria Math"/>
                            </a:rPr>
                            <m:t>0.36</m:t>
                          </m:r>
                        </m:den>
                      </m:f>
                      <m:r>
                        <a:rPr lang="en-US" b="0" i="1" smtClean="0">
                          <a:latin typeface="Cambria Math"/>
                        </a:rPr>
                        <m:t>=0.60</m:t>
                      </m:r>
                    </m:oMath>
                  </m:oMathPara>
                </a14:m>
                <a:endParaRPr lang="en-US" b="0" dirty="0" smtClean="0"/>
              </a:p>
              <a:p>
                <a:r>
                  <a:rPr lang="en-US" dirty="0" smtClean="0"/>
                  <a:t>MAP(h) = maximum probable </a:t>
                </a:r>
                <a:r>
                  <a:rPr lang="en-US" dirty="0" err="1" smtClean="0"/>
                  <a:t>hypotheis</a:t>
                </a:r>
                <a:r>
                  <a:rPr lang="en-US" dirty="0" smtClean="0"/>
                  <a:t>,</a:t>
                </a:r>
                <a:r>
                  <a:rPr lang="en-US" baseline="0" dirty="0" smtClean="0"/>
                  <a:t> AKA the hypothesis with the highest probability</a:t>
                </a:r>
              </a:p>
              <a:p>
                <a:endParaRPr lang="en-US" baseline="0" dirty="0" smtClean="0"/>
              </a:p>
              <a:p>
                <a:r>
                  <a:rPr lang="en-US" b="1" i="0" baseline="0" dirty="0" smtClean="0"/>
                  <a:t>Neurons</a:t>
                </a:r>
                <a:r>
                  <a:rPr lang="en-US" baseline="0" dirty="0" smtClean="0"/>
                  <a:t> – comprised of weighted input signals (one for each input and one for the inherent neuron bias), and an activation signal that produces an output signal</a:t>
                </a:r>
              </a:p>
              <a:p>
                <a:r>
                  <a:rPr lang="en-US" b="1" baseline="0" dirty="0" smtClean="0"/>
                  <a:t>Activation</a:t>
                </a:r>
                <a:r>
                  <a:rPr lang="en-US" baseline="0" dirty="0" smtClean="0"/>
                  <a:t> </a:t>
                </a:r>
                <a:r>
                  <a:rPr lang="en-US" b="1" baseline="0" dirty="0" smtClean="0"/>
                  <a:t>function</a:t>
                </a:r>
                <a:r>
                  <a:rPr lang="en-US" baseline="0" dirty="0" smtClean="0"/>
                  <a:t> – a simple mapping of summed weighted input to the output of the neuron. It is called an </a:t>
                </a:r>
                <a:r>
                  <a:rPr lang="en-US" baseline="0" dirty="0" err="1" smtClean="0"/>
                  <a:t>activiation</a:t>
                </a:r>
                <a:r>
                  <a:rPr lang="en-US" baseline="0" dirty="0" smtClean="0"/>
                  <a:t> function because it governs the threshold at which the neuron is activated and strength of the output signal (e.g. threshold at 0.5, if summed input was above it, neuron would output a value of 1, if not then 0)</a:t>
                </a:r>
              </a:p>
              <a:p>
                <a:r>
                  <a:rPr lang="en-US" b="1" baseline="0" dirty="0" smtClean="0"/>
                  <a:t>Stochastic Gradient Descent</a:t>
                </a:r>
                <a:r>
                  <a:rPr lang="en-US" b="0" baseline="0" dirty="0" smtClean="0"/>
                  <a:t> – the classical and still preferred training algorithm, where one row of data is exposed to the network at a time as input. The network processes the input upward activating neurons as it goes to finally produce an output value, called a forward pass (also the type of pass that is used after the network is trained in order to make predictions on new data). The output of the network is then compared to the expected output and an error is calculated. The error is then propagated back through the network, one layer a time, and the weights are updated according to the amount that they contributed to the error, called the </a:t>
                </a:r>
                <a:r>
                  <a:rPr lang="en-US" b="1" baseline="0" dirty="0" err="1" smtClean="0"/>
                  <a:t>backpropgation</a:t>
                </a:r>
                <a:r>
                  <a:rPr lang="en-US" b="1" baseline="0" dirty="0" smtClean="0"/>
                  <a:t> algorithm</a:t>
                </a:r>
                <a:r>
                  <a:rPr lang="en-US" b="0" baseline="0" dirty="0" smtClean="0"/>
                  <a:t>. </a:t>
                </a:r>
              </a:p>
              <a:p>
                <a:r>
                  <a:rPr lang="en-US" b="1" baseline="0" dirty="0" smtClean="0"/>
                  <a:t>Online</a:t>
                </a:r>
                <a:r>
                  <a:rPr lang="en-US" b="0" baseline="0" dirty="0" smtClean="0"/>
                  <a:t> </a:t>
                </a:r>
                <a:r>
                  <a:rPr lang="en-US" b="1" baseline="0" dirty="0" smtClean="0"/>
                  <a:t>learning</a:t>
                </a:r>
                <a:r>
                  <a:rPr lang="en-US" b="0" baseline="0" dirty="0" smtClean="0"/>
                  <a:t> </a:t>
                </a:r>
                <a:r>
                  <a:rPr lang="en-US" b="0" baseline="0" dirty="0" err="1" smtClean="0"/>
                  <a:t>vs</a:t>
                </a:r>
                <a:r>
                  <a:rPr lang="en-US" b="0" baseline="0" dirty="0" smtClean="0"/>
                  <a:t> </a:t>
                </a:r>
                <a:r>
                  <a:rPr lang="en-US" b="1" baseline="0" dirty="0" smtClean="0"/>
                  <a:t>batch</a:t>
                </a:r>
                <a:r>
                  <a:rPr lang="en-US" b="0" baseline="0" dirty="0" smtClean="0"/>
                  <a:t> </a:t>
                </a:r>
                <a:r>
                  <a:rPr lang="en-US" b="1" baseline="0" dirty="0" smtClean="0"/>
                  <a:t>learning</a:t>
                </a:r>
                <a:r>
                  <a:rPr lang="en-US" b="0" baseline="0" dirty="0" smtClean="0"/>
                  <a:t> – updating weights from the errors calculated for each training example vs. saving up all errors across all training examples and updating at the end</a:t>
                </a:r>
              </a:p>
              <a:p>
                <a:r>
                  <a:rPr lang="en-US" b="0" baseline="0" dirty="0" smtClean="0"/>
                  <a:t>Amount that weights are updated is controlled by a configuration parameter called the </a:t>
                </a:r>
                <a:r>
                  <a:rPr lang="en-US" b="1" baseline="0" dirty="0" smtClean="0"/>
                  <a:t>learning</a:t>
                </a:r>
                <a:r>
                  <a:rPr lang="en-US" b="0" baseline="0" dirty="0" smtClean="0"/>
                  <a:t> </a:t>
                </a:r>
                <a:r>
                  <a:rPr lang="en-US" b="1" baseline="0" dirty="0" smtClean="0"/>
                  <a:t>rate</a:t>
                </a:r>
                <a:r>
                  <a:rPr lang="en-US" b="0" baseline="0" dirty="0" smtClean="0"/>
                  <a:t> (AKA step size)</a:t>
                </a:r>
              </a:p>
            </p:txBody>
          </p:sp>
        </mc:Choice>
        <mc:Fallback xmlns="">
          <p:sp>
            <p:nvSpPr>
              <p:cNvPr id="3" name="備忘稿版面配置區 2"/>
              <p:cNvSpPr>
                <a:spLocks noGrp="1"/>
              </p:cNvSpPr>
              <p:nvPr>
                <p:ph type="body" idx="1"/>
              </p:nvPr>
            </p:nvSpPr>
            <p:spPr/>
            <p:txBody>
              <a:bodyPr/>
              <a:lstStyle/>
              <a:p>
                <a:pPr/>
                <a:r>
                  <a:rPr lang="en-US" b="0" i="0" dirty="0" smtClean="0">
                    <a:latin typeface="Cambria Math"/>
                  </a:rPr>
                  <a:t>Machine</a:t>
                </a:r>
                <a:r>
                  <a:rPr lang="en-US" b="0" i="0" baseline="0" dirty="0" smtClean="0">
                    <a:latin typeface="Cambria Math"/>
                  </a:rPr>
                  <a:t> Learning requires training data in order to learn how to summarize text</a:t>
                </a:r>
                <a:endParaRPr lang="en-US" b="0" i="0" dirty="0" smtClean="0">
                  <a:latin typeface="Cambria Math"/>
                </a:endParaRPr>
              </a:p>
              <a:p>
                <a:pPr/>
                <a:r>
                  <a:rPr lang="en-US" b="0" i="0" smtClean="0">
                    <a:latin typeface="Cambria Math"/>
                  </a:rPr>
                  <a:t>𝑃(𝑌𝑒𝑠│𝑆𝑢𝑛𝑛𝑦)=(𝑃(𝑆𝑢𝑛𝑛𝑦│𝑌𝑒𝑠)</a:t>
                </a:r>
                <a:r>
                  <a:rPr lang="en-US" b="0" i="0" smtClean="0">
                    <a:latin typeface="Cambria Math"/>
                    <a:ea typeface="Cambria Math"/>
                  </a:rPr>
                  <a:t>×𝑃(𝑌𝑒𝑠))/(</a:t>
                </a:r>
                <a:r>
                  <a:rPr lang="en-US" b="0" i="0" smtClean="0">
                    <a:latin typeface="Cambria Math"/>
                  </a:rPr>
                  <a:t>𝑃(𝑆𝑢𝑛𝑛𝑦))=(0.33</a:t>
                </a:r>
                <a:r>
                  <a:rPr lang="en-US" b="0" i="0" smtClean="0">
                    <a:latin typeface="Cambria Math"/>
                    <a:ea typeface="Cambria Math"/>
                  </a:rPr>
                  <a:t>×0.64)/</a:t>
                </a:r>
                <a:r>
                  <a:rPr lang="en-US" b="0" i="0" smtClean="0">
                    <a:latin typeface="Cambria Math"/>
                  </a:rPr>
                  <a:t>0.36=0.60</a:t>
                </a:r>
                <a:endParaRPr lang="en-US" b="0" dirty="0" smtClean="0"/>
              </a:p>
              <a:p>
                <a:pPr/>
                <a:r>
                  <a:rPr lang="en-US" dirty="0" smtClean="0"/>
                  <a:t>MAP(h) = maximum probable </a:t>
                </a:r>
                <a:r>
                  <a:rPr lang="en-US" dirty="0" err="1" smtClean="0"/>
                  <a:t>hypotheis</a:t>
                </a:r>
                <a:r>
                  <a:rPr lang="en-US" dirty="0" smtClean="0"/>
                  <a:t>,</a:t>
                </a:r>
                <a:r>
                  <a:rPr lang="en-US" baseline="0" dirty="0" smtClean="0"/>
                  <a:t> AKA the hypothesis with the highest probability</a:t>
                </a:r>
              </a:p>
              <a:p>
                <a:pPr/>
                <a:endParaRPr lang="en-US" baseline="0" dirty="0" smtClean="0"/>
              </a:p>
              <a:p>
                <a:pPr/>
                <a:r>
                  <a:rPr lang="en-US" b="1" i="0" baseline="0" dirty="0" smtClean="0"/>
                  <a:t>Neurons</a:t>
                </a:r>
                <a:r>
                  <a:rPr lang="en-US" baseline="0" dirty="0" smtClean="0"/>
                  <a:t> – comprised of weighted input signals (one for each input and one for the inherent neuron bias), and an activation signal that produces an output signal</a:t>
                </a:r>
              </a:p>
              <a:p>
                <a:pPr/>
                <a:r>
                  <a:rPr lang="en-US" b="1" baseline="0" dirty="0" smtClean="0"/>
                  <a:t>Activation</a:t>
                </a:r>
                <a:r>
                  <a:rPr lang="en-US" baseline="0" dirty="0" smtClean="0"/>
                  <a:t> </a:t>
                </a:r>
                <a:r>
                  <a:rPr lang="en-US" b="1" baseline="0" dirty="0" smtClean="0"/>
                  <a:t>function</a:t>
                </a:r>
                <a:r>
                  <a:rPr lang="en-US" baseline="0" dirty="0" smtClean="0"/>
                  <a:t> – a simple mapping of summed weighted input to the output of the neuron. It is called an </a:t>
                </a:r>
                <a:r>
                  <a:rPr lang="en-US" baseline="0" dirty="0" err="1" smtClean="0"/>
                  <a:t>activiation</a:t>
                </a:r>
                <a:r>
                  <a:rPr lang="en-US" baseline="0" dirty="0" smtClean="0"/>
                  <a:t> function because it governs the threshold at which the neuron is activated and strength of the output signal (e.g. threshold at 0.5, if summed input was above it, neuron would output a value of 1, if not then 0)</a:t>
                </a:r>
              </a:p>
              <a:p>
                <a:pPr/>
                <a:r>
                  <a:rPr lang="en-US" b="1" baseline="0" dirty="0" smtClean="0"/>
                  <a:t>Stochastic Gradient Descent</a:t>
                </a:r>
                <a:r>
                  <a:rPr lang="en-US" b="0" baseline="0" dirty="0" smtClean="0"/>
                  <a:t> – the classical and still preferred training algorithm, where one row of data is exposed to the network at a time as input. The network processes the input upward activating neurons as it goes to finally produce an output value, called a forward pass (also the type of pass that is used after the network is trained in order to make predictions on new data). The output of the network is then compared to the expected output and an error is calculated. The error is then propagated back through the network, one layer a time, and the weights are updated according to the amount that they contributed to the error, called the </a:t>
                </a:r>
                <a:r>
                  <a:rPr lang="en-US" b="1" baseline="0" dirty="0" err="1" smtClean="0"/>
                  <a:t>backpropgation</a:t>
                </a:r>
                <a:r>
                  <a:rPr lang="en-US" b="1" baseline="0" dirty="0" smtClean="0"/>
                  <a:t> algorithm</a:t>
                </a:r>
                <a:r>
                  <a:rPr lang="en-US" b="0" baseline="0" dirty="0" smtClean="0"/>
                  <a:t>. </a:t>
                </a:r>
              </a:p>
              <a:p>
                <a:pPr/>
                <a:r>
                  <a:rPr lang="en-US" b="1" baseline="0" dirty="0" smtClean="0"/>
                  <a:t>Online</a:t>
                </a:r>
                <a:r>
                  <a:rPr lang="en-US" b="0" baseline="0" dirty="0" smtClean="0"/>
                  <a:t> </a:t>
                </a:r>
                <a:r>
                  <a:rPr lang="en-US" b="1" baseline="0" dirty="0" smtClean="0"/>
                  <a:t>learning</a:t>
                </a:r>
                <a:r>
                  <a:rPr lang="en-US" b="0" baseline="0" dirty="0" smtClean="0"/>
                  <a:t> </a:t>
                </a:r>
                <a:r>
                  <a:rPr lang="en-US" b="0" baseline="0" dirty="0" err="1" smtClean="0"/>
                  <a:t>vs</a:t>
                </a:r>
                <a:r>
                  <a:rPr lang="en-US" b="0" baseline="0" dirty="0" smtClean="0"/>
                  <a:t> </a:t>
                </a:r>
                <a:r>
                  <a:rPr lang="en-US" b="1" baseline="0" dirty="0" smtClean="0"/>
                  <a:t>batch</a:t>
                </a:r>
                <a:r>
                  <a:rPr lang="en-US" b="0" baseline="0" dirty="0" smtClean="0"/>
                  <a:t> </a:t>
                </a:r>
                <a:r>
                  <a:rPr lang="en-US" b="1" baseline="0" dirty="0" smtClean="0"/>
                  <a:t>learning</a:t>
                </a:r>
                <a:r>
                  <a:rPr lang="en-US" b="0" baseline="0" dirty="0" smtClean="0"/>
                  <a:t> – updating weights from the errors calculated for each training example vs. saving up all errors across all training examples and updating at the end</a:t>
                </a:r>
              </a:p>
              <a:p>
                <a:pPr/>
                <a:r>
                  <a:rPr lang="en-US" b="0" baseline="0" dirty="0" smtClean="0"/>
                  <a:t>Amount that weights are updated is controlled by a configuration parameter called the </a:t>
                </a:r>
                <a:r>
                  <a:rPr lang="en-US" b="1" baseline="0" dirty="0" smtClean="0"/>
                  <a:t>learning</a:t>
                </a:r>
                <a:r>
                  <a:rPr lang="en-US" b="0" baseline="0" dirty="0" smtClean="0"/>
                  <a:t> </a:t>
                </a:r>
                <a:r>
                  <a:rPr lang="en-US" b="1" baseline="0" dirty="0" smtClean="0"/>
                  <a:t>rate</a:t>
                </a:r>
                <a:r>
                  <a:rPr lang="en-US" b="0" baseline="0" dirty="0" smtClean="0"/>
                  <a:t> (AKA step size)</a:t>
                </a:r>
              </a:p>
            </p:txBody>
          </p:sp>
        </mc:Fallback>
      </mc:AlternateContent>
      <p:sp>
        <p:nvSpPr>
          <p:cNvPr id="4" name="投影片編號版面配置區 3"/>
          <p:cNvSpPr>
            <a:spLocks noGrp="1"/>
          </p:cNvSpPr>
          <p:nvPr>
            <p:ph type="sldNum" sz="quarter" idx="10"/>
          </p:nvPr>
        </p:nvSpPr>
        <p:spPr/>
        <p:txBody>
          <a:bodyPr/>
          <a:lstStyle/>
          <a:p>
            <a:fld id="{6121EDE7-F85D-4629-993A-8DDB68DC09A1}" type="slidenum">
              <a:rPr lang="zh-TW" altLang="en-US" smtClean="0"/>
              <a:t>19</a:t>
            </a:fld>
            <a:endParaRPr lang="zh-TW" altLang="en-US"/>
          </a:p>
        </p:txBody>
      </p:sp>
      <p:sp>
        <p:nvSpPr>
          <p:cNvPr id="5" name="頁尾版面配置區 4"/>
          <p:cNvSpPr>
            <a:spLocks noGrp="1"/>
          </p:cNvSpPr>
          <p:nvPr>
            <p:ph type="ftr" sz="quarter" idx="11"/>
          </p:nvPr>
        </p:nvSpPr>
        <p:spPr/>
        <p:txBody>
          <a:bodyPr/>
          <a:lstStyle/>
          <a:p>
            <a:r>
              <a:rPr lang="en-US" altLang="zh-TW" smtClean="0"/>
              <a:t>1</a:t>
            </a:r>
            <a:endParaRPr lang="zh-TW" altLang="en-US"/>
          </a:p>
        </p:txBody>
      </p:sp>
    </p:spTree>
    <p:extLst>
      <p:ext uri="{BB962C8B-B14F-4D97-AF65-F5344CB8AC3E}">
        <p14:creationId xmlns:p14="http://schemas.microsoft.com/office/powerpoint/2010/main" val="9421590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Centroids are the top-ranking</a:t>
            </a:r>
            <a:r>
              <a:rPr lang="en-US" baseline="0" dirty="0" smtClean="0"/>
              <a:t> TF-IDF that represents the cluster – can also use other clustering algorithms such as k-means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(Cosine</a:t>
            </a:r>
            <a:r>
              <a:rPr lang="en-US" baseline="0" dirty="0" smtClean="0"/>
              <a:t> similarity used to identify the sentences in each cluster that are most similar to the centroid)</a:t>
            </a:r>
            <a:endParaRPr lang="en-US" dirty="0" smtClean="0"/>
          </a:p>
          <a:p>
            <a:endParaRPr lang="en-US" dirty="0" smtClean="0"/>
          </a:p>
          <a:p>
            <a:r>
              <a:rPr lang="en-US" dirty="0" smtClean="0"/>
              <a:t>Cluster based methods have been successful in its task to represent diversity and reduce redundancy within multiple articles. Although these can be considered the advantage of using clustering methods, as far as multi document is concerned, a summary cannot be meaningful enough if the relevance of a sentence is judged merely based on the clusters. This is because in clustering based method, eventually sentences are ranked according to its similarity with cluster centroid which simply represents frequent occurring terms. </a:t>
            </a:r>
            <a:endParaRPr lang="en-US" dirty="0"/>
          </a:p>
        </p:txBody>
      </p:sp>
      <p:sp>
        <p:nvSpPr>
          <p:cNvPr id="4" name="投影片編號版面配置區 3"/>
          <p:cNvSpPr>
            <a:spLocks noGrp="1"/>
          </p:cNvSpPr>
          <p:nvPr>
            <p:ph type="sldNum" sz="quarter" idx="10"/>
          </p:nvPr>
        </p:nvSpPr>
        <p:spPr/>
        <p:txBody>
          <a:bodyPr/>
          <a:lstStyle/>
          <a:p>
            <a:fld id="{6121EDE7-F85D-4629-993A-8DDB68DC09A1}" type="slidenum">
              <a:rPr lang="zh-TW" altLang="en-US" smtClean="0"/>
              <a:t>20</a:t>
            </a:fld>
            <a:endParaRPr lang="zh-TW" altLang="en-US"/>
          </a:p>
        </p:txBody>
      </p:sp>
      <p:sp>
        <p:nvSpPr>
          <p:cNvPr id="5" name="頁尾版面配置區 4"/>
          <p:cNvSpPr>
            <a:spLocks noGrp="1"/>
          </p:cNvSpPr>
          <p:nvPr>
            <p:ph type="ftr" sz="quarter" idx="11"/>
          </p:nvPr>
        </p:nvSpPr>
        <p:spPr/>
        <p:txBody>
          <a:bodyPr/>
          <a:lstStyle/>
          <a:p>
            <a:r>
              <a:rPr lang="en-US" altLang="zh-TW" smtClean="0"/>
              <a:t>1</a:t>
            </a:r>
            <a:endParaRPr lang="zh-TW" altLang="en-US"/>
          </a:p>
        </p:txBody>
      </p:sp>
    </p:spTree>
    <p:extLst>
      <p:ext uri="{BB962C8B-B14F-4D97-AF65-F5344CB8AC3E}">
        <p14:creationId xmlns:p14="http://schemas.microsoft.com/office/powerpoint/2010/main" val="31298857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dirty="0" smtClean="0"/>
              <a:t>This approach differs from the cluster based approach where sentences are ranked based on its closeness to cluster centroid.</a:t>
            </a:r>
          </a:p>
          <a:p>
            <a:endParaRPr lang="en-US" dirty="0" smtClean="0"/>
          </a:p>
          <a:p>
            <a:r>
              <a:rPr lang="en-US" dirty="0" smtClean="0"/>
              <a:t>However, this approach depends heavily on sentence similarity to generate graph, without “understanding” the relationship between the sentences.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LexRank</a:t>
            </a:r>
            <a:r>
              <a:rPr lang="en-US" dirty="0" smtClean="0"/>
              <a:t> – TF-IDF cosine similarity measure</a:t>
            </a:r>
            <a:r>
              <a:rPr lang="en-US" baseline="0" dirty="0" smtClean="0"/>
              <a:t> TF-IDF</a:t>
            </a:r>
            <a:r>
              <a:rPr lang="zh-TW" altLang="en-US" sz="1200" b="0" i="0" kern="1200" dirty="0" smtClean="0">
                <a:solidFill>
                  <a:schemeClr val="tx1"/>
                </a:solidFill>
                <a:effectLst/>
                <a:latin typeface="+mn-lt"/>
                <a:ea typeface="+mn-ea"/>
                <a:cs typeface="+mn-cs"/>
              </a:rPr>
              <a:t>餘弦相似性</a:t>
            </a:r>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TextRank</a:t>
            </a:r>
            <a:r>
              <a:rPr lang="en-US" baseline="0" dirty="0" smtClean="0"/>
              <a:t> – similar measure to LexRank based on the number of words two sentences have in common (normalized/</a:t>
            </a:r>
            <a:r>
              <a:rPr lang="zh-TW" altLang="en-US" baseline="0" dirty="0" smtClean="0"/>
              <a:t>標準化</a:t>
            </a:r>
            <a:r>
              <a:rPr lang="en-US" baseline="0" dirty="0" smtClean="0"/>
              <a:t> by the sentences’ length</a:t>
            </a:r>
            <a:r>
              <a:rPr lang="en-US" altLang="zh-TW" baseline="0" dirty="0" smtClean="0"/>
              <a:t>,</a:t>
            </a:r>
            <a:r>
              <a:rPr lang="zh-TW" altLang="en-US" baseline="0" dirty="0" smtClean="0"/>
              <a:t> </a:t>
            </a:r>
            <a:r>
              <a:rPr lang="en-US" altLang="zh-TW" baseline="0" dirty="0" smtClean="0"/>
              <a:t>weight represented as a percentage of words in common</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TextRank:</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aseline="0" dirty="0" smtClean="0"/>
              <a:t>Separate the text into sentences based on a trained model</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aseline="0" dirty="0" smtClean="0"/>
              <a:t>Build a sparse matrix of words and the count it appears in each sentence</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aseline="0" dirty="0" smtClean="0"/>
              <a:t>Normalize each word with </a:t>
            </a:r>
            <a:r>
              <a:rPr lang="en-US" baseline="0" dirty="0" err="1" smtClean="0"/>
              <a:t>tf-idf</a:t>
            </a:r>
            <a:endParaRPr lang="en-US"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aseline="0" dirty="0" smtClean="0"/>
              <a:t>Construct the similarity matrix between sentences</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aseline="0" dirty="0" smtClean="0"/>
              <a:t>Use </a:t>
            </a:r>
            <a:r>
              <a:rPr lang="en-US" baseline="0" dirty="0" err="1" smtClean="0"/>
              <a:t>Pagerank</a:t>
            </a:r>
            <a:r>
              <a:rPr lang="en-US" baseline="0" dirty="0" smtClean="0"/>
              <a:t> to score the sentences in graph</a:t>
            </a:r>
          </a:p>
        </p:txBody>
      </p:sp>
      <p:sp>
        <p:nvSpPr>
          <p:cNvPr id="4" name="投影片編號版面配置區 3"/>
          <p:cNvSpPr>
            <a:spLocks noGrp="1"/>
          </p:cNvSpPr>
          <p:nvPr>
            <p:ph type="sldNum" sz="quarter" idx="10"/>
          </p:nvPr>
        </p:nvSpPr>
        <p:spPr/>
        <p:txBody>
          <a:bodyPr/>
          <a:lstStyle/>
          <a:p>
            <a:fld id="{6121EDE7-F85D-4629-993A-8DDB68DC09A1}" type="slidenum">
              <a:rPr lang="zh-TW" altLang="en-US" smtClean="0"/>
              <a:t>21</a:t>
            </a:fld>
            <a:endParaRPr lang="zh-TW" altLang="en-US"/>
          </a:p>
        </p:txBody>
      </p:sp>
      <p:sp>
        <p:nvSpPr>
          <p:cNvPr id="5" name="頁尾版面配置區 4"/>
          <p:cNvSpPr>
            <a:spLocks noGrp="1"/>
          </p:cNvSpPr>
          <p:nvPr>
            <p:ph type="ftr" sz="quarter" idx="11"/>
          </p:nvPr>
        </p:nvSpPr>
        <p:spPr/>
        <p:txBody>
          <a:bodyPr/>
          <a:lstStyle/>
          <a:p>
            <a:r>
              <a:rPr lang="en-US" altLang="zh-TW" smtClean="0"/>
              <a:t>1</a:t>
            </a:r>
            <a:endParaRPr lang="zh-TW" altLang="en-US"/>
          </a:p>
        </p:txBody>
      </p:sp>
    </p:spTree>
    <p:extLst>
      <p:ext uri="{BB962C8B-B14F-4D97-AF65-F5344CB8AC3E}">
        <p14:creationId xmlns:p14="http://schemas.microsoft.com/office/powerpoint/2010/main" val="28124827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dirty="0" smtClean="0"/>
              <a:t>This approach differs from the cluster based approach where sentences are ranked based on its closeness to cluster centroid.</a:t>
            </a:r>
          </a:p>
          <a:p>
            <a:endParaRPr lang="en-US" dirty="0" smtClean="0"/>
          </a:p>
          <a:p>
            <a:r>
              <a:rPr lang="en-US" dirty="0" smtClean="0"/>
              <a:t>However, this approach depends heavily on sentence similarity to generate graph, without “understanding” the relationship between the sentences.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LexRank</a:t>
            </a:r>
            <a:r>
              <a:rPr lang="en-US" dirty="0" smtClean="0"/>
              <a:t> – TF-IDF cosine similarity measure</a:t>
            </a:r>
            <a:r>
              <a:rPr lang="en-US" baseline="0" dirty="0" smtClean="0"/>
              <a:t> TF-IDF</a:t>
            </a:r>
            <a:r>
              <a:rPr lang="zh-TW" altLang="en-US" sz="1200" b="0" i="0" kern="1200" dirty="0" smtClean="0">
                <a:solidFill>
                  <a:schemeClr val="tx1"/>
                </a:solidFill>
                <a:effectLst/>
                <a:latin typeface="+mn-lt"/>
                <a:ea typeface="+mn-ea"/>
                <a:cs typeface="+mn-cs"/>
              </a:rPr>
              <a:t>餘弦相似性</a:t>
            </a:r>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TextRank</a:t>
            </a:r>
            <a:r>
              <a:rPr lang="en-US" baseline="0" dirty="0" smtClean="0"/>
              <a:t> – similar measure to LexRank based on the number of words two sentences have in common (normalized/</a:t>
            </a:r>
            <a:r>
              <a:rPr lang="zh-TW" altLang="en-US" baseline="0" dirty="0" smtClean="0"/>
              <a:t>標準化</a:t>
            </a:r>
            <a:r>
              <a:rPr lang="en-US" baseline="0" dirty="0" smtClean="0"/>
              <a:t> by the sentences’ length</a:t>
            </a:r>
            <a:r>
              <a:rPr lang="en-US" altLang="zh-TW" baseline="0" dirty="0" smtClean="0"/>
              <a:t>,</a:t>
            </a:r>
            <a:r>
              <a:rPr lang="zh-TW" altLang="en-US" baseline="0" dirty="0" smtClean="0"/>
              <a:t> </a:t>
            </a:r>
            <a:r>
              <a:rPr lang="en-US" altLang="zh-TW" baseline="0" dirty="0" smtClean="0"/>
              <a:t>weight represented as a percentage of words in common</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TextRank:</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aseline="0" dirty="0" smtClean="0"/>
              <a:t>Separate the text into sentences based on a trained model</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aseline="0" dirty="0" smtClean="0"/>
              <a:t>Build a sparse matrix of words and the count it appears in each sentence</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aseline="0" dirty="0" smtClean="0"/>
              <a:t>Normalize each word with </a:t>
            </a:r>
            <a:r>
              <a:rPr lang="en-US" baseline="0" dirty="0" err="1" smtClean="0"/>
              <a:t>tf-idf</a:t>
            </a:r>
            <a:endParaRPr lang="en-US"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aseline="0" dirty="0" smtClean="0"/>
              <a:t>Construct the similarity matrix between sentences</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aseline="0" dirty="0" smtClean="0"/>
              <a:t>Use </a:t>
            </a:r>
            <a:r>
              <a:rPr lang="en-US" baseline="0" dirty="0" err="1" smtClean="0"/>
              <a:t>Pagerank</a:t>
            </a:r>
            <a:r>
              <a:rPr lang="en-US" baseline="0" dirty="0" smtClean="0"/>
              <a:t> to score the sentences in graph</a:t>
            </a:r>
          </a:p>
        </p:txBody>
      </p:sp>
      <p:sp>
        <p:nvSpPr>
          <p:cNvPr id="4" name="投影片編號版面配置區 3"/>
          <p:cNvSpPr>
            <a:spLocks noGrp="1"/>
          </p:cNvSpPr>
          <p:nvPr>
            <p:ph type="sldNum" sz="quarter" idx="10"/>
          </p:nvPr>
        </p:nvSpPr>
        <p:spPr/>
        <p:txBody>
          <a:bodyPr/>
          <a:lstStyle/>
          <a:p>
            <a:fld id="{6121EDE7-F85D-4629-993A-8DDB68DC09A1}" type="slidenum">
              <a:rPr lang="zh-TW" altLang="en-US" smtClean="0"/>
              <a:t>22</a:t>
            </a:fld>
            <a:endParaRPr lang="zh-TW" altLang="en-US"/>
          </a:p>
        </p:txBody>
      </p:sp>
      <p:sp>
        <p:nvSpPr>
          <p:cNvPr id="5" name="頁尾版面配置區 4"/>
          <p:cNvSpPr>
            <a:spLocks noGrp="1"/>
          </p:cNvSpPr>
          <p:nvPr>
            <p:ph type="ftr" sz="quarter" idx="11"/>
          </p:nvPr>
        </p:nvSpPr>
        <p:spPr/>
        <p:txBody>
          <a:bodyPr/>
          <a:lstStyle/>
          <a:p>
            <a:r>
              <a:rPr lang="en-US" altLang="zh-TW" smtClean="0"/>
              <a:t>1</a:t>
            </a:r>
            <a:endParaRPr lang="zh-TW" altLang="en-US"/>
          </a:p>
        </p:txBody>
      </p:sp>
    </p:spTree>
    <p:extLst>
      <p:ext uri="{BB962C8B-B14F-4D97-AF65-F5344CB8AC3E}">
        <p14:creationId xmlns:p14="http://schemas.microsoft.com/office/powerpoint/2010/main" val="2812482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dirty="0" smtClean="0"/>
              <a:t>Generic – model makes no assumptions about the domain or content of the text to be summarized</a:t>
            </a:r>
          </a:p>
          <a:p>
            <a:r>
              <a:rPr lang="en-US" dirty="0" smtClean="0"/>
              <a:t>Domain-specific</a:t>
            </a:r>
            <a:r>
              <a:rPr lang="en-US" baseline="0" dirty="0" smtClean="0"/>
              <a:t> – where the model uses domain-specific knowledge to form a more accurate summary (e.g., medical papers, finance articles, weather news)</a:t>
            </a:r>
          </a:p>
          <a:p>
            <a:r>
              <a:rPr lang="en-US" baseline="0" dirty="0" smtClean="0"/>
              <a:t>Query-based – contains only information which are queried by the user (e.g., snippets produced by search engine)</a:t>
            </a:r>
          </a:p>
          <a:p>
            <a:endParaRPr lang="en-US" dirty="0"/>
          </a:p>
        </p:txBody>
      </p:sp>
      <p:sp>
        <p:nvSpPr>
          <p:cNvPr id="4" name="投影片編號版面配置區 3"/>
          <p:cNvSpPr>
            <a:spLocks noGrp="1"/>
          </p:cNvSpPr>
          <p:nvPr>
            <p:ph type="sldNum" sz="quarter" idx="10"/>
          </p:nvPr>
        </p:nvSpPr>
        <p:spPr/>
        <p:txBody>
          <a:bodyPr/>
          <a:lstStyle/>
          <a:p>
            <a:fld id="{6121EDE7-F85D-4629-993A-8DDB68DC09A1}" type="slidenum">
              <a:rPr lang="zh-TW" altLang="en-US" smtClean="0"/>
              <a:t>4</a:t>
            </a:fld>
            <a:endParaRPr lang="zh-TW" altLang="en-US"/>
          </a:p>
        </p:txBody>
      </p:sp>
      <p:sp>
        <p:nvSpPr>
          <p:cNvPr id="5" name="頁尾版面配置區 4"/>
          <p:cNvSpPr>
            <a:spLocks noGrp="1"/>
          </p:cNvSpPr>
          <p:nvPr>
            <p:ph type="ftr" sz="quarter" idx="11"/>
          </p:nvPr>
        </p:nvSpPr>
        <p:spPr/>
        <p:txBody>
          <a:bodyPr/>
          <a:lstStyle/>
          <a:p>
            <a:r>
              <a:rPr lang="en-US" altLang="zh-TW" smtClean="0"/>
              <a:t>1</a:t>
            </a:r>
            <a:endParaRPr lang="zh-TW" altLang="en-US"/>
          </a:p>
        </p:txBody>
      </p:sp>
    </p:spTree>
    <p:extLst>
      <p:ext uri="{BB962C8B-B14F-4D97-AF65-F5344CB8AC3E}">
        <p14:creationId xmlns:p14="http://schemas.microsoft.com/office/powerpoint/2010/main" val="3887614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dirty="0" smtClean="0"/>
              <a:t>Data Pre-Processing</a:t>
            </a:r>
            <a:r>
              <a:rPr lang="en-US" baseline="0" dirty="0" smtClean="0"/>
              <a:t> – Includes </a:t>
            </a:r>
            <a:r>
              <a:rPr lang="en-US" b="1" baseline="0" dirty="0" smtClean="0"/>
              <a:t>cleaning</a:t>
            </a:r>
            <a:r>
              <a:rPr lang="en-US" b="0" baseline="0" dirty="0" smtClean="0"/>
              <a:t>, </a:t>
            </a:r>
            <a:r>
              <a:rPr lang="en-US" b="1" baseline="0" dirty="0" smtClean="0"/>
              <a:t>instance</a:t>
            </a:r>
            <a:r>
              <a:rPr lang="en-US" b="0" baseline="0" dirty="0" smtClean="0"/>
              <a:t> </a:t>
            </a:r>
            <a:r>
              <a:rPr lang="en-US" b="1" baseline="0" dirty="0" smtClean="0"/>
              <a:t>selection</a:t>
            </a:r>
            <a:r>
              <a:rPr lang="zh-TW" altLang="en-US" b="1" baseline="0" dirty="0" smtClean="0"/>
              <a:t> </a:t>
            </a:r>
            <a:r>
              <a:rPr lang="en-US" altLang="zh-TW" b="1" baseline="0" dirty="0" smtClean="0"/>
              <a:t>(dataset reduction)</a:t>
            </a:r>
            <a:r>
              <a:rPr lang="en-US" b="0" baseline="0" dirty="0" smtClean="0"/>
              <a:t>, </a:t>
            </a:r>
            <a:r>
              <a:rPr lang="en-US" b="1" baseline="0" dirty="0" smtClean="0"/>
              <a:t>normalization</a:t>
            </a:r>
            <a:r>
              <a:rPr lang="en-US" b="0" baseline="0" dirty="0" smtClean="0"/>
              <a:t>, </a:t>
            </a:r>
            <a:r>
              <a:rPr lang="en-US" b="1" baseline="0" dirty="0" smtClean="0"/>
              <a:t>transformation</a:t>
            </a:r>
            <a:r>
              <a:rPr lang="en-US" b="0" baseline="0" dirty="0" smtClean="0"/>
              <a:t>, </a:t>
            </a:r>
            <a:r>
              <a:rPr lang="en-US" b="1" baseline="0" dirty="0" smtClean="0"/>
              <a:t>feature</a:t>
            </a:r>
            <a:r>
              <a:rPr lang="en-US" b="0" baseline="0" dirty="0" smtClean="0"/>
              <a:t> </a:t>
            </a:r>
            <a:r>
              <a:rPr lang="en-US" b="1" baseline="0" dirty="0" smtClean="0"/>
              <a:t>extraction</a:t>
            </a:r>
            <a:r>
              <a:rPr lang="en-US" b="0" baseline="0" dirty="0" smtClean="0"/>
              <a:t> </a:t>
            </a:r>
            <a:r>
              <a:rPr lang="en-US" b="1" baseline="0" dirty="0" smtClean="0"/>
              <a:t>and</a:t>
            </a:r>
            <a:r>
              <a:rPr lang="en-US" b="0" baseline="0" dirty="0" smtClean="0"/>
              <a:t> </a:t>
            </a:r>
            <a:r>
              <a:rPr lang="en-US" b="1" baseline="0" dirty="0" smtClean="0"/>
              <a:t>selection</a:t>
            </a:r>
            <a:endParaRPr lang="en-US" b="1" baseline="0" dirty="0" smtClean="0"/>
          </a:p>
          <a:p>
            <a:endParaRPr lang="en-US" b="1" baseline="0" dirty="0" smtClean="0"/>
          </a:p>
          <a:p>
            <a:r>
              <a:rPr lang="en-US" b="0" baseline="0" dirty="0" smtClean="0"/>
              <a:t>Data Mining -&gt; Data Cleaning -&gt; Data Integration -&gt; Data Normalization -&gt; Data Aggregation -&gt; Instance Selection -&gt; Feature Engineering (Selection and Construction) -&gt; Modeling -&gt; Evaluation -&gt; Visualization/Summarization</a:t>
            </a:r>
          </a:p>
        </p:txBody>
      </p:sp>
      <p:sp>
        <p:nvSpPr>
          <p:cNvPr id="4" name="投影片編號版面配置區 3"/>
          <p:cNvSpPr>
            <a:spLocks noGrp="1"/>
          </p:cNvSpPr>
          <p:nvPr>
            <p:ph type="sldNum" sz="quarter" idx="10"/>
          </p:nvPr>
        </p:nvSpPr>
        <p:spPr/>
        <p:txBody>
          <a:bodyPr/>
          <a:lstStyle/>
          <a:p>
            <a:fld id="{6121EDE7-F85D-4629-993A-8DDB68DC09A1}" type="slidenum">
              <a:rPr lang="zh-TW" altLang="en-US" smtClean="0"/>
              <a:t>5</a:t>
            </a:fld>
            <a:endParaRPr lang="zh-TW" altLang="en-US"/>
          </a:p>
        </p:txBody>
      </p:sp>
      <p:sp>
        <p:nvSpPr>
          <p:cNvPr id="5" name="頁尾版面配置區 4"/>
          <p:cNvSpPr>
            <a:spLocks noGrp="1"/>
          </p:cNvSpPr>
          <p:nvPr>
            <p:ph type="ftr" sz="quarter" idx="11"/>
          </p:nvPr>
        </p:nvSpPr>
        <p:spPr/>
        <p:txBody>
          <a:bodyPr/>
          <a:lstStyle/>
          <a:p>
            <a:r>
              <a:rPr lang="en-US" altLang="zh-TW" smtClean="0"/>
              <a:t>1</a:t>
            </a:r>
            <a:endParaRPr lang="zh-TW" altLang="en-US"/>
          </a:p>
        </p:txBody>
      </p:sp>
    </p:spTree>
    <p:extLst>
      <p:ext uri="{BB962C8B-B14F-4D97-AF65-F5344CB8AC3E}">
        <p14:creationId xmlns:p14="http://schemas.microsoft.com/office/powerpoint/2010/main" val="2029240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Data Mining -&gt; Data Cleaning -&gt; Data Integration -&gt; Data Normalization -&gt; Data Aggregation -&gt; Instance Selection -&gt; Feature Engineering (Selection and Construction) -&gt; Modeling -&gt; Evaluation -&gt; Visualization/Summarization</a:t>
            </a:r>
            <a:endParaRPr lang="en-US" dirty="0" smtClean="0"/>
          </a:p>
          <a:p>
            <a:endParaRPr lang="en-US" dirty="0" smtClean="0"/>
          </a:p>
          <a:p>
            <a:r>
              <a:rPr lang="en-US" dirty="0" smtClean="0"/>
              <a:t>Data Pre-Processing</a:t>
            </a:r>
            <a:r>
              <a:rPr lang="en-US" baseline="0" dirty="0" smtClean="0"/>
              <a:t> – Includes </a:t>
            </a:r>
            <a:r>
              <a:rPr lang="en-US" b="1" baseline="0" dirty="0" smtClean="0"/>
              <a:t>cleaning</a:t>
            </a:r>
            <a:r>
              <a:rPr lang="en-US" b="0" baseline="0" dirty="0" smtClean="0"/>
              <a:t>, </a:t>
            </a:r>
            <a:r>
              <a:rPr lang="en-US" b="1" baseline="0" dirty="0" smtClean="0"/>
              <a:t>instance</a:t>
            </a:r>
            <a:r>
              <a:rPr lang="en-US" b="0" baseline="0" dirty="0" smtClean="0"/>
              <a:t> </a:t>
            </a:r>
            <a:r>
              <a:rPr lang="en-US" b="1" baseline="0" dirty="0" smtClean="0"/>
              <a:t>selection</a:t>
            </a:r>
            <a:r>
              <a:rPr lang="zh-TW" altLang="en-US" b="1" baseline="0" dirty="0" smtClean="0"/>
              <a:t> </a:t>
            </a:r>
            <a:r>
              <a:rPr lang="en-US" altLang="zh-TW" b="1" baseline="0" dirty="0" smtClean="0"/>
              <a:t>(dataset reduction)</a:t>
            </a:r>
            <a:r>
              <a:rPr lang="en-US" b="0" baseline="0" dirty="0" smtClean="0"/>
              <a:t>, </a:t>
            </a:r>
            <a:r>
              <a:rPr lang="en-US" b="1" baseline="0" dirty="0" smtClean="0"/>
              <a:t>normalization</a:t>
            </a:r>
            <a:r>
              <a:rPr lang="en-US" b="0" baseline="0" dirty="0" smtClean="0"/>
              <a:t>, </a:t>
            </a:r>
            <a:r>
              <a:rPr lang="en-US" b="1" baseline="0" dirty="0" smtClean="0"/>
              <a:t>transformation</a:t>
            </a:r>
            <a:r>
              <a:rPr lang="en-US" b="0" baseline="0" dirty="0" smtClean="0"/>
              <a:t>, </a:t>
            </a:r>
            <a:r>
              <a:rPr lang="en-US" b="1" baseline="0" dirty="0" smtClean="0"/>
              <a:t>feature</a:t>
            </a:r>
            <a:r>
              <a:rPr lang="en-US" b="0" baseline="0" dirty="0" smtClean="0"/>
              <a:t> </a:t>
            </a:r>
            <a:r>
              <a:rPr lang="en-US" b="1" baseline="0" dirty="0" smtClean="0"/>
              <a:t>extraction</a:t>
            </a:r>
            <a:r>
              <a:rPr lang="en-US" b="0" baseline="0" dirty="0" smtClean="0"/>
              <a:t> </a:t>
            </a:r>
            <a:r>
              <a:rPr lang="en-US" b="1" baseline="0" dirty="0" smtClean="0"/>
              <a:t>and</a:t>
            </a:r>
            <a:r>
              <a:rPr lang="en-US" b="0" baseline="0" dirty="0" smtClean="0"/>
              <a:t> </a:t>
            </a:r>
            <a:r>
              <a:rPr lang="en-US" b="1" baseline="0" dirty="0" smtClean="0"/>
              <a:t>selection</a:t>
            </a:r>
          </a:p>
        </p:txBody>
      </p:sp>
      <p:sp>
        <p:nvSpPr>
          <p:cNvPr id="4" name="投影片編號版面配置區 3"/>
          <p:cNvSpPr>
            <a:spLocks noGrp="1"/>
          </p:cNvSpPr>
          <p:nvPr>
            <p:ph type="sldNum" sz="quarter" idx="10"/>
          </p:nvPr>
        </p:nvSpPr>
        <p:spPr/>
        <p:txBody>
          <a:bodyPr/>
          <a:lstStyle/>
          <a:p>
            <a:fld id="{6121EDE7-F85D-4629-993A-8DDB68DC09A1}" type="slidenum">
              <a:rPr lang="zh-TW" altLang="en-US" smtClean="0"/>
              <a:t>6</a:t>
            </a:fld>
            <a:endParaRPr lang="zh-TW" altLang="en-US"/>
          </a:p>
        </p:txBody>
      </p:sp>
      <p:sp>
        <p:nvSpPr>
          <p:cNvPr id="5" name="頁尾版面配置區 4"/>
          <p:cNvSpPr>
            <a:spLocks noGrp="1"/>
          </p:cNvSpPr>
          <p:nvPr>
            <p:ph type="ftr" sz="quarter" idx="11"/>
          </p:nvPr>
        </p:nvSpPr>
        <p:spPr/>
        <p:txBody>
          <a:bodyPr/>
          <a:lstStyle/>
          <a:p>
            <a:r>
              <a:rPr lang="en-US" altLang="zh-TW" smtClean="0"/>
              <a:t>1</a:t>
            </a:r>
            <a:endParaRPr lang="zh-TW" altLang="en-US"/>
          </a:p>
        </p:txBody>
      </p:sp>
    </p:spTree>
    <p:extLst>
      <p:ext uri="{BB962C8B-B14F-4D97-AF65-F5344CB8AC3E}">
        <p14:creationId xmlns:p14="http://schemas.microsoft.com/office/powerpoint/2010/main" val="2029240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dirty="0" smtClean="0"/>
              <a:t>Data Pre-Processing</a:t>
            </a:r>
            <a:r>
              <a:rPr lang="en-US" baseline="0" dirty="0" smtClean="0"/>
              <a:t> – Includes </a:t>
            </a:r>
            <a:r>
              <a:rPr lang="en-US" b="1" baseline="0" dirty="0" smtClean="0"/>
              <a:t>cleaning</a:t>
            </a:r>
            <a:r>
              <a:rPr lang="en-US" b="0" baseline="0" dirty="0" smtClean="0"/>
              <a:t>, </a:t>
            </a:r>
            <a:r>
              <a:rPr lang="en-US" b="1" baseline="0" dirty="0" smtClean="0"/>
              <a:t>instance</a:t>
            </a:r>
            <a:r>
              <a:rPr lang="en-US" b="0" baseline="0" dirty="0" smtClean="0"/>
              <a:t> </a:t>
            </a:r>
            <a:r>
              <a:rPr lang="en-US" b="1" baseline="0" dirty="0" smtClean="0"/>
              <a:t>selection</a:t>
            </a:r>
            <a:r>
              <a:rPr lang="zh-TW" altLang="en-US" b="1" baseline="0" dirty="0" smtClean="0"/>
              <a:t> </a:t>
            </a:r>
            <a:r>
              <a:rPr lang="en-US" altLang="zh-TW" b="1" baseline="0" dirty="0" smtClean="0"/>
              <a:t>(dataset reduction)</a:t>
            </a:r>
            <a:r>
              <a:rPr lang="en-US" b="0" baseline="0" dirty="0" smtClean="0"/>
              <a:t>, </a:t>
            </a:r>
            <a:r>
              <a:rPr lang="en-US" b="1" baseline="0" dirty="0" smtClean="0"/>
              <a:t>normalization</a:t>
            </a:r>
            <a:r>
              <a:rPr lang="en-US" b="0" baseline="0" dirty="0" smtClean="0"/>
              <a:t>, </a:t>
            </a:r>
            <a:r>
              <a:rPr lang="en-US" b="1" baseline="0" dirty="0" smtClean="0"/>
              <a:t>transformation</a:t>
            </a:r>
            <a:r>
              <a:rPr lang="en-US" b="0" baseline="0" dirty="0" smtClean="0"/>
              <a:t>, </a:t>
            </a:r>
            <a:r>
              <a:rPr lang="en-US" b="1" baseline="0" dirty="0" smtClean="0"/>
              <a:t>feature</a:t>
            </a:r>
            <a:r>
              <a:rPr lang="en-US" b="0" baseline="0" dirty="0" smtClean="0"/>
              <a:t> </a:t>
            </a:r>
            <a:r>
              <a:rPr lang="en-US" b="1" baseline="0" dirty="0" smtClean="0"/>
              <a:t>extraction</a:t>
            </a:r>
            <a:r>
              <a:rPr lang="en-US" b="0" baseline="0" dirty="0" smtClean="0"/>
              <a:t> </a:t>
            </a:r>
            <a:r>
              <a:rPr lang="en-US" b="1" baseline="0" dirty="0" smtClean="0"/>
              <a:t>and</a:t>
            </a:r>
            <a:r>
              <a:rPr lang="en-US" b="0" baseline="0" dirty="0" smtClean="0"/>
              <a:t> </a:t>
            </a:r>
            <a:r>
              <a:rPr lang="en-US" b="1" baseline="0" dirty="0" smtClean="0"/>
              <a:t>selection</a:t>
            </a:r>
          </a:p>
          <a:p>
            <a:endParaRPr lang="en-US" b="1" baseline="0" dirty="0" smtClean="0"/>
          </a:p>
          <a:p>
            <a:r>
              <a:rPr lang="en-US" b="0" baseline="0" dirty="0" smtClean="0"/>
              <a:t>Data Mining -&gt; Data Cleaning -&gt; Data Integration -&gt; Data Normalization -&gt; Data Aggregation -&gt; Instance Selection -&gt; Feature Engineering (Selection and Construction) -&gt; Modeling -&gt; Evaluation -&gt; Visualization/Summarization</a:t>
            </a:r>
          </a:p>
        </p:txBody>
      </p:sp>
      <p:sp>
        <p:nvSpPr>
          <p:cNvPr id="4" name="投影片編號版面配置區 3"/>
          <p:cNvSpPr>
            <a:spLocks noGrp="1"/>
          </p:cNvSpPr>
          <p:nvPr>
            <p:ph type="sldNum" sz="quarter" idx="10"/>
          </p:nvPr>
        </p:nvSpPr>
        <p:spPr/>
        <p:txBody>
          <a:bodyPr/>
          <a:lstStyle/>
          <a:p>
            <a:fld id="{6121EDE7-F85D-4629-993A-8DDB68DC09A1}" type="slidenum">
              <a:rPr lang="zh-TW" altLang="en-US" smtClean="0"/>
              <a:t>7</a:t>
            </a:fld>
            <a:endParaRPr lang="zh-TW" altLang="en-US"/>
          </a:p>
        </p:txBody>
      </p:sp>
      <p:sp>
        <p:nvSpPr>
          <p:cNvPr id="5" name="頁尾版面配置區 4"/>
          <p:cNvSpPr>
            <a:spLocks noGrp="1"/>
          </p:cNvSpPr>
          <p:nvPr>
            <p:ph type="ftr" sz="quarter" idx="11"/>
          </p:nvPr>
        </p:nvSpPr>
        <p:spPr/>
        <p:txBody>
          <a:bodyPr/>
          <a:lstStyle/>
          <a:p>
            <a:r>
              <a:rPr lang="en-US" altLang="zh-TW" smtClean="0"/>
              <a:t>1</a:t>
            </a:r>
            <a:endParaRPr lang="zh-TW" altLang="en-US"/>
          </a:p>
        </p:txBody>
      </p:sp>
    </p:spTree>
    <p:extLst>
      <p:ext uri="{BB962C8B-B14F-4D97-AF65-F5344CB8AC3E}">
        <p14:creationId xmlns:p14="http://schemas.microsoft.com/office/powerpoint/2010/main" val="2029240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baseline="0" dirty="0" smtClean="0"/>
              <a:t>https://thescipub.com/PDF/jcssp.2016.178.190.pdf</a:t>
            </a:r>
          </a:p>
          <a:p>
            <a:r>
              <a:rPr lang="en-US" baseline="0" dirty="0" smtClean="0"/>
              <a:t>https</a:t>
            </a:r>
            <a:r>
              <a:rPr lang="en-US" baseline="0" dirty="0" smtClean="0"/>
              <a:t>://github.com/miso-belica/sumy</a:t>
            </a:r>
          </a:p>
          <a:p>
            <a:r>
              <a:rPr lang="en-US" b="1" baseline="0" dirty="0" smtClean="0"/>
              <a:t>Template based</a:t>
            </a:r>
            <a:r>
              <a:rPr lang="en-US" b="0" baseline="0" dirty="0" smtClean="0"/>
              <a:t> – Uses templates acquired from human-authored summaries (using a clustering and multi-sentence fusion algorithm) to segment a document based on topics, and then extract important phrases from it. Then, a system selects templates by referring to the relationship between human-authored summaries and their sources and fills the templates with the phrases to create summaries</a:t>
            </a:r>
          </a:p>
        </p:txBody>
      </p:sp>
      <p:sp>
        <p:nvSpPr>
          <p:cNvPr id="4" name="投影片編號版面配置區 3"/>
          <p:cNvSpPr>
            <a:spLocks noGrp="1"/>
          </p:cNvSpPr>
          <p:nvPr>
            <p:ph type="sldNum" sz="quarter" idx="10"/>
          </p:nvPr>
        </p:nvSpPr>
        <p:spPr/>
        <p:txBody>
          <a:bodyPr/>
          <a:lstStyle/>
          <a:p>
            <a:fld id="{6121EDE7-F85D-4629-993A-8DDB68DC09A1}" type="slidenum">
              <a:rPr lang="zh-TW" altLang="en-US" smtClean="0"/>
              <a:t>8</a:t>
            </a:fld>
            <a:endParaRPr lang="zh-TW" altLang="en-US"/>
          </a:p>
        </p:txBody>
      </p:sp>
      <p:sp>
        <p:nvSpPr>
          <p:cNvPr id="5" name="頁尾版面配置區 4"/>
          <p:cNvSpPr>
            <a:spLocks noGrp="1"/>
          </p:cNvSpPr>
          <p:nvPr>
            <p:ph type="ftr" sz="quarter" idx="11"/>
          </p:nvPr>
        </p:nvSpPr>
        <p:spPr/>
        <p:txBody>
          <a:bodyPr/>
          <a:lstStyle/>
          <a:p>
            <a:r>
              <a:rPr lang="en-US" altLang="zh-TW" smtClean="0"/>
              <a:t>1</a:t>
            </a:r>
            <a:endParaRPr lang="zh-TW" altLang="en-US"/>
          </a:p>
        </p:txBody>
      </p:sp>
    </p:spTree>
    <p:extLst>
      <p:ext uri="{BB962C8B-B14F-4D97-AF65-F5344CB8AC3E}">
        <p14:creationId xmlns:p14="http://schemas.microsoft.com/office/powerpoint/2010/main" val="251697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dirty="0" smtClean="0"/>
              <a:t>Machine</a:t>
            </a:r>
            <a:r>
              <a:rPr lang="en-US" baseline="0" dirty="0" smtClean="0"/>
              <a:t> Learning Approach: requires training data for supervised learning</a:t>
            </a:r>
          </a:p>
          <a:p>
            <a:r>
              <a:rPr lang="en-US" baseline="0" dirty="0" smtClean="0"/>
              <a:t>Lexicon-based Approach: does not require training data</a:t>
            </a:r>
            <a:endParaRPr lang="en-US" dirty="0"/>
          </a:p>
        </p:txBody>
      </p:sp>
      <p:sp>
        <p:nvSpPr>
          <p:cNvPr id="4" name="投影片編號版面配置區 3"/>
          <p:cNvSpPr>
            <a:spLocks noGrp="1"/>
          </p:cNvSpPr>
          <p:nvPr>
            <p:ph type="sldNum" sz="quarter" idx="10"/>
          </p:nvPr>
        </p:nvSpPr>
        <p:spPr/>
        <p:txBody>
          <a:bodyPr/>
          <a:lstStyle/>
          <a:p>
            <a:fld id="{6121EDE7-F85D-4629-993A-8DDB68DC09A1}" type="slidenum">
              <a:rPr lang="zh-TW" altLang="en-US" smtClean="0"/>
              <a:t>10</a:t>
            </a:fld>
            <a:endParaRPr lang="zh-TW" altLang="en-US"/>
          </a:p>
        </p:txBody>
      </p:sp>
      <p:sp>
        <p:nvSpPr>
          <p:cNvPr id="5" name="頁尾版面配置區 4"/>
          <p:cNvSpPr>
            <a:spLocks noGrp="1"/>
          </p:cNvSpPr>
          <p:nvPr>
            <p:ph type="ftr" sz="quarter" idx="11"/>
          </p:nvPr>
        </p:nvSpPr>
        <p:spPr/>
        <p:txBody>
          <a:bodyPr/>
          <a:lstStyle/>
          <a:p>
            <a:r>
              <a:rPr lang="en-US" altLang="zh-TW" smtClean="0"/>
              <a:t>1</a:t>
            </a:r>
            <a:endParaRPr lang="zh-TW" altLang="en-US"/>
          </a:p>
        </p:txBody>
      </p:sp>
    </p:spTree>
    <p:extLst>
      <p:ext uri="{BB962C8B-B14F-4D97-AF65-F5344CB8AC3E}">
        <p14:creationId xmlns:p14="http://schemas.microsoft.com/office/powerpoint/2010/main" val="2853399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dirty="0" smtClean="0"/>
              <a:t>Data Pre-Processing</a:t>
            </a:r>
            <a:r>
              <a:rPr lang="en-US" baseline="0" dirty="0" smtClean="0"/>
              <a:t> – Includes </a:t>
            </a:r>
            <a:r>
              <a:rPr lang="en-US" b="1" baseline="0" dirty="0" smtClean="0"/>
              <a:t>cleaning</a:t>
            </a:r>
            <a:r>
              <a:rPr lang="en-US" b="0" baseline="0" dirty="0" smtClean="0"/>
              <a:t>, </a:t>
            </a:r>
            <a:r>
              <a:rPr lang="en-US" b="1" baseline="0" dirty="0" smtClean="0"/>
              <a:t>instance</a:t>
            </a:r>
            <a:r>
              <a:rPr lang="en-US" b="0" baseline="0" dirty="0" smtClean="0"/>
              <a:t> </a:t>
            </a:r>
            <a:r>
              <a:rPr lang="en-US" b="1" baseline="0" dirty="0" smtClean="0"/>
              <a:t>selection</a:t>
            </a:r>
            <a:r>
              <a:rPr lang="zh-TW" altLang="en-US" b="1" baseline="0" dirty="0" smtClean="0"/>
              <a:t> </a:t>
            </a:r>
            <a:r>
              <a:rPr lang="en-US" altLang="zh-TW" b="1" baseline="0" dirty="0" smtClean="0"/>
              <a:t>(dataset reduction)</a:t>
            </a:r>
            <a:r>
              <a:rPr lang="en-US" b="0" baseline="0" dirty="0" smtClean="0"/>
              <a:t>, </a:t>
            </a:r>
            <a:r>
              <a:rPr lang="en-US" b="1" baseline="0" dirty="0" smtClean="0"/>
              <a:t>normalization</a:t>
            </a:r>
            <a:r>
              <a:rPr lang="en-US" b="0" baseline="0" dirty="0" smtClean="0"/>
              <a:t>, </a:t>
            </a:r>
            <a:r>
              <a:rPr lang="en-US" b="1" baseline="0" dirty="0" smtClean="0"/>
              <a:t>transformation</a:t>
            </a:r>
            <a:r>
              <a:rPr lang="en-US" b="0" baseline="0" dirty="0" smtClean="0"/>
              <a:t>, </a:t>
            </a:r>
            <a:r>
              <a:rPr lang="en-US" b="1" baseline="0" dirty="0" smtClean="0"/>
              <a:t>feature</a:t>
            </a:r>
            <a:r>
              <a:rPr lang="en-US" b="0" baseline="0" dirty="0" smtClean="0"/>
              <a:t> </a:t>
            </a:r>
            <a:r>
              <a:rPr lang="en-US" b="1" baseline="0" dirty="0" smtClean="0"/>
              <a:t>extraction</a:t>
            </a:r>
            <a:r>
              <a:rPr lang="en-US" b="0" baseline="0" dirty="0" smtClean="0"/>
              <a:t> </a:t>
            </a:r>
            <a:r>
              <a:rPr lang="en-US" b="1" baseline="0" dirty="0" smtClean="0"/>
              <a:t>and</a:t>
            </a:r>
            <a:r>
              <a:rPr lang="en-US" b="0" baseline="0" dirty="0" smtClean="0"/>
              <a:t> </a:t>
            </a:r>
            <a:r>
              <a:rPr lang="en-US" b="1" baseline="0" dirty="0" smtClean="0"/>
              <a:t>selection</a:t>
            </a:r>
          </a:p>
          <a:p>
            <a:endParaRPr lang="en-US" b="1" baseline="0" dirty="0" smtClean="0"/>
          </a:p>
          <a:p>
            <a:r>
              <a:rPr lang="zh-TW" altLang="en-US" b="0" baseline="0" dirty="0" smtClean="0"/>
              <a:t>訓練 </a:t>
            </a:r>
            <a:r>
              <a:rPr lang="en-US" altLang="zh-TW" b="0" baseline="0" dirty="0" smtClean="0"/>
              <a:t>vs. </a:t>
            </a:r>
            <a:r>
              <a:rPr lang="zh-TW" altLang="en-US" b="0" baseline="0" dirty="0" smtClean="0"/>
              <a:t>應用</a:t>
            </a:r>
            <a:endParaRPr lang="en-US" b="0" baseline="0" dirty="0" smtClean="0"/>
          </a:p>
        </p:txBody>
      </p:sp>
      <p:sp>
        <p:nvSpPr>
          <p:cNvPr id="4" name="投影片編號版面配置區 3"/>
          <p:cNvSpPr>
            <a:spLocks noGrp="1"/>
          </p:cNvSpPr>
          <p:nvPr>
            <p:ph type="sldNum" sz="quarter" idx="10"/>
          </p:nvPr>
        </p:nvSpPr>
        <p:spPr/>
        <p:txBody>
          <a:bodyPr/>
          <a:lstStyle/>
          <a:p>
            <a:fld id="{6121EDE7-F85D-4629-993A-8DDB68DC09A1}" type="slidenum">
              <a:rPr lang="zh-TW" altLang="en-US" smtClean="0"/>
              <a:t>11</a:t>
            </a:fld>
            <a:endParaRPr lang="zh-TW" altLang="en-US"/>
          </a:p>
        </p:txBody>
      </p:sp>
      <p:sp>
        <p:nvSpPr>
          <p:cNvPr id="5" name="頁尾版面配置區 4"/>
          <p:cNvSpPr>
            <a:spLocks noGrp="1"/>
          </p:cNvSpPr>
          <p:nvPr>
            <p:ph type="ftr" sz="quarter" idx="11"/>
          </p:nvPr>
        </p:nvSpPr>
        <p:spPr/>
        <p:txBody>
          <a:bodyPr/>
          <a:lstStyle/>
          <a:p>
            <a:r>
              <a:rPr lang="en-US" altLang="zh-TW" smtClean="0"/>
              <a:t>1</a:t>
            </a:r>
            <a:endParaRPr lang="zh-TW" altLang="en-US"/>
          </a:p>
        </p:txBody>
      </p:sp>
    </p:spTree>
    <p:extLst>
      <p:ext uri="{BB962C8B-B14F-4D97-AF65-F5344CB8AC3E}">
        <p14:creationId xmlns:p14="http://schemas.microsoft.com/office/powerpoint/2010/main" val="2029240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Data Mining -&gt; Data Cleaning -&gt; Data Integration -&gt; Data Normalization -&gt; Data Aggregation -&gt; Instance Selection -&gt; Feature Engineering (Selection and Construction) -&gt; Modeling -&gt; Evaluation -&gt; Visualization/Summarization</a:t>
            </a:r>
            <a:endParaRPr lang="en-US" dirty="0" smtClean="0"/>
          </a:p>
          <a:p>
            <a:endParaRPr lang="en-US" dirty="0" smtClean="0"/>
          </a:p>
          <a:p>
            <a:r>
              <a:rPr lang="en-US" dirty="0" smtClean="0"/>
              <a:t>Data Pre-Processing</a:t>
            </a:r>
            <a:r>
              <a:rPr lang="en-US" baseline="0" dirty="0" smtClean="0"/>
              <a:t> – Includes </a:t>
            </a:r>
            <a:r>
              <a:rPr lang="en-US" b="1" baseline="0" dirty="0" smtClean="0"/>
              <a:t>cleaning</a:t>
            </a:r>
            <a:r>
              <a:rPr lang="en-US" b="0" baseline="0" dirty="0" smtClean="0"/>
              <a:t>, </a:t>
            </a:r>
            <a:r>
              <a:rPr lang="en-US" b="1" baseline="0" dirty="0" smtClean="0"/>
              <a:t>instance</a:t>
            </a:r>
            <a:r>
              <a:rPr lang="en-US" b="0" baseline="0" dirty="0" smtClean="0"/>
              <a:t> </a:t>
            </a:r>
            <a:r>
              <a:rPr lang="en-US" b="1" baseline="0" dirty="0" smtClean="0"/>
              <a:t>selection</a:t>
            </a:r>
            <a:r>
              <a:rPr lang="zh-TW" altLang="en-US" b="1" baseline="0" dirty="0" smtClean="0"/>
              <a:t> </a:t>
            </a:r>
            <a:r>
              <a:rPr lang="en-US" altLang="zh-TW" b="1" baseline="0" dirty="0" smtClean="0"/>
              <a:t>(dataset reduction)</a:t>
            </a:r>
            <a:r>
              <a:rPr lang="en-US" b="0" baseline="0" dirty="0" smtClean="0"/>
              <a:t>, </a:t>
            </a:r>
            <a:r>
              <a:rPr lang="en-US" b="1" baseline="0" dirty="0" smtClean="0"/>
              <a:t>normalization</a:t>
            </a:r>
            <a:r>
              <a:rPr lang="en-US" b="0" baseline="0" dirty="0" smtClean="0"/>
              <a:t>, </a:t>
            </a:r>
            <a:r>
              <a:rPr lang="en-US" b="1" baseline="0" dirty="0" smtClean="0"/>
              <a:t>transformation</a:t>
            </a:r>
            <a:r>
              <a:rPr lang="en-US" b="0" baseline="0" dirty="0" smtClean="0"/>
              <a:t>, </a:t>
            </a:r>
            <a:r>
              <a:rPr lang="en-US" b="1" baseline="0" dirty="0" smtClean="0"/>
              <a:t>feature</a:t>
            </a:r>
            <a:r>
              <a:rPr lang="en-US" b="0" baseline="0" dirty="0" smtClean="0"/>
              <a:t> </a:t>
            </a:r>
            <a:r>
              <a:rPr lang="en-US" b="1" baseline="0" dirty="0" smtClean="0"/>
              <a:t>extraction</a:t>
            </a:r>
            <a:r>
              <a:rPr lang="en-US" b="0" baseline="0" dirty="0" smtClean="0"/>
              <a:t> </a:t>
            </a:r>
            <a:r>
              <a:rPr lang="en-US" b="1" baseline="0" dirty="0" smtClean="0"/>
              <a:t>and</a:t>
            </a:r>
            <a:r>
              <a:rPr lang="en-US" b="0" baseline="0" dirty="0" smtClean="0"/>
              <a:t> </a:t>
            </a:r>
            <a:r>
              <a:rPr lang="en-US" b="1" baseline="0" dirty="0" smtClean="0"/>
              <a:t>selection</a:t>
            </a:r>
          </a:p>
        </p:txBody>
      </p:sp>
      <p:sp>
        <p:nvSpPr>
          <p:cNvPr id="4" name="投影片編號版面配置區 3"/>
          <p:cNvSpPr>
            <a:spLocks noGrp="1"/>
          </p:cNvSpPr>
          <p:nvPr>
            <p:ph type="sldNum" sz="quarter" idx="10"/>
          </p:nvPr>
        </p:nvSpPr>
        <p:spPr/>
        <p:txBody>
          <a:bodyPr/>
          <a:lstStyle/>
          <a:p>
            <a:fld id="{6121EDE7-F85D-4629-993A-8DDB68DC09A1}" type="slidenum">
              <a:rPr lang="zh-TW" altLang="en-US" smtClean="0"/>
              <a:t>12</a:t>
            </a:fld>
            <a:endParaRPr lang="zh-TW" altLang="en-US"/>
          </a:p>
        </p:txBody>
      </p:sp>
      <p:sp>
        <p:nvSpPr>
          <p:cNvPr id="5" name="頁尾版面配置區 4"/>
          <p:cNvSpPr>
            <a:spLocks noGrp="1"/>
          </p:cNvSpPr>
          <p:nvPr>
            <p:ph type="ftr" sz="quarter" idx="11"/>
          </p:nvPr>
        </p:nvSpPr>
        <p:spPr/>
        <p:txBody>
          <a:bodyPr/>
          <a:lstStyle/>
          <a:p>
            <a:r>
              <a:rPr lang="en-US" altLang="zh-TW" smtClean="0"/>
              <a:t>1</a:t>
            </a:r>
            <a:endParaRPr lang="zh-TW" altLang="en-US"/>
          </a:p>
        </p:txBody>
      </p:sp>
    </p:spTree>
    <p:extLst>
      <p:ext uri="{BB962C8B-B14F-4D97-AF65-F5344CB8AC3E}">
        <p14:creationId xmlns:p14="http://schemas.microsoft.com/office/powerpoint/2010/main" val="20292400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3.jpeg"/><Relationship Id="rId4" Type="http://schemas.openxmlformats.org/officeDocument/2006/relationships/oleObject" Target="../embeddings/oleObject2.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3.vml"/><Relationship Id="rId5" Type="http://schemas.openxmlformats.org/officeDocument/2006/relationships/image" Target="../media/image4.emf"/><Relationship Id="rId4" Type="http://schemas.openxmlformats.org/officeDocument/2006/relationships/oleObject" Target="../embeddings/oleObject3.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4.vml"/><Relationship Id="rId5" Type="http://schemas.openxmlformats.org/officeDocument/2006/relationships/image" Target="../media/image4.emf"/><Relationship Id="rId4" Type="http://schemas.openxmlformats.org/officeDocument/2006/relationships/oleObject" Target="../embeddings/oleObject4.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pic>
        <p:nvPicPr>
          <p:cNvPr id="4"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 y="-25379"/>
            <a:ext cx="9906001" cy="6433457"/>
          </a:xfrm>
          <a:prstGeom prst="rect">
            <a:avLst/>
          </a:prstGeom>
        </p:spPr>
      </p:pic>
      <p:sp>
        <p:nvSpPr>
          <p:cNvPr id="5" name="Rectangle 7"/>
          <p:cNvSpPr/>
          <p:nvPr userDrawn="1"/>
        </p:nvSpPr>
        <p:spPr>
          <a:xfrm>
            <a:off x="63" y="-25379"/>
            <a:ext cx="9781309" cy="6433457"/>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246" tIns="45621" rIns="91246" bIns="45621" rtlCol="0" anchor="ctr"/>
          <a:lstStyle/>
          <a:p>
            <a:pPr algn="ctr" fontAlgn="base"/>
            <a:endParaRPr lang="en-US">
              <a:solidFill>
                <a:srgbClr val="FFFFFF"/>
              </a:solidFill>
            </a:endParaRPr>
          </a:p>
        </p:txBody>
      </p:sp>
      <p:pic>
        <p:nvPicPr>
          <p:cNvPr id="6"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5379"/>
            <a:ext cx="9906000" cy="6433457"/>
          </a:xfrm>
          <a:prstGeom prst="rect">
            <a:avLst/>
          </a:prstGeom>
        </p:spPr>
      </p:pic>
      <p:sp>
        <p:nvSpPr>
          <p:cNvPr id="7" name="Rectangle 4"/>
          <p:cNvSpPr/>
          <p:nvPr userDrawn="1"/>
        </p:nvSpPr>
        <p:spPr>
          <a:xfrm>
            <a:off x="124759" y="2"/>
            <a:ext cx="9781309" cy="6433457"/>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246" tIns="45621" rIns="91246" bIns="45621" rtlCol="0" anchor="ctr"/>
          <a:lstStyle/>
          <a:p>
            <a:pPr algn="ctr" fontAlgn="base"/>
            <a:endParaRPr lang="en-US">
              <a:solidFill>
                <a:srgbClr val="FFFFFF"/>
              </a:solidFill>
            </a:endParaRPr>
          </a:p>
        </p:txBody>
      </p:sp>
    </p:spTree>
    <p:extLst>
      <p:ext uri="{BB962C8B-B14F-4D97-AF65-F5344CB8AC3E}">
        <p14:creationId xmlns:p14="http://schemas.microsoft.com/office/powerpoint/2010/main" val="303689906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24728" name="Rectangle 152" hidden="1"/>
          <p:cNvGraphicFramePr>
            <a:graphicFrameLocks/>
          </p:cNvGraphicFramePr>
          <p:nvPr>
            <p:custDataLst>
              <p:tags r:id="rId2"/>
            </p:custDataLst>
          </p:nvPr>
        </p:nvGraphicFramePr>
        <p:xfrm>
          <a:off x="3" y="0"/>
          <a:ext cx="171979" cy="158750"/>
        </p:xfrm>
        <a:graphic>
          <a:graphicData uri="http://schemas.openxmlformats.org/presentationml/2006/ole">
            <mc:AlternateContent xmlns:mc="http://schemas.openxmlformats.org/markup-compatibility/2006">
              <mc:Choice xmlns:v="urn:schemas-microsoft-com:vml" Requires="v">
                <p:oleObj spid="_x0000_s7776" name="think-cell Slide" r:id="rId4" imgW="0" imgH="0" progId="TCLayout.ActiveDocument.1">
                  <p:embed/>
                </p:oleObj>
              </mc:Choice>
              <mc:Fallback>
                <p:oleObj name="think-cell Slide" r:id="rId4" imgW="0" imgH="0" progId="TCLayout.ActiveDocument.1">
                  <p:embed/>
                  <p:pic>
                    <p:nvPicPr>
                      <p:cNvPr id="0" name=""/>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3" y="0"/>
                        <a:ext cx="171979"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57"/>
          <p:cNvSpPr>
            <a:spLocks noChangeArrowheads="1"/>
          </p:cNvSpPr>
          <p:nvPr userDrawn="1"/>
        </p:nvSpPr>
        <p:spPr bwMode="auto">
          <a:xfrm>
            <a:off x="1" y="0"/>
            <a:ext cx="9906000" cy="4495800"/>
          </a:xfrm>
          <a:prstGeom prst="rect">
            <a:avLst/>
          </a:prstGeom>
          <a:solidFill>
            <a:srgbClr val="007167"/>
          </a:solidFill>
          <a:ln w="9525">
            <a:noFill/>
            <a:miter lim="800000"/>
            <a:headEnd/>
            <a:tailEnd/>
          </a:ln>
          <a:effectLst/>
        </p:spPr>
        <p:txBody>
          <a:bodyPr lIns="91234" tIns="45615" rIns="91234" bIns="45615" anchor="ctr"/>
          <a:lstStyle/>
          <a:p>
            <a:pPr algn="ctr" eaLnBrk="0" fontAlgn="base" hangingPunct="0">
              <a:defRPr/>
            </a:pPr>
            <a:endParaRPr lang="en-US" altLang="zh-TW" sz="2400">
              <a:solidFill>
                <a:srgbClr val="000000"/>
              </a:solidFill>
              <a:latin typeface="Verdana" pitchFamily="34" charset="0"/>
            </a:endParaRPr>
          </a:p>
        </p:txBody>
      </p:sp>
      <p:sp>
        <p:nvSpPr>
          <p:cNvPr id="7" name="Rectangle 58"/>
          <p:cNvSpPr>
            <a:spLocks noChangeArrowheads="1"/>
          </p:cNvSpPr>
          <p:nvPr userDrawn="1"/>
        </p:nvSpPr>
        <p:spPr bwMode="auto">
          <a:xfrm>
            <a:off x="73" y="4491121"/>
            <a:ext cx="9906001" cy="833437"/>
          </a:xfrm>
          <a:prstGeom prst="rect">
            <a:avLst/>
          </a:prstGeom>
          <a:solidFill>
            <a:srgbClr val="338D85"/>
          </a:solidFill>
          <a:ln w="9525">
            <a:noFill/>
            <a:miter lim="800000"/>
            <a:headEnd/>
            <a:tailEnd/>
          </a:ln>
          <a:effectLst/>
        </p:spPr>
        <p:txBody>
          <a:bodyPr lIns="91234" tIns="45615" rIns="91234" bIns="45615" anchor="ctr"/>
          <a:lstStyle/>
          <a:p>
            <a:pPr algn="ctr" eaLnBrk="0" fontAlgn="base" hangingPunct="0">
              <a:defRPr/>
            </a:pPr>
            <a:endParaRPr lang="en-US" altLang="zh-TW" sz="2400">
              <a:solidFill>
                <a:srgbClr val="000000"/>
              </a:solidFill>
              <a:latin typeface="Verdana" pitchFamily="34" charset="0"/>
            </a:endParaRPr>
          </a:p>
        </p:txBody>
      </p:sp>
      <p:sp>
        <p:nvSpPr>
          <p:cNvPr id="8" name="Rectangle 59"/>
          <p:cNvSpPr>
            <a:spLocks noChangeArrowheads="1"/>
          </p:cNvSpPr>
          <p:nvPr userDrawn="1"/>
        </p:nvSpPr>
        <p:spPr bwMode="auto">
          <a:xfrm>
            <a:off x="73" y="5324558"/>
            <a:ext cx="9906001" cy="238125"/>
          </a:xfrm>
          <a:prstGeom prst="rect">
            <a:avLst/>
          </a:prstGeom>
          <a:solidFill>
            <a:srgbClr val="80B8B3"/>
          </a:solidFill>
          <a:ln w="9525">
            <a:noFill/>
            <a:miter lim="800000"/>
            <a:headEnd/>
            <a:tailEnd/>
          </a:ln>
          <a:effectLst/>
        </p:spPr>
        <p:txBody>
          <a:bodyPr lIns="91234" tIns="45615" rIns="91234" bIns="45615" anchor="ctr"/>
          <a:lstStyle/>
          <a:p>
            <a:pPr algn="ctr" eaLnBrk="0" fontAlgn="base" hangingPunct="0">
              <a:defRPr/>
            </a:pPr>
            <a:endParaRPr lang="en-US" altLang="zh-TW" sz="2400">
              <a:solidFill>
                <a:srgbClr val="000000"/>
              </a:solidFill>
              <a:latin typeface="Verdana" pitchFamily="34" charset="0"/>
            </a:endParaRPr>
          </a:p>
        </p:txBody>
      </p:sp>
      <p:sp>
        <p:nvSpPr>
          <p:cNvPr id="12" name="Rectangle 61"/>
          <p:cNvSpPr>
            <a:spLocks noChangeArrowheads="1"/>
          </p:cNvSpPr>
          <p:nvPr userDrawn="1"/>
        </p:nvSpPr>
        <p:spPr bwMode="auto">
          <a:xfrm>
            <a:off x="8966203" y="5324558"/>
            <a:ext cx="939800" cy="238125"/>
          </a:xfrm>
          <a:prstGeom prst="rect">
            <a:avLst/>
          </a:prstGeom>
          <a:solidFill>
            <a:srgbClr val="66AAA4"/>
          </a:solidFill>
          <a:ln w="9525">
            <a:noFill/>
            <a:miter lim="800000"/>
            <a:headEnd/>
            <a:tailEnd/>
          </a:ln>
          <a:effectLst/>
        </p:spPr>
        <p:txBody>
          <a:bodyPr lIns="91234" tIns="45615" rIns="91234" bIns="45615" anchor="ctr"/>
          <a:lstStyle/>
          <a:p>
            <a:pPr algn="ctr" eaLnBrk="0" fontAlgn="base" hangingPunct="0">
              <a:defRPr/>
            </a:pPr>
            <a:endParaRPr lang="en-US" altLang="zh-TW" sz="2400">
              <a:solidFill>
                <a:srgbClr val="000000"/>
              </a:solidFill>
              <a:latin typeface="Verdana" pitchFamily="34" charset="0"/>
            </a:endParaRPr>
          </a:p>
        </p:txBody>
      </p:sp>
      <p:sp>
        <p:nvSpPr>
          <p:cNvPr id="13" name="Rectangle 60"/>
          <p:cNvSpPr>
            <a:spLocks noChangeArrowheads="1"/>
          </p:cNvSpPr>
          <p:nvPr userDrawn="1"/>
        </p:nvSpPr>
        <p:spPr bwMode="auto">
          <a:xfrm>
            <a:off x="8966203" y="4495848"/>
            <a:ext cx="939800" cy="828675"/>
          </a:xfrm>
          <a:prstGeom prst="rect">
            <a:avLst/>
          </a:prstGeom>
          <a:solidFill>
            <a:srgbClr val="6AA83A"/>
          </a:solidFill>
          <a:ln w="9525">
            <a:noFill/>
            <a:miter lim="800000"/>
            <a:headEnd/>
            <a:tailEnd/>
          </a:ln>
          <a:effectLst/>
        </p:spPr>
        <p:txBody>
          <a:bodyPr lIns="91234" tIns="45615" rIns="91234" bIns="45615" anchor="ctr"/>
          <a:lstStyle/>
          <a:p>
            <a:pPr algn="ctr" eaLnBrk="0" fontAlgn="base" hangingPunct="0">
              <a:defRPr/>
            </a:pPr>
            <a:endParaRPr lang="en-US" altLang="zh-TW" sz="2400">
              <a:solidFill>
                <a:srgbClr val="000000"/>
              </a:solidFill>
              <a:latin typeface="Verdana" pitchFamily="34" charset="0"/>
            </a:endParaRPr>
          </a:p>
        </p:txBody>
      </p:sp>
      <p:sp>
        <p:nvSpPr>
          <p:cNvPr id="14" name="Rectangle 62"/>
          <p:cNvSpPr>
            <a:spLocks noChangeArrowheads="1"/>
          </p:cNvSpPr>
          <p:nvPr userDrawn="1"/>
        </p:nvSpPr>
        <p:spPr bwMode="auto">
          <a:xfrm>
            <a:off x="8964686" y="5562601"/>
            <a:ext cx="941387" cy="1295400"/>
          </a:xfrm>
          <a:prstGeom prst="rect">
            <a:avLst/>
          </a:prstGeom>
          <a:solidFill>
            <a:srgbClr val="CCE3E1"/>
          </a:solidFill>
          <a:ln w="9525">
            <a:noFill/>
            <a:miter lim="800000"/>
            <a:headEnd/>
            <a:tailEnd/>
          </a:ln>
          <a:effectLst/>
        </p:spPr>
        <p:txBody>
          <a:bodyPr lIns="91234" tIns="45615" rIns="91234" bIns="45615" anchor="ctr"/>
          <a:lstStyle/>
          <a:p>
            <a:pPr algn="ctr" eaLnBrk="0" fontAlgn="base" hangingPunct="0">
              <a:defRPr/>
            </a:pPr>
            <a:endParaRPr lang="en-US" altLang="zh-TW" sz="2400">
              <a:solidFill>
                <a:srgbClr val="000000"/>
              </a:solidFill>
              <a:latin typeface="Verdana" pitchFamily="34" charset="0"/>
            </a:endParaRPr>
          </a:p>
        </p:txBody>
      </p:sp>
      <p:sp>
        <p:nvSpPr>
          <p:cNvPr id="15" name="Rectangle 63"/>
          <p:cNvSpPr>
            <a:spLocks noChangeArrowheads="1"/>
          </p:cNvSpPr>
          <p:nvPr userDrawn="1"/>
        </p:nvSpPr>
        <p:spPr bwMode="auto">
          <a:xfrm>
            <a:off x="8966273" y="0"/>
            <a:ext cx="939799" cy="4495800"/>
          </a:xfrm>
          <a:prstGeom prst="rect">
            <a:avLst/>
          </a:prstGeom>
          <a:solidFill>
            <a:srgbClr val="197F76"/>
          </a:solidFill>
          <a:ln w="9525">
            <a:noFill/>
            <a:miter lim="800000"/>
            <a:headEnd/>
            <a:tailEnd/>
          </a:ln>
          <a:effectLst/>
        </p:spPr>
        <p:txBody>
          <a:bodyPr lIns="91234" tIns="45615" rIns="91234" bIns="45615" anchor="ctr"/>
          <a:lstStyle/>
          <a:p>
            <a:pPr algn="ctr" eaLnBrk="0" fontAlgn="base" hangingPunct="0">
              <a:defRPr/>
            </a:pPr>
            <a:endParaRPr lang="en-US" altLang="zh-TW" sz="2400">
              <a:solidFill>
                <a:srgbClr val="000000"/>
              </a:solidFill>
              <a:latin typeface="Verdana" pitchFamily="34" charset="0"/>
            </a:endParaRPr>
          </a:p>
        </p:txBody>
      </p:sp>
      <p:pic>
        <p:nvPicPr>
          <p:cNvPr id="16" name="Picture 1076" descr="白底CTBC(中上英下)"/>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57203" y="5791206"/>
            <a:ext cx="2077528" cy="79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7233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aphicFrame>
        <p:nvGraphicFramePr>
          <p:cNvPr id="3" name="物件 2" hidden="1"/>
          <p:cNvGraphicFramePr>
            <a:graphicFrameLocks noChangeAspect="1"/>
          </p:cNvGraphicFramePr>
          <p:nvPr userDrawn="1">
            <p:custDataLst>
              <p:tags r:id="rId2"/>
            </p:custDataLst>
            <p:extLst>
              <p:ext uri="{D42A27DB-BD31-4B8C-83A1-F6EECF244321}">
                <p14:modId xmlns:p14="http://schemas.microsoft.com/office/powerpoint/2010/main" val="4157262417"/>
              </p:ext>
            </p:extLst>
          </p:nvPr>
        </p:nvGraphicFramePr>
        <p:xfrm>
          <a:off x="1607" y="1642"/>
          <a:ext cx="1587" cy="1587"/>
        </p:xfrm>
        <a:graphic>
          <a:graphicData uri="http://schemas.openxmlformats.org/presentationml/2006/ole">
            <mc:AlternateContent xmlns:mc="http://schemas.openxmlformats.org/markup-compatibility/2006">
              <mc:Choice xmlns:v="urn:schemas-microsoft-com:vml" Requires="v">
                <p:oleObj spid="_x0000_s880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607" y="1642"/>
                        <a:ext cx="1587" cy="1587"/>
                      </a:xfrm>
                      <a:prstGeom prst="rect">
                        <a:avLst/>
                      </a:prstGeom>
                    </p:spPr>
                  </p:pic>
                </p:oleObj>
              </mc:Fallback>
            </mc:AlternateContent>
          </a:graphicData>
        </a:graphic>
      </p:graphicFrame>
      <p:sp>
        <p:nvSpPr>
          <p:cNvPr id="2" name="Title 1"/>
          <p:cNvSpPr>
            <a:spLocks noGrp="1"/>
          </p:cNvSpPr>
          <p:nvPr>
            <p:ph type="title"/>
          </p:nvPr>
        </p:nvSpPr>
        <p:spPr>
          <a:xfrm>
            <a:off x="471225" y="381060"/>
            <a:ext cx="8963554" cy="505227"/>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471234" y="1066860"/>
            <a:ext cx="8963554" cy="505618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5705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aphicFrame>
        <p:nvGraphicFramePr>
          <p:cNvPr id="3" name="物件 2" hidden="1"/>
          <p:cNvGraphicFramePr>
            <a:graphicFrameLocks noChangeAspect="1"/>
          </p:cNvGraphicFramePr>
          <p:nvPr userDrawn="1">
            <p:custDataLst>
              <p:tags r:id="rId2"/>
            </p:custDataLst>
            <p:extLst>
              <p:ext uri="{D42A27DB-BD31-4B8C-83A1-F6EECF244321}">
                <p14:modId xmlns:p14="http://schemas.microsoft.com/office/powerpoint/2010/main" val="1839892100"/>
              </p:ext>
            </p:extLst>
          </p:nvPr>
        </p:nvGraphicFramePr>
        <p:xfrm>
          <a:off x="1607" y="1642"/>
          <a:ext cx="1587" cy="1587"/>
        </p:xfrm>
        <a:graphic>
          <a:graphicData uri="http://schemas.openxmlformats.org/presentationml/2006/ole">
            <mc:AlternateContent xmlns:mc="http://schemas.openxmlformats.org/markup-compatibility/2006">
              <mc:Choice xmlns:v="urn:schemas-microsoft-com:vml" Requires="v">
                <p:oleObj spid="_x0000_s982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607" y="1642"/>
                        <a:ext cx="1587" cy="1587"/>
                      </a:xfrm>
                      <a:prstGeom prst="rect">
                        <a:avLst/>
                      </a:prstGeom>
                    </p:spPr>
                  </p:pic>
                </p:oleObj>
              </mc:Fallback>
            </mc:AlternateContent>
          </a:graphicData>
        </a:graphic>
      </p:graphicFrame>
      <p:sp>
        <p:nvSpPr>
          <p:cNvPr id="2" name="Title 1"/>
          <p:cNvSpPr>
            <a:spLocks noGrp="1"/>
          </p:cNvSpPr>
          <p:nvPr>
            <p:ph type="title"/>
          </p:nvPr>
        </p:nvSpPr>
        <p:spPr>
          <a:xfrm>
            <a:off x="471225" y="381060"/>
            <a:ext cx="8963554" cy="505227"/>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164322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1458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vmlDrawing" Target="../drawings/vmlDrawing1.v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8"/>
            </p:custDataLst>
            <p:extLst>
              <p:ext uri="{D42A27DB-BD31-4B8C-83A1-F6EECF244321}">
                <p14:modId xmlns:p14="http://schemas.microsoft.com/office/powerpoint/2010/main" val="682050344"/>
              </p:ext>
            </p:extLst>
          </p:nvPr>
        </p:nvGraphicFramePr>
        <p:xfrm>
          <a:off x="1607" y="1649"/>
          <a:ext cx="1587" cy="1587"/>
        </p:xfrm>
        <a:graphic>
          <a:graphicData uri="http://schemas.openxmlformats.org/presentationml/2006/ole">
            <mc:AlternateContent xmlns:mc="http://schemas.openxmlformats.org/markup-compatibility/2006">
              <mc:Choice xmlns:v="urn:schemas-microsoft-com:vml" Requires="v">
                <p:oleObj spid="_x0000_s6753" name="think-cell Slide" r:id="rId9" imgW="360" imgH="360" progId="TCLayout.ActiveDocument.1">
                  <p:embed/>
                </p:oleObj>
              </mc:Choice>
              <mc:Fallback>
                <p:oleObj name="think-cell Slide" r:id="rId9" imgW="360" imgH="360" progId="TCLayout.ActiveDocument.1">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07" y="1649"/>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 name="Group 76"/>
          <p:cNvGrpSpPr>
            <a:grpSpLocks/>
          </p:cNvGrpSpPr>
          <p:nvPr/>
        </p:nvGrpSpPr>
        <p:grpSpPr bwMode="auto">
          <a:xfrm>
            <a:off x="1" y="6518419"/>
            <a:ext cx="9906000" cy="348130"/>
            <a:chOff x="0" y="4459"/>
            <a:chExt cx="6597" cy="484"/>
          </a:xfrm>
        </p:grpSpPr>
        <p:sp>
          <p:nvSpPr>
            <p:cNvPr id="10" name="Rectangle 77"/>
            <p:cNvSpPr>
              <a:spLocks noChangeArrowheads="1"/>
            </p:cNvSpPr>
            <p:nvPr userDrawn="1"/>
          </p:nvSpPr>
          <p:spPr bwMode="auto">
            <a:xfrm>
              <a:off x="0" y="4459"/>
              <a:ext cx="6597" cy="484"/>
            </a:xfrm>
            <a:prstGeom prst="rect">
              <a:avLst/>
            </a:prstGeom>
            <a:solidFill>
              <a:srgbClr val="4C9C95"/>
            </a:solidFill>
            <a:ln w="9525">
              <a:noFill/>
              <a:miter lim="800000"/>
              <a:headEnd/>
              <a:tailEnd/>
            </a:ln>
            <a:effectLst/>
          </p:spPr>
          <p:txBody>
            <a:bodyPr wrap="none" anchor="ctr"/>
            <a:lstStyle/>
            <a:p>
              <a:pPr algn="ctr" eaLnBrk="0" fontAlgn="base" hangingPunct="0">
                <a:defRPr/>
              </a:pPr>
              <a:endParaRPr lang="en-US" altLang="zh-TW" sz="2400">
                <a:solidFill>
                  <a:srgbClr val="000000"/>
                </a:solidFill>
                <a:latin typeface="Verdana" pitchFamily="34" charset="0"/>
              </a:endParaRPr>
            </a:p>
          </p:txBody>
        </p:sp>
        <p:sp>
          <p:nvSpPr>
            <p:cNvPr id="11" name="Rectangle 78"/>
            <p:cNvSpPr>
              <a:spLocks noChangeArrowheads="1"/>
            </p:cNvSpPr>
            <p:nvPr userDrawn="1"/>
          </p:nvSpPr>
          <p:spPr bwMode="auto">
            <a:xfrm>
              <a:off x="5824" y="4459"/>
              <a:ext cx="773" cy="484"/>
            </a:xfrm>
            <a:prstGeom prst="rect">
              <a:avLst/>
            </a:prstGeom>
            <a:solidFill>
              <a:srgbClr val="73B1AB"/>
            </a:solidFill>
            <a:ln w="9525">
              <a:noFill/>
              <a:miter lim="800000"/>
              <a:headEnd/>
              <a:tailEnd/>
            </a:ln>
            <a:effectLst/>
          </p:spPr>
          <p:txBody>
            <a:bodyPr wrap="none" anchor="ctr"/>
            <a:lstStyle/>
            <a:p>
              <a:pPr algn="ctr" eaLnBrk="0" fontAlgn="base" hangingPunct="0">
                <a:defRPr/>
              </a:pPr>
              <a:endParaRPr lang="en-US" altLang="zh-TW" sz="2400">
                <a:solidFill>
                  <a:srgbClr val="000000"/>
                </a:solidFill>
                <a:latin typeface="Verdana" pitchFamily="34" charset="0"/>
              </a:endParaRPr>
            </a:p>
          </p:txBody>
        </p:sp>
        <p:sp>
          <p:nvSpPr>
            <p:cNvPr id="12" name="Rectangle 79"/>
            <p:cNvSpPr>
              <a:spLocks noChangeArrowheads="1"/>
            </p:cNvSpPr>
            <p:nvPr userDrawn="1"/>
          </p:nvSpPr>
          <p:spPr bwMode="auto">
            <a:xfrm>
              <a:off x="0" y="4459"/>
              <a:ext cx="6597" cy="175"/>
            </a:xfrm>
            <a:prstGeom prst="rect">
              <a:avLst/>
            </a:prstGeom>
            <a:solidFill>
              <a:srgbClr val="80B8B3"/>
            </a:solidFill>
            <a:ln w="9525">
              <a:noFill/>
              <a:miter lim="800000"/>
              <a:headEnd/>
              <a:tailEnd/>
            </a:ln>
            <a:effectLst/>
          </p:spPr>
          <p:txBody>
            <a:bodyPr wrap="none" anchor="ctr"/>
            <a:lstStyle/>
            <a:p>
              <a:pPr algn="ctr" eaLnBrk="0" fontAlgn="base" hangingPunct="0">
                <a:defRPr/>
              </a:pPr>
              <a:endParaRPr lang="en-US" altLang="zh-TW" sz="2400">
                <a:solidFill>
                  <a:srgbClr val="000000"/>
                </a:solidFill>
                <a:latin typeface="Verdana" pitchFamily="34" charset="0"/>
              </a:endParaRPr>
            </a:p>
          </p:txBody>
        </p:sp>
        <p:sp>
          <p:nvSpPr>
            <p:cNvPr id="13" name="Rectangle 80"/>
            <p:cNvSpPr>
              <a:spLocks noChangeArrowheads="1"/>
            </p:cNvSpPr>
            <p:nvPr userDrawn="1"/>
          </p:nvSpPr>
          <p:spPr bwMode="auto">
            <a:xfrm>
              <a:off x="5824" y="4459"/>
              <a:ext cx="773" cy="175"/>
            </a:xfrm>
            <a:prstGeom prst="rect">
              <a:avLst/>
            </a:prstGeom>
            <a:solidFill>
              <a:srgbClr val="99C6C2"/>
            </a:solidFill>
            <a:ln w="9525">
              <a:noFill/>
              <a:miter lim="800000"/>
              <a:headEnd/>
              <a:tailEnd/>
            </a:ln>
            <a:effectLst/>
          </p:spPr>
          <p:txBody>
            <a:bodyPr wrap="none" anchor="ctr"/>
            <a:lstStyle/>
            <a:p>
              <a:pPr algn="ctr" eaLnBrk="0" fontAlgn="base" hangingPunct="0">
                <a:defRPr/>
              </a:pPr>
              <a:endParaRPr lang="en-US" altLang="zh-TW" sz="2400">
                <a:solidFill>
                  <a:srgbClr val="000000"/>
                </a:solidFill>
                <a:latin typeface="Verdana" pitchFamily="34" charset="0"/>
              </a:endParaRPr>
            </a:p>
          </p:txBody>
        </p:sp>
      </p:grpSp>
      <p:sp>
        <p:nvSpPr>
          <p:cNvPr id="1026" name="Rectangle 2"/>
          <p:cNvSpPr>
            <a:spLocks noGrp="1" noChangeArrowheads="1"/>
          </p:cNvSpPr>
          <p:nvPr>
            <p:ph type="title"/>
          </p:nvPr>
        </p:nvSpPr>
        <p:spPr bwMode="auto">
          <a:xfrm>
            <a:off x="350489" y="332657"/>
            <a:ext cx="8963554" cy="505227"/>
          </a:xfrm>
          <a:prstGeom prst="rect">
            <a:avLst/>
          </a:prstGeom>
          <a:noFill/>
          <a:ln w="9525" algn="ctr">
            <a:noFill/>
            <a:miter lim="800000"/>
            <a:headEnd/>
            <a:tailEnd/>
          </a:ln>
          <a:effectLst/>
        </p:spPr>
        <p:txBody>
          <a:bodyPr vert="horz" wrap="square" lIns="0" tIns="44339" rIns="0" bIns="44339" numCol="1" anchor="b" anchorCtr="0" compatLnSpc="1">
            <a:prstTxWarp prst="textNoShape">
              <a:avLst/>
            </a:prstTxWarp>
          </a:bodyPr>
          <a:lstStyle/>
          <a:p>
            <a:pPr lvl="0"/>
            <a:r>
              <a:rPr lang="en-US" smtClean="0"/>
              <a:t>Slide title</a:t>
            </a:r>
            <a:endParaRPr lang="en-US" dirty="0" smtClean="0"/>
          </a:p>
        </p:txBody>
      </p:sp>
      <p:sp>
        <p:nvSpPr>
          <p:cNvPr id="1034" name="Rectangle 10"/>
          <p:cNvSpPr>
            <a:spLocks noGrp="1" noChangeArrowheads="1"/>
          </p:cNvSpPr>
          <p:nvPr>
            <p:ph type="body" idx="1"/>
          </p:nvPr>
        </p:nvSpPr>
        <p:spPr bwMode="auto">
          <a:xfrm>
            <a:off x="350489" y="1018457"/>
            <a:ext cx="8963554" cy="5056189"/>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bodyPr>
          <a:lstStyle/>
          <a:p>
            <a:pPr lvl="0"/>
            <a:r>
              <a:rPr lang="en-US" smtClean="0"/>
              <a:t>Body text</a:t>
            </a:r>
          </a:p>
          <a:p>
            <a:pPr lvl="1"/>
            <a:r>
              <a:rPr lang="en-US" smtClean="0"/>
              <a:t>First level</a:t>
            </a:r>
          </a:p>
          <a:p>
            <a:pPr lvl="2"/>
            <a:r>
              <a:rPr lang="en-US" smtClean="0"/>
              <a:t>Second level</a:t>
            </a:r>
          </a:p>
          <a:p>
            <a:pPr lvl="3"/>
            <a:r>
              <a:rPr lang="en-US" smtClean="0"/>
              <a:t>Third level</a:t>
            </a:r>
          </a:p>
          <a:p>
            <a:pPr lvl="4"/>
            <a:r>
              <a:rPr lang="en-US" smtClean="0"/>
              <a:t>Quotation level</a:t>
            </a:r>
            <a:endParaRPr lang="en-US" dirty="0" smtClean="0"/>
          </a:p>
        </p:txBody>
      </p:sp>
      <p:sp>
        <p:nvSpPr>
          <p:cNvPr id="1036" name="Text Box 12"/>
          <p:cNvSpPr txBox="1">
            <a:spLocks noChangeArrowheads="1"/>
          </p:cNvSpPr>
          <p:nvPr/>
        </p:nvSpPr>
        <p:spPr bwMode="auto">
          <a:xfrm>
            <a:off x="9325636" y="6637947"/>
            <a:ext cx="420772" cy="177720"/>
          </a:xfrm>
          <a:prstGeom prst="rect">
            <a:avLst/>
          </a:prstGeom>
          <a:noFill/>
          <a:ln w="9525" algn="ctr">
            <a:noFill/>
            <a:miter lim="800000"/>
            <a:headEnd/>
            <a:tailEnd/>
          </a:ln>
          <a:effectLst/>
        </p:spPr>
        <p:txBody>
          <a:bodyPr wrap="none" lIns="0" tIns="0" rIns="0" bIns="0"/>
          <a:lstStyle/>
          <a:p>
            <a:pPr algn="r" defTabSz="886996" fontAlgn="base">
              <a:spcBef>
                <a:spcPct val="0"/>
              </a:spcBef>
            </a:pPr>
            <a:fld id="{0AAE6F06-DF1F-4AFE-8A52-B806E3E9D437}" type="slidenum">
              <a:rPr lang="en-US" sz="900" smtClean="0">
                <a:solidFill>
                  <a:srgbClr val="000000"/>
                </a:solidFill>
              </a:rPr>
              <a:pPr algn="r" defTabSz="886996" fontAlgn="base">
                <a:spcBef>
                  <a:spcPct val="0"/>
                </a:spcBef>
              </a:pPr>
              <a:t>‹#›</a:t>
            </a:fld>
            <a:endParaRPr lang="en-US" sz="900" dirty="0">
              <a:solidFill>
                <a:srgbClr val="000000"/>
              </a:solidFill>
            </a:endParaRPr>
          </a:p>
        </p:txBody>
      </p:sp>
      <p:sp>
        <p:nvSpPr>
          <p:cNvPr id="15" name="Rectangle 81"/>
          <p:cNvSpPr>
            <a:spLocks noChangeArrowheads="1"/>
          </p:cNvSpPr>
          <p:nvPr/>
        </p:nvSpPr>
        <p:spPr bwMode="auto">
          <a:xfrm>
            <a:off x="457263" y="6629481"/>
            <a:ext cx="3630613" cy="138499"/>
          </a:xfrm>
          <a:prstGeom prst="rect">
            <a:avLst/>
          </a:prstGeom>
          <a:noFill/>
          <a:ln w="12700">
            <a:noFill/>
            <a:miter lim="800000"/>
            <a:headEnd/>
            <a:tailEnd/>
          </a:ln>
          <a:effectLst/>
        </p:spPr>
        <p:txBody>
          <a:bodyPr lIns="0" tIns="0" rIns="0" bIns="0" anchor="ctr">
            <a:spAutoFit/>
          </a:bodyPr>
          <a:lstStyle/>
          <a:p>
            <a:pPr defTabSz="1043805" eaLnBrk="0" fontAlgn="base" hangingPunct="0">
              <a:spcBef>
                <a:spcPct val="50000"/>
              </a:spcBef>
              <a:defRPr/>
            </a:pPr>
            <a:r>
              <a:rPr lang="en-US" altLang="en-GB" sz="900" dirty="0" smtClean="0">
                <a:solidFill>
                  <a:srgbClr val="FFFFFF"/>
                </a:solidFill>
                <a:ea typeface="新細明體" pitchFamily="18" charset="-120"/>
              </a:rPr>
              <a:t>© C</a:t>
            </a:r>
            <a:r>
              <a:rPr lang="en-US" altLang="zh-TW" sz="900" dirty="0" smtClean="0">
                <a:solidFill>
                  <a:srgbClr val="FFFFFF"/>
                </a:solidFill>
                <a:ea typeface="新細明體" pitchFamily="18" charset="-120"/>
              </a:rPr>
              <a:t>TBC</a:t>
            </a:r>
            <a:endParaRPr lang="en-US" altLang="en-GB" sz="900" dirty="0">
              <a:solidFill>
                <a:srgbClr val="FFFFFF"/>
              </a:solidFill>
              <a:ea typeface="新細明體" pitchFamily="18" charset="-120"/>
            </a:endParaRPr>
          </a:p>
        </p:txBody>
      </p:sp>
    </p:spTree>
    <p:extLst>
      <p:ext uri="{BB962C8B-B14F-4D97-AF65-F5344CB8AC3E}">
        <p14:creationId xmlns:p14="http://schemas.microsoft.com/office/powerpoint/2010/main" val="845952856"/>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Lst>
  <p:hf sldNum="0" hdr="0" ftr="0" dt="0"/>
  <p:txStyles>
    <p:titleStyle>
      <a:lvl1pPr algn="l" defTabSz="886996" rtl="0" eaLnBrk="1" fontAlgn="base" hangingPunct="1">
        <a:spcBef>
          <a:spcPct val="0"/>
        </a:spcBef>
        <a:spcAft>
          <a:spcPct val="0"/>
        </a:spcAft>
        <a:defRPr sz="2400" b="1">
          <a:solidFill>
            <a:schemeClr val="tx1"/>
          </a:solidFill>
          <a:latin typeface="+mj-lt"/>
          <a:ea typeface="+mj-ea"/>
          <a:cs typeface="+mj-cs"/>
        </a:defRPr>
      </a:lvl1pPr>
      <a:lvl2pPr algn="l" defTabSz="886996" rtl="0" eaLnBrk="1" fontAlgn="base" hangingPunct="1">
        <a:spcBef>
          <a:spcPct val="0"/>
        </a:spcBef>
        <a:spcAft>
          <a:spcPct val="0"/>
        </a:spcAft>
        <a:defRPr sz="2400" b="1">
          <a:solidFill>
            <a:schemeClr val="tx2"/>
          </a:solidFill>
          <a:latin typeface="Trebuchet MS" pitchFamily="34" charset="0"/>
          <a:cs typeface="Arial" charset="0"/>
        </a:defRPr>
      </a:lvl2pPr>
      <a:lvl3pPr algn="l" defTabSz="886996" rtl="0" eaLnBrk="1" fontAlgn="base" hangingPunct="1">
        <a:spcBef>
          <a:spcPct val="0"/>
        </a:spcBef>
        <a:spcAft>
          <a:spcPct val="0"/>
        </a:spcAft>
        <a:defRPr sz="2400" b="1">
          <a:solidFill>
            <a:schemeClr val="tx2"/>
          </a:solidFill>
          <a:latin typeface="Trebuchet MS" pitchFamily="34" charset="0"/>
          <a:cs typeface="Arial" charset="0"/>
        </a:defRPr>
      </a:lvl3pPr>
      <a:lvl4pPr algn="l" defTabSz="886996" rtl="0" eaLnBrk="1" fontAlgn="base" hangingPunct="1">
        <a:spcBef>
          <a:spcPct val="0"/>
        </a:spcBef>
        <a:spcAft>
          <a:spcPct val="0"/>
        </a:spcAft>
        <a:defRPr sz="2400" b="1">
          <a:solidFill>
            <a:schemeClr val="tx2"/>
          </a:solidFill>
          <a:latin typeface="Trebuchet MS" pitchFamily="34" charset="0"/>
          <a:cs typeface="Arial" charset="0"/>
        </a:defRPr>
      </a:lvl4pPr>
      <a:lvl5pPr algn="l" defTabSz="886996" rtl="0" eaLnBrk="1" fontAlgn="base" hangingPunct="1">
        <a:spcBef>
          <a:spcPct val="0"/>
        </a:spcBef>
        <a:spcAft>
          <a:spcPct val="0"/>
        </a:spcAft>
        <a:defRPr sz="2400" b="1">
          <a:solidFill>
            <a:schemeClr val="tx2"/>
          </a:solidFill>
          <a:latin typeface="Trebuchet MS" pitchFamily="34" charset="0"/>
          <a:cs typeface="Arial" charset="0"/>
        </a:defRPr>
      </a:lvl5pPr>
      <a:lvl6pPr marL="456165" algn="l" defTabSz="886996" rtl="0" eaLnBrk="1" fontAlgn="base" hangingPunct="1">
        <a:spcBef>
          <a:spcPct val="0"/>
        </a:spcBef>
        <a:spcAft>
          <a:spcPct val="0"/>
        </a:spcAft>
        <a:defRPr sz="2400" b="1">
          <a:solidFill>
            <a:schemeClr val="tx2"/>
          </a:solidFill>
          <a:latin typeface="Trebuchet MS" pitchFamily="34" charset="0"/>
          <a:cs typeface="Arial" charset="0"/>
        </a:defRPr>
      </a:lvl6pPr>
      <a:lvl7pPr marL="912337" algn="l" defTabSz="886996" rtl="0" eaLnBrk="1" fontAlgn="base" hangingPunct="1">
        <a:spcBef>
          <a:spcPct val="0"/>
        </a:spcBef>
        <a:spcAft>
          <a:spcPct val="0"/>
        </a:spcAft>
        <a:defRPr sz="2400" b="1">
          <a:solidFill>
            <a:schemeClr val="tx2"/>
          </a:solidFill>
          <a:latin typeface="Trebuchet MS" pitchFamily="34" charset="0"/>
          <a:cs typeface="Arial" charset="0"/>
        </a:defRPr>
      </a:lvl7pPr>
      <a:lvl8pPr marL="1368498" algn="l" defTabSz="886996" rtl="0" eaLnBrk="1" fontAlgn="base" hangingPunct="1">
        <a:spcBef>
          <a:spcPct val="0"/>
        </a:spcBef>
        <a:spcAft>
          <a:spcPct val="0"/>
        </a:spcAft>
        <a:defRPr sz="2400" b="1">
          <a:solidFill>
            <a:schemeClr val="tx2"/>
          </a:solidFill>
          <a:latin typeface="Trebuchet MS" pitchFamily="34" charset="0"/>
          <a:cs typeface="Arial" charset="0"/>
        </a:defRPr>
      </a:lvl8pPr>
      <a:lvl9pPr marL="1824672" algn="l" defTabSz="886996" rtl="0" eaLnBrk="1" fontAlgn="base" hangingPunct="1">
        <a:spcBef>
          <a:spcPct val="0"/>
        </a:spcBef>
        <a:spcAft>
          <a:spcPct val="0"/>
        </a:spcAft>
        <a:defRPr sz="2400" b="1">
          <a:solidFill>
            <a:schemeClr val="tx2"/>
          </a:solidFill>
          <a:latin typeface="Trebuchet MS" pitchFamily="34" charset="0"/>
          <a:cs typeface="Arial" charset="0"/>
        </a:defRPr>
      </a:lvl9pPr>
    </p:titleStyle>
    <p:bodyStyle>
      <a:lvl1pPr algn="l" defTabSz="886996" rtl="0" eaLnBrk="1" fontAlgn="base" hangingPunct="1">
        <a:spcBef>
          <a:spcPct val="20000"/>
        </a:spcBef>
        <a:spcAft>
          <a:spcPct val="0"/>
        </a:spcAft>
        <a:buClrTx/>
        <a:defRPr sz="1600" b="1">
          <a:solidFill>
            <a:schemeClr val="tx1"/>
          </a:solidFill>
          <a:latin typeface="+mn-lt"/>
          <a:ea typeface="+mn-ea"/>
          <a:cs typeface="+mn-cs"/>
        </a:defRPr>
      </a:lvl1pPr>
      <a:lvl2pPr marL="443498" indent="-221750" algn="l" defTabSz="886996" rtl="0" eaLnBrk="1" fontAlgn="base" hangingPunct="1">
        <a:spcBef>
          <a:spcPct val="20000"/>
        </a:spcBef>
        <a:spcAft>
          <a:spcPct val="0"/>
        </a:spcAft>
        <a:buClrTx/>
        <a:buChar char="•"/>
        <a:defRPr sz="1600">
          <a:solidFill>
            <a:schemeClr val="tx1"/>
          </a:solidFill>
          <a:latin typeface="+mn-lt"/>
          <a:cs typeface="+mn-cs"/>
        </a:defRPr>
      </a:lvl2pPr>
      <a:lvl3pPr marL="886996" indent="-221750" algn="l" defTabSz="886996" rtl="0" eaLnBrk="1" fontAlgn="base" hangingPunct="1">
        <a:spcBef>
          <a:spcPct val="20000"/>
        </a:spcBef>
        <a:spcAft>
          <a:spcPct val="0"/>
        </a:spcAft>
        <a:buClrTx/>
        <a:buFont typeface="Trebuchet MS" pitchFamily="34" charset="0"/>
        <a:buChar char="–"/>
        <a:defRPr sz="1600">
          <a:solidFill>
            <a:schemeClr val="tx1"/>
          </a:solidFill>
          <a:latin typeface="+mn-lt"/>
          <a:cs typeface="+mn-cs"/>
        </a:defRPr>
      </a:lvl3pPr>
      <a:lvl4pPr marL="1335243" indent="-226493" algn="l" defTabSz="886996" rtl="0" eaLnBrk="1" fontAlgn="base" hangingPunct="1">
        <a:spcBef>
          <a:spcPct val="20000"/>
        </a:spcBef>
        <a:spcAft>
          <a:spcPct val="0"/>
        </a:spcAft>
        <a:buClrTx/>
        <a:buFont typeface="Trebuchet MS" pitchFamily="34" charset="0"/>
        <a:buChar char="–"/>
        <a:defRPr sz="1600">
          <a:solidFill>
            <a:schemeClr val="tx1"/>
          </a:solidFill>
          <a:latin typeface="+mn-lt"/>
          <a:cs typeface="+mn-cs"/>
        </a:defRPr>
      </a:lvl4pPr>
      <a:lvl5pPr marL="1994153" indent="-220167" algn="l" defTabSz="886996" rtl="0" eaLnBrk="1" fontAlgn="base" hangingPunct="1">
        <a:spcBef>
          <a:spcPct val="20000"/>
        </a:spcBef>
        <a:spcAft>
          <a:spcPct val="0"/>
        </a:spcAft>
        <a:buClrTx/>
        <a:buFont typeface="Trebuchet MS" pitchFamily="34" charset="0"/>
        <a:buChar char="–"/>
        <a:defRPr sz="1600">
          <a:solidFill>
            <a:schemeClr val="tx1"/>
          </a:solidFill>
          <a:latin typeface="+mn-lt"/>
          <a:cs typeface="+mn-cs"/>
        </a:defRPr>
      </a:lvl5pPr>
      <a:lvl6pPr marL="2450311" indent="-220167" algn="l" defTabSz="886996" rtl="0" eaLnBrk="1" fontAlgn="base" hangingPunct="1">
        <a:spcBef>
          <a:spcPct val="20000"/>
        </a:spcBef>
        <a:spcAft>
          <a:spcPct val="0"/>
        </a:spcAft>
        <a:buClr>
          <a:schemeClr val="tx2"/>
        </a:buClr>
        <a:buFont typeface="Trebuchet MS" pitchFamily="34" charset="0"/>
        <a:buChar char="–"/>
        <a:defRPr sz="1600">
          <a:solidFill>
            <a:schemeClr val="tx1"/>
          </a:solidFill>
          <a:latin typeface="+mn-lt"/>
          <a:cs typeface="+mn-cs"/>
        </a:defRPr>
      </a:lvl6pPr>
      <a:lvl7pPr marL="2906491" indent="-220167" algn="l" defTabSz="886996" rtl="0" eaLnBrk="1" fontAlgn="base" hangingPunct="1">
        <a:spcBef>
          <a:spcPct val="20000"/>
        </a:spcBef>
        <a:spcAft>
          <a:spcPct val="0"/>
        </a:spcAft>
        <a:buClr>
          <a:schemeClr val="tx2"/>
        </a:buClr>
        <a:buFont typeface="Trebuchet MS" pitchFamily="34" charset="0"/>
        <a:buChar char="–"/>
        <a:defRPr sz="1600">
          <a:solidFill>
            <a:schemeClr val="tx1"/>
          </a:solidFill>
          <a:latin typeface="+mn-lt"/>
          <a:cs typeface="+mn-cs"/>
        </a:defRPr>
      </a:lvl7pPr>
      <a:lvl8pPr marL="3362661" indent="-220167" algn="l" defTabSz="886996" rtl="0" eaLnBrk="1" fontAlgn="base" hangingPunct="1">
        <a:spcBef>
          <a:spcPct val="20000"/>
        </a:spcBef>
        <a:spcAft>
          <a:spcPct val="0"/>
        </a:spcAft>
        <a:buClr>
          <a:schemeClr val="tx2"/>
        </a:buClr>
        <a:buFont typeface="Trebuchet MS" pitchFamily="34" charset="0"/>
        <a:buChar char="–"/>
        <a:defRPr sz="1600">
          <a:solidFill>
            <a:schemeClr val="tx1"/>
          </a:solidFill>
          <a:latin typeface="+mn-lt"/>
          <a:cs typeface="+mn-cs"/>
        </a:defRPr>
      </a:lvl8pPr>
      <a:lvl9pPr marL="3818823" indent="-220167" algn="l" defTabSz="886996" rtl="0" eaLnBrk="1" fontAlgn="base" hangingPunct="1">
        <a:spcBef>
          <a:spcPct val="20000"/>
        </a:spcBef>
        <a:spcAft>
          <a:spcPct val="0"/>
        </a:spcAft>
        <a:buClr>
          <a:schemeClr val="tx2"/>
        </a:buClr>
        <a:buFont typeface="Trebuchet MS" pitchFamily="34" charset="0"/>
        <a:buChar char="–"/>
        <a:defRPr sz="1600">
          <a:solidFill>
            <a:schemeClr val="tx1"/>
          </a:solidFill>
          <a:latin typeface="+mn-lt"/>
          <a:cs typeface="+mn-cs"/>
        </a:defRPr>
      </a:lvl9pPr>
    </p:bodyStyle>
    <p:otherStyle>
      <a:defPPr>
        <a:defRPr lang="en-US"/>
      </a:defPPr>
      <a:lvl1pPr marL="0" algn="l" defTabSz="912337" rtl="0" eaLnBrk="1" latinLnBrk="0" hangingPunct="1">
        <a:defRPr sz="1800" kern="1200">
          <a:solidFill>
            <a:schemeClr val="tx1"/>
          </a:solidFill>
          <a:latin typeface="+mn-lt"/>
          <a:ea typeface="+mn-ea"/>
          <a:cs typeface="+mn-cs"/>
        </a:defRPr>
      </a:lvl1pPr>
      <a:lvl2pPr marL="456165" algn="l" defTabSz="912337" rtl="0" eaLnBrk="1" latinLnBrk="0" hangingPunct="1">
        <a:defRPr sz="1800" kern="1200">
          <a:solidFill>
            <a:schemeClr val="tx1"/>
          </a:solidFill>
          <a:latin typeface="+mn-lt"/>
          <a:ea typeface="+mn-ea"/>
          <a:cs typeface="+mn-cs"/>
        </a:defRPr>
      </a:lvl2pPr>
      <a:lvl3pPr marL="912337" algn="l" defTabSz="912337" rtl="0" eaLnBrk="1" latinLnBrk="0" hangingPunct="1">
        <a:defRPr sz="1800" kern="1200">
          <a:solidFill>
            <a:schemeClr val="tx1"/>
          </a:solidFill>
          <a:latin typeface="+mn-lt"/>
          <a:ea typeface="+mn-ea"/>
          <a:cs typeface="+mn-cs"/>
        </a:defRPr>
      </a:lvl3pPr>
      <a:lvl4pPr marL="1368498" algn="l" defTabSz="912337" rtl="0" eaLnBrk="1" latinLnBrk="0" hangingPunct="1">
        <a:defRPr sz="1800" kern="1200">
          <a:solidFill>
            <a:schemeClr val="tx1"/>
          </a:solidFill>
          <a:latin typeface="+mn-lt"/>
          <a:ea typeface="+mn-ea"/>
          <a:cs typeface="+mn-cs"/>
        </a:defRPr>
      </a:lvl4pPr>
      <a:lvl5pPr marL="1824672" algn="l" defTabSz="912337" rtl="0" eaLnBrk="1" latinLnBrk="0" hangingPunct="1">
        <a:defRPr sz="1800" kern="1200">
          <a:solidFill>
            <a:schemeClr val="tx1"/>
          </a:solidFill>
          <a:latin typeface="+mn-lt"/>
          <a:ea typeface="+mn-ea"/>
          <a:cs typeface="+mn-cs"/>
        </a:defRPr>
      </a:lvl5pPr>
      <a:lvl6pPr marL="2280841" algn="l" defTabSz="912337" rtl="0" eaLnBrk="1" latinLnBrk="0" hangingPunct="1">
        <a:defRPr sz="1800" kern="1200">
          <a:solidFill>
            <a:schemeClr val="tx1"/>
          </a:solidFill>
          <a:latin typeface="+mn-lt"/>
          <a:ea typeface="+mn-ea"/>
          <a:cs typeface="+mn-cs"/>
        </a:defRPr>
      </a:lvl6pPr>
      <a:lvl7pPr marL="2737010" algn="l" defTabSz="912337" rtl="0" eaLnBrk="1" latinLnBrk="0" hangingPunct="1">
        <a:defRPr sz="1800" kern="1200">
          <a:solidFill>
            <a:schemeClr val="tx1"/>
          </a:solidFill>
          <a:latin typeface="+mn-lt"/>
          <a:ea typeface="+mn-ea"/>
          <a:cs typeface="+mn-cs"/>
        </a:defRPr>
      </a:lvl7pPr>
      <a:lvl8pPr marL="3193193" algn="l" defTabSz="912337" rtl="0" eaLnBrk="1" latinLnBrk="0" hangingPunct="1">
        <a:defRPr sz="1800" kern="1200">
          <a:solidFill>
            <a:schemeClr val="tx1"/>
          </a:solidFill>
          <a:latin typeface="+mn-lt"/>
          <a:ea typeface="+mn-ea"/>
          <a:cs typeface="+mn-cs"/>
        </a:defRPr>
      </a:lvl8pPr>
      <a:lvl9pPr marL="3649348" algn="l" defTabSz="91233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hyperlink" Target="https://www.cs.uic.edu/~liub/FBS/SentimentAnalysis-and-OpinionMining.pd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8.png"/><Relationship Id="rId7" Type="http://schemas.openxmlformats.org/officeDocument/2006/relationships/image" Target="../media/image90.png"/><Relationship Id="rId12" Type="http://schemas.openxmlformats.org/officeDocument/2006/relationships/hyperlink" Target="https://web.stanford.edu/~jurafsky/slp3/ed3book.pdf"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80.png"/><Relationship Id="rId11" Type="http://schemas.openxmlformats.org/officeDocument/2006/relationships/hyperlink" Target="http://www.cs.middlebury.edu/~mpettit/tr-2005-101.pdf" TargetMode="External"/><Relationship Id="rId5" Type="http://schemas.openxmlformats.org/officeDocument/2006/relationships/image" Target="../media/image7.png"/><Relationship Id="rId10" Type="http://schemas.openxmlformats.org/officeDocument/2006/relationships/slide" Target="slide8.xml"/><Relationship Id="rId4" Type="http://schemas.openxmlformats.org/officeDocument/2006/relationships/image" Target="../media/image9.png"/><Relationship Id="rId9"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3.xml"/><Relationship Id="rId5" Type="http://schemas.openxmlformats.org/officeDocument/2006/relationships/hyperlink" Target="https://pdfs.semanticscholar.org/7e30/d0c7aaaed7fa2d04fc8cc0fd3af8e24ca385.pdf?_ga=2.53920488.1380519086.1541993857-1358304142.1541993857" TargetMode="External"/><Relationship Id="rId4" Type="http://schemas.openxmlformats.org/officeDocument/2006/relationships/slide" Target="slide8.xml"/></Relationships>
</file>

<file path=ppt/slides/_rels/slide19.xml.rels><?xml version="1.0" encoding="UTF-8" standalone="yes"?>
<Relationships xmlns="http://schemas.openxmlformats.org/package/2006/relationships"><Relationship Id="rId8" Type="http://schemas.openxmlformats.org/officeDocument/2006/relationships/hyperlink" Target="https://web.stanford.edu/~jurafsky/slp3/ed3book.pdf" TargetMode="External"/><Relationship Id="rId3" Type="http://schemas.openxmlformats.org/officeDocument/2006/relationships/image" Target="../media/image14.png"/><Relationship Id="rId7" Type="http://schemas.openxmlformats.org/officeDocument/2006/relationships/hyperlink" Target="https://www.cs.kent.ac.uk/people/staff/aaf/pub_papers.dir/SBIA-2002-Joel.pdf"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slide" Target="slide8.xml"/><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hyperlink" Target="https://www.microsoft.com/en-us/research/wp-content/uploads/2016/02/emnlp_svore07.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hyperlink" Target="https://arxiv.org/ftp/cs/papers/0005/0005020.pdf" TargetMode="External"/><Relationship Id="rId4" Type="http://schemas.openxmlformats.org/officeDocument/2006/relationships/slide" Target="slide8.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hyperlink" Target="https://web.eecs.umich.edu/~mihalcea/papers/mihalcea.emnlp04.pdf" TargetMode="External"/><Relationship Id="rId5" Type="http://schemas.openxmlformats.org/officeDocument/2006/relationships/hyperlink" Target="https://www.aaai.org/Papers/JAIR/Vol22/JAIR-2214.pdf" TargetMode="External"/><Relationship Id="rId4" Type="http://schemas.openxmlformats.org/officeDocument/2006/relationships/slide" Target="slide8.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slide" Target="slide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hyperlink" Target="https://thescipub.com/PDF/jcssp.2016.178.190.pdf" TargetMode="External"/><Relationship Id="rId3" Type="http://schemas.openxmlformats.org/officeDocument/2006/relationships/slide" Target="slide17.xml"/><Relationship Id="rId7" Type="http://schemas.openxmlformats.org/officeDocument/2006/relationships/slide" Target="slide21.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slide" Target="slide20.xml"/><Relationship Id="rId5" Type="http://schemas.openxmlformats.org/officeDocument/2006/relationships/slide" Target="slide19.xml"/><Relationship Id="rId4" Type="http://schemas.openxmlformats.org/officeDocument/2006/relationships/slide" Target="slide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5" name="Rectangle 13"/>
          <p:cNvSpPr>
            <a:spLocks noChangeArrowheads="1"/>
          </p:cNvSpPr>
          <p:nvPr>
            <p:custDataLst>
              <p:tags r:id="rId1"/>
            </p:custDataLst>
          </p:nvPr>
        </p:nvSpPr>
        <p:spPr bwMode="auto">
          <a:xfrm>
            <a:off x="5408851" y="4293119"/>
            <a:ext cx="3288565" cy="955477"/>
          </a:xfrm>
          <a:prstGeom prst="rect">
            <a:avLst/>
          </a:prstGeom>
          <a:noFill/>
          <a:ln w="12700" algn="ctr">
            <a:noFill/>
            <a:miter lim="800000"/>
            <a:headEnd/>
            <a:tailEnd/>
          </a:ln>
          <a:effectLst/>
        </p:spPr>
        <p:txBody>
          <a:bodyPr lIns="88690" tIns="44347" rIns="88690" bIns="44347" anchor="b"/>
          <a:lstStyle/>
          <a:p>
            <a:pPr algn="r" defTabSz="886996" fontAlgn="base">
              <a:lnSpc>
                <a:spcPts val="2800"/>
              </a:lnSpc>
              <a:spcBef>
                <a:spcPct val="0"/>
              </a:spcBef>
            </a:pPr>
            <a:r>
              <a:rPr lang="en-US" sz="2000" b="1" dirty="0" smtClean="0">
                <a:solidFill>
                  <a:srgbClr val="FFFFFF"/>
                </a:solidFill>
                <a:latin typeface="微軟正黑體" panose="020B0604030504040204" pitchFamily="34" charset="-120"/>
                <a:ea typeface="微軟正黑體" panose="020B0604030504040204" pitchFamily="34" charset="-120"/>
              </a:rPr>
              <a:t/>
            </a:r>
            <a:br>
              <a:rPr lang="en-US" sz="2000" b="1" dirty="0" smtClean="0">
                <a:solidFill>
                  <a:srgbClr val="FFFFFF"/>
                </a:solidFill>
                <a:latin typeface="微軟正黑體" panose="020B0604030504040204" pitchFamily="34" charset="-120"/>
                <a:ea typeface="微軟正黑體" panose="020B0604030504040204" pitchFamily="34" charset="-120"/>
              </a:rPr>
            </a:br>
            <a:r>
              <a:rPr lang="en-US" sz="2000" b="1" dirty="0" smtClean="0">
                <a:solidFill>
                  <a:srgbClr val="FFFFFF"/>
                </a:solidFill>
                <a:latin typeface="微軟正黑體" panose="020B0604030504040204" pitchFamily="34" charset="-120"/>
                <a:ea typeface="微軟正黑體" panose="020B0604030504040204" pitchFamily="34" charset="-120"/>
              </a:rPr>
              <a:t/>
            </a:r>
            <a:br>
              <a:rPr lang="en-US" sz="2000" b="1" dirty="0" smtClean="0">
                <a:solidFill>
                  <a:srgbClr val="FFFFFF"/>
                </a:solidFill>
                <a:latin typeface="微軟正黑體" panose="020B0604030504040204" pitchFamily="34" charset="-120"/>
                <a:ea typeface="微軟正黑體" panose="020B0604030504040204" pitchFamily="34" charset="-120"/>
              </a:rPr>
            </a:br>
            <a:endParaRPr lang="en-US" sz="2000" b="1" dirty="0" smtClean="0">
              <a:solidFill>
                <a:srgbClr val="FFFFFF"/>
              </a:solidFill>
              <a:latin typeface="微軟正黑體" panose="020B0604030504040204" pitchFamily="34" charset="-120"/>
              <a:ea typeface="微軟正黑體" panose="020B0604030504040204" pitchFamily="34" charset="-120"/>
            </a:endParaRPr>
          </a:p>
          <a:p>
            <a:pPr algn="r" defTabSz="886996" fontAlgn="base">
              <a:lnSpc>
                <a:spcPts val="2800"/>
              </a:lnSpc>
              <a:spcBef>
                <a:spcPct val="0"/>
              </a:spcBef>
            </a:pPr>
            <a:endParaRPr lang="en-US" sz="2000" b="1" dirty="0" smtClean="0">
              <a:solidFill>
                <a:srgbClr val="FFFFFF"/>
              </a:solidFill>
              <a:latin typeface="微軟正黑體" panose="020B0604030504040204" pitchFamily="34" charset="-120"/>
              <a:ea typeface="微軟正黑體" panose="020B0604030504040204" pitchFamily="34" charset="-120"/>
            </a:endParaRPr>
          </a:p>
          <a:p>
            <a:pPr algn="r" defTabSz="886996" fontAlgn="base">
              <a:lnSpc>
                <a:spcPts val="2800"/>
              </a:lnSpc>
              <a:spcBef>
                <a:spcPct val="0"/>
              </a:spcBef>
            </a:pPr>
            <a:r>
              <a:rPr lang="en-US" sz="2000" b="1" dirty="0" smtClean="0">
                <a:solidFill>
                  <a:srgbClr val="FFFFFF"/>
                </a:solidFill>
                <a:latin typeface="微軟正黑體" panose="020B0604030504040204" pitchFamily="34" charset="-120"/>
                <a:ea typeface="微軟正黑體" panose="020B0604030504040204" pitchFamily="34" charset="-120"/>
              </a:rPr>
              <a:t> </a:t>
            </a:r>
            <a:r>
              <a:rPr lang="zh-TW" altLang="en-US" sz="2000" b="1" dirty="0" smtClean="0">
                <a:solidFill>
                  <a:srgbClr val="FFFFFF"/>
                </a:solidFill>
                <a:latin typeface="微軟正黑體" panose="020B0604030504040204" pitchFamily="34" charset="-120"/>
                <a:ea typeface="微軟正黑體" panose="020B0604030504040204" pitchFamily="34" charset="-120"/>
              </a:rPr>
              <a:t>數據研究發展中心</a:t>
            </a:r>
            <a:endParaRPr lang="en-US" altLang="zh-TW" sz="2000" b="1" dirty="0" smtClean="0">
              <a:solidFill>
                <a:srgbClr val="FFFFFF"/>
              </a:solidFill>
              <a:latin typeface="微軟正黑體" panose="020B0604030504040204" pitchFamily="34" charset="-120"/>
              <a:ea typeface="微軟正黑體" panose="020B0604030504040204" pitchFamily="34" charset="-120"/>
            </a:endParaRPr>
          </a:p>
          <a:p>
            <a:pPr algn="r" defTabSz="886996" fontAlgn="base">
              <a:lnSpc>
                <a:spcPts val="2800"/>
              </a:lnSpc>
              <a:spcBef>
                <a:spcPct val="0"/>
              </a:spcBef>
            </a:pPr>
            <a:r>
              <a:rPr lang="en-US" altLang="zh-TW" sz="2000" b="1" dirty="0" smtClean="0">
                <a:solidFill>
                  <a:srgbClr val="FFFFFF"/>
                </a:solidFill>
                <a:latin typeface="微軟正黑體" panose="020B0604030504040204" pitchFamily="34" charset="-120"/>
                <a:ea typeface="微軟正黑體" panose="020B0604030504040204" pitchFamily="34" charset="-120"/>
              </a:rPr>
              <a:t>2018</a:t>
            </a:r>
            <a:r>
              <a:rPr lang="zh-TW" altLang="en-US" sz="2000" b="1" dirty="0" smtClean="0">
                <a:solidFill>
                  <a:srgbClr val="FFFFFF"/>
                </a:solidFill>
                <a:latin typeface="微軟正黑體" panose="020B0604030504040204" pitchFamily="34" charset="-120"/>
                <a:ea typeface="微軟正黑體" panose="020B0604030504040204" pitchFamily="34" charset="-120"/>
              </a:rPr>
              <a:t>年</a:t>
            </a:r>
            <a:r>
              <a:rPr lang="en-US" altLang="zh-TW" sz="2000" b="1" dirty="0" smtClean="0">
                <a:solidFill>
                  <a:srgbClr val="FFFFFF"/>
                </a:solidFill>
                <a:latin typeface="微軟正黑體" panose="020B0604030504040204" pitchFamily="34" charset="-120"/>
                <a:ea typeface="微軟正黑體" panose="020B0604030504040204" pitchFamily="34" charset="-120"/>
              </a:rPr>
              <a:t>10</a:t>
            </a:r>
            <a:r>
              <a:rPr lang="zh-TW" altLang="en-US" sz="2000" b="1" dirty="0" smtClean="0">
                <a:solidFill>
                  <a:srgbClr val="FFFFFF"/>
                </a:solidFill>
                <a:latin typeface="微軟正黑體" panose="020B0604030504040204" pitchFamily="34" charset="-120"/>
                <a:ea typeface="微軟正黑體" panose="020B0604030504040204" pitchFamily="34" charset="-120"/>
              </a:rPr>
              <a:t>月</a:t>
            </a:r>
            <a:endParaRPr lang="en-US" sz="2000" b="1" dirty="0">
              <a:solidFill>
                <a:srgbClr val="FFFFFF"/>
              </a:solidFill>
              <a:latin typeface="微軟正黑體" panose="020B0604030504040204" pitchFamily="34" charset="-120"/>
              <a:ea typeface="微軟正黑體" panose="020B0604030504040204" pitchFamily="34" charset="-120"/>
            </a:endParaRPr>
          </a:p>
        </p:txBody>
      </p:sp>
      <p:sp>
        <p:nvSpPr>
          <p:cNvPr id="5" name="Rectangle 12"/>
          <p:cNvSpPr>
            <a:spLocks noChangeArrowheads="1"/>
          </p:cNvSpPr>
          <p:nvPr>
            <p:custDataLst>
              <p:tags r:id="rId2"/>
            </p:custDataLst>
          </p:nvPr>
        </p:nvSpPr>
        <p:spPr bwMode="auto">
          <a:xfrm>
            <a:off x="300121" y="1268761"/>
            <a:ext cx="8319299" cy="1966913"/>
          </a:xfrm>
          <a:prstGeom prst="rect">
            <a:avLst/>
          </a:prstGeom>
          <a:noFill/>
          <a:ln w="12700" algn="ctr">
            <a:noFill/>
            <a:miter lim="800000"/>
            <a:headEnd/>
            <a:tailEnd/>
          </a:ln>
          <a:effectLst/>
        </p:spPr>
        <p:txBody>
          <a:bodyPr lIns="88690" tIns="44347" rIns="88690" bIns="44347" anchor="ctr"/>
          <a:lstStyle/>
          <a:p>
            <a:pPr algn="r" defTabSz="886996" fontAlgn="base">
              <a:lnSpc>
                <a:spcPts val="4300"/>
              </a:lnSpc>
              <a:spcBef>
                <a:spcPct val="0"/>
              </a:spcBef>
            </a:pPr>
            <a:endParaRPr lang="en-US" altLang="zh-TW" sz="2800" b="1" dirty="0">
              <a:solidFill>
                <a:srgbClr val="FFFFFF"/>
              </a:solidFill>
              <a:latin typeface="Century Gothic" panose="020B0502020202020204" pitchFamily="34" charset="0"/>
            </a:endParaRPr>
          </a:p>
        </p:txBody>
      </p:sp>
      <p:sp>
        <p:nvSpPr>
          <p:cNvPr id="2" name="文字方塊 1"/>
          <p:cNvSpPr txBox="1"/>
          <p:nvPr/>
        </p:nvSpPr>
        <p:spPr>
          <a:xfrm>
            <a:off x="0" y="1898274"/>
            <a:ext cx="8985448" cy="769441"/>
          </a:xfrm>
          <a:prstGeom prst="rect">
            <a:avLst/>
          </a:prstGeom>
          <a:noFill/>
        </p:spPr>
        <p:txBody>
          <a:bodyPr wrap="square" rtlCol="0">
            <a:spAutoFit/>
          </a:bodyPr>
          <a:lstStyle/>
          <a:p>
            <a:pPr algn="ctr"/>
            <a:r>
              <a:rPr lang="zh-TW" altLang="en-US" sz="4400" dirty="0" smtClean="0">
                <a:solidFill>
                  <a:schemeClr val="bg1"/>
                </a:solidFill>
                <a:latin typeface="微軟正黑體" panose="020B0604030504040204" pitchFamily="34" charset="-120"/>
                <a:ea typeface="微軟正黑體" panose="020B0604030504040204" pitchFamily="34" charset="-120"/>
              </a:rPr>
              <a:t>輿情平台功能流程</a:t>
            </a:r>
          </a:p>
        </p:txBody>
      </p:sp>
    </p:spTree>
    <p:extLst>
      <p:ext uri="{BB962C8B-B14F-4D97-AF65-F5344CB8AC3E}">
        <p14:creationId xmlns:p14="http://schemas.microsoft.com/office/powerpoint/2010/main" val="11696887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3600" dirty="0" smtClean="0">
                <a:latin typeface="微軟正黑體" panose="020B0604030504040204" pitchFamily="34" charset="-120"/>
                <a:ea typeface="微軟正黑體" panose="020B0604030504040204" pitchFamily="34" charset="-120"/>
              </a:rPr>
              <a:t>情緒分析類型</a:t>
            </a:r>
            <a:endParaRPr lang="zh-TW" altLang="en-US" sz="3600" dirty="0">
              <a:latin typeface="微軟正黑體" panose="020B0604030504040204" pitchFamily="34" charset="-120"/>
              <a:ea typeface="微軟正黑體" panose="020B0604030504040204" pitchFamily="34" charset="-120"/>
            </a:endParaRPr>
          </a:p>
        </p:txBody>
      </p:sp>
      <p:sp>
        <p:nvSpPr>
          <p:cNvPr id="5" name="文字方塊 4"/>
          <p:cNvSpPr txBox="1"/>
          <p:nvPr/>
        </p:nvSpPr>
        <p:spPr>
          <a:xfrm>
            <a:off x="3161846" y="1268760"/>
            <a:ext cx="3582308" cy="707886"/>
          </a:xfrm>
          <a:prstGeom prst="rect">
            <a:avLst/>
          </a:prstGeom>
          <a:noFill/>
          <a:ln>
            <a:solidFill>
              <a:schemeClr val="tx1"/>
            </a:solidFill>
          </a:ln>
        </p:spPr>
        <p:txBody>
          <a:bodyPr wrap="square" rtlCol="0">
            <a:spAutoFit/>
          </a:bodyPr>
          <a:lstStyle/>
          <a:p>
            <a:pPr algn="ctr"/>
            <a:r>
              <a:rPr lang="en-US" altLang="zh-TW" sz="2000" dirty="0"/>
              <a:t>Sentiment </a:t>
            </a:r>
            <a:r>
              <a:rPr lang="en-US" altLang="zh-TW" sz="2000" dirty="0" smtClean="0"/>
              <a:t>Analysis</a:t>
            </a:r>
          </a:p>
          <a:p>
            <a:pPr algn="ctr"/>
            <a:r>
              <a:rPr lang="zh-TW" altLang="en-US" sz="2000" dirty="0" smtClean="0"/>
              <a:t>情緒分析</a:t>
            </a:r>
            <a:endParaRPr lang="en-US" sz="2000" dirty="0" smtClean="0"/>
          </a:p>
        </p:txBody>
      </p:sp>
      <p:grpSp>
        <p:nvGrpSpPr>
          <p:cNvPr id="3" name="群組 2"/>
          <p:cNvGrpSpPr/>
          <p:nvPr/>
        </p:nvGrpSpPr>
        <p:grpSpPr>
          <a:xfrm>
            <a:off x="2270772" y="2350621"/>
            <a:ext cx="5364456" cy="2230507"/>
            <a:chOff x="848544" y="2350621"/>
            <a:chExt cx="5364456" cy="2230507"/>
          </a:xfrm>
        </p:grpSpPr>
        <p:sp>
          <p:nvSpPr>
            <p:cNvPr id="6" name="文字方塊 5"/>
            <p:cNvSpPr txBox="1"/>
            <p:nvPr/>
          </p:nvSpPr>
          <p:spPr>
            <a:xfrm>
              <a:off x="848544" y="2350621"/>
              <a:ext cx="2520000" cy="646331"/>
            </a:xfrm>
            <a:prstGeom prst="rect">
              <a:avLst/>
            </a:prstGeom>
            <a:noFill/>
            <a:ln>
              <a:solidFill>
                <a:schemeClr val="tx1"/>
              </a:solidFill>
            </a:ln>
          </p:spPr>
          <p:txBody>
            <a:bodyPr wrap="square" rtlCol="0">
              <a:spAutoFit/>
            </a:bodyPr>
            <a:lstStyle/>
            <a:p>
              <a:pPr algn="ctr"/>
              <a:r>
                <a:rPr lang="en-US" altLang="zh-TW" dirty="0" smtClean="0"/>
                <a:t>SA Scope</a:t>
              </a:r>
            </a:p>
            <a:p>
              <a:pPr algn="ctr"/>
              <a:r>
                <a:rPr lang="zh-TW" altLang="en-US" dirty="0" smtClean="0">
                  <a:latin typeface="+mn-lt"/>
                </a:rPr>
                <a:t>情緒分析類型</a:t>
              </a:r>
              <a:endParaRPr lang="en-US" dirty="0" smtClean="0">
                <a:latin typeface="+mn-lt"/>
              </a:endParaRPr>
            </a:p>
          </p:txBody>
        </p:sp>
        <p:sp>
          <p:nvSpPr>
            <p:cNvPr id="7" name="文字方塊 6"/>
            <p:cNvSpPr txBox="1"/>
            <p:nvPr/>
          </p:nvSpPr>
          <p:spPr>
            <a:xfrm>
              <a:off x="3693000" y="2350621"/>
              <a:ext cx="2520000" cy="646331"/>
            </a:xfrm>
            <a:prstGeom prst="rect">
              <a:avLst/>
            </a:prstGeom>
            <a:noFill/>
            <a:ln>
              <a:solidFill>
                <a:schemeClr val="tx1"/>
              </a:solidFill>
            </a:ln>
          </p:spPr>
          <p:txBody>
            <a:bodyPr wrap="square" rtlCol="0">
              <a:spAutoFit/>
            </a:bodyPr>
            <a:lstStyle/>
            <a:p>
              <a:pPr algn="ctr"/>
              <a:r>
                <a:rPr lang="en-US" altLang="zh-TW" dirty="0" smtClean="0"/>
                <a:t>Analysis Type</a:t>
              </a:r>
            </a:p>
            <a:p>
              <a:pPr algn="ctr"/>
              <a:r>
                <a:rPr lang="zh-TW" altLang="en-US" dirty="0" smtClean="0">
                  <a:latin typeface="+mn-lt"/>
                </a:rPr>
                <a:t>分析類型</a:t>
              </a:r>
              <a:endParaRPr lang="en-US" dirty="0" smtClean="0">
                <a:latin typeface="+mn-lt"/>
              </a:endParaRPr>
            </a:p>
          </p:txBody>
        </p:sp>
        <p:sp>
          <p:nvSpPr>
            <p:cNvPr id="8" name="文字方塊 7"/>
            <p:cNvSpPr txBox="1"/>
            <p:nvPr/>
          </p:nvSpPr>
          <p:spPr>
            <a:xfrm>
              <a:off x="1028544" y="3212976"/>
              <a:ext cx="2160000" cy="584775"/>
            </a:xfrm>
            <a:prstGeom prst="rect">
              <a:avLst/>
            </a:prstGeom>
            <a:noFill/>
            <a:ln>
              <a:solidFill>
                <a:schemeClr val="tx1"/>
              </a:solidFill>
            </a:ln>
          </p:spPr>
          <p:txBody>
            <a:bodyPr wrap="square" rtlCol="0">
              <a:spAutoFit/>
            </a:bodyPr>
            <a:lstStyle/>
            <a:p>
              <a:pPr algn="ctr"/>
              <a:r>
                <a:rPr lang="en-US" sz="1600" dirty="0" smtClean="0"/>
                <a:t>Document Level</a:t>
              </a:r>
              <a:endParaRPr lang="en-US" sz="1600" dirty="0" smtClean="0">
                <a:latin typeface="+mn-lt"/>
              </a:endParaRPr>
            </a:p>
            <a:p>
              <a:pPr algn="ctr"/>
              <a:r>
                <a:rPr lang="zh-TW" altLang="en-US" sz="1600" dirty="0" smtClean="0"/>
                <a:t>文件</a:t>
              </a:r>
              <a:endParaRPr lang="en-US" sz="1600" dirty="0" smtClean="0">
                <a:latin typeface="+mn-lt"/>
              </a:endParaRPr>
            </a:p>
          </p:txBody>
        </p:sp>
        <p:sp>
          <p:nvSpPr>
            <p:cNvPr id="9" name="文字方塊 8"/>
            <p:cNvSpPr txBox="1"/>
            <p:nvPr/>
          </p:nvSpPr>
          <p:spPr>
            <a:xfrm>
              <a:off x="1028544" y="3996353"/>
              <a:ext cx="2160000" cy="584775"/>
            </a:xfrm>
            <a:prstGeom prst="rect">
              <a:avLst/>
            </a:prstGeom>
            <a:noFill/>
            <a:ln>
              <a:solidFill>
                <a:schemeClr val="tx1"/>
              </a:solidFill>
            </a:ln>
          </p:spPr>
          <p:txBody>
            <a:bodyPr wrap="square" rtlCol="0">
              <a:spAutoFit/>
            </a:bodyPr>
            <a:lstStyle/>
            <a:p>
              <a:pPr algn="ctr"/>
              <a:r>
                <a:rPr lang="en-US" altLang="zh-TW" sz="1600" dirty="0" smtClean="0"/>
                <a:t>Sentence Level</a:t>
              </a:r>
            </a:p>
            <a:p>
              <a:pPr algn="ctr"/>
              <a:r>
                <a:rPr lang="zh-TW" altLang="en-US" sz="1600" dirty="0" smtClean="0"/>
                <a:t>句子</a:t>
              </a:r>
              <a:endParaRPr lang="en-US" sz="1600" dirty="0" smtClean="0"/>
            </a:p>
          </p:txBody>
        </p:sp>
        <p:sp>
          <p:nvSpPr>
            <p:cNvPr id="10" name="文字方塊 9"/>
            <p:cNvSpPr txBox="1"/>
            <p:nvPr/>
          </p:nvSpPr>
          <p:spPr>
            <a:xfrm>
              <a:off x="3873000" y="3212976"/>
              <a:ext cx="2160000" cy="584775"/>
            </a:xfrm>
            <a:prstGeom prst="rect">
              <a:avLst/>
            </a:prstGeom>
            <a:noFill/>
            <a:ln>
              <a:solidFill>
                <a:schemeClr val="tx1"/>
              </a:solidFill>
            </a:ln>
          </p:spPr>
          <p:txBody>
            <a:bodyPr wrap="square" rtlCol="0">
              <a:spAutoFit/>
            </a:bodyPr>
            <a:lstStyle/>
            <a:p>
              <a:pPr algn="ctr"/>
              <a:r>
                <a:rPr lang="en-US" altLang="zh-TW" sz="1600" dirty="0" smtClean="0"/>
                <a:t>Generic</a:t>
              </a:r>
            </a:p>
            <a:p>
              <a:pPr algn="ctr"/>
              <a:r>
                <a:rPr lang="zh-TW" altLang="en-US" sz="1600" dirty="0" smtClean="0"/>
                <a:t>通用</a:t>
              </a:r>
              <a:endParaRPr lang="en-US" sz="1600" dirty="0" smtClean="0"/>
            </a:p>
          </p:txBody>
        </p:sp>
        <p:sp>
          <p:nvSpPr>
            <p:cNvPr id="11" name="文字方塊 10"/>
            <p:cNvSpPr txBox="1"/>
            <p:nvPr/>
          </p:nvSpPr>
          <p:spPr>
            <a:xfrm>
              <a:off x="3873000" y="3996352"/>
              <a:ext cx="2160000" cy="584775"/>
            </a:xfrm>
            <a:prstGeom prst="rect">
              <a:avLst/>
            </a:prstGeom>
            <a:noFill/>
            <a:ln>
              <a:solidFill>
                <a:schemeClr val="tx1"/>
              </a:solidFill>
            </a:ln>
          </p:spPr>
          <p:txBody>
            <a:bodyPr wrap="square" rtlCol="0">
              <a:spAutoFit/>
            </a:bodyPr>
            <a:lstStyle/>
            <a:p>
              <a:pPr algn="ctr"/>
              <a:r>
                <a:rPr lang="en-US" altLang="zh-TW" sz="1600" i="1" dirty="0" smtClean="0"/>
                <a:t>Domain-Specific</a:t>
              </a:r>
            </a:p>
            <a:p>
              <a:pPr algn="ctr"/>
              <a:r>
                <a:rPr lang="zh-TW" altLang="en-US" sz="1600" i="1" dirty="0"/>
                <a:t>特定領域</a:t>
              </a:r>
              <a:endParaRPr lang="en-US" sz="1600" i="1" dirty="0" smtClean="0"/>
            </a:p>
          </p:txBody>
        </p:sp>
      </p:grpSp>
      <p:sp>
        <p:nvSpPr>
          <p:cNvPr id="13" name="文字方塊 12"/>
          <p:cNvSpPr txBox="1"/>
          <p:nvPr/>
        </p:nvSpPr>
        <p:spPr>
          <a:xfrm>
            <a:off x="2450772" y="4788440"/>
            <a:ext cx="2160000" cy="584775"/>
          </a:xfrm>
          <a:prstGeom prst="rect">
            <a:avLst/>
          </a:prstGeom>
          <a:noFill/>
          <a:ln>
            <a:solidFill>
              <a:schemeClr val="tx1"/>
            </a:solidFill>
          </a:ln>
        </p:spPr>
        <p:txBody>
          <a:bodyPr wrap="square" rtlCol="0">
            <a:spAutoFit/>
          </a:bodyPr>
          <a:lstStyle/>
          <a:p>
            <a:pPr algn="ctr"/>
            <a:r>
              <a:rPr lang="en-US" altLang="zh-TW" sz="1600" dirty="0" smtClean="0"/>
              <a:t>Feature Level</a:t>
            </a:r>
          </a:p>
          <a:p>
            <a:pPr algn="ctr"/>
            <a:r>
              <a:rPr lang="zh-TW" altLang="en-US" sz="1600" dirty="0"/>
              <a:t>特徵</a:t>
            </a:r>
            <a:endParaRPr lang="en-US" sz="1600" dirty="0" smtClean="0"/>
          </a:p>
        </p:txBody>
      </p:sp>
      <p:sp>
        <p:nvSpPr>
          <p:cNvPr id="12" name="矩形 11"/>
          <p:cNvSpPr/>
          <p:nvPr/>
        </p:nvSpPr>
        <p:spPr bwMode="auto">
          <a:xfrm>
            <a:off x="2270772" y="2996952"/>
            <a:ext cx="2520000" cy="2592288"/>
          </a:xfrm>
          <a:prstGeom prst="rect">
            <a:avLst/>
          </a:prstGeom>
          <a:noFill/>
          <a:ln w="9525" cap="flat" cmpd="sng" algn="ctr">
            <a:solidFill>
              <a:schemeClr val="tx1">
                <a:lumMod val="75000"/>
                <a:lumOff val="25000"/>
              </a:schemeClr>
            </a:solidFill>
            <a:prstDash val="solid"/>
            <a:round/>
            <a:headEnd type="none" w="med" len="med"/>
            <a:tailEnd type="none" w="med" len="med"/>
          </a:ln>
          <a:effectLst/>
        </p:spPr>
        <p:txBody>
          <a:bodyPr vert="horz" wrap="square" lIns="91440" tIns="91440" rIns="91440" bIns="91440" numCol="1" rtlCol="0" anchor="ctr" anchorCtr="1" compatLnSpc="1">
            <a:prstTxWarp prst="textNoShape">
              <a:avLst/>
            </a:prstTxWarp>
            <a:noAutofit/>
          </a:bodyPr>
          <a:lstStyle/>
          <a:p>
            <a:pPr algn="ctr" defTabSz="889000"/>
            <a:endParaRPr lang="en-US" b="1" dirty="0">
              <a:solidFill>
                <a:srgbClr val="FFFFFF"/>
              </a:solidFill>
            </a:endParaRPr>
          </a:p>
        </p:txBody>
      </p:sp>
      <p:sp>
        <p:nvSpPr>
          <p:cNvPr id="14" name="矩形 13"/>
          <p:cNvSpPr/>
          <p:nvPr/>
        </p:nvSpPr>
        <p:spPr bwMode="auto">
          <a:xfrm>
            <a:off x="5115228" y="2996952"/>
            <a:ext cx="2520000" cy="1791488"/>
          </a:xfrm>
          <a:prstGeom prst="rect">
            <a:avLst/>
          </a:prstGeom>
          <a:noFill/>
          <a:ln w="9525" cap="flat" cmpd="sng" algn="ctr">
            <a:solidFill>
              <a:schemeClr val="tx1">
                <a:lumMod val="75000"/>
                <a:lumOff val="25000"/>
              </a:schemeClr>
            </a:solidFill>
            <a:prstDash val="solid"/>
            <a:round/>
            <a:headEnd type="none" w="med" len="med"/>
            <a:tailEnd type="none" w="med" len="med"/>
          </a:ln>
          <a:effectLst/>
        </p:spPr>
        <p:txBody>
          <a:bodyPr vert="horz" wrap="square" lIns="91440" tIns="91440" rIns="91440" bIns="91440" numCol="1" rtlCol="0" anchor="ctr" anchorCtr="1" compatLnSpc="1">
            <a:prstTxWarp prst="textNoShape">
              <a:avLst/>
            </a:prstTxWarp>
            <a:noAutofit/>
          </a:bodyPr>
          <a:lstStyle/>
          <a:p>
            <a:pPr algn="ctr" defTabSz="889000"/>
            <a:endParaRPr lang="en-US" b="1" dirty="0">
              <a:solidFill>
                <a:srgbClr val="FFFFFF"/>
              </a:solidFill>
            </a:endParaRPr>
          </a:p>
        </p:txBody>
      </p:sp>
    </p:spTree>
    <p:extLst>
      <p:ext uri="{BB962C8B-B14F-4D97-AF65-F5344CB8AC3E}">
        <p14:creationId xmlns:p14="http://schemas.microsoft.com/office/powerpoint/2010/main" val="5342358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群組 10"/>
          <p:cNvGrpSpPr/>
          <p:nvPr/>
        </p:nvGrpSpPr>
        <p:grpSpPr>
          <a:xfrm>
            <a:off x="164328" y="872640"/>
            <a:ext cx="9577344" cy="5554718"/>
            <a:chOff x="128464" y="872640"/>
            <a:chExt cx="9577344" cy="5554718"/>
          </a:xfrm>
        </p:grpSpPr>
        <p:sp>
          <p:nvSpPr>
            <p:cNvPr id="32" name="矩形 31"/>
            <p:cNvSpPr/>
            <p:nvPr/>
          </p:nvSpPr>
          <p:spPr bwMode="auto">
            <a:xfrm>
              <a:off x="4917136" y="872640"/>
              <a:ext cx="4788672" cy="5549996"/>
            </a:xfrm>
            <a:prstGeom prst="rect">
              <a:avLst/>
            </a:pr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91440" rIns="91440" bIns="91440" numCol="1" rtlCol="0" anchor="ctr" anchorCtr="1" compatLnSpc="1">
              <a:prstTxWarp prst="textNoShape">
                <a:avLst/>
              </a:prstTxWarp>
              <a:noAutofit/>
            </a:bodyPr>
            <a:lstStyle/>
            <a:p>
              <a:pPr algn="ctr" defTabSz="889000"/>
              <a:endParaRPr lang="en-US" b="1" dirty="0">
                <a:solidFill>
                  <a:srgbClr val="FFFFFF"/>
                </a:solidFill>
              </a:endParaRPr>
            </a:p>
          </p:txBody>
        </p:sp>
        <p:sp>
          <p:nvSpPr>
            <p:cNvPr id="9" name="矩形 8"/>
            <p:cNvSpPr/>
            <p:nvPr/>
          </p:nvSpPr>
          <p:spPr bwMode="auto">
            <a:xfrm>
              <a:off x="128464" y="877362"/>
              <a:ext cx="4788672" cy="5549996"/>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91440" rIns="91440" bIns="91440" numCol="1" rtlCol="0" anchor="ctr" anchorCtr="1" compatLnSpc="1">
              <a:prstTxWarp prst="textNoShape">
                <a:avLst/>
              </a:prstTxWarp>
              <a:noAutofit/>
            </a:bodyPr>
            <a:lstStyle/>
            <a:p>
              <a:pPr algn="ctr" defTabSz="889000"/>
              <a:endParaRPr lang="en-US" b="1" dirty="0">
                <a:solidFill>
                  <a:srgbClr val="FFFFFF"/>
                </a:solidFill>
              </a:endParaRPr>
            </a:p>
          </p:txBody>
        </p:sp>
      </p:grpSp>
      <p:sp>
        <p:nvSpPr>
          <p:cNvPr id="2" name="標題 1"/>
          <p:cNvSpPr>
            <a:spLocks noGrp="1"/>
          </p:cNvSpPr>
          <p:nvPr>
            <p:ph type="title"/>
          </p:nvPr>
        </p:nvSpPr>
        <p:spPr/>
        <p:txBody>
          <a:bodyPr/>
          <a:lstStyle/>
          <a:p>
            <a:r>
              <a:rPr lang="zh-TW" altLang="en-US" sz="3600" dirty="0" smtClean="0"/>
              <a:t>情緒分析流程</a:t>
            </a:r>
            <a:endParaRPr lang="en-US" sz="3600" dirty="0"/>
          </a:p>
        </p:txBody>
      </p:sp>
      <p:sp>
        <p:nvSpPr>
          <p:cNvPr id="3" name="文字方塊 2"/>
          <p:cNvSpPr txBox="1"/>
          <p:nvPr/>
        </p:nvSpPr>
        <p:spPr>
          <a:xfrm>
            <a:off x="524508" y="1124744"/>
            <a:ext cx="2520000" cy="646331"/>
          </a:xfrm>
          <a:prstGeom prst="rect">
            <a:avLst/>
          </a:prstGeom>
          <a:solidFill>
            <a:schemeClr val="accent2">
              <a:lumMod val="75000"/>
            </a:schemeClr>
          </a:solidFill>
          <a:ln>
            <a:solidFill>
              <a:schemeClr val="tx1"/>
            </a:solidFill>
          </a:ln>
        </p:spPr>
        <p:txBody>
          <a:bodyPr wrap="square" rtlCol="0">
            <a:spAutoFit/>
          </a:bodyPr>
          <a:lstStyle/>
          <a:p>
            <a:pPr algn="ctr"/>
            <a:r>
              <a:rPr lang="en-US" dirty="0"/>
              <a:t>Train Classifier</a:t>
            </a:r>
          </a:p>
          <a:p>
            <a:pPr algn="ctr"/>
            <a:r>
              <a:rPr lang="zh-TW" altLang="en-US" dirty="0"/>
              <a:t>訓練分類器</a:t>
            </a:r>
            <a:endParaRPr lang="en-US" dirty="0"/>
          </a:p>
        </p:txBody>
      </p:sp>
      <p:sp>
        <p:nvSpPr>
          <p:cNvPr id="6" name="文字方塊 5"/>
          <p:cNvSpPr txBox="1"/>
          <p:nvPr/>
        </p:nvSpPr>
        <p:spPr>
          <a:xfrm>
            <a:off x="3657136" y="1124745"/>
            <a:ext cx="2520000" cy="646331"/>
          </a:xfrm>
          <a:prstGeom prst="rect">
            <a:avLst/>
          </a:prstGeom>
          <a:noFill/>
          <a:ln>
            <a:solidFill>
              <a:schemeClr val="tx1"/>
            </a:solidFill>
          </a:ln>
        </p:spPr>
        <p:txBody>
          <a:bodyPr wrap="square" rtlCol="0">
            <a:spAutoFit/>
          </a:bodyPr>
          <a:lstStyle/>
          <a:p>
            <a:pPr algn="ctr"/>
            <a:r>
              <a:rPr lang="en-US" dirty="0"/>
              <a:t>Data Collection</a:t>
            </a:r>
          </a:p>
          <a:p>
            <a:pPr algn="ctr"/>
            <a:r>
              <a:rPr lang="zh-TW" altLang="en-US" dirty="0"/>
              <a:t>資料取得</a:t>
            </a:r>
            <a:endParaRPr lang="en-US" dirty="0"/>
          </a:p>
        </p:txBody>
      </p:sp>
      <p:sp>
        <p:nvSpPr>
          <p:cNvPr id="8" name="文字方塊 7"/>
          <p:cNvSpPr txBox="1"/>
          <p:nvPr/>
        </p:nvSpPr>
        <p:spPr>
          <a:xfrm>
            <a:off x="11865768" y="692696"/>
            <a:ext cx="184731" cy="369332"/>
          </a:xfrm>
          <a:prstGeom prst="rect">
            <a:avLst/>
          </a:prstGeom>
          <a:noFill/>
        </p:spPr>
        <p:txBody>
          <a:bodyPr wrap="none" rtlCol="0">
            <a:spAutoFit/>
          </a:bodyPr>
          <a:lstStyle/>
          <a:p>
            <a:endParaRPr lang="en-US" dirty="0" smtClean="0">
              <a:latin typeface="+mn-lt"/>
            </a:endParaRPr>
          </a:p>
        </p:txBody>
      </p:sp>
      <p:sp>
        <p:nvSpPr>
          <p:cNvPr id="27" name="文字方塊 26"/>
          <p:cNvSpPr txBox="1"/>
          <p:nvPr/>
        </p:nvSpPr>
        <p:spPr>
          <a:xfrm>
            <a:off x="3657136" y="1844824"/>
            <a:ext cx="2520000" cy="646331"/>
          </a:xfrm>
          <a:prstGeom prst="rect">
            <a:avLst/>
          </a:prstGeom>
          <a:noFill/>
          <a:ln>
            <a:solidFill>
              <a:schemeClr val="tx1"/>
            </a:solidFill>
          </a:ln>
        </p:spPr>
        <p:txBody>
          <a:bodyPr wrap="square" rtlCol="0">
            <a:spAutoFit/>
          </a:bodyPr>
          <a:lstStyle/>
          <a:p>
            <a:pPr algn="ctr"/>
            <a:r>
              <a:rPr lang="en-US" dirty="0"/>
              <a:t>Data Cleaning</a:t>
            </a:r>
          </a:p>
          <a:p>
            <a:pPr algn="ctr"/>
            <a:r>
              <a:rPr lang="zh-TW" altLang="en-US" dirty="0"/>
              <a:t>資料清理</a:t>
            </a:r>
            <a:endParaRPr lang="en-US" dirty="0"/>
          </a:p>
        </p:txBody>
      </p:sp>
      <p:sp>
        <p:nvSpPr>
          <p:cNvPr id="28" name="文字方塊 27"/>
          <p:cNvSpPr txBox="1"/>
          <p:nvPr/>
        </p:nvSpPr>
        <p:spPr>
          <a:xfrm>
            <a:off x="3657136" y="2564904"/>
            <a:ext cx="2520000" cy="646331"/>
          </a:xfrm>
          <a:prstGeom prst="rect">
            <a:avLst/>
          </a:prstGeom>
          <a:noFill/>
          <a:ln>
            <a:solidFill>
              <a:schemeClr val="tx1"/>
            </a:solidFill>
          </a:ln>
        </p:spPr>
        <p:txBody>
          <a:bodyPr wrap="square" rtlCol="0">
            <a:spAutoFit/>
          </a:bodyPr>
          <a:lstStyle/>
          <a:p>
            <a:pPr algn="ctr"/>
            <a:r>
              <a:rPr lang="en-US" altLang="zh-TW" dirty="0"/>
              <a:t>Data pre-processing</a:t>
            </a:r>
            <a:endParaRPr lang="en-US" dirty="0"/>
          </a:p>
          <a:p>
            <a:pPr algn="ctr"/>
            <a:r>
              <a:rPr lang="zh-TW" altLang="en-US" dirty="0"/>
              <a:t>數據處理</a:t>
            </a:r>
            <a:endParaRPr lang="en-US" dirty="0"/>
          </a:p>
        </p:txBody>
      </p:sp>
      <p:cxnSp>
        <p:nvCxnSpPr>
          <p:cNvPr id="40" name="直線接點 39"/>
          <p:cNvCxnSpPr>
            <a:stCxn id="6" idx="2"/>
            <a:endCxn id="27" idx="0"/>
          </p:cNvCxnSpPr>
          <p:nvPr/>
        </p:nvCxnSpPr>
        <p:spPr bwMode="auto">
          <a:xfrm>
            <a:off x="4917136" y="1771076"/>
            <a:ext cx="0" cy="73748"/>
          </a:xfrm>
          <a:prstGeom prst="line">
            <a:avLst/>
          </a:prstGeom>
          <a:noFill/>
          <a:ln w="9525" cap="flat" cmpd="sng" algn="ctr">
            <a:solidFill>
              <a:srgbClr val="000000"/>
            </a:solidFill>
            <a:prstDash val="solid"/>
            <a:round/>
            <a:headEnd type="none" w="med" len="med"/>
            <a:tailEnd type="none"/>
          </a:ln>
          <a:effectLst/>
        </p:spPr>
      </p:cxnSp>
      <p:cxnSp>
        <p:nvCxnSpPr>
          <p:cNvPr id="45" name="直線接點 44"/>
          <p:cNvCxnSpPr>
            <a:stCxn id="27" idx="2"/>
            <a:endCxn id="28" idx="0"/>
          </p:cNvCxnSpPr>
          <p:nvPr/>
        </p:nvCxnSpPr>
        <p:spPr bwMode="auto">
          <a:xfrm>
            <a:off x="4917136" y="2491155"/>
            <a:ext cx="0" cy="73749"/>
          </a:xfrm>
          <a:prstGeom prst="line">
            <a:avLst/>
          </a:prstGeom>
          <a:noFill/>
          <a:ln w="9525" cap="flat" cmpd="sng" algn="ctr">
            <a:solidFill>
              <a:srgbClr val="000000"/>
            </a:solidFill>
            <a:prstDash val="solid"/>
            <a:round/>
            <a:headEnd type="none" w="med" len="med"/>
            <a:tailEnd type="none"/>
          </a:ln>
          <a:effectLst/>
        </p:spPr>
      </p:cxnSp>
      <p:sp>
        <p:nvSpPr>
          <p:cNvPr id="7" name="文字方塊 6"/>
          <p:cNvSpPr txBox="1"/>
          <p:nvPr/>
        </p:nvSpPr>
        <p:spPr>
          <a:xfrm>
            <a:off x="6811863" y="2708920"/>
            <a:ext cx="2520000" cy="646331"/>
          </a:xfrm>
          <a:prstGeom prst="rect">
            <a:avLst/>
          </a:prstGeom>
          <a:solidFill>
            <a:schemeClr val="tx2">
              <a:lumMod val="20000"/>
              <a:lumOff val="80000"/>
            </a:schemeClr>
          </a:solidFill>
          <a:ln>
            <a:solidFill>
              <a:schemeClr val="tx1"/>
            </a:solidFill>
          </a:ln>
        </p:spPr>
        <p:txBody>
          <a:bodyPr wrap="square" rtlCol="0">
            <a:spAutoFit/>
          </a:bodyPr>
          <a:lstStyle/>
          <a:p>
            <a:pPr algn="ctr"/>
            <a:r>
              <a:rPr lang="en-US" altLang="zh-TW" dirty="0"/>
              <a:t>Sentiment Analysis</a:t>
            </a:r>
          </a:p>
          <a:p>
            <a:pPr algn="ctr"/>
            <a:r>
              <a:rPr lang="zh-TW" altLang="en-US" dirty="0">
                <a:latin typeface="微軟正黑體" panose="020B0604030504040204" pitchFamily="34" charset="-120"/>
                <a:ea typeface="微軟正黑體" panose="020B0604030504040204" pitchFamily="34" charset="-120"/>
              </a:rPr>
              <a:t>情緒分析</a:t>
            </a:r>
            <a:endParaRPr lang="en-US" dirty="0"/>
          </a:p>
        </p:txBody>
      </p:sp>
      <p:sp>
        <p:nvSpPr>
          <p:cNvPr id="16" name="文字方塊 15"/>
          <p:cNvSpPr txBox="1"/>
          <p:nvPr/>
        </p:nvSpPr>
        <p:spPr>
          <a:xfrm>
            <a:off x="6811863" y="1124743"/>
            <a:ext cx="2520000" cy="646331"/>
          </a:xfrm>
          <a:prstGeom prst="rect">
            <a:avLst/>
          </a:prstGeom>
          <a:solidFill>
            <a:schemeClr val="accent2">
              <a:lumMod val="75000"/>
            </a:schemeClr>
          </a:solidFill>
          <a:ln>
            <a:solidFill>
              <a:schemeClr val="tx1"/>
            </a:solidFill>
          </a:ln>
        </p:spPr>
        <p:txBody>
          <a:bodyPr wrap="square" rtlCol="0">
            <a:spAutoFit/>
          </a:bodyPr>
          <a:lstStyle/>
          <a:p>
            <a:pPr algn="ctr"/>
            <a:r>
              <a:rPr lang="en-US" dirty="0"/>
              <a:t>Implement Model</a:t>
            </a:r>
          </a:p>
          <a:p>
            <a:pPr algn="ctr"/>
            <a:r>
              <a:rPr lang="zh-TW" altLang="en-US" dirty="0"/>
              <a:t>應用模型</a:t>
            </a:r>
            <a:r>
              <a:rPr lang="en-US" altLang="zh-TW" dirty="0"/>
              <a:t>/</a:t>
            </a:r>
            <a:r>
              <a:rPr lang="zh-TW" altLang="en-US" dirty="0"/>
              <a:t>分類器</a:t>
            </a:r>
            <a:endParaRPr lang="en-US" dirty="0"/>
          </a:p>
        </p:txBody>
      </p:sp>
      <p:sp>
        <p:nvSpPr>
          <p:cNvPr id="20" name="文字方塊 19"/>
          <p:cNvSpPr txBox="1"/>
          <p:nvPr/>
        </p:nvSpPr>
        <p:spPr>
          <a:xfrm>
            <a:off x="6811863" y="4718174"/>
            <a:ext cx="2520000" cy="646331"/>
          </a:xfrm>
          <a:prstGeom prst="rect">
            <a:avLst/>
          </a:prstGeom>
          <a:solidFill>
            <a:schemeClr val="tx2">
              <a:lumMod val="20000"/>
              <a:lumOff val="80000"/>
            </a:schemeClr>
          </a:solidFill>
          <a:ln>
            <a:solidFill>
              <a:schemeClr val="tx1"/>
            </a:solidFill>
          </a:ln>
        </p:spPr>
        <p:txBody>
          <a:bodyPr wrap="square" rtlCol="0">
            <a:spAutoFit/>
          </a:bodyPr>
          <a:lstStyle/>
          <a:p>
            <a:pPr algn="ctr"/>
            <a:r>
              <a:rPr lang="en-US" dirty="0"/>
              <a:t>Visualize Results</a:t>
            </a:r>
          </a:p>
          <a:p>
            <a:pPr algn="ctr"/>
            <a:r>
              <a:rPr lang="zh-TW" altLang="en-US" dirty="0"/>
              <a:t>情緒視覺化</a:t>
            </a:r>
            <a:endParaRPr lang="en-US" dirty="0"/>
          </a:p>
        </p:txBody>
      </p:sp>
      <p:sp>
        <p:nvSpPr>
          <p:cNvPr id="29" name="文字方塊 28"/>
          <p:cNvSpPr txBox="1"/>
          <p:nvPr/>
        </p:nvSpPr>
        <p:spPr>
          <a:xfrm>
            <a:off x="524508" y="1771076"/>
            <a:ext cx="2520000" cy="1569660"/>
          </a:xfrm>
          <a:prstGeom prst="rect">
            <a:avLst/>
          </a:prstGeom>
          <a:noFill/>
          <a:ln>
            <a:noFill/>
          </a:ln>
        </p:spPr>
        <p:txBody>
          <a:bodyPr wrap="square" rtlCol="0">
            <a:spAutoFit/>
          </a:bodyPr>
          <a:lstStyle/>
          <a:p>
            <a:pPr marL="285750" indent="-285750">
              <a:buFont typeface="Arial" panose="020B0604020202020204" pitchFamily="34" charset="0"/>
              <a:buChar char="•"/>
            </a:pPr>
            <a:r>
              <a:rPr lang="zh-TW" altLang="en-US" sz="1600" dirty="0" smtClean="0"/>
              <a:t>選擇演算法來創造一個模型或分類器</a:t>
            </a:r>
            <a:endParaRPr lang="en-US" altLang="zh-TW" sz="1600" dirty="0" smtClean="0"/>
          </a:p>
          <a:p>
            <a:pPr marL="285750" indent="-285750">
              <a:buFont typeface="Arial" panose="020B0604020202020204" pitchFamily="34" charset="0"/>
              <a:buChar char="•"/>
            </a:pPr>
            <a:r>
              <a:rPr lang="zh-TW" altLang="en-US" sz="1600" dirty="0"/>
              <a:t>獲取訓練數據</a:t>
            </a:r>
            <a:r>
              <a:rPr lang="zh-TW" altLang="en-US" sz="1600" dirty="0" smtClean="0"/>
              <a:t>進行</a:t>
            </a:r>
            <a:r>
              <a:rPr lang="zh-TW" altLang="en-US" sz="1600" dirty="0"/>
              <a:t>分類</a:t>
            </a:r>
            <a:r>
              <a:rPr lang="zh-TW" altLang="en-US" sz="1600" dirty="0" smtClean="0"/>
              <a:t>器訓練</a:t>
            </a:r>
            <a:r>
              <a:rPr lang="en-US" altLang="zh-TW" sz="1600" dirty="0" smtClean="0"/>
              <a:t>(</a:t>
            </a:r>
            <a:r>
              <a:rPr lang="zh-TW" altLang="en-US" sz="1600" dirty="0" smtClean="0"/>
              <a:t>語料庫</a:t>
            </a:r>
            <a:r>
              <a:rPr lang="en-US" altLang="zh-TW" sz="1600" dirty="0" smtClean="0"/>
              <a:t>)</a:t>
            </a:r>
          </a:p>
          <a:p>
            <a:pPr marL="285750" indent="-285750">
              <a:buFont typeface="Arial" panose="020B0604020202020204" pitchFamily="34" charset="0"/>
              <a:buChar char="•"/>
            </a:pPr>
            <a:r>
              <a:rPr lang="zh-TW" altLang="en-US" sz="1600" dirty="0"/>
              <a:t>把數據切成三組</a:t>
            </a:r>
            <a:r>
              <a:rPr lang="en-US" altLang="zh-TW" sz="1600" dirty="0"/>
              <a:t>(</a:t>
            </a:r>
            <a:r>
              <a:rPr lang="en-US" altLang="zh-TW" sz="1600" dirty="0" err="1"/>
              <a:t>training,validation,test</a:t>
            </a:r>
            <a:r>
              <a:rPr lang="en-US" altLang="zh-TW" sz="1600" dirty="0" smtClean="0"/>
              <a:t>)</a:t>
            </a:r>
            <a:endParaRPr lang="en-US" altLang="zh-TW" sz="1600" dirty="0"/>
          </a:p>
        </p:txBody>
      </p:sp>
      <p:grpSp>
        <p:nvGrpSpPr>
          <p:cNvPr id="65" name="群組 64"/>
          <p:cNvGrpSpPr/>
          <p:nvPr/>
        </p:nvGrpSpPr>
        <p:grpSpPr>
          <a:xfrm>
            <a:off x="281621" y="3356992"/>
            <a:ext cx="2520000" cy="2215992"/>
            <a:chOff x="281621" y="3356992"/>
            <a:chExt cx="2520000" cy="2215992"/>
          </a:xfrm>
        </p:grpSpPr>
        <p:sp>
          <p:nvSpPr>
            <p:cNvPr id="26" name="文字方塊 25"/>
            <p:cNvSpPr txBox="1"/>
            <p:nvPr/>
          </p:nvSpPr>
          <p:spPr>
            <a:xfrm>
              <a:off x="524509" y="3356992"/>
              <a:ext cx="1980219" cy="646331"/>
            </a:xfrm>
            <a:prstGeom prst="rect">
              <a:avLst/>
            </a:prstGeom>
            <a:noFill/>
            <a:ln>
              <a:solidFill>
                <a:schemeClr val="tx1"/>
              </a:solidFill>
              <a:prstDash val="solid"/>
            </a:ln>
          </p:spPr>
          <p:txBody>
            <a:bodyPr wrap="square" rtlCol="0">
              <a:spAutoFit/>
            </a:bodyPr>
            <a:lstStyle/>
            <a:p>
              <a:pPr algn="ctr"/>
              <a:r>
                <a:rPr lang="en-US" dirty="0" smtClean="0">
                  <a:latin typeface="+mn-lt"/>
                </a:rPr>
                <a:t>Model</a:t>
              </a:r>
              <a:r>
                <a:rPr lang="en-US" dirty="0"/>
                <a:t> </a:t>
              </a:r>
              <a:r>
                <a:rPr lang="en-US" dirty="0" smtClean="0"/>
                <a:t>Evaluation</a:t>
              </a:r>
              <a:endParaRPr lang="en-US" dirty="0" smtClean="0">
                <a:latin typeface="+mn-lt"/>
              </a:endParaRPr>
            </a:p>
            <a:p>
              <a:pPr algn="ctr"/>
              <a:r>
                <a:rPr lang="zh-TW" altLang="en-US" dirty="0" smtClean="0"/>
                <a:t>分類模型</a:t>
              </a:r>
              <a:r>
                <a:rPr lang="zh-TW" altLang="en-US" dirty="0"/>
                <a:t>評測</a:t>
              </a:r>
              <a:endParaRPr lang="en-US" dirty="0" smtClean="0">
                <a:latin typeface="+mn-lt"/>
              </a:endParaRPr>
            </a:p>
          </p:txBody>
        </p:sp>
        <p:sp>
          <p:nvSpPr>
            <p:cNvPr id="30" name="文字方塊 29"/>
            <p:cNvSpPr txBox="1"/>
            <p:nvPr/>
          </p:nvSpPr>
          <p:spPr>
            <a:xfrm>
              <a:off x="281621" y="4003324"/>
              <a:ext cx="2520000" cy="1569660"/>
            </a:xfrm>
            <a:prstGeom prst="rect">
              <a:avLst/>
            </a:prstGeom>
            <a:noFill/>
            <a:ln>
              <a:noFill/>
            </a:ln>
          </p:spPr>
          <p:txBody>
            <a:bodyPr wrap="square" rtlCol="0">
              <a:spAutoFit/>
            </a:bodyPr>
            <a:lstStyle/>
            <a:p>
              <a:pPr marL="285750" indent="-285750">
                <a:buFont typeface="Arial" panose="020B0604020202020204" pitchFamily="34" charset="0"/>
                <a:buChar char="•"/>
              </a:pPr>
              <a:r>
                <a:rPr lang="en-US" altLang="zh-TW" sz="1600" dirty="0" smtClean="0"/>
                <a:t>Test</a:t>
              </a:r>
              <a:r>
                <a:rPr lang="zh-TW" altLang="en-US" sz="1600" dirty="0" smtClean="0"/>
                <a:t>組的分數</a:t>
              </a:r>
              <a:endParaRPr lang="en-US" altLang="zh-TW" sz="1600" dirty="0" smtClean="0"/>
            </a:p>
            <a:p>
              <a:pPr marL="285750" indent="-285750">
                <a:buFont typeface="Arial" panose="020B0604020202020204" pitchFamily="34" charset="0"/>
                <a:buChar char="•"/>
              </a:pPr>
              <a:r>
                <a:rPr lang="zh-TW" altLang="en-US" sz="1600" dirty="0"/>
                <a:t>交叉驗證</a:t>
              </a:r>
              <a:r>
                <a:rPr lang="en-US" altLang="zh-TW" sz="1600" dirty="0"/>
                <a:t>(cross-validation</a:t>
              </a:r>
              <a:r>
                <a:rPr lang="en-US" altLang="zh-TW" sz="1600" dirty="0" smtClean="0"/>
                <a:t>)</a:t>
              </a:r>
            </a:p>
            <a:p>
              <a:pPr marL="285750" indent="-285750">
                <a:buFont typeface="Arial" panose="020B0604020202020204" pitchFamily="34" charset="0"/>
                <a:buChar char="•"/>
              </a:pPr>
              <a:r>
                <a:rPr lang="en-US" altLang="zh-TW" sz="1600" dirty="0" smtClean="0"/>
                <a:t>Accuracy, Precision, Recall, F-Score,</a:t>
              </a:r>
              <a:r>
                <a:rPr lang="zh-TW" altLang="en-US" sz="1600" dirty="0" smtClean="0"/>
                <a:t> </a:t>
              </a:r>
              <a:r>
                <a:rPr lang="en-US" altLang="zh-TW" sz="1600" dirty="0" smtClean="0"/>
                <a:t>Confusion Matrix</a:t>
              </a:r>
            </a:p>
          </p:txBody>
        </p:sp>
      </p:grpSp>
      <p:cxnSp>
        <p:nvCxnSpPr>
          <p:cNvPr id="31" name="肘形接點 30"/>
          <p:cNvCxnSpPr>
            <a:stCxn id="3" idx="1"/>
            <a:endCxn id="26" idx="1"/>
          </p:cNvCxnSpPr>
          <p:nvPr/>
        </p:nvCxnSpPr>
        <p:spPr bwMode="auto">
          <a:xfrm rot="10800000" flipH="1" flipV="1">
            <a:off x="524507" y="1447910"/>
            <a:ext cx="1" cy="2232248"/>
          </a:xfrm>
          <a:prstGeom prst="bentConnector3">
            <a:avLst>
              <a:gd name="adj1" fmla="val -22860000000"/>
            </a:avLst>
          </a:prstGeom>
          <a:noFill/>
          <a:ln w="9525" cap="flat" cmpd="sng" algn="ctr">
            <a:solidFill>
              <a:schemeClr val="tx1"/>
            </a:solidFill>
            <a:prstDash val="lgDash"/>
            <a:round/>
            <a:headEnd type="none" w="med" len="med"/>
            <a:tailEnd type="none"/>
          </a:ln>
          <a:effectLst/>
        </p:spPr>
      </p:cxnSp>
      <p:sp>
        <p:nvSpPr>
          <p:cNvPr id="39" name="文字方塊 38"/>
          <p:cNvSpPr txBox="1"/>
          <p:nvPr/>
        </p:nvSpPr>
        <p:spPr>
          <a:xfrm>
            <a:off x="6811863" y="3355251"/>
            <a:ext cx="2520000" cy="584775"/>
          </a:xfrm>
          <a:prstGeom prst="rect">
            <a:avLst/>
          </a:prstGeom>
          <a:noFill/>
          <a:ln>
            <a:noFill/>
          </a:ln>
        </p:spPr>
        <p:txBody>
          <a:bodyPr wrap="square" rtlCol="0">
            <a:spAutoFit/>
          </a:bodyPr>
          <a:lstStyle/>
          <a:p>
            <a:pPr marL="285750" indent="-285750">
              <a:buFont typeface="Arial" panose="020B0604020202020204" pitchFamily="34" charset="0"/>
              <a:buChar char="•"/>
            </a:pPr>
            <a:r>
              <a:rPr lang="zh-TW" altLang="en-US" sz="1600" dirty="0" smtClean="0"/>
              <a:t>把數據分類成好評</a:t>
            </a:r>
            <a:r>
              <a:rPr lang="en-US" altLang="zh-TW" sz="1600" dirty="0" smtClean="0"/>
              <a:t>,</a:t>
            </a:r>
            <a:r>
              <a:rPr lang="zh-TW" altLang="en-US" sz="1600" dirty="0"/>
              <a:t>中立評</a:t>
            </a:r>
            <a:r>
              <a:rPr lang="en-US" altLang="zh-TW" sz="1600" dirty="0" smtClean="0"/>
              <a:t>,</a:t>
            </a:r>
            <a:r>
              <a:rPr lang="zh-TW" altLang="en-US" sz="1600" dirty="0"/>
              <a:t>或</a:t>
            </a:r>
            <a:r>
              <a:rPr lang="zh-TW" altLang="en-US" sz="1600" dirty="0" smtClean="0"/>
              <a:t>負評</a:t>
            </a:r>
            <a:endParaRPr lang="en-US" altLang="zh-TW" sz="1600" dirty="0" smtClean="0"/>
          </a:p>
        </p:txBody>
      </p:sp>
      <p:cxnSp>
        <p:nvCxnSpPr>
          <p:cNvPr id="35" name="肘形接點 34"/>
          <p:cNvCxnSpPr>
            <a:stCxn id="28" idx="3"/>
            <a:endCxn id="16" idx="1"/>
          </p:cNvCxnSpPr>
          <p:nvPr/>
        </p:nvCxnSpPr>
        <p:spPr bwMode="auto">
          <a:xfrm flipV="1">
            <a:off x="6177136" y="1447909"/>
            <a:ext cx="634727" cy="1440161"/>
          </a:xfrm>
          <a:prstGeom prst="bentConnector3">
            <a:avLst/>
          </a:prstGeom>
          <a:noFill/>
          <a:ln w="9525" cap="flat" cmpd="sng" algn="ctr">
            <a:solidFill>
              <a:schemeClr val="tx1"/>
            </a:solidFill>
            <a:prstDash val="solid"/>
            <a:round/>
            <a:headEnd type="none" w="med" len="med"/>
            <a:tailEnd type="arrow"/>
          </a:ln>
          <a:effectLst/>
        </p:spPr>
      </p:cxnSp>
      <p:cxnSp>
        <p:nvCxnSpPr>
          <p:cNvPr id="41" name="直線單箭頭接點 40"/>
          <p:cNvCxnSpPr>
            <a:stCxn id="16" idx="2"/>
            <a:endCxn id="7" idx="0"/>
          </p:cNvCxnSpPr>
          <p:nvPr/>
        </p:nvCxnSpPr>
        <p:spPr bwMode="auto">
          <a:xfrm>
            <a:off x="8071863" y="1771074"/>
            <a:ext cx="0" cy="937846"/>
          </a:xfrm>
          <a:prstGeom prst="straightConnector1">
            <a:avLst/>
          </a:prstGeom>
          <a:noFill/>
          <a:ln w="9525" cap="flat" cmpd="sng" algn="ctr">
            <a:solidFill>
              <a:schemeClr val="tx1"/>
            </a:solidFill>
            <a:prstDash val="solid"/>
            <a:round/>
            <a:headEnd type="none" w="med" len="med"/>
            <a:tailEnd type="arrow"/>
          </a:ln>
          <a:effectLst/>
        </p:spPr>
      </p:cxnSp>
      <p:cxnSp>
        <p:nvCxnSpPr>
          <p:cNvPr id="57" name="直線單箭頭接點 56"/>
          <p:cNvCxnSpPr>
            <a:stCxn id="39" idx="2"/>
            <a:endCxn id="20" idx="0"/>
          </p:cNvCxnSpPr>
          <p:nvPr/>
        </p:nvCxnSpPr>
        <p:spPr bwMode="auto">
          <a:xfrm>
            <a:off x="8071863" y="3940026"/>
            <a:ext cx="0" cy="778148"/>
          </a:xfrm>
          <a:prstGeom prst="straightConnector1">
            <a:avLst/>
          </a:prstGeom>
          <a:noFill/>
          <a:ln w="9525" cap="flat" cmpd="sng" algn="ctr">
            <a:solidFill>
              <a:schemeClr val="tx1"/>
            </a:solidFill>
            <a:prstDash val="solid"/>
            <a:round/>
            <a:headEnd type="none" w="med" len="med"/>
            <a:tailEnd type="arrow"/>
          </a:ln>
          <a:effectLst/>
        </p:spPr>
      </p:cxnSp>
      <p:sp>
        <p:nvSpPr>
          <p:cNvPr id="64" name="文字方塊 63"/>
          <p:cNvSpPr txBox="1"/>
          <p:nvPr/>
        </p:nvSpPr>
        <p:spPr>
          <a:xfrm>
            <a:off x="6811863" y="5364505"/>
            <a:ext cx="2520000" cy="584775"/>
          </a:xfrm>
          <a:prstGeom prst="rect">
            <a:avLst/>
          </a:prstGeom>
          <a:noFill/>
          <a:ln>
            <a:noFill/>
          </a:ln>
        </p:spPr>
        <p:txBody>
          <a:bodyPr wrap="square" rtlCol="0">
            <a:spAutoFit/>
          </a:bodyPr>
          <a:lstStyle/>
          <a:p>
            <a:pPr marL="285750" indent="-285750">
              <a:buFont typeface="Arial" panose="020B0604020202020204" pitchFamily="34" charset="0"/>
              <a:buChar char="•"/>
            </a:pPr>
            <a:r>
              <a:rPr lang="zh-TW" altLang="en-US" sz="1600" dirty="0" smtClean="0"/>
              <a:t>用圖表</a:t>
            </a:r>
            <a:r>
              <a:rPr lang="en-US" altLang="zh-TW" sz="1600" dirty="0" smtClean="0"/>
              <a:t>(e.g., </a:t>
            </a:r>
            <a:r>
              <a:rPr lang="zh-TW" altLang="en-US" sz="1600" dirty="0" smtClean="0"/>
              <a:t>趨勢圖</a:t>
            </a:r>
            <a:r>
              <a:rPr lang="en-US" altLang="zh-TW" sz="1600" dirty="0" smtClean="0"/>
              <a:t>,</a:t>
            </a:r>
            <a:r>
              <a:rPr lang="zh-TW" altLang="en-US" sz="1600" dirty="0"/>
              <a:t>詞</a:t>
            </a:r>
            <a:r>
              <a:rPr lang="zh-TW" altLang="en-US" sz="1600" dirty="0" smtClean="0"/>
              <a:t>運</a:t>
            </a:r>
            <a:r>
              <a:rPr lang="en-US" altLang="zh-TW" sz="1600" dirty="0" smtClean="0"/>
              <a:t>)</a:t>
            </a:r>
            <a:r>
              <a:rPr lang="zh-TW" altLang="en-US" sz="1600" dirty="0" smtClean="0"/>
              <a:t>代表情緒的分類</a:t>
            </a:r>
            <a:endParaRPr lang="en-US" altLang="zh-TW" sz="1600" dirty="0" smtClean="0"/>
          </a:p>
        </p:txBody>
      </p:sp>
      <p:cxnSp>
        <p:nvCxnSpPr>
          <p:cNvPr id="5" name="直線單箭頭接點 4"/>
          <p:cNvCxnSpPr>
            <a:stCxn id="3" idx="3"/>
            <a:endCxn id="6" idx="1"/>
          </p:cNvCxnSpPr>
          <p:nvPr/>
        </p:nvCxnSpPr>
        <p:spPr bwMode="auto">
          <a:xfrm>
            <a:off x="3044508" y="1447910"/>
            <a:ext cx="612628" cy="1"/>
          </a:xfrm>
          <a:prstGeom prst="straightConnector1">
            <a:avLst/>
          </a:prstGeom>
          <a:noFill/>
          <a:ln w="9525" cap="flat" cmpd="sng" algn="ctr">
            <a:solidFill>
              <a:schemeClr val="tx1"/>
            </a:solidFill>
            <a:prstDash val="solid"/>
            <a:round/>
            <a:headEnd type="arrow"/>
            <a:tailEnd type="arrow"/>
          </a:ln>
          <a:effectLst/>
        </p:spPr>
      </p:cxnSp>
      <p:pic>
        <p:nvPicPr>
          <p:cNvPr id="10243" name="Picture 3" descr="C:\Users\YB0002777\Desktop\輿情平台\Social Listening Steps\Basic Sentiment Analysis Fig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0510" y="3302268"/>
            <a:ext cx="3444980" cy="3125090"/>
          </a:xfrm>
          <a:prstGeom prst="rect">
            <a:avLst/>
          </a:prstGeom>
          <a:noFill/>
          <a:extLst>
            <a:ext uri="{909E8E84-426E-40DD-AFC4-6F175D3DCCD1}">
              <a14:hiddenFill xmlns:a14="http://schemas.microsoft.com/office/drawing/2010/main">
                <a:solidFill>
                  <a:srgbClr val="FFFFFF"/>
                </a:solidFill>
              </a14:hiddenFill>
            </a:ext>
          </a:extLst>
        </p:spPr>
      </p:pic>
      <p:sp>
        <p:nvSpPr>
          <p:cNvPr id="10" name="文字方塊 9"/>
          <p:cNvSpPr txBox="1"/>
          <p:nvPr/>
        </p:nvSpPr>
        <p:spPr>
          <a:xfrm>
            <a:off x="164328" y="5899416"/>
            <a:ext cx="1656044" cy="523220"/>
          </a:xfrm>
          <a:prstGeom prst="rect">
            <a:avLst/>
          </a:prstGeom>
          <a:noFill/>
          <a:ln>
            <a:noFill/>
          </a:ln>
        </p:spPr>
        <p:txBody>
          <a:bodyPr wrap="square" rtlCol="0">
            <a:spAutoFit/>
          </a:bodyPr>
          <a:lstStyle/>
          <a:p>
            <a:pPr algn="ctr"/>
            <a:r>
              <a:rPr lang="zh-TW" altLang="en-US" sz="2800" b="1" dirty="0" smtClean="0"/>
              <a:t>訓練階段</a:t>
            </a:r>
            <a:endParaRPr lang="en-US" sz="2800" b="1" dirty="0" smtClean="0"/>
          </a:p>
        </p:txBody>
      </p:sp>
      <p:sp>
        <p:nvSpPr>
          <p:cNvPr id="33" name="文字方塊 32"/>
          <p:cNvSpPr txBox="1"/>
          <p:nvPr/>
        </p:nvSpPr>
        <p:spPr>
          <a:xfrm>
            <a:off x="8071861" y="5899416"/>
            <a:ext cx="1633945" cy="523220"/>
          </a:xfrm>
          <a:prstGeom prst="rect">
            <a:avLst/>
          </a:prstGeom>
          <a:noFill/>
          <a:ln>
            <a:noFill/>
          </a:ln>
        </p:spPr>
        <p:txBody>
          <a:bodyPr wrap="square" rtlCol="0">
            <a:spAutoFit/>
          </a:bodyPr>
          <a:lstStyle/>
          <a:p>
            <a:pPr algn="ctr"/>
            <a:r>
              <a:rPr lang="zh-TW" altLang="en-US" sz="2800" b="1" dirty="0" smtClean="0"/>
              <a:t>應用階段</a:t>
            </a:r>
            <a:endParaRPr lang="en-US" sz="2800" b="1" dirty="0" smtClean="0"/>
          </a:p>
        </p:txBody>
      </p:sp>
    </p:spTree>
    <p:extLst>
      <p:ext uri="{BB962C8B-B14F-4D97-AF65-F5344CB8AC3E}">
        <p14:creationId xmlns:p14="http://schemas.microsoft.com/office/powerpoint/2010/main" val="29355256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3600" dirty="0"/>
              <a:t>情緒分析流程</a:t>
            </a:r>
            <a:endParaRPr lang="en-US" sz="3600" dirty="0"/>
          </a:p>
        </p:txBody>
      </p:sp>
      <p:grpSp>
        <p:nvGrpSpPr>
          <p:cNvPr id="9" name="群組 8"/>
          <p:cNvGrpSpPr/>
          <p:nvPr/>
        </p:nvGrpSpPr>
        <p:grpSpPr>
          <a:xfrm>
            <a:off x="542510" y="1720840"/>
            <a:ext cx="6300980" cy="3816431"/>
            <a:chOff x="542510" y="1124744"/>
            <a:chExt cx="6300980" cy="3816431"/>
          </a:xfrm>
        </p:grpSpPr>
        <p:sp>
          <p:nvSpPr>
            <p:cNvPr id="3" name="文字方塊 2"/>
            <p:cNvSpPr txBox="1"/>
            <p:nvPr/>
          </p:nvSpPr>
          <p:spPr>
            <a:xfrm>
              <a:off x="542510" y="1124744"/>
              <a:ext cx="2520000" cy="646331"/>
            </a:xfrm>
            <a:prstGeom prst="rect">
              <a:avLst/>
            </a:prstGeom>
            <a:noFill/>
            <a:ln>
              <a:solidFill>
                <a:schemeClr val="tx1"/>
              </a:solidFill>
            </a:ln>
          </p:spPr>
          <p:txBody>
            <a:bodyPr wrap="square" rtlCol="0">
              <a:spAutoFit/>
            </a:bodyPr>
            <a:lstStyle/>
            <a:p>
              <a:pPr algn="ctr"/>
              <a:r>
                <a:rPr lang="en-US" dirty="0"/>
                <a:t>Train Classifier</a:t>
              </a:r>
            </a:p>
            <a:p>
              <a:pPr algn="ctr"/>
              <a:r>
                <a:rPr lang="zh-TW" altLang="en-US" dirty="0"/>
                <a:t>訓練分類器</a:t>
              </a:r>
              <a:endParaRPr lang="en-US" dirty="0"/>
            </a:p>
          </p:txBody>
        </p:sp>
        <p:sp>
          <p:nvSpPr>
            <p:cNvPr id="6" name="文字方塊 5"/>
            <p:cNvSpPr txBox="1"/>
            <p:nvPr/>
          </p:nvSpPr>
          <p:spPr>
            <a:xfrm>
              <a:off x="3675138" y="1124745"/>
              <a:ext cx="2520000" cy="646331"/>
            </a:xfrm>
            <a:prstGeom prst="rect">
              <a:avLst/>
            </a:prstGeom>
            <a:noFill/>
            <a:ln>
              <a:solidFill>
                <a:schemeClr val="tx1"/>
              </a:solidFill>
            </a:ln>
          </p:spPr>
          <p:txBody>
            <a:bodyPr wrap="square" rtlCol="0">
              <a:spAutoFit/>
            </a:bodyPr>
            <a:lstStyle/>
            <a:p>
              <a:pPr algn="ctr"/>
              <a:r>
                <a:rPr lang="en-US" dirty="0"/>
                <a:t>Model Evaluation</a:t>
              </a:r>
            </a:p>
            <a:p>
              <a:pPr algn="ctr"/>
              <a:r>
                <a:rPr lang="zh-TW" altLang="en-US" dirty="0"/>
                <a:t>分類模型評測</a:t>
              </a:r>
              <a:endParaRPr lang="en-US" dirty="0"/>
            </a:p>
          </p:txBody>
        </p:sp>
        <p:sp>
          <p:nvSpPr>
            <p:cNvPr id="19" name="文字方塊 18"/>
            <p:cNvSpPr txBox="1"/>
            <p:nvPr/>
          </p:nvSpPr>
          <p:spPr>
            <a:xfrm>
              <a:off x="542510" y="1771076"/>
              <a:ext cx="2520000" cy="2677656"/>
            </a:xfrm>
            <a:prstGeom prst="rect">
              <a:avLst/>
            </a:prstGeom>
            <a:noFill/>
            <a:ln>
              <a:noFill/>
            </a:ln>
          </p:spPr>
          <p:txBody>
            <a:bodyPr wrap="square" rtlCol="0">
              <a:spAutoFit/>
            </a:bodyPr>
            <a:lstStyle/>
            <a:p>
              <a:r>
                <a:rPr lang="zh-TW" altLang="en-US" sz="2000" b="1" dirty="0"/>
                <a:t>輸入</a:t>
              </a:r>
              <a:endParaRPr lang="en-US" altLang="zh-TW" sz="2000" b="1" dirty="0" smtClean="0"/>
            </a:p>
            <a:p>
              <a:pPr marL="285750" indent="-285750">
                <a:buFont typeface="Arial" panose="020B0604020202020204" pitchFamily="34" charset="0"/>
                <a:buChar char="•"/>
              </a:pPr>
              <a:r>
                <a:rPr lang="zh-TW" altLang="en-US" sz="1600" dirty="0"/>
                <a:t>選擇演算法來創造一個模型或分類器</a:t>
              </a:r>
              <a:endParaRPr lang="en-US" altLang="zh-TW" sz="1600" dirty="0"/>
            </a:p>
            <a:p>
              <a:pPr marL="285750" indent="-285750">
                <a:buFont typeface="Arial" panose="020B0604020202020204" pitchFamily="34" charset="0"/>
                <a:buChar char="•"/>
              </a:pPr>
              <a:r>
                <a:rPr lang="zh-TW" altLang="en-US" sz="1600" dirty="0"/>
                <a:t>獲取訓練數據進行分類器訓練</a:t>
              </a:r>
              <a:r>
                <a:rPr lang="en-US" altLang="zh-TW" sz="1600" dirty="0"/>
                <a:t>(</a:t>
              </a:r>
              <a:r>
                <a:rPr lang="zh-TW" altLang="en-US" sz="1600" dirty="0"/>
                <a:t>語料庫</a:t>
              </a:r>
              <a:r>
                <a:rPr lang="en-US" altLang="zh-TW" sz="1600" dirty="0"/>
                <a:t>)</a:t>
              </a:r>
            </a:p>
            <a:p>
              <a:pPr marL="285750" indent="-285750">
                <a:buFont typeface="Arial" panose="020B0604020202020204" pitchFamily="34" charset="0"/>
                <a:buChar char="•"/>
              </a:pPr>
              <a:r>
                <a:rPr lang="zh-TW" altLang="en-US" sz="1600" dirty="0"/>
                <a:t>把數據切成三組</a:t>
              </a:r>
              <a:r>
                <a:rPr lang="en-US" altLang="zh-TW" sz="1600" dirty="0"/>
                <a:t>(</a:t>
              </a:r>
              <a:r>
                <a:rPr lang="en-US" altLang="zh-TW" sz="1600" dirty="0" err="1" smtClean="0"/>
                <a:t>training,validation,test</a:t>
              </a:r>
              <a:r>
                <a:rPr lang="en-US" altLang="zh-TW" sz="1600" dirty="0" smtClean="0"/>
                <a:t>)</a:t>
              </a:r>
            </a:p>
            <a:p>
              <a:pPr marL="285750" indent="-285750">
                <a:buFont typeface="Arial" panose="020B0604020202020204" pitchFamily="34" charset="0"/>
                <a:buChar char="•"/>
              </a:pPr>
              <a:endParaRPr lang="en-US" altLang="zh-TW" sz="1600" dirty="0" smtClean="0"/>
            </a:p>
            <a:p>
              <a:pPr lvl="0"/>
              <a:r>
                <a:rPr lang="zh-TW" altLang="en-US" sz="2000" b="1" dirty="0" smtClean="0">
                  <a:solidFill>
                    <a:srgbClr val="000000"/>
                  </a:solidFill>
                </a:rPr>
                <a:t>輸出</a:t>
              </a:r>
              <a:endParaRPr lang="en-US" altLang="zh-TW" sz="2000" b="1" dirty="0">
                <a:solidFill>
                  <a:srgbClr val="000000"/>
                </a:solidFill>
              </a:endParaRPr>
            </a:p>
            <a:p>
              <a:pPr marL="285750" lvl="0" indent="-285750">
                <a:buFont typeface="Arial" panose="020B0604020202020204" pitchFamily="34" charset="0"/>
                <a:buChar char="•"/>
              </a:pPr>
              <a:r>
                <a:rPr lang="zh-TW" altLang="en-US" sz="1600" dirty="0">
                  <a:solidFill>
                    <a:srgbClr val="000000"/>
                  </a:solidFill>
                </a:rPr>
                <a:t>訓練好的</a:t>
              </a:r>
              <a:r>
                <a:rPr lang="zh-TW" altLang="en-US" sz="1600" dirty="0" smtClean="0">
                  <a:solidFill>
                    <a:srgbClr val="000000"/>
                  </a:solidFill>
                </a:rPr>
                <a:t>分類器</a:t>
              </a:r>
            </a:p>
          </p:txBody>
        </p:sp>
        <p:cxnSp>
          <p:nvCxnSpPr>
            <p:cNvPr id="42" name="直線單箭頭接點 41"/>
            <p:cNvCxnSpPr>
              <a:stCxn id="6" idx="3"/>
            </p:cNvCxnSpPr>
            <p:nvPr/>
          </p:nvCxnSpPr>
          <p:spPr bwMode="auto">
            <a:xfrm>
              <a:off x="6195138" y="1447911"/>
              <a:ext cx="648352" cy="0"/>
            </a:xfrm>
            <a:prstGeom prst="straightConnector1">
              <a:avLst/>
            </a:prstGeom>
            <a:noFill/>
            <a:ln w="9525" cap="flat" cmpd="sng" algn="ctr">
              <a:solidFill>
                <a:schemeClr val="tx1"/>
              </a:solidFill>
              <a:prstDash val="solid"/>
              <a:round/>
              <a:headEnd type="none" w="med" len="med"/>
              <a:tailEnd type="arrow"/>
            </a:ln>
            <a:effectLst/>
          </p:spPr>
        </p:cxnSp>
        <p:sp>
          <p:nvSpPr>
            <p:cNvPr id="31" name="文字方塊 30"/>
            <p:cNvSpPr txBox="1"/>
            <p:nvPr/>
          </p:nvSpPr>
          <p:spPr>
            <a:xfrm>
              <a:off x="3675138" y="1771076"/>
              <a:ext cx="2520000" cy="3170099"/>
            </a:xfrm>
            <a:prstGeom prst="rect">
              <a:avLst/>
            </a:prstGeom>
            <a:noFill/>
            <a:ln>
              <a:noFill/>
            </a:ln>
          </p:spPr>
          <p:txBody>
            <a:bodyPr wrap="square" rtlCol="0">
              <a:spAutoFit/>
            </a:bodyPr>
            <a:lstStyle/>
            <a:p>
              <a:r>
                <a:rPr lang="zh-TW" altLang="en-US" sz="2000" b="1" dirty="0"/>
                <a:t>輸入</a:t>
              </a:r>
              <a:endParaRPr lang="en-US" altLang="zh-TW" sz="2000" b="1" dirty="0"/>
            </a:p>
            <a:p>
              <a:pPr marL="285750" indent="-285750">
                <a:buFont typeface="Arial" panose="020B0604020202020204" pitchFamily="34" charset="0"/>
                <a:buChar char="•"/>
              </a:pPr>
              <a:r>
                <a:rPr lang="zh-TW" altLang="en-US" sz="1600" dirty="0" smtClean="0"/>
                <a:t>分類器</a:t>
              </a:r>
              <a:r>
                <a:rPr lang="en-US" altLang="zh-TW" sz="1600" dirty="0" smtClean="0"/>
                <a:t>/Test</a:t>
              </a:r>
              <a:r>
                <a:rPr lang="zh-TW" altLang="en-US" sz="1600" dirty="0"/>
                <a:t>組的分數</a:t>
              </a:r>
              <a:endParaRPr lang="en-US" altLang="zh-TW" sz="1600" dirty="0"/>
            </a:p>
            <a:p>
              <a:pPr marL="285750" indent="-285750">
                <a:buFont typeface="Arial" panose="020B0604020202020204" pitchFamily="34" charset="0"/>
                <a:buChar char="•"/>
              </a:pPr>
              <a:r>
                <a:rPr lang="zh-TW" altLang="en-US" sz="1600" dirty="0"/>
                <a:t>交叉驗證</a:t>
              </a:r>
              <a:r>
                <a:rPr lang="en-US" altLang="zh-TW" sz="1600" dirty="0"/>
                <a:t>(cross-validation)</a:t>
              </a:r>
            </a:p>
            <a:p>
              <a:pPr marL="285750" indent="-285750">
                <a:buFont typeface="Arial" panose="020B0604020202020204" pitchFamily="34" charset="0"/>
                <a:buChar char="•"/>
              </a:pPr>
              <a:r>
                <a:rPr lang="en-US" altLang="zh-TW" sz="1600" dirty="0"/>
                <a:t>Accuracy, Precision, Recall, F-Score,</a:t>
              </a:r>
              <a:r>
                <a:rPr lang="zh-TW" altLang="en-US" sz="1600" dirty="0"/>
                <a:t> </a:t>
              </a:r>
              <a:r>
                <a:rPr lang="en-US" altLang="zh-TW" sz="1600" dirty="0"/>
                <a:t>Confusion </a:t>
              </a:r>
              <a:r>
                <a:rPr lang="en-US" altLang="zh-TW" sz="1600" dirty="0" smtClean="0"/>
                <a:t>Matrix</a:t>
              </a:r>
              <a:r>
                <a:rPr lang="zh-TW" altLang="en-US" sz="1600" dirty="0" smtClean="0"/>
                <a:t>分數</a:t>
              </a:r>
              <a:endParaRPr lang="en-US" altLang="zh-TW" sz="1600" dirty="0" smtClean="0"/>
            </a:p>
            <a:p>
              <a:pPr marL="285750" indent="-285750">
                <a:buFont typeface="Arial" panose="020B0604020202020204" pitchFamily="34" charset="0"/>
                <a:buChar char="•"/>
              </a:pPr>
              <a:endParaRPr lang="en-US" altLang="zh-TW" sz="1600" dirty="0" smtClean="0"/>
            </a:p>
            <a:p>
              <a:r>
                <a:rPr lang="zh-TW" altLang="en-US" sz="2000" b="1" dirty="0" smtClean="0"/>
                <a:t>輸出</a:t>
              </a:r>
              <a:endParaRPr lang="en-US" altLang="zh-TW" sz="2000" b="1" dirty="0"/>
            </a:p>
            <a:p>
              <a:pPr marL="285750" indent="-285750">
                <a:buFont typeface="Arial" panose="020B0604020202020204" pitchFamily="34" charset="0"/>
                <a:buChar char="•"/>
              </a:pPr>
              <a:r>
                <a:rPr lang="zh-TW" altLang="en-US" sz="1600" dirty="0"/>
                <a:t>分類器的評分</a:t>
              </a:r>
              <a:endParaRPr lang="en-US" altLang="zh-TW" sz="1600" dirty="0"/>
            </a:p>
            <a:p>
              <a:pPr marL="285750" indent="-285750">
                <a:buFont typeface="Arial" panose="020B0604020202020204" pitchFamily="34" charset="0"/>
                <a:buChar char="•"/>
              </a:pPr>
              <a:r>
                <a:rPr lang="zh-TW" altLang="en-US" sz="1600" dirty="0"/>
                <a:t>持續訓練和評分如果不</a:t>
              </a:r>
              <a:r>
                <a:rPr lang="zh-TW" altLang="en-US" sz="1600" dirty="0" smtClean="0"/>
                <a:t>及格</a:t>
              </a:r>
              <a:endParaRPr lang="en-US" sz="1600" dirty="0"/>
            </a:p>
          </p:txBody>
        </p:sp>
      </p:grpSp>
      <p:sp>
        <p:nvSpPr>
          <p:cNvPr id="17" name="文字方塊 16"/>
          <p:cNvSpPr txBox="1"/>
          <p:nvPr/>
        </p:nvSpPr>
        <p:spPr>
          <a:xfrm>
            <a:off x="6843490" y="1720841"/>
            <a:ext cx="2520000" cy="646331"/>
          </a:xfrm>
          <a:prstGeom prst="rect">
            <a:avLst/>
          </a:prstGeom>
          <a:noFill/>
          <a:ln>
            <a:solidFill>
              <a:schemeClr val="tx1"/>
            </a:solidFill>
          </a:ln>
        </p:spPr>
        <p:txBody>
          <a:bodyPr wrap="square" rtlCol="0">
            <a:spAutoFit/>
          </a:bodyPr>
          <a:lstStyle/>
          <a:p>
            <a:pPr algn="ctr"/>
            <a:r>
              <a:rPr lang="en-US" dirty="0"/>
              <a:t>Data Collection</a:t>
            </a:r>
          </a:p>
          <a:p>
            <a:pPr algn="ctr"/>
            <a:r>
              <a:rPr lang="zh-TW" altLang="en-US" dirty="0"/>
              <a:t>資料取得</a:t>
            </a:r>
            <a:endParaRPr lang="en-US" dirty="0"/>
          </a:p>
        </p:txBody>
      </p:sp>
      <p:sp>
        <p:nvSpPr>
          <p:cNvPr id="18" name="文字方塊 17"/>
          <p:cNvSpPr txBox="1"/>
          <p:nvPr/>
        </p:nvSpPr>
        <p:spPr>
          <a:xfrm>
            <a:off x="6843490" y="2638653"/>
            <a:ext cx="2520000" cy="646331"/>
          </a:xfrm>
          <a:prstGeom prst="rect">
            <a:avLst/>
          </a:prstGeom>
          <a:noFill/>
          <a:ln>
            <a:solidFill>
              <a:schemeClr val="tx1"/>
            </a:solidFill>
          </a:ln>
        </p:spPr>
        <p:txBody>
          <a:bodyPr wrap="square" rtlCol="0">
            <a:spAutoFit/>
          </a:bodyPr>
          <a:lstStyle/>
          <a:p>
            <a:pPr algn="ctr"/>
            <a:r>
              <a:rPr lang="en-US" dirty="0"/>
              <a:t>Data Cleaning</a:t>
            </a:r>
          </a:p>
          <a:p>
            <a:pPr algn="ctr"/>
            <a:r>
              <a:rPr lang="zh-TW" altLang="en-US" dirty="0"/>
              <a:t>資料清理</a:t>
            </a:r>
            <a:endParaRPr lang="en-US" dirty="0"/>
          </a:p>
        </p:txBody>
      </p:sp>
      <p:sp>
        <p:nvSpPr>
          <p:cNvPr id="20" name="文字方塊 19"/>
          <p:cNvSpPr txBox="1"/>
          <p:nvPr/>
        </p:nvSpPr>
        <p:spPr>
          <a:xfrm>
            <a:off x="6843490" y="3574757"/>
            <a:ext cx="2520000" cy="646331"/>
          </a:xfrm>
          <a:prstGeom prst="rect">
            <a:avLst/>
          </a:prstGeom>
          <a:noFill/>
          <a:ln>
            <a:solidFill>
              <a:schemeClr val="tx1"/>
            </a:solidFill>
          </a:ln>
        </p:spPr>
        <p:txBody>
          <a:bodyPr wrap="square" rtlCol="0">
            <a:spAutoFit/>
          </a:bodyPr>
          <a:lstStyle/>
          <a:p>
            <a:pPr algn="ctr"/>
            <a:r>
              <a:rPr lang="en-US" altLang="zh-TW" dirty="0"/>
              <a:t>Data pre-processing</a:t>
            </a:r>
            <a:endParaRPr lang="en-US" dirty="0"/>
          </a:p>
          <a:p>
            <a:pPr algn="ctr"/>
            <a:r>
              <a:rPr lang="zh-TW" altLang="en-US" dirty="0"/>
              <a:t>數據處理</a:t>
            </a:r>
            <a:endParaRPr lang="en-US" dirty="0"/>
          </a:p>
        </p:txBody>
      </p:sp>
      <p:cxnSp>
        <p:nvCxnSpPr>
          <p:cNvPr id="7" name="直線接點 6"/>
          <p:cNvCxnSpPr>
            <a:stCxn id="17" idx="2"/>
            <a:endCxn id="18" idx="0"/>
          </p:cNvCxnSpPr>
          <p:nvPr/>
        </p:nvCxnSpPr>
        <p:spPr bwMode="auto">
          <a:xfrm>
            <a:off x="8103490" y="2367172"/>
            <a:ext cx="0" cy="271481"/>
          </a:xfrm>
          <a:prstGeom prst="line">
            <a:avLst/>
          </a:prstGeom>
          <a:noFill/>
          <a:ln w="9525" cap="flat" cmpd="sng" algn="ctr">
            <a:solidFill>
              <a:schemeClr val="tx1"/>
            </a:solidFill>
            <a:prstDash val="solid"/>
            <a:round/>
            <a:headEnd type="none" w="med" len="med"/>
            <a:tailEnd type="none"/>
          </a:ln>
          <a:effectLst/>
        </p:spPr>
      </p:cxnSp>
      <p:cxnSp>
        <p:nvCxnSpPr>
          <p:cNvPr id="13" name="直線接點 12"/>
          <p:cNvCxnSpPr>
            <a:stCxn id="18" idx="2"/>
            <a:endCxn id="20" idx="0"/>
          </p:cNvCxnSpPr>
          <p:nvPr/>
        </p:nvCxnSpPr>
        <p:spPr bwMode="auto">
          <a:xfrm>
            <a:off x="8103490" y="3284984"/>
            <a:ext cx="0" cy="289773"/>
          </a:xfrm>
          <a:prstGeom prst="line">
            <a:avLst/>
          </a:prstGeom>
          <a:noFill/>
          <a:ln w="9525" cap="flat" cmpd="sng" algn="ctr">
            <a:solidFill>
              <a:schemeClr val="tx1"/>
            </a:solidFill>
            <a:prstDash val="solid"/>
            <a:round/>
            <a:headEnd type="none" w="med" len="med"/>
            <a:tailEnd type="none"/>
          </a:ln>
          <a:effectLst/>
        </p:spPr>
      </p:cxnSp>
      <p:cxnSp>
        <p:nvCxnSpPr>
          <p:cNvPr id="14" name="直線單箭頭接點 13"/>
          <p:cNvCxnSpPr>
            <a:stCxn id="3" idx="3"/>
            <a:endCxn id="6" idx="1"/>
          </p:cNvCxnSpPr>
          <p:nvPr/>
        </p:nvCxnSpPr>
        <p:spPr bwMode="auto">
          <a:xfrm>
            <a:off x="3062510" y="2044006"/>
            <a:ext cx="612628" cy="1"/>
          </a:xfrm>
          <a:prstGeom prst="straightConnector1">
            <a:avLst/>
          </a:prstGeom>
          <a:no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9845017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3600" dirty="0"/>
              <a:t>情緒分析流程</a:t>
            </a:r>
            <a:endParaRPr lang="en-US" sz="3600" dirty="0"/>
          </a:p>
        </p:txBody>
      </p:sp>
      <p:sp>
        <p:nvSpPr>
          <p:cNvPr id="8" name="文字方塊 7"/>
          <p:cNvSpPr txBox="1"/>
          <p:nvPr/>
        </p:nvSpPr>
        <p:spPr>
          <a:xfrm>
            <a:off x="11865768" y="692696"/>
            <a:ext cx="184731" cy="369332"/>
          </a:xfrm>
          <a:prstGeom prst="rect">
            <a:avLst/>
          </a:prstGeom>
          <a:noFill/>
        </p:spPr>
        <p:txBody>
          <a:bodyPr wrap="none" rtlCol="0">
            <a:spAutoFit/>
          </a:bodyPr>
          <a:lstStyle/>
          <a:p>
            <a:endParaRPr lang="en-US" dirty="0" smtClean="0">
              <a:latin typeface="+mn-lt"/>
            </a:endParaRPr>
          </a:p>
        </p:txBody>
      </p:sp>
      <p:sp>
        <p:nvSpPr>
          <p:cNvPr id="86" name="AutoShape 2" descr="data:image/png;base64,iVBORw0KGgoAAAANSUhEUgAAAUcAAACaCAMAAAANQHocAAAAsVBMVEX///8Adr28vcAAAAAAdLz4+PgAcbvZ2NmtrKzz8/MlISJxb29CQEHs7Ow+i8c9OjsyLzCPjo4sKCnR0dLi4uJ7r9h/fX/Cw8bo8fi5ur4ug8Oevt660+oAer/R4fDz+PxVmM2myeXa6PRjo9Iui8dpqdVhXl8AbLlJRkcwiMbEw8Opp6jc3d9YVVZqZ2iZmJh6eHgeGBqRu94RCgySvd6/1+yxzugfGhuVkpNBl80XEBL/6gnVAAAGpElEQVR4nO2dAXeaOhSAU2qEFHmCIJV1q63bkKGAunXz9f//sAd9awVFSeEGsnG/03na0hNyv2FyEy9KCIIgCIIgCIIgCIIgCNJjHF3XN2rXvWgOS9JAjO7Ob5uasgnSbyh5fShCXw8wq8NuVrIKPM87dJ8eAsoFVhIeFIpPSWhSz49cqsbRxnBtskqYG/px+iNzdD8KVXcVuUr07Ess0vKd9DHRiG0xV4v9UI9UZ6NFbhjp1I79OGFWEiVuSLy9iPOvdEqUkRN4dqTG1joORyHR904Q7IPIGq/3rqrvvYnvmWoShQL/P5uiRmaskFgjq40xCpIg/VLCmygxg2Tk+HtHt4zRWLPHIXE3Is6/t1KXke1T5oeBnT57x44x0lQzcUzLGTlxHEfr5Nk2xmzlijg/HKo1MfyQRXtna7GJS81Qe1bCX5oaqIFD/dU6dUhvVDZORJzdtQwnWoW+EUbqKGTUGdvucxhGxB7Rtcn8TegQ1yV2QC2XiegAEMxg3tiJQutZU7eGsV3TrZroRIuoEqUm99vQjhgxtrb13RNweqpvzYnLnGA0SYg7GW0M0/THqqaTF5VkZQaBE6+I5xPluyWgA1AEpplGEN3EkRJOiHrDjK1jWSTZkJXPAtMP7GwmoOZYTy9LATDDyC4z6hgvP7D0H2XZJJ09spfjhNH/v5X7ejSyudkhv7udfWX9fuk6M8hLTIR6WhJIPFv+KaTjvS7kcuwbVOKUA0EQBEFS1itNEK0mZGkKKIaVw9cB7VoQ21a3Lw1TVBwKXwe065EugPhm0q7H8Y0vIo7gmjNB165dKoC12bbHiU0ExGHxX49CNr6cLjwKAD3CgB5hQI8woEcY0CMM6BEG9AgDeoQBPcKAHmGo6XExbcBufmioY48/m8TxmGuopsePw0Fthl9mh4Y69jhtEsfXXEO1PV7VZiCTx0H9ONDjAfRYE+k84vgI4fHp2z/1+SzPfL1rEMa3Xa6hmh7nsybkGurYY6M4cpcD5uFA1PU4r4ar2a6vR644OCKsPT5+qeLfObktx85Vv8k/Pj7MZw/V47yw+Xr4YU48pQzvVh6P1fN1GsfiU+lfFfIOYfnjIPVYqlFRZPJYmT+mcSw+lB9Bj2+gx5rI5nE5rCIbH8uRyWNlGMNP2fhYxhLAI8f+425O1HLWuYbk33/c0dmu/MiP5vM1GH3Pw6HouUfKzkMvHs3INdSxx9k9P7Pjv17kGqrp0TgzFWcYZH3hqGTz9dUnXq4eyeOg8AuAfbMLHr0/yuPginu78Y48FtY1EPuPRvmS78+7Hvn3w188Fn6BHt9AjzU58cgrciDG43lLleOjXOsZ3uFxsEw9LqHHR2qch2Z3hV8k11DHHu8/8rMgi+Iv7nMNYR4OA3qEoe7zet2A/J14HXt8umvAU66h2vN1A6SaZ+qzFJz3VCKTx47rUtAjepTKYwONco2P3Hn46cYFhMczL/FzIVEdwPRDA6a5hurmj41uVs6103VdClS9F+bhMKBHGGp6ZHYZZPb5gYOvrdaR/n5LwN8cebw77d30pAUeINczt3T2jWP+a7mumd16t4cdpsr5evhQ6yyQ+WPmkSMfa7vOPhP5dkVW5o+Dh1onkcZj6UABhJJt0vfDI1Wa7HxcJsv9X+VJ5/Hc+MhB6fXoiMNONb7mrNX7Pa16LJ2vVTKffuZg2u59H05O47HHx9Pe7UqaqObvzx/TJax9SHwkyx/BEO+xuA6VzON71qXzk8V4rqGer2ee+OuLBndkLe1+Dxji73cd/jiqC5Bp/xGMFjzujusr0OMb6PEI9AiDuPs+3l7mzTwerXsODfXc4+yRn3vCius0ieqkwPj78/Ai6BEGyTzSJvsv+Lw+dOfyS/0XwXkm152/pC4FDPQIA3qEAcdHGHpeJwVG3fyx4o7Wi+A+LjzoEYaeeyy+7mqQnzz1Ud3USRWRzGMh7/HWZLcsq4iSok6qiNQeHfLjHe9PKtP7kYKBHmFAjzCA1Ell4yP36wxn6qRaQjKPx/P1R576qI7qpApI5vEEnjf2LHsfT/QIQ889zhfvYXa21b57fOIuk8q4cCtFzz2+63MBhujxAHq8CHqEAT3CIL5OajhcoscD9eukskqps/TcIxjoEQb0CAN6hAE9woAeYUCPMKBHGNAjDOgRBvQIA3qEAT3C0EOPmya1o+dQ2/cYVn2sSx3e4XEyEsD4V9sef41FxGFye9zeiMFs12MgKIzvIWcHznxoWXNo9cnhoGtRYbDqkyMIgiAIgiDIGf4DG4zqr1ZldPI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文字方塊 2"/>
          <p:cNvSpPr txBox="1"/>
          <p:nvPr/>
        </p:nvSpPr>
        <p:spPr>
          <a:xfrm>
            <a:off x="542510" y="1720840"/>
            <a:ext cx="2520000" cy="646331"/>
          </a:xfrm>
          <a:prstGeom prst="rect">
            <a:avLst/>
          </a:prstGeom>
          <a:noFill/>
          <a:ln>
            <a:solidFill>
              <a:schemeClr val="tx1"/>
            </a:solidFill>
          </a:ln>
        </p:spPr>
        <p:txBody>
          <a:bodyPr wrap="square" rtlCol="0">
            <a:spAutoFit/>
          </a:bodyPr>
          <a:lstStyle/>
          <a:p>
            <a:pPr algn="ctr"/>
            <a:r>
              <a:rPr lang="en-US" dirty="0"/>
              <a:t>Implement Model</a:t>
            </a:r>
          </a:p>
          <a:p>
            <a:pPr algn="ctr"/>
            <a:r>
              <a:rPr lang="zh-TW" altLang="en-US" dirty="0"/>
              <a:t>應用模型</a:t>
            </a:r>
            <a:r>
              <a:rPr lang="en-US" altLang="zh-TW" dirty="0"/>
              <a:t>/</a:t>
            </a:r>
            <a:r>
              <a:rPr lang="zh-TW" altLang="en-US" dirty="0"/>
              <a:t>分類器</a:t>
            </a:r>
            <a:endParaRPr lang="en-US" dirty="0"/>
          </a:p>
        </p:txBody>
      </p:sp>
      <p:sp>
        <p:nvSpPr>
          <p:cNvPr id="6" name="文字方塊 5"/>
          <p:cNvSpPr txBox="1"/>
          <p:nvPr/>
        </p:nvSpPr>
        <p:spPr>
          <a:xfrm>
            <a:off x="3675138" y="1720841"/>
            <a:ext cx="2520000" cy="646331"/>
          </a:xfrm>
          <a:prstGeom prst="rect">
            <a:avLst/>
          </a:prstGeom>
          <a:solidFill>
            <a:schemeClr val="tx2">
              <a:lumMod val="20000"/>
              <a:lumOff val="80000"/>
            </a:schemeClr>
          </a:solidFill>
          <a:ln>
            <a:solidFill>
              <a:schemeClr val="tx1"/>
            </a:solidFill>
          </a:ln>
        </p:spPr>
        <p:txBody>
          <a:bodyPr wrap="square" rtlCol="0">
            <a:spAutoFit/>
          </a:bodyPr>
          <a:lstStyle/>
          <a:p>
            <a:pPr algn="ctr"/>
            <a:r>
              <a:rPr lang="en-US" altLang="zh-TW" dirty="0"/>
              <a:t>Sentiment Analysis</a:t>
            </a:r>
          </a:p>
          <a:p>
            <a:pPr algn="ctr"/>
            <a:r>
              <a:rPr lang="zh-TW" altLang="en-US" dirty="0">
                <a:latin typeface="微軟正黑體" panose="020B0604030504040204" pitchFamily="34" charset="-120"/>
                <a:ea typeface="微軟正黑體" panose="020B0604030504040204" pitchFamily="34" charset="-120"/>
              </a:rPr>
              <a:t>情緒分析</a:t>
            </a:r>
            <a:endParaRPr lang="en-US" dirty="0"/>
          </a:p>
        </p:txBody>
      </p:sp>
      <p:sp>
        <p:nvSpPr>
          <p:cNvPr id="19" name="文字方塊 18"/>
          <p:cNvSpPr txBox="1"/>
          <p:nvPr/>
        </p:nvSpPr>
        <p:spPr>
          <a:xfrm>
            <a:off x="542510" y="2367172"/>
            <a:ext cx="2520000" cy="2185214"/>
          </a:xfrm>
          <a:prstGeom prst="rect">
            <a:avLst/>
          </a:prstGeom>
          <a:noFill/>
          <a:ln>
            <a:noFill/>
          </a:ln>
        </p:spPr>
        <p:txBody>
          <a:bodyPr wrap="square" rtlCol="0">
            <a:spAutoFit/>
          </a:bodyPr>
          <a:lstStyle/>
          <a:p>
            <a:r>
              <a:rPr lang="zh-TW" altLang="en-US" sz="2000" b="1" dirty="0"/>
              <a:t>輸入</a:t>
            </a:r>
            <a:endParaRPr lang="en-US" altLang="zh-TW" sz="2000" b="1" dirty="0" smtClean="0"/>
          </a:p>
          <a:p>
            <a:pPr marL="285750" indent="-285750">
              <a:buFont typeface="Arial" panose="020B0604020202020204" pitchFamily="34" charset="0"/>
              <a:buChar char="•"/>
            </a:pPr>
            <a:r>
              <a:rPr lang="zh-TW" altLang="en-US" sz="1600" dirty="0" smtClean="0"/>
              <a:t>訓練好的分類器</a:t>
            </a:r>
            <a:endParaRPr lang="en-US" altLang="zh-TW" sz="1600" dirty="0" smtClean="0"/>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r>
              <a:rPr lang="zh-TW" altLang="en-US" sz="2000" b="1" dirty="0"/>
              <a:t>輸出</a:t>
            </a:r>
            <a:endParaRPr lang="en-US" altLang="zh-TW" sz="2000" b="1" dirty="0"/>
          </a:p>
          <a:p>
            <a:pPr marL="285750" indent="-285750">
              <a:buFont typeface="Arial" panose="020B0604020202020204" pitchFamily="34" charset="0"/>
              <a:buChar char="•"/>
            </a:pPr>
            <a:r>
              <a:rPr lang="zh-TW" altLang="en-US" sz="1600" dirty="0"/>
              <a:t>訓練好的分類</a:t>
            </a:r>
            <a:r>
              <a:rPr lang="zh-TW" altLang="en-US" sz="1600" dirty="0" smtClean="0"/>
              <a:t>器</a:t>
            </a:r>
            <a:endParaRPr lang="en-US" sz="1600" dirty="0"/>
          </a:p>
        </p:txBody>
      </p:sp>
      <p:cxnSp>
        <p:nvCxnSpPr>
          <p:cNvPr id="42" name="直線單箭頭接點 41"/>
          <p:cNvCxnSpPr>
            <a:stCxn id="6" idx="3"/>
          </p:cNvCxnSpPr>
          <p:nvPr/>
        </p:nvCxnSpPr>
        <p:spPr bwMode="auto">
          <a:xfrm>
            <a:off x="6195138" y="2044007"/>
            <a:ext cx="648352" cy="0"/>
          </a:xfrm>
          <a:prstGeom prst="straightConnector1">
            <a:avLst/>
          </a:prstGeom>
          <a:noFill/>
          <a:ln w="9525" cap="flat" cmpd="sng" algn="ctr">
            <a:solidFill>
              <a:schemeClr val="tx1"/>
            </a:solidFill>
            <a:prstDash val="solid"/>
            <a:round/>
            <a:headEnd type="none" w="med" len="med"/>
            <a:tailEnd type="arrow"/>
          </a:ln>
          <a:effectLst/>
        </p:spPr>
      </p:cxnSp>
      <p:sp>
        <p:nvSpPr>
          <p:cNvPr id="31" name="文字方塊 30"/>
          <p:cNvSpPr txBox="1"/>
          <p:nvPr/>
        </p:nvSpPr>
        <p:spPr>
          <a:xfrm>
            <a:off x="3675138" y="2367172"/>
            <a:ext cx="2520000" cy="2431435"/>
          </a:xfrm>
          <a:prstGeom prst="rect">
            <a:avLst/>
          </a:prstGeom>
          <a:noFill/>
          <a:ln>
            <a:noFill/>
          </a:ln>
        </p:spPr>
        <p:txBody>
          <a:bodyPr wrap="square" rtlCol="0">
            <a:spAutoFit/>
          </a:bodyPr>
          <a:lstStyle/>
          <a:p>
            <a:r>
              <a:rPr lang="zh-TW" altLang="en-US" sz="2000" b="1" dirty="0"/>
              <a:t>輸入</a:t>
            </a:r>
            <a:endParaRPr lang="en-US" altLang="zh-TW" sz="2000" b="1" dirty="0"/>
          </a:p>
          <a:p>
            <a:pPr marL="285750" indent="-285750">
              <a:buFont typeface="Arial" panose="020B0604020202020204" pitchFamily="34" charset="0"/>
              <a:buChar char="•"/>
            </a:pPr>
            <a:r>
              <a:rPr lang="zh-TW" altLang="en-US" sz="1600" dirty="0" smtClean="0"/>
              <a:t>整理好的資料</a:t>
            </a:r>
            <a:endParaRPr lang="en-US" altLang="zh-TW" sz="1600" dirty="0" smtClean="0"/>
          </a:p>
          <a:p>
            <a:pPr marL="285750" indent="-285750">
              <a:buFont typeface="Arial" panose="020B0604020202020204" pitchFamily="34" charset="0"/>
              <a:buChar char="•"/>
            </a:pPr>
            <a:endParaRPr lang="en-US" altLang="zh-TW" sz="1600" dirty="0" smtClean="0"/>
          </a:p>
          <a:p>
            <a:pPr marL="285750" indent="-285750">
              <a:buFont typeface="Arial" panose="020B0604020202020204" pitchFamily="34" charset="0"/>
              <a:buChar char="•"/>
            </a:pPr>
            <a:endParaRPr lang="en-US" altLang="zh-TW" sz="1600" dirty="0" smtClean="0"/>
          </a:p>
          <a:p>
            <a:pPr marL="285750" indent="-285750">
              <a:buFont typeface="Arial" panose="020B0604020202020204" pitchFamily="34" charset="0"/>
              <a:buChar char="•"/>
            </a:pPr>
            <a:endParaRPr lang="en-US" altLang="zh-TW" sz="1600" dirty="0"/>
          </a:p>
          <a:p>
            <a:pPr marL="285750" indent="-285750">
              <a:buFont typeface="Arial" panose="020B0604020202020204" pitchFamily="34" charset="0"/>
              <a:buChar char="•"/>
            </a:pPr>
            <a:endParaRPr lang="en-US" altLang="zh-TW" sz="1600" dirty="0"/>
          </a:p>
          <a:p>
            <a:r>
              <a:rPr lang="zh-TW" altLang="en-US" sz="2000" b="1" dirty="0"/>
              <a:t>輸出</a:t>
            </a:r>
            <a:endParaRPr lang="en-US" altLang="zh-TW" sz="2000" b="1" dirty="0"/>
          </a:p>
          <a:p>
            <a:pPr marL="285750" indent="-285750">
              <a:buFont typeface="Arial" panose="020B0604020202020204" pitchFamily="34" charset="0"/>
              <a:buChar char="•"/>
            </a:pPr>
            <a:r>
              <a:rPr lang="zh-TW" altLang="en-US" sz="1600" dirty="0"/>
              <a:t>把數據分類成好評</a:t>
            </a:r>
            <a:r>
              <a:rPr lang="en-US" altLang="zh-TW" sz="1600" dirty="0"/>
              <a:t>,</a:t>
            </a:r>
            <a:r>
              <a:rPr lang="zh-TW" altLang="en-US" sz="1600" dirty="0"/>
              <a:t>中立評</a:t>
            </a:r>
            <a:r>
              <a:rPr lang="en-US" altLang="zh-TW" sz="1600" dirty="0"/>
              <a:t>,</a:t>
            </a:r>
            <a:r>
              <a:rPr lang="zh-TW" altLang="en-US" sz="1600" dirty="0"/>
              <a:t>或負評</a:t>
            </a:r>
            <a:endParaRPr lang="en-US" altLang="zh-TW" sz="1600" dirty="0"/>
          </a:p>
        </p:txBody>
      </p:sp>
      <p:sp>
        <p:nvSpPr>
          <p:cNvPr id="17" name="文字方塊 16"/>
          <p:cNvSpPr txBox="1"/>
          <p:nvPr/>
        </p:nvSpPr>
        <p:spPr>
          <a:xfrm>
            <a:off x="6843490" y="1720841"/>
            <a:ext cx="2520000" cy="646331"/>
          </a:xfrm>
          <a:prstGeom prst="rect">
            <a:avLst/>
          </a:prstGeom>
          <a:solidFill>
            <a:schemeClr val="tx2">
              <a:lumMod val="20000"/>
              <a:lumOff val="80000"/>
            </a:schemeClr>
          </a:solidFill>
          <a:ln>
            <a:solidFill>
              <a:schemeClr val="tx1"/>
            </a:solidFill>
          </a:ln>
        </p:spPr>
        <p:txBody>
          <a:bodyPr wrap="square" rtlCol="0">
            <a:spAutoFit/>
          </a:bodyPr>
          <a:lstStyle/>
          <a:p>
            <a:pPr algn="ctr"/>
            <a:r>
              <a:rPr lang="en-US" dirty="0"/>
              <a:t>Visualize Results</a:t>
            </a:r>
          </a:p>
          <a:p>
            <a:pPr algn="ctr"/>
            <a:r>
              <a:rPr lang="zh-TW" altLang="en-US" dirty="0"/>
              <a:t>情緒視覺化</a:t>
            </a:r>
            <a:endParaRPr lang="en-US" dirty="0"/>
          </a:p>
        </p:txBody>
      </p:sp>
      <p:cxnSp>
        <p:nvCxnSpPr>
          <p:cNvPr id="7" name="直線單箭頭接點 6"/>
          <p:cNvCxnSpPr>
            <a:stCxn id="3" idx="3"/>
            <a:endCxn id="6" idx="1"/>
          </p:cNvCxnSpPr>
          <p:nvPr/>
        </p:nvCxnSpPr>
        <p:spPr bwMode="auto">
          <a:xfrm>
            <a:off x="3062510" y="2044006"/>
            <a:ext cx="612628" cy="1"/>
          </a:xfrm>
          <a:prstGeom prst="straightConnector1">
            <a:avLst/>
          </a:prstGeom>
          <a:noFill/>
          <a:ln w="9525" cap="flat" cmpd="sng" algn="ctr">
            <a:solidFill>
              <a:schemeClr val="tx1"/>
            </a:solidFill>
            <a:prstDash val="solid"/>
            <a:round/>
            <a:headEnd type="none" w="med" len="med"/>
            <a:tailEnd type="arrow"/>
          </a:ln>
          <a:effectLst/>
        </p:spPr>
      </p:cxnSp>
      <p:sp>
        <p:nvSpPr>
          <p:cNvPr id="23" name="文字方塊 22"/>
          <p:cNvSpPr txBox="1"/>
          <p:nvPr/>
        </p:nvSpPr>
        <p:spPr>
          <a:xfrm>
            <a:off x="6843490" y="2367172"/>
            <a:ext cx="2520000" cy="2185214"/>
          </a:xfrm>
          <a:prstGeom prst="rect">
            <a:avLst/>
          </a:prstGeom>
          <a:noFill/>
          <a:ln>
            <a:noFill/>
          </a:ln>
        </p:spPr>
        <p:txBody>
          <a:bodyPr wrap="square" rtlCol="0">
            <a:spAutoFit/>
          </a:bodyPr>
          <a:lstStyle/>
          <a:p>
            <a:r>
              <a:rPr lang="zh-TW" altLang="en-US" sz="2000" b="1" dirty="0"/>
              <a:t>輸入</a:t>
            </a:r>
            <a:endParaRPr lang="en-US" altLang="zh-TW" sz="2000" b="1" dirty="0"/>
          </a:p>
          <a:p>
            <a:pPr marL="285750" indent="-285750">
              <a:buFont typeface="Arial" panose="020B0604020202020204" pitchFamily="34" charset="0"/>
              <a:buChar char="•"/>
            </a:pPr>
            <a:r>
              <a:rPr lang="zh-TW" altLang="en-US" sz="1600" dirty="0" smtClean="0"/>
              <a:t>視覺化工具</a:t>
            </a:r>
            <a:r>
              <a:rPr lang="en-US" altLang="zh-TW" sz="1600" dirty="0" smtClean="0"/>
              <a:t>(e.g., </a:t>
            </a:r>
            <a:r>
              <a:rPr lang="en-US" altLang="zh-TW" sz="1600" dirty="0" err="1" smtClean="0"/>
              <a:t>Wordcloud</a:t>
            </a:r>
            <a:r>
              <a:rPr lang="en-US" altLang="zh-TW" sz="1600" dirty="0" smtClean="0"/>
              <a:t>, </a:t>
            </a:r>
            <a:r>
              <a:rPr lang="en-US" altLang="zh-TW" sz="1600" dirty="0" err="1" smtClean="0"/>
              <a:t>Gephi</a:t>
            </a:r>
            <a:r>
              <a:rPr lang="en-US" altLang="zh-TW" sz="1600" dirty="0" smtClean="0"/>
              <a:t>)</a:t>
            </a:r>
          </a:p>
          <a:p>
            <a:pPr marL="285750" indent="-285750">
              <a:buFont typeface="Arial" panose="020B0604020202020204" pitchFamily="34" charset="0"/>
              <a:buChar char="•"/>
            </a:pPr>
            <a:r>
              <a:rPr lang="zh-TW" altLang="en-US" sz="1600" dirty="0"/>
              <a:t>分類成好評</a:t>
            </a:r>
            <a:r>
              <a:rPr lang="en-US" altLang="zh-TW" sz="1600" dirty="0"/>
              <a:t>,</a:t>
            </a:r>
            <a:r>
              <a:rPr lang="zh-TW" altLang="en-US" sz="1600" dirty="0"/>
              <a:t>中立評</a:t>
            </a:r>
            <a:r>
              <a:rPr lang="en-US" altLang="zh-TW" sz="1600" dirty="0"/>
              <a:t>,</a:t>
            </a:r>
            <a:r>
              <a:rPr lang="zh-TW" altLang="en-US" sz="1600" dirty="0"/>
              <a:t>或負</a:t>
            </a:r>
            <a:r>
              <a:rPr lang="zh-TW" altLang="en-US" sz="1600" dirty="0" smtClean="0"/>
              <a:t>評的資料</a:t>
            </a:r>
            <a:endParaRPr lang="en-US" altLang="zh-TW" sz="1600" dirty="0" smtClean="0"/>
          </a:p>
          <a:p>
            <a:pPr marL="285750" indent="-285750">
              <a:buFont typeface="Arial" panose="020B0604020202020204" pitchFamily="34" charset="0"/>
              <a:buChar char="•"/>
            </a:pPr>
            <a:endParaRPr lang="en-US" altLang="zh-TW" sz="1600" dirty="0"/>
          </a:p>
          <a:p>
            <a:r>
              <a:rPr lang="zh-TW" altLang="en-US" sz="2000" b="1" dirty="0"/>
              <a:t>輸出</a:t>
            </a:r>
            <a:endParaRPr lang="en-US" altLang="zh-TW" sz="2000" b="1" dirty="0"/>
          </a:p>
          <a:p>
            <a:pPr marL="285750" indent="-285750">
              <a:buFont typeface="Arial" panose="020B0604020202020204" pitchFamily="34" charset="0"/>
              <a:buChar char="•"/>
            </a:pPr>
            <a:r>
              <a:rPr lang="zh-TW" altLang="en-US" sz="1600" dirty="0"/>
              <a:t>情緒</a:t>
            </a:r>
            <a:r>
              <a:rPr lang="zh-TW" altLang="en-US" sz="1600" dirty="0" smtClean="0"/>
              <a:t>視覺化</a:t>
            </a:r>
            <a:endParaRPr lang="en-US" sz="1600" dirty="0"/>
          </a:p>
        </p:txBody>
      </p:sp>
    </p:spTree>
    <p:extLst>
      <p:ext uri="{BB962C8B-B14F-4D97-AF65-F5344CB8AC3E}">
        <p14:creationId xmlns:p14="http://schemas.microsoft.com/office/powerpoint/2010/main" val="7032618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3600" dirty="0" smtClean="0">
                <a:latin typeface="微軟正黑體" panose="020B0604030504040204" pitchFamily="34" charset="-120"/>
                <a:ea typeface="微軟正黑體" panose="020B0604030504040204" pitchFamily="34" charset="-120"/>
              </a:rPr>
              <a:t>情緒分析演算法</a:t>
            </a:r>
            <a:endParaRPr lang="zh-TW" altLang="en-US" sz="3600" dirty="0">
              <a:latin typeface="微軟正黑體" panose="020B0604030504040204" pitchFamily="34" charset="-120"/>
              <a:ea typeface="微軟正黑體" panose="020B0604030504040204" pitchFamily="34" charset="-120"/>
            </a:endParaRPr>
          </a:p>
        </p:txBody>
      </p:sp>
      <p:pic>
        <p:nvPicPr>
          <p:cNvPr id="15" name="圖片 14" descr="https://www.kdnuggets.com/images/sentiment-fig-2-532.jpg"/>
          <p:cNvPicPr/>
          <p:nvPr/>
        </p:nvPicPr>
        <p:blipFill>
          <a:blip r:embed="rId3">
            <a:extLst>
              <a:ext uri="{28A0092B-C50C-407E-A947-70E740481C1C}">
                <a14:useLocalDpi xmlns:a14="http://schemas.microsoft.com/office/drawing/2010/main" val="0"/>
              </a:ext>
            </a:extLst>
          </a:blip>
          <a:srcRect/>
          <a:stretch>
            <a:fillRect/>
          </a:stretch>
        </p:blipFill>
        <p:spPr bwMode="auto">
          <a:xfrm>
            <a:off x="1154747" y="1196752"/>
            <a:ext cx="7596506" cy="4954648"/>
          </a:xfrm>
          <a:prstGeom prst="rect">
            <a:avLst/>
          </a:prstGeom>
          <a:noFill/>
          <a:ln>
            <a:noFill/>
          </a:ln>
        </p:spPr>
      </p:pic>
      <p:grpSp>
        <p:nvGrpSpPr>
          <p:cNvPr id="4" name="群組 3"/>
          <p:cNvGrpSpPr/>
          <p:nvPr/>
        </p:nvGrpSpPr>
        <p:grpSpPr>
          <a:xfrm>
            <a:off x="371851" y="6021288"/>
            <a:ext cx="9162297" cy="491863"/>
            <a:chOff x="371851" y="6021288"/>
            <a:chExt cx="9162297" cy="491863"/>
          </a:xfrm>
        </p:grpSpPr>
        <p:sp>
          <p:nvSpPr>
            <p:cNvPr id="5" name="標題 1"/>
            <p:cNvSpPr txBox="1">
              <a:spLocks/>
            </p:cNvSpPr>
            <p:nvPr/>
          </p:nvSpPr>
          <p:spPr bwMode="auto">
            <a:xfrm>
              <a:off x="371851" y="6021288"/>
              <a:ext cx="9162297" cy="491863"/>
            </a:xfrm>
            <a:prstGeom prst="rect">
              <a:avLst/>
            </a:prstGeom>
            <a:noFill/>
            <a:ln w="9525" algn="ctr">
              <a:noFill/>
              <a:miter lim="800000"/>
              <a:headEnd/>
              <a:tailEnd/>
            </a:ln>
            <a:effectLst/>
          </p:spPr>
          <p:txBody>
            <a:bodyPr vert="horz" wrap="square" lIns="0" tIns="44339" rIns="0" bIns="44339" numCol="1" anchor="b" anchorCtr="0" compatLnSpc="1">
              <a:prstTxWarp prst="textNoShape">
                <a:avLst/>
              </a:prstTxWarp>
            </a:bodyPr>
            <a:lstStyle>
              <a:lvl1pPr algn="l" defTabSz="886996" rtl="0" eaLnBrk="1" fontAlgn="base" hangingPunct="1">
                <a:spcBef>
                  <a:spcPct val="0"/>
                </a:spcBef>
                <a:spcAft>
                  <a:spcPct val="0"/>
                </a:spcAft>
                <a:defRPr sz="2400" b="1">
                  <a:solidFill>
                    <a:schemeClr val="tx1"/>
                  </a:solidFill>
                  <a:latin typeface="+mj-lt"/>
                  <a:ea typeface="+mj-ea"/>
                  <a:cs typeface="+mj-cs"/>
                </a:defRPr>
              </a:lvl1pPr>
              <a:lvl2pPr algn="l" defTabSz="886996" rtl="0" eaLnBrk="1" fontAlgn="base" hangingPunct="1">
                <a:spcBef>
                  <a:spcPct val="0"/>
                </a:spcBef>
                <a:spcAft>
                  <a:spcPct val="0"/>
                </a:spcAft>
                <a:defRPr sz="2400" b="1">
                  <a:solidFill>
                    <a:schemeClr val="tx2"/>
                  </a:solidFill>
                  <a:latin typeface="Trebuchet MS" pitchFamily="34" charset="0"/>
                  <a:cs typeface="Arial" charset="0"/>
                </a:defRPr>
              </a:lvl2pPr>
              <a:lvl3pPr algn="l" defTabSz="886996" rtl="0" eaLnBrk="1" fontAlgn="base" hangingPunct="1">
                <a:spcBef>
                  <a:spcPct val="0"/>
                </a:spcBef>
                <a:spcAft>
                  <a:spcPct val="0"/>
                </a:spcAft>
                <a:defRPr sz="2400" b="1">
                  <a:solidFill>
                    <a:schemeClr val="tx2"/>
                  </a:solidFill>
                  <a:latin typeface="Trebuchet MS" pitchFamily="34" charset="0"/>
                  <a:cs typeface="Arial" charset="0"/>
                </a:defRPr>
              </a:lvl3pPr>
              <a:lvl4pPr algn="l" defTabSz="886996" rtl="0" eaLnBrk="1" fontAlgn="base" hangingPunct="1">
                <a:spcBef>
                  <a:spcPct val="0"/>
                </a:spcBef>
                <a:spcAft>
                  <a:spcPct val="0"/>
                </a:spcAft>
                <a:defRPr sz="2400" b="1">
                  <a:solidFill>
                    <a:schemeClr val="tx2"/>
                  </a:solidFill>
                  <a:latin typeface="Trebuchet MS" pitchFamily="34" charset="0"/>
                  <a:cs typeface="Arial" charset="0"/>
                </a:defRPr>
              </a:lvl4pPr>
              <a:lvl5pPr algn="l" defTabSz="886996" rtl="0" eaLnBrk="1" fontAlgn="base" hangingPunct="1">
                <a:spcBef>
                  <a:spcPct val="0"/>
                </a:spcBef>
                <a:spcAft>
                  <a:spcPct val="0"/>
                </a:spcAft>
                <a:defRPr sz="2400" b="1">
                  <a:solidFill>
                    <a:schemeClr val="tx2"/>
                  </a:solidFill>
                  <a:latin typeface="Trebuchet MS" pitchFamily="34" charset="0"/>
                  <a:cs typeface="Arial" charset="0"/>
                </a:defRPr>
              </a:lvl5pPr>
              <a:lvl6pPr marL="456165" algn="l" defTabSz="886996" rtl="0" eaLnBrk="1" fontAlgn="base" hangingPunct="1">
                <a:spcBef>
                  <a:spcPct val="0"/>
                </a:spcBef>
                <a:spcAft>
                  <a:spcPct val="0"/>
                </a:spcAft>
                <a:defRPr sz="2400" b="1">
                  <a:solidFill>
                    <a:schemeClr val="tx2"/>
                  </a:solidFill>
                  <a:latin typeface="Trebuchet MS" pitchFamily="34" charset="0"/>
                  <a:cs typeface="Arial" charset="0"/>
                </a:defRPr>
              </a:lvl6pPr>
              <a:lvl7pPr marL="912337" algn="l" defTabSz="886996" rtl="0" eaLnBrk="1" fontAlgn="base" hangingPunct="1">
                <a:spcBef>
                  <a:spcPct val="0"/>
                </a:spcBef>
                <a:spcAft>
                  <a:spcPct val="0"/>
                </a:spcAft>
                <a:defRPr sz="2400" b="1">
                  <a:solidFill>
                    <a:schemeClr val="tx2"/>
                  </a:solidFill>
                  <a:latin typeface="Trebuchet MS" pitchFamily="34" charset="0"/>
                  <a:cs typeface="Arial" charset="0"/>
                </a:defRPr>
              </a:lvl7pPr>
              <a:lvl8pPr marL="1368498" algn="l" defTabSz="886996" rtl="0" eaLnBrk="1" fontAlgn="base" hangingPunct="1">
                <a:spcBef>
                  <a:spcPct val="0"/>
                </a:spcBef>
                <a:spcAft>
                  <a:spcPct val="0"/>
                </a:spcAft>
                <a:defRPr sz="2400" b="1">
                  <a:solidFill>
                    <a:schemeClr val="tx2"/>
                  </a:solidFill>
                  <a:latin typeface="Trebuchet MS" pitchFamily="34" charset="0"/>
                  <a:cs typeface="Arial" charset="0"/>
                </a:defRPr>
              </a:lvl8pPr>
              <a:lvl9pPr marL="1824672" algn="l" defTabSz="886996" rtl="0" eaLnBrk="1" fontAlgn="base" hangingPunct="1">
                <a:spcBef>
                  <a:spcPct val="0"/>
                </a:spcBef>
                <a:spcAft>
                  <a:spcPct val="0"/>
                </a:spcAft>
                <a:defRPr sz="2400" b="1">
                  <a:solidFill>
                    <a:schemeClr val="tx2"/>
                  </a:solidFill>
                  <a:latin typeface="Trebuchet MS" pitchFamily="34" charset="0"/>
                  <a:cs typeface="Arial" charset="0"/>
                </a:defRPr>
              </a:lvl9pPr>
            </a:lstStyle>
            <a:p>
              <a:r>
                <a:rPr lang="en-US" altLang="zh-TW" sz="1200" b="0" kern="0" dirty="0" smtClean="0">
                  <a:latin typeface="微軟正黑體" panose="020B0604030504040204" pitchFamily="34" charset="-120"/>
                  <a:ea typeface="微軟正黑體" panose="020B0604030504040204" pitchFamily="34" charset="-120"/>
                </a:rPr>
                <a:t>Bing, L. (2012). </a:t>
              </a:r>
              <a:r>
                <a:rPr lang="en-US" altLang="zh-TW" sz="1200" b="0" i="1" kern="0" dirty="0" smtClean="0">
                  <a:latin typeface="微軟正黑體" panose="020B0604030504040204" pitchFamily="34" charset="-120"/>
                  <a:ea typeface="微軟正黑體" panose="020B0604030504040204" pitchFamily="34" charset="-120"/>
                  <a:hlinkClick r:id="rId4"/>
                </a:rPr>
                <a:t>Sentiment Analysis and Opinion Mining</a:t>
              </a:r>
              <a:r>
                <a:rPr lang="en-US" altLang="zh-TW" sz="1200" b="0" i="1" kern="0" dirty="0" smtClean="0">
                  <a:latin typeface="微軟正黑體" panose="020B0604030504040204" pitchFamily="34" charset="-120"/>
                  <a:ea typeface="微軟正黑體" panose="020B0604030504040204" pitchFamily="34" charset="-120"/>
                </a:rPr>
                <a:t>. </a:t>
              </a:r>
              <a:r>
                <a:rPr lang="en-US" altLang="zh-TW" sz="1200" b="0" kern="0" dirty="0" smtClean="0">
                  <a:latin typeface="微軟正黑體" panose="020B0604030504040204" pitchFamily="34" charset="-120"/>
                  <a:ea typeface="微軟正黑體" panose="020B0604030504040204" pitchFamily="34" charset="-120"/>
                </a:rPr>
                <a:t> </a:t>
              </a:r>
              <a:endParaRPr lang="zh-TW" altLang="en-US" sz="1200" b="0" kern="0" dirty="0">
                <a:latin typeface="微軟正黑體" panose="020B0604030504040204" pitchFamily="34" charset="-120"/>
                <a:ea typeface="微軟正黑體" panose="020B0604030504040204" pitchFamily="34" charset="-120"/>
              </a:endParaRPr>
            </a:p>
          </p:txBody>
        </p:sp>
        <p:cxnSp>
          <p:nvCxnSpPr>
            <p:cNvPr id="6" name="直線接點 5"/>
            <p:cNvCxnSpPr/>
            <p:nvPr/>
          </p:nvCxnSpPr>
          <p:spPr bwMode="auto">
            <a:xfrm flipV="1">
              <a:off x="371851" y="6237311"/>
              <a:ext cx="4481777" cy="1"/>
            </a:xfrm>
            <a:prstGeom prst="line">
              <a:avLst/>
            </a:prstGeom>
            <a:noFill/>
            <a:ln w="9525" cap="flat" cmpd="sng" algn="ctr">
              <a:solidFill>
                <a:schemeClr val="tx1">
                  <a:lumMod val="75000"/>
                  <a:lumOff val="25000"/>
                </a:schemeClr>
              </a:solidFill>
              <a:prstDash val="solid"/>
              <a:round/>
              <a:headEnd type="none" w="med" len="med"/>
              <a:tailEnd type="none"/>
            </a:ln>
            <a:effectLst/>
          </p:spPr>
        </p:cxnSp>
      </p:grpSp>
    </p:spTree>
    <p:extLst>
      <p:ext uri="{BB962C8B-B14F-4D97-AF65-F5344CB8AC3E}">
        <p14:creationId xmlns:p14="http://schemas.microsoft.com/office/powerpoint/2010/main" val="16146935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62445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1082570" y="2644170"/>
            <a:ext cx="7740860" cy="830997"/>
          </a:xfrm>
          <a:prstGeom prst="rect">
            <a:avLst/>
          </a:prstGeom>
          <a:noFill/>
          <a:ln>
            <a:noFill/>
          </a:ln>
        </p:spPr>
        <p:txBody>
          <a:bodyPr wrap="square" rtlCol="0">
            <a:spAutoFit/>
          </a:bodyPr>
          <a:lstStyle/>
          <a:p>
            <a:pPr algn="ctr"/>
            <a:r>
              <a:rPr lang="en-US" altLang="zh-TW" sz="4800" b="1" kern="0" dirty="0" smtClean="0">
                <a:solidFill>
                  <a:srgbClr val="000000"/>
                </a:solidFill>
              </a:rPr>
              <a:t>Methods</a:t>
            </a:r>
            <a:r>
              <a:rPr lang="zh-TW" altLang="en-US" sz="4800" b="1" kern="0" dirty="0" smtClean="0">
                <a:solidFill>
                  <a:srgbClr val="000000"/>
                </a:solidFill>
              </a:rPr>
              <a:t>演算法</a:t>
            </a:r>
            <a:endParaRPr lang="en-US" sz="4800" dirty="0" smtClean="0"/>
          </a:p>
        </p:txBody>
      </p:sp>
    </p:spTree>
    <p:extLst>
      <p:ext uri="{BB962C8B-B14F-4D97-AF65-F5344CB8AC3E}">
        <p14:creationId xmlns:p14="http://schemas.microsoft.com/office/powerpoint/2010/main" val="37397856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600" dirty="0"/>
              <a:t>Text Summarization </a:t>
            </a:r>
            <a:r>
              <a:rPr lang="zh-TW" altLang="en-US" sz="3600" dirty="0"/>
              <a:t>長文摘要</a:t>
            </a:r>
            <a:endParaRPr lang="zh-TW" altLang="en-US" sz="3600" dirty="0">
              <a:latin typeface="微軟正黑體" panose="020B0604030504040204" pitchFamily="34" charset="-120"/>
              <a:ea typeface="微軟正黑體" panose="020B0604030504040204" pitchFamily="34" charset="-120"/>
            </a:endParaRPr>
          </a:p>
        </p:txBody>
      </p:sp>
      <p:sp>
        <p:nvSpPr>
          <p:cNvPr id="5" name="文字方塊 4"/>
          <p:cNvSpPr txBox="1"/>
          <p:nvPr/>
        </p:nvSpPr>
        <p:spPr>
          <a:xfrm>
            <a:off x="3333000" y="1052736"/>
            <a:ext cx="3240000" cy="707886"/>
          </a:xfrm>
          <a:prstGeom prst="rect">
            <a:avLst/>
          </a:prstGeom>
          <a:noFill/>
          <a:ln>
            <a:solidFill>
              <a:schemeClr val="tx1"/>
            </a:solidFill>
          </a:ln>
        </p:spPr>
        <p:txBody>
          <a:bodyPr wrap="square" rtlCol="0">
            <a:spAutoFit/>
          </a:bodyPr>
          <a:lstStyle/>
          <a:p>
            <a:pPr algn="ctr"/>
            <a:r>
              <a:rPr lang="en-US" altLang="zh-TW" sz="2000" dirty="0"/>
              <a:t>Frequency Based</a:t>
            </a:r>
          </a:p>
          <a:p>
            <a:pPr algn="ctr"/>
            <a:r>
              <a:rPr lang="zh-TW" altLang="en-US" sz="2000" dirty="0"/>
              <a:t>詞數</a:t>
            </a:r>
            <a:endParaRPr lang="en-US" sz="2000" dirty="0"/>
          </a:p>
        </p:txBody>
      </p:sp>
      <p:sp>
        <p:nvSpPr>
          <p:cNvPr id="15" name="文字方塊 14"/>
          <p:cNvSpPr txBox="1"/>
          <p:nvPr/>
        </p:nvSpPr>
        <p:spPr>
          <a:xfrm>
            <a:off x="1352880" y="1918573"/>
            <a:ext cx="2520000" cy="646331"/>
          </a:xfrm>
          <a:prstGeom prst="rect">
            <a:avLst/>
          </a:prstGeom>
          <a:noFill/>
          <a:ln>
            <a:solidFill>
              <a:schemeClr val="tx1"/>
            </a:solidFill>
          </a:ln>
        </p:spPr>
        <p:txBody>
          <a:bodyPr wrap="square" rtlCol="0">
            <a:spAutoFit/>
          </a:bodyPr>
          <a:lstStyle/>
          <a:p>
            <a:pPr algn="ctr"/>
            <a:r>
              <a:rPr lang="en-US" altLang="zh-TW" dirty="0" smtClean="0"/>
              <a:t>Word Probability</a:t>
            </a:r>
          </a:p>
          <a:p>
            <a:pPr algn="ctr"/>
            <a:r>
              <a:rPr lang="zh-TW" altLang="en-US" dirty="0"/>
              <a:t>單詞</a:t>
            </a:r>
            <a:r>
              <a:rPr lang="zh-TW" altLang="en-US" dirty="0" smtClean="0"/>
              <a:t>概率</a:t>
            </a:r>
            <a:endParaRPr lang="en-US" dirty="0" smtClean="0">
              <a:latin typeface="+mn-lt"/>
            </a:endParaRPr>
          </a:p>
        </p:txBody>
      </p:sp>
      <p:sp>
        <p:nvSpPr>
          <p:cNvPr id="19" name="文字方塊 18"/>
          <p:cNvSpPr txBox="1"/>
          <p:nvPr/>
        </p:nvSpPr>
        <p:spPr>
          <a:xfrm>
            <a:off x="6033120" y="1918573"/>
            <a:ext cx="2520000" cy="646331"/>
          </a:xfrm>
          <a:prstGeom prst="rect">
            <a:avLst/>
          </a:prstGeom>
          <a:noFill/>
          <a:ln>
            <a:solidFill>
              <a:schemeClr val="tx1"/>
            </a:solidFill>
          </a:ln>
        </p:spPr>
        <p:txBody>
          <a:bodyPr wrap="square" rtlCol="0">
            <a:spAutoFit/>
          </a:bodyPr>
          <a:lstStyle/>
          <a:p>
            <a:pPr algn="ctr"/>
            <a:r>
              <a:rPr lang="en-US" altLang="zh-TW" dirty="0" smtClean="0"/>
              <a:t>TF-IDF</a:t>
            </a:r>
          </a:p>
          <a:p>
            <a:pPr algn="ctr"/>
            <a:endParaRPr lang="en-US" dirty="0" smtClean="0">
              <a:latin typeface="+mn-lt"/>
            </a:endParaRPr>
          </a:p>
        </p:txBody>
      </p:sp>
      <mc:AlternateContent xmlns:mc="http://schemas.openxmlformats.org/markup-compatibility/2006">
        <mc:Choice xmlns:a14="http://schemas.microsoft.com/office/drawing/2010/main" Requires="a14">
          <p:sp>
            <p:nvSpPr>
              <p:cNvPr id="4" name="文字方塊 3"/>
              <p:cNvSpPr txBox="1"/>
              <p:nvPr/>
            </p:nvSpPr>
            <p:spPr>
              <a:xfrm>
                <a:off x="1838864" y="3428999"/>
                <a:ext cx="1548032" cy="618118"/>
              </a:xfrm>
              <a:prstGeom prst="rect">
                <a:avLst/>
              </a:prstGeom>
              <a:noFill/>
              <a:ln>
                <a:noFill/>
              </a:ln>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b="0" i="1" smtClean="0">
                          <a:ln>
                            <a:noFill/>
                          </a:ln>
                          <a:latin typeface="Cambria Math"/>
                        </a:rPr>
                        <m:t>𝑓</m:t>
                      </m:r>
                      <m:d>
                        <m:dPr>
                          <m:ctrlPr>
                            <a:rPr lang="en-US" b="0" i="1" smtClean="0">
                              <a:ln>
                                <a:noFill/>
                              </a:ln>
                              <a:latin typeface="Cambria Math"/>
                            </a:rPr>
                          </m:ctrlPr>
                        </m:dPr>
                        <m:e>
                          <m:r>
                            <a:rPr lang="en-US" b="0" i="1" smtClean="0">
                              <a:ln>
                                <a:noFill/>
                              </a:ln>
                              <a:latin typeface="Cambria Math"/>
                            </a:rPr>
                            <m:t>𝑤</m:t>
                          </m:r>
                        </m:e>
                      </m:d>
                      <m:r>
                        <a:rPr lang="en-US" b="0" i="1" smtClean="0">
                          <a:ln>
                            <a:noFill/>
                          </a:ln>
                          <a:latin typeface="Cambria Math"/>
                        </a:rPr>
                        <m:t>=</m:t>
                      </m:r>
                      <m:f>
                        <m:fPr>
                          <m:ctrlPr>
                            <a:rPr lang="en-US" b="0" i="1" smtClean="0">
                              <a:ln>
                                <a:noFill/>
                              </a:ln>
                              <a:latin typeface="Cambria Math"/>
                            </a:rPr>
                          </m:ctrlPr>
                        </m:fPr>
                        <m:num>
                          <m:r>
                            <a:rPr lang="en-US" b="0" i="1" smtClean="0">
                              <a:ln>
                                <a:noFill/>
                              </a:ln>
                              <a:latin typeface="Cambria Math"/>
                            </a:rPr>
                            <m:t>𝑛</m:t>
                          </m:r>
                          <m:r>
                            <a:rPr lang="en-US" b="0" i="1" smtClean="0">
                              <a:ln>
                                <a:noFill/>
                              </a:ln>
                              <a:latin typeface="Cambria Math"/>
                            </a:rPr>
                            <m:t>(</m:t>
                          </m:r>
                          <m:r>
                            <a:rPr lang="en-US" b="0" i="1" smtClean="0">
                              <a:ln>
                                <a:noFill/>
                              </a:ln>
                              <a:latin typeface="Cambria Math"/>
                            </a:rPr>
                            <m:t>𝑤</m:t>
                          </m:r>
                          <m:r>
                            <a:rPr lang="en-US" b="0" i="1" smtClean="0">
                              <a:ln>
                                <a:noFill/>
                              </a:ln>
                              <a:latin typeface="Cambria Math"/>
                            </a:rPr>
                            <m:t>)</m:t>
                          </m:r>
                        </m:num>
                        <m:den>
                          <m:r>
                            <a:rPr lang="en-US" b="0" i="1" smtClean="0">
                              <a:ln>
                                <a:noFill/>
                              </a:ln>
                              <a:latin typeface="Cambria Math"/>
                            </a:rPr>
                            <m:t>𝑛</m:t>
                          </m:r>
                        </m:den>
                      </m:f>
                    </m:oMath>
                  </m:oMathPara>
                </a14:m>
                <a:endParaRPr lang="en-US" dirty="0" smtClean="0">
                  <a:ln>
                    <a:noFill/>
                  </a:ln>
                </a:endParaRPr>
              </a:p>
            </p:txBody>
          </p:sp>
        </mc:Choice>
        <mc:Fallback>
          <p:sp>
            <p:nvSpPr>
              <p:cNvPr id="4" name="文字方塊 3"/>
              <p:cNvSpPr txBox="1">
                <a:spLocks noRot="1" noChangeAspect="1" noMove="1" noResize="1" noEditPoints="1" noAdjustHandles="1" noChangeArrowheads="1" noChangeShapeType="1" noTextEdit="1"/>
              </p:cNvSpPr>
              <p:nvPr/>
            </p:nvSpPr>
            <p:spPr>
              <a:xfrm>
                <a:off x="1838864" y="3428999"/>
                <a:ext cx="1548032" cy="618118"/>
              </a:xfrm>
              <a:prstGeom prst="rect">
                <a:avLst/>
              </a:prstGeom>
              <a:blipFill rotWithShape="1">
                <a:blip r:embed="rId3"/>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文字方塊 19"/>
              <p:cNvSpPr txBox="1"/>
              <p:nvPr/>
            </p:nvSpPr>
            <p:spPr>
              <a:xfrm>
                <a:off x="1064848" y="4047117"/>
                <a:ext cx="3096064" cy="735714"/>
              </a:xfrm>
              <a:prstGeom prst="rect">
                <a:avLst/>
              </a:prstGeom>
              <a:noFill/>
              <a:ln>
                <a:noFill/>
              </a:ln>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b="0" i="1" smtClean="0">
                          <a:ln>
                            <a:noFill/>
                          </a:ln>
                          <a:latin typeface="Cambria Math"/>
                        </a:rPr>
                        <m:t>𝑤𝑒𝑖𝑔h𝑡</m:t>
                      </m:r>
                      <m:d>
                        <m:dPr>
                          <m:ctrlPr>
                            <a:rPr lang="en-US" b="0" i="1" smtClean="0">
                              <a:ln>
                                <a:noFill/>
                              </a:ln>
                              <a:latin typeface="Cambria Math"/>
                            </a:rPr>
                          </m:ctrlPr>
                        </m:dPr>
                        <m:e>
                          <m:sSub>
                            <m:sSubPr>
                              <m:ctrlPr>
                                <a:rPr lang="en-US" b="0" i="1" smtClean="0">
                                  <a:ln>
                                    <a:noFill/>
                                  </a:ln>
                                  <a:latin typeface="Cambria Math"/>
                                </a:rPr>
                              </m:ctrlPr>
                            </m:sSubPr>
                            <m:e>
                              <m:r>
                                <a:rPr lang="en-US" b="0" i="1" smtClean="0">
                                  <a:ln>
                                    <a:noFill/>
                                  </a:ln>
                                  <a:latin typeface="Cambria Math"/>
                                </a:rPr>
                                <m:t>𝑆</m:t>
                              </m:r>
                            </m:e>
                            <m:sub>
                              <m:r>
                                <a:rPr lang="en-US" b="0" i="1" smtClean="0">
                                  <a:ln>
                                    <a:noFill/>
                                  </a:ln>
                                  <a:latin typeface="Cambria Math"/>
                                </a:rPr>
                                <m:t>𝑗</m:t>
                              </m:r>
                            </m:sub>
                          </m:sSub>
                        </m:e>
                      </m:d>
                      <m:r>
                        <a:rPr lang="en-US" b="0" i="1" smtClean="0">
                          <a:ln>
                            <a:noFill/>
                          </a:ln>
                          <a:latin typeface="Cambria Math"/>
                        </a:rPr>
                        <m:t>=</m:t>
                      </m:r>
                      <m:f>
                        <m:fPr>
                          <m:ctrlPr>
                            <a:rPr lang="en-US" b="0" i="1" smtClean="0">
                              <a:ln>
                                <a:noFill/>
                              </a:ln>
                              <a:latin typeface="Cambria Math"/>
                            </a:rPr>
                          </m:ctrlPr>
                        </m:fPr>
                        <m:num>
                          <m:nary>
                            <m:naryPr>
                              <m:chr m:val="∑"/>
                              <m:subHide m:val="on"/>
                              <m:supHide m:val="on"/>
                              <m:ctrlPr>
                                <a:rPr lang="en-US" b="0" i="1" smtClean="0">
                                  <a:ln>
                                    <a:noFill/>
                                  </a:ln>
                                  <a:latin typeface="Cambria Math"/>
                                </a:rPr>
                              </m:ctrlPr>
                            </m:naryPr>
                            <m:sub/>
                            <m:sup/>
                            <m:e>
                              <m:r>
                                <a:rPr lang="en-US" b="0" i="1" smtClean="0">
                                  <a:ln>
                                    <a:noFill/>
                                  </a:ln>
                                  <a:latin typeface="Cambria Math"/>
                                </a:rPr>
                                <m:t>𝑤</m:t>
                              </m:r>
                              <m:r>
                                <a:rPr lang="en-US" b="0" i="1" smtClean="0">
                                  <a:ln>
                                    <a:noFill/>
                                  </a:ln>
                                  <a:latin typeface="Cambria Math"/>
                                  <a:ea typeface="Cambria Math"/>
                                </a:rPr>
                                <m:t>∈</m:t>
                              </m:r>
                              <m:sSub>
                                <m:sSubPr>
                                  <m:ctrlPr>
                                    <a:rPr lang="en-US" b="0" i="1" smtClean="0">
                                      <a:ln>
                                        <a:noFill/>
                                      </a:ln>
                                      <a:latin typeface="Cambria Math"/>
                                      <a:ea typeface="Cambria Math"/>
                                    </a:rPr>
                                  </m:ctrlPr>
                                </m:sSubPr>
                                <m:e>
                                  <m:r>
                                    <a:rPr lang="en-US" b="0" i="1" smtClean="0">
                                      <a:ln>
                                        <a:noFill/>
                                      </a:ln>
                                      <a:latin typeface="Cambria Math"/>
                                      <a:ea typeface="Cambria Math"/>
                                    </a:rPr>
                                    <m:t>𝑆</m:t>
                                  </m:r>
                                </m:e>
                                <m:sub>
                                  <m:r>
                                    <a:rPr lang="en-US" b="0" i="1" smtClean="0">
                                      <a:ln>
                                        <a:noFill/>
                                      </a:ln>
                                      <a:latin typeface="Cambria Math"/>
                                      <a:ea typeface="Cambria Math"/>
                                    </a:rPr>
                                    <m:t>𝑗</m:t>
                                  </m:r>
                                </m:sub>
                              </m:sSub>
                              <m:r>
                                <a:rPr lang="en-US" b="0" i="1" smtClean="0">
                                  <a:ln>
                                    <a:noFill/>
                                  </a:ln>
                                  <a:latin typeface="Cambria Math"/>
                                  <a:ea typeface="Cambria Math"/>
                                </a:rPr>
                                <m:t>𝑓</m:t>
                              </m:r>
                              <m:r>
                                <a:rPr lang="en-US" b="0" i="1" smtClean="0">
                                  <a:ln>
                                    <a:noFill/>
                                  </a:ln>
                                  <a:latin typeface="Cambria Math"/>
                                  <a:ea typeface="Cambria Math"/>
                                </a:rPr>
                                <m:t>(</m:t>
                              </m:r>
                              <m:r>
                                <a:rPr lang="en-US" b="0" i="1" smtClean="0">
                                  <a:ln>
                                    <a:noFill/>
                                  </a:ln>
                                  <a:latin typeface="Cambria Math"/>
                                  <a:ea typeface="Cambria Math"/>
                                </a:rPr>
                                <m:t>𝑤</m:t>
                              </m:r>
                              <m:r>
                                <a:rPr lang="en-US" b="0" i="1" smtClean="0">
                                  <a:ln>
                                    <a:noFill/>
                                  </a:ln>
                                  <a:latin typeface="Cambria Math"/>
                                  <a:ea typeface="Cambria Math"/>
                                </a:rPr>
                                <m:t>)</m:t>
                              </m:r>
                            </m:e>
                          </m:nary>
                        </m:num>
                        <m:den>
                          <m:r>
                            <a:rPr lang="en-US" b="0" i="1" smtClean="0">
                              <a:ln>
                                <a:noFill/>
                              </a:ln>
                              <a:latin typeface="Cambria Math"/>
                            </a:rPr>
                            <m:t>|</m:t>
                          </m:r>
                          <m:d>
                            <m:dPr>
                              <m:begChr m:val="{"/>
                              <m:endChr m:val="}"/>
                              <m:ctrlPr>
                                <a:rPr lang="en-US" b="0" i="1" smtClean="0">
                                  <a:ln>
                                    <a:noFill/>
                                  </a:ln>
                                  <a:latin typeface="Cambria Math"/>
                                </a:rPr>
                              </m:ctrlPr>
                            </m:dPr>
                            <m:e>
                              <m:r>
                                <a:rPr lang="en-US" b="0" i="1" smtClean="0">
                                  <a:ln>
                                    <a:noFill/>
                                  </a:ln>
                                  <a:latin typeface="Cambria Math"/>
                                </a:rPr>
                                <m:t>𝑤</m:t>
                              </m:r>
                            </m:e>
                            <m:e>
                              <m:r>
                                <a:rPr lang="en-US" b="0" i="1" smtClean="0">
                                  <a:ln>
                                    <a:noFill/>
                                  </a:ln>
                                  <a:latin typeface="Cambria Math"/>
                                </a:rPr>
                                <m:t>𝑤</m:t>
                              </m:r>
                              <m:r>
                                <a:rPr lang="en-US" b="0" i="1" smtClean="0">
                                  <a:ln>
                                    <a:noFill/>
                                  </a:ln>
                                  <a:latin typeface="Cambria Math"/>
                                  <a:ea typeface="Cambria Math"/>
                                </a:rPr>
                                <m:t>∈</m:t>
                              </m:r>
                              <m:sSub>
                                <m:sSubPr>
                                  <m:ctrlPr>
                                    <a:rPr lang="en-US" b="0" i="1" smtClean="0">
                                      <a:ln>
                                        <a:noFill/>
                                      </a:ln>
                                      <a:latin typeface="Cambria Math"/>
                                      <a:ea typeface="Cambria Math"/>
                                    </a:rPr>
                                  </m:ctrlPr>
                                </m:sSubPr>
                                <m:e>
                                  <m:r>
                                    <a:rPr lang="en-US" b="0" i="1" smtClean="0">
                                      <a:ln>
                                        <a:noFill/>
                                      </a:ln>
                                      <a:latin typeface="Cambria Math"/>
                                      <a:ea typeface="Cambria Math"/>
                                    </a:rPr>
                                    <m:t>𝑆</m:t>
                                  </m:r>
                                </m:e>
                                <m:sub>
                                  <m:r>
                                    <a:rPr lang="en-US" b="0" i="1" smtClean="0">
                                      <a:ln>
                                        <a:noFill/>
                                      </a:ln>
                                      <a:latin typeface="Cambria Math"/>
                                      <a:ea typeface="Cambria Math"/>
                                    </a:rPr>
                                    <m:t>𝑗</m:t>
                                  </m:r>
                                </m:sub>
                              </m:sSub>
                            </m:e>
                          </m:d>
                          <m:r>
                            <a:rPr lang="en-US" b="0" i="1" smtClean="0">
                              <a:ln>
                                <a:noFill/>
                              </a:ln>
                              <a:latin typeface="Cambria Math"/>
                              <a:ea typeface="Cambria Math"/>
                            </a:rPr>
                            <m:t>|</m:t>
                          </m:r>
                        </m:den>
                      </m:f>
                    </m:oMath>
                  </m:oMathPara>
                </a14:m>
                <a:endParaRPr lang="en-US" dirty="0" smtClean="0">
                  <a:ln>
                    <a:noFill/>
                  </a:ln>
                </a:endParaRPr>
              </a:p>
            </p:txBody>
          </p:sp>
        </mc:Choice>
        <mc:Fallback>
          <p:sp>
            <p:nvSpPr>
              <p:cNvPr id="20" name="文字方塊 19"/>
              <p:cNvSpPr txBox="1">
                <a:spLocks noRot="1" noChangeAspect="1" noMove="1" noResize="1" noEditPoints="1" noAdjustHandles="1" noChangeArrowheads="1" noChangeShapeType="1" noTextEdit="1"/>
              </p:cNvSpPr>
              <p:nvPr/>
            </p:nvSpPr>
            <p:spPr>
              <a:xfrm>
                <a:off x="1064848" y="4047117"/>
                <a:ext cx="3096064" cy="735714"/>
              </a:xfrm>
              <a:prstGeom prst="rect">
                <a:avLst/>
              </a:prstGeom>
              <a:blipFill rotWithShape="1">
                <a:blip r:embed="rId4"/>
                <a:stretch>
                  <a:fillRect/>
                </a:stretch>
              </a:blipFill>
              <a:ln>
                <a:noFill/>
              </a:ln>
            </p:spPr>
            <p:txBody>
              <a:bodyPr/>
              <a:lstStyle/>
              <a:p>
                <a:r>
                  <a:rPr lang="en-US">
                    <a:noFill/>
                  </a:rPr>
                  <a:t> </a:t>
                </a:r>
              </a:p>
            </p:txBody>
          </p:sp>
        </mc:Fallback>
      </mc:AlternateContent>
      <p:sp>
        <p:nvSpPr>
          <p:cNvPr id="21" name="文字方塊 20"/>
          <p:cNvSpPr txBox="1"/>
          <p:nvPr/>
        </p:nvSpPr>
        <p:spPr>
          <a:xfrm>
            <a:off x="974838" y="2782669"/>
            <a:ext cx="3276084" cy="646331"/>
          </a:xfrm>
          <a:prstGeom prst="rect">
            <a:avLst/>
          </a:prstGeom>
          <a:noFill/>
          <a:ln>
            <a:noFill/>
          </a:ln>
        </p:spPr>
        <p:txBody>
          <a:bodyPr wrap="square" rtlCol="0">
            <a:spAutoFit/>
          </a:bodyPr>
          <a:lstStyle/>
          <a:p>
            <a:pPr marL="285750" indent="-285750">
              <a:buFont typeface="Arial" panose="020B0604020202020204" pitchFamily="34" charset="0"/>
              <a:buChar char="•"/>
            </a:pPr>
            <a:r>
              <a:rPr lang="zh-TW" altLang="en-US" dirty="0" smtClean="0"/>
              <a:t>用句子的</a:t>
            </a:r>
            <a:r>
              <a:rPr lang="en-US" altLang="zh-TW" dirty="0" smtClean="0"/>
              <a:t>weight</a:t>
            </a:r>
            <a:r>
              <a:rPr lang="zh-TW" altLang="en-US" dirty="0" smtClean="0"/>
              <a:t>判定最適合做摘要的句子</a:t>
            </a:r>
            <a:r>
              <a:rPr lang="en-US" altLang="zh-TW" dirty="0" smtClean="0"/>
              <a:t>(</a:t>
            </a:r>
            <a:r>
              <a:rPr lang="en-US" altLang="zh-TW" dirty="0" err="1" smtClean="0"/>
              <a:t>SumBasic</a:t>
            </a:r>
            <a:r>
              <a:rPr lang="en-US" altLang="zh-TW" dirty="0" smtClean="0"/>
              <a:t>)</a:t>
            </a:r>
            <a:r>
              <a:rPr lang="en-US" altLang="zh-TW" baseline="30000" dirty="0"/>
              <a:t>2</a:t>
            </a:r>
            <a:endParaRPr lang="en-US" altLang="zh-TW" baseline="30000" dirty="0" smtClean="0">
              <a:ln>
                <a:noFill/>
              </a:ln>
            </a:endParaRPr>
          </a:p>
        </p:txBody>
      </p:sp>
      <p:sp>
        <p:nvSpPr>
          <p:cNvPr id="22" name="文字方塊 21"/>
          <p:cNvSpPr txBox="1"/>
          <p:nvPr/>
        </p:nvSpPr>
        <p:spPr>
          <a:xfrm>
            <a:off x="5655078" y="2782668"/>
            <a:ext cx="3276084" cy="646331"/>
          </a:xfrm>
          <a:prstGeom prst="rect">
            <a:avLst/>
          </a:prstGeom>
          <a:noFill/>
          <a:ln>
            <a:noFill/>
          </a:ln>
        </p:spPr>
        <p:txBody>
          <a:bodyPr wrap="square" rtlCol="0">
            <a:spAutoFit/>
          </a:bodyPr>
          <a:lstStyle/>
          <a:p>
            <a:pPr marL="285750" indent="-285750">
              <a:buFont typeface="Arial" panose="020B0604020202020204" pitchFamily="34" charset="0"/>
              <a:buChar char="•"/>
            </a:pPr>
            <a:r>
              <a:rPr lang="zh-TW" altLang="en-US" dirty="0" smtClean="0">
                <a:ln>
                  <a:noFill/>
                </a:ln>
              </a:rPr>
              <a:t>判定一個詞對於一個在文集裡</a:t>
            </a:r>
            <a:r>
              <a:rPr lang="zh-TW" altLang="en-US" dirty="0" smtClean="0"/>
              <a:t>的文件多</a:t>
            </a:r>
            <a:r>
              <a:rPr lang="zh-TW" altLang="en-US" dirty="0" smtClean="0"/>
              <a:t>重要</a:t>
            </a:r>
            <a:r>
              <a:rPr lang="en-US" altLang="zh-TW" baseline="30000" dirty="0"/>
              <a:t>3</a:t>
            </a:r>
            <a:endParaRPr lang="en-US" altLang="zh-TW" baseline="30000" dirty="0" smtClean="0">
              <a:ln>
                <a:noFill/>
              </a:ln>
            </a:endParaRPr>
          </a:p>
        </p:txBody>
      </p:sp>
      <p:grpSp>
        <p:nvGrpSpPr>
          <p:cNvPr id="29" name="群組 28"/>
          <p:cNvGrpSpPr/>
          <p:nvPr/>
        </p:nvGrpSpPr>
        <p:grpSpPr>
          <a:xfrm>
            <a:off x="4968342" y="3429000"/>
            <a:ext cx="4649555" cy="660630"/>
            <a:chOff x="5844098" y="3645024"/>
            <a:chExt cx="4649555" cy="660630"/>
          </a:xfrm>
        </p:grpSpPr>
        <mc:AlternateContent xmlns:mc="http://schemas.openxmlformats.org/markup-compatibility/2006" xmlns:a14="http://schemas.microsoft.com/office/drawing/2010/main">
          <mc:Choice Requires="a14">
            <p:sp>
              <p:nvSpPr>
                <p:cNvPr id="25" name="文字方塊 24"/>
                <p:cNvSpPr txBox="1"/>
                <p:nvPr/>
              </p:nvSpPr>
              <p:spPr>
                <a:xfrm>
                  <a:off x="5844098" y="3645024"/>
                  <a:ext cx="1629182" cy="660630"/>
                </a:xfrm>
                <a:prstGeom prst="rect">
                  <a:avLst/>
                </a:prstGeom>
                <a:noFill/>
                <a:ln>
                  <a:noFill/>
                </a:ln>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lang="en-US" i="1" smtClean="0">
                                <a:latin typeface="Cambria Math"/>
                              </a:rPr>
                            </m:ctrlPr>
                          </m:sSubPr>
                          <m:e>
                            <m:r>
                              <a:rPr lang="en-US" i="1">
                                <a:latin typeface="Cambria Math"/>
                              </a:rPr>
                              <m:t>𝑡𝑓</m:t>
                            </m:r>
                          </m:e>
                          <m:sub>
                            <m:r>
                              <a:rPr lang="en-US" i="1">
                                <a:latin typeface="Cambria Math"/>
                              </a:rPr>
                              <m:t>𝑖</m:t>
                            </m:r>
                            <m:r>
                              <a:rPr lang="en-US" i="1">
                                <a:latin typeface="Cambria Math"/>
                              </a:rPr>
                              <m:t>,</m:t>
                            </m:r>
                            <m:r>
                              <a:rPr lang="en-US" i="1">
                                <a:latin typeface="Cambria Math"/>
                              </a:rPr>
                              <m:t>𝑗</m:t>
                            </m:r>
                          </m:sub>
                        </m:sSub>
                        <m:r>
                          <a:rPr lang="en-US" i="1">
                            <a:latin typeface="Cambria Math"/>
                          </a:rPr>
                          <m:t>=</m:t>
                        </m:r>
                        <m:f>
                          <m:fPr>
                            <m:ctrlPr>
                              <a:rPr lang="en-US" i="1">
                                <a:latin typeface="Cambria Math"/>
                              </a:rPr>
                            </m:ctrlPr>
                          </m:fPr>
                          <m:num>
                            <m:sSub>
                              <m:sSubPr>
                                <m:ctrlPr>
                                  <a:rPr lang="en-US" i="1">
                                    <a:latin typeface="Cambria Math"/>
                                  </a:rPr>
                                </m:ctrlPr>
                              </m:sSubPr>
                              <m:e>
                                <m:r>
                                  <a:rPr lang="en-US" i="1">
                                    <a:latin typeface="Cambria Math"/>
                                  </a:rPr>
                                  <m:t>𝑛</m:t>
                                </m:r>
                              </m:e>
                              <m:sub>
                                <m:r>
                                  <a:rPr lang="en-US" i="1">
                                    <a:latin typeface="Cambria Math"/>
                                  </a:rPr>
                                  <m:t>𝑖</m:t>
                                </m:r>
                                <m:r>
                                  <a:rPr lang="en-US" i="1">
                                    <a:latin typeface="Cambria Math"/>
                                  </a:rPr>
                                  <m:t>,</m:t>
                                </m:r>
                                <m:r>
                                  <a:rPr lang="en-US" i="1">
                                    <a:latin typeface="Cambria Math"/>
                                  </a:rPr>
                                  <m:t>𝑗</m:t>
                                </m:r>
                              </m:sub>
                            </m:sSub>
                          </m:num>
                          <m:den>
                            <m:nary>
                              <m:naryPr>
                                <m:chr m:val="∑"/>
                                <m:limLoc m:val="undOvr"/>
                                <m:subHide m:val="on"/>
                                <m:supHide m:val="on"/>
                                <m:ctrlPr>
                                  <a:rPr lang="en-US" i="1">
                                    <a:latin typeface="Cambria Math"/>
                                  </a:rPr>
                                </m:ctrlPr>
                              </m:naryPr>
                              <m:sub/>
                              <m:sup/>
                              <m:e>
                                <m:sSub>
                                  <m:sSubPr>
                                    <m:ctrlPr>
                                      <a:rPr lang="en-US" i="1">
                                        <a:latin typeface="Cambria Math"/>
                                      </a:rPr>
                                    </m:ctrlPr>
                                  </m:sSubPr>
                                  <m:e>
                                    <m:r>
                                      <a:rPr lang="en-US" i="1">
                                        <a:latin typeface="Cambria Math"/>
                                      </a:rPr>
                                      <m:t>𝑛</m:t>
                                    </m:r>
                                  </m:e>
                                  <m:sub>
                                    <m:r>
                                      <a:rPr lang="en-US" i="1">
                                        <a:latin typeface="Cambria Math"/>
                                      </a:rPr>
                                      <m:t>𝑗</m:t>
                                    </m:r>
                                  </m:sub>
                                </m:sSub>
                              </m:e>
                            </m:nary>
                          </m:den>
                        </m:f>
                        <m:r>
                          <a:rPr lang="en-US" b="0" i="0" smtClean="0">
                            <a:latin typeface="Cambria Math"/>
                          </a:rPr>
                          <m:t>=</m:t>
                        </m:r>
                      </m:oMath>
                    </m:oMathPara>
                  </a14:m>
                  <a:endParaRPr lang="en-US" dirty="0" smtClean="0">
                    <a:ln>
                      <a:noFill/>
                    </a:ln>
                  </a:endParaRPr>
                </a:p>
              </p:txBody>
            </p:sp>
          </mc:Choice>
          <mc:Fallback xmlns="">
            <p:sp>
              <p:nvSpPr>
                <p:cNvPr id="25" name="文字方塊 24"/>
                <p:cNvSpPr txBox="1">
                  <a:spLocks noRot="1" noChangeAspect="1" noMove="1" noResize="1" noEditPoints="1" noAdjustHandles="1" noChangeArrowheads="1" noChangeShapeType="1" noTextEdit="1"/>
                </p:cNvSpPr>
                <p:nvPr/>
              </p:nvSpPr>
              <p:spPr>
                <a:xfrm>
                  <a:off x="5844098" y="3645024"/>
                  <a:ext cx="1629182" cy="660630"/>
                </a:xfrm>
                <a:prstGeom prst="rect">
                  <a:avLst/>
                </a:prstGeom>
                <a:blipFill rotWithShape="1">
                  <a:blip r:embed="rId5"/>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7185248" y="3716197"/>
                  <a:ext cx="3308405" cy="47577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1200" i="1">
                                <a:latin typeface="Cambria Math"/>
                              </a:rPr>
                            </m:ctrlPr>
                          </m:fPr>
                          <m:num>
                            <m:r>
                              <m:rPr>
                                <m:sty m:val="p"/>
                              </m:rPr>
                              <a:rPr lang="en-US" sz="1200">
                                <a:latin typeface="Cambria Math"/>
                              </a:rPr>
                              <m:t>Number</m:t>
                            </m:r>
                            <m:r>
                              <a:rPr lang="en-US" sz="1200">
                                <a:latin typeface="Cambria Math"/>
                              </a:rPr>
                              <m:t> </m:t>
                            </m:r>
                            <m:r>
                              <m:rPr>
                                <m:sty m:val="p"/>
                              </m:rPr>
                              <a:rPr lang="en-US" sz="1200">
                                <a:latin typeface="Cambria Math"/>
                              </a:rPr>
                              <m:t>of</m:t>
                            </m:r>
                            <m:r>
                              <a:rPr lang="en-US" sz="1200">
                                <a:latin typeface="Cambria Math"/>
                              </a:rPr>
                              <m:t> </m:t>
                            </m:r>
                            <m:r>
                              <m:rPr>
                                <m:sty m:val="p"/>
                              </m:rPr>
                              <a:rPr lang="en-US" sz="1200">
                                <a:latin typeface="Cambria Math"/>
                              </a:rPr>
                              <m:t>times</m:t>
                            </m:r>
                            <m:r>
                              <a:rPr lang="en-US" sz="1200">
                                <a:latin typeface="Cambria Math"/>
                              </a:rPr>
                              <m:t> </m:t>
                            </m:r>
                            <m:r>
                              <m:rPr>
                                <m:sty m:val="p"/>
                              </m:rPr>
                              <a:rPr lang="en-US" sz="1200">
                                <a:latin typeface="Cambria Math"/>
                              </a:rPr>
                              <m:t>word</m:t>
                            </m:r>
                            <m:r>
                              <a:rPr lang="en-US" sz="1200">
                                <a:latin typeface="Cambria Math"/>
                              </a:rPr>
                              <m:t> </m:t>
                            </m:r>
                            <m:r>
                              <a:rPr lang="en-US" sz="1200" i="1">
                                <a:latin typeface="Cambria Math"/>
                              </a:rPr>
                              <m:t>𝑖</m:t>
                            </m:r>
                            <m:r>
                              <a:rPr lang="en-US" sz="1200">
                                <a:latin typeface="Cambria Math"/>
                              </a:rPr>
                              <m:t> </m:t>
                            </m:r>
                            <m:r>
                              <m:rPr>
                                <m:sty m:val="p"/>
                              </m:rPr>
                              <a:rPr lang="en-US" sz="1200">
                                <a:latin typeface="Cambria Math"/>
                              </a:rPr>
                              <m:t>appears</m:t>
                            </m:r>
                            <m:r>
                              <a:rPr lang="en-US" sz="1200">
                                <a:latin typeface="Cambria Math"/>
                              </a:rPr>
                              <m:t> </m:t>
                            </m:r>
                            <m:r>
                              <m:rPr>
                                <m:sty m:val="p"/>
                              </m:rPr>
                              <a:rPr lang="en-US" sz="1200">
                                <a:latin typeface="Cambria Math"/>
                              </a:rPr>
                              <m:t>in</m:t>
                            </m:r>
                            <m:r>
                              <a:rPr lang="en-US" sz="1200">
                                <a:latin typeface="Cambria Math"/>
                              </a:rPr>
                              <m:t> </m:t>
                            </m:r>
                            <m:r>
                              <m:rPr>
                                <m:sty m:val="p"/>
                              </m:rPr>
                              <a:rPr lang="en-US" sz="1200">
                                <a:latin typeface="Cambria Math"/>
                              </a:rPr>
                              <m:t>document</m:t>
                            </m:r>
                            <m:r>
                              <a:rPr lang="en-US" sz="1200">
                                <a:latin typeface="Cambria Math"/>
                              </a:rPr>
                              <m:t> </m:t>
                            </m:r>
                            <m:r>
                              <a:rPr lang="en-US" sz="1200" i="1">
                                <a:latin typeface="Cambria Math"/>
                              </a:rPr>
                              <m:t>𝑗</m:t>
                            </m:r>
                          </m:num>
                          <m:den>
                            <m:r>
                              <m:rPr>
                                <m:sty m:val="p"/>
                              </m:rPr>
                              <a:rPr lang="en-US" sz="1200">
                                <a:latin typeface="Cambria Math"/>
                              </a:rPr>
                              <m:t>Total</m:t>
                            </m:r>
                            <m:r>
                              <a:rPr lang="en-US" sz="1200">
                                <a:latin typeface="Cambria Math"/>
                              </a:rPr>
                              <m:t> </m:t>
                            </m:r>
                            <m:r>
                              <m:rPr>
                                <m:sty m:val="p"/>
                              </m:rPr>
                              <a:rPr lang="en-US" sz="1200">
                                <a:latin typeface="Cambria Math"/>
                              </a:rPr>
                              <m:t>number</m:t>
                            </m:r>
                            <m:r>
                              <a:rPr lang="en-US" sz="1200">
                                <a:latin typeface="Cambria Math"/>
                              </a:rPr>
                              <m:t> </m:t>
                            </m:r>
                            <m:r>
                              <m:rPr>
                                <m:sty m:val="p"/>
                              </m:rPr>
                              <a:rPr lang="en-US" sz="1200">
                                <a:latin typeface="Cambria Math"/>
                              </a:rPr>
                              <m:t>of</m:t>
                            </m:r>
                            <m:r>
                              <a:rPr lang="en-US" sz="1200">
                                <a:latin typeface="Cambria Math"/>
                              </a:rPr>
                              <m:t> </m:t>
                            </m:r>
                            <m:r>
                              <m:rPr>
                                <m:sty m:val="p"/>
                              </m:rPr>
                              <a:rPr lang="en-US" sz="1200">
                                <a:latin typeface="Cambria Math"/>
                              </a:rPr>
                              <m:t>terms</m:t>
                            </m:r>
                            <m:r>
                              <a:rPr lang="en-US" sz="1200">
                                <a:latin typeface="Cambria Math"/>
                              </a:rPr>
                              <m:t> </m:t>
                            </m:r>
                            <m:r>
                              <m:rPr>
                                <m:sty m:val="p"/>
                              </m:rPr>
                              <a:rPr lang="en-US" sz="1200">
                                <a:latin typeface="Cambria Math"/>
                              </a:rPr>
                              <m:t>in</m:t>
                            </m:r>
                            <m:r>
                              <a:rPr lang="en-US" sz="1200">
                                <a:latin typeface="Cambria Math"/>
                              </a:rPr>
                              <m:t> </m:t>
                            </m:r>
                            <m:r>
                              <m:rPr>
                                <m:sty m:val="p"/>
                              </m:rPr>
                              <a:rPr lang="en-US" sz="1200">
                                <a:latin typeface="Cambria Math"/>
                              </a:rPr>
                              <m:t>document</m:t>
                            </m:r>
                            <m:r>
                              <a:rPr lang="en-US" sz="1200">
                                <a:latin typeface="Cambria Math"/>
                              </a:rPr>
                              <m:t> </m:t>
                            </m:r>
                            <m:r>
                              <a:rPr lang="en-US" sz="1200" i="1">
                                <a:latin typeface="Cambria Math"/>
                              </a:rPr>
                              <m:t>𝑗</m:t>
                            </m:r>
                          </m:den>
                        </m:f>
                      </m:oMath>
                    </m:oMathPara>
                  </a14:m>
                  <a:endParaRPr lang="en-US" sz="1200" dirty="0"/>
                </a:p>
              </p:txBody>
            </p:sp>
          </mc:Choice>
          <mc:Fallback xmlns="">
            <p:sp>
              <p:nvSpPr>
                <p:cNvPr id="9" name="矩形 8"/>
                <p:cNvSpPr>
                  <a:spLocks noRot="1" noChangeAspect="1" noMove="1" noResize="1" noEditPoints="1" noAdjustHandles="1" noChangeArrowheads="1" noChangeShapeType="1" noTextEdit="1"/>
                </p:cNvSpPr>
                <p:nvPr/>
              </p:nvSpPr>
              <p:spPr>
                <a:xfrm>
                  <a:off x="7185248" y="3716197"/>
                  <a:ext cx="3308405" cy="475771"/>
                </a:xfrm>
                <a:prstGeom prst="rect">
                  <a:avLst/>
                </a:prstGeom>
                <a:blipFill rotWithShape="1">
                  <a:blip r:embed="rId6"/>
                  <a:stretch>
                    <a:fillRect b="-2564"/>
                  </a:stretch>
                </a:blipFill>
              </p:spPr>
              <p:txBody>
                <a:bodyPr/>
                <a:lstStyle/>
                <a:p>
                  <a:r>
                    <a:rPr lang="en-US">
                      <a:noFill/>
                    </a:rPr>
                    <a:t> </a:t>
                  </a:r>
                </a:p>
              </p:txBody>
            </p:sp>
          </mc:Fallback>
        </mc:AlternateContent>
      </p:grpSp>
      <p:grpSp>
        <p:nvGrpSpPr>
          <p:cNvPr id="38" name="群組 37"/>
          <p:cNvGrpSpPr/>
          <p:nvPr/>
        </p:nvGrpSpPr>
        <p:grpSpPr>
          <a:xfrm>
            <a:off x="4448944" y="4047118"/>
            <a:ext cx="5526614" cy="668132"/>
            <a:chOff x="4250922" y="5445224"/>
            <a:chExt cx="5526614" cy="668132"/>
          </a:xfrm>
        </p:grpSpPr>
        <mc:AlternateContent xmlns:mc="http://schemas.openxmlformats.org/markup-compatibility/2006" xmlns:a14="http://schemas.microsoft.com/office/drawing/2010/main">
          <mc:Choice Requires="a14">
            <p:sp>
              <p:nvSpPr>
                <p:cNvPr id="32" name="矩形 31"/>
                <p:cNvSpPr/>
                <p:nvPr/>
              </p:nvSpPr>
              <p:spPr>
                <a:xfrm>
                  <a:off x="6665722" y="5557594"/>
                  <a:ext cx="3111814" cy="4433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1200" i="1" smtClean="0">
                                <a:latin typeface="Cambria Math"/>
                              </a:rPr>
                            </m:ctrlPr>
                          </m:fPr>
                          <m:num>
                            <m:r>
                              <m:rPr>
                                <m:sty m:val="p"/>
                              </m:rPr>
                              <a:rPr lang="en-US" sz="1200" b="0" i="0" smtClean="0">
                                <a:latin typeface="Cambria Math"/>
                              </a:rPr>
                              <m:t>Total</m:t>
                            </m:r>
                            <m:r>
                              <a:rPr lang="en-US" sz="1200" b="0" i="0" smtClean="0">
                                <a:latin typeface="Cambria Math"/>
                              </a:rPr>
                              <m:t> </m:t>
                            </m:r>
                            <m:r>
                              <m:rPr>
                                <m:sty m:val="p"/>
                              </m:rPr>
                              <a:rPr lang="en-US" sz="1200" b="0" i="0" smtClean="0">
                                <a:latin typeface="Cambria Math"/>
                              </a:rPr>
                              <m:t>number</m:t>
                            </m:r>
                            <m:r>
                              <a:rPr lang="en-US" sz="1200" b="0" i="0" smtClean="0">
                                <a:latin typeface="Cambria Math"/>
                              </a:rPr>
                              <m:t> </m:t>
                            </m:r>
                            <m:r>
                              <m:rPr>
                                <m:sty m:val="p"/>
                              </m:rPr>
                              <a:rPr lang="en-US" sz="1200" b="0" i="0" smtClean="0">
                                <a:latin typeface="Cambria Math"/>
                              </a:rPr>
                              <m:t>of</m:t>
                            </m:r>
                            <m:r>
                              <a:rPr lang="en-US" sz="1200" b="0" i="0" smtClean="0">
                                <a:latin typeface="Cambria Math"/>
                              </a:rPr>
                              <m:t> </m:t>
                            </m:r>
                            <m:r>
                              <m:rPr>
                                <m:sty m:val="p"/>
                              </m:rPr>
                              <a:rPr lang="en-US" sz="1200" b="0" i="0" smtClean="0">
                                <a:latin typeface="Cambria Math"/>
                              </a:rPr>
                              <m:t>documents</m:t>
                            </m:r>
                            <m:r>
                              <a:rPr lang="en-US" sz="1200" b="0" i="0" smtClean="0">
                                <a:latin typeface="Cambria Math"/>
                              </a:rPr>
                              <m:t> </m:t>
                            </m:r>
                            <m:r>
                              <m:rPr>
                                <m:sty m:val="p"/>
                              </m:rPr>
                              <a:rPr lang="en-US" sz="1200" b="0" i="0" smtClean="0">
                                <a:latin typeface="Cambria Math"/>
                              </a:rPr>
                              <m:t>in</m:t>
                            </m:r>
                            <m:r>
                              <a:rPr lang="en-US" sz="1200" b="0" i="0" smtClean="0">
                                <a:latin typeface="Cambria Math"/>
                              </a:rPr>
                              <m:t> </m:t>
                            </m:r>
                            <m:r>
                              <m:rPr>
                                <m:sty m:val="p"/>
                              </m:rPr>
                              <a:rPr lang="en-US" sz="1200" b="0" i="0" smtClean="0">
                                <a:latin typeface="Cambria Math"/>
                              </a:rPr>
                              <m:t>corpora</m:t>
                            </m:r>
                          </m:num>
                          <m:den>
                            <m:r>
                              <m:rPr>
                                <m:sty m:val="p"/>
                              </m:rPr>
                              <a:rPr lang="en-US" sz="1200">
                                <a:latin typeface="Cambria Math"/>
                              </a:rPr>
                              <m:t>Total</m:t>
                            </m:r>
                            <m:r>
                              <a:rPr lang="en-US" sz="1200">
                                <a:latin typeface="Cambria Math"/>
                              </a:rPr>
                              <m:t> </m:t>
                            </m:r>
                            <m:r>
                              <m:rPr>
                                <m:sty m:val="p"/>
                              </m:rPr>
                              <a:rPr lang="en-US" sz="1200">
                                <a:latin typeface="Cambria Math"/>
                              </a:rPr>
                              <m:t>number</m:t>
                            </m:r>
                            <m:r>
                              <a:rPr lang="en-US" sz="1200">
                                <a:latin typeface="Cambria Math"/>
                              </a:rPr>
                              <m:t> </m:t>
                            </m:r>
                            <m:r>
                              <m:rPr>
                                <m:sty m:val="p"/>
                              </m:rPr>
                              <a:rPr lang="en-US" sz="1200">
                                <a:latin typeface="Cambria Math"/>
                              </a:rPr>
                              <m:t>of</m:t>
                            </m:r>
                            <m:r>
                              <a:rPr lang="en-US" sz="1200" b="0" i="1" smtClean="0">
                                <a:latin typeface="Cambria Math"/>
                              </a:rPr>
                              <m:t> </m:t>
                            </m:r>
                            <m:r>
                              <m:rPr>
                                <m:sty m:val="p"/>
                              </m:rPr>
                              <a:rPr lang="en-US" sz="1200" b="0" i="0" smtClean="0">
                                <a:latin typeface="Cambria Math"/>
                              </a:rPr>
                              <m:t>documents</m:t>
                            </m:r>
                            <m:r>
                              <a:rPr lang="en-US" sz="1200" b="0" i="0" smtClean="0">
                                <a:latin typeface="Cambria Math"/>
                              </a:rPr>
                              <m:t> </m:t>
                            </m:r>
                            <m:r>
                              <m:rPr>
                                <m:sty m:val="p"/>
                              </m:rPr>
                              <a:rPr lang="en-US" sz="1200" b="0" i="0" smtClean="0">
                                <a:latin typeface="Cambria Math"/>
                              </a:rPr>
                              <m:t>with</m:t>
                            </m:r>
                            <m:r>
                              <a:rPr lang="en-US" sz="1200" b="0" i="0" smtClean="0">
                                <a:latin typeface="Cambria Math"/>
                              </a:rPr>
                              <m:t> </m:t>
                            </m:r>
                            <m:r>
                              <m:rPr>
                                <m:sty m:val="p"/>
                              </m:rPr>
                              <a:rPr lang="en-US" sz="1200" b="0" i="0" smtClean="0">
                                <a:latin typeface="Cambria Math"/>
                              </a:rPr>
                              <m:t>term</m:t>
                            </m:r>
                            <m:r>
                              <a:rPr lang="en-US" sz="1200" b="0" i="0" smtClean="0">
                                <a:latin typeface="Cambria Math"/>
                              </a:rPr>
                              <m:t> </m:t>
                            </m:r>
                            <m:r>
                              <a:rPr lang="en-US" sz="1200" b="0" i="1" smtClean="0">
                                <a:latin typeface="Cambria Math"/>
                              </a:rPr>
                              <m:t>𝑖</m:t>
                            </m:r>
                            <m:r>
                              <a:rPr lang="en-US" sz="1200" b="0" i="0" smtClean="0">
                                <a:latin typeface="Cambria Math"/>
                              </a:rPr>
                              <m:t> </m:t>
                            </m:r>
                            <m:r>
                              <m:rPr>
                                <m:sty m:val="p"/>
                              </m:rPr>
                              <a:rPr lang="en-US" sz="1200" b="0" i="0" smtClean="0">
                                <a:latin typeface="Cambria Math"/>
                              </a:rPr>
                              <m:t>in</m:t>
                            </m:r>
                            <m:r>
                              <a:rPr lang="en-US" sz="1200" b="0" i="0" smtClean="0">
                                <a:latin typeface="Cambria Math"/>
                              </a:rPr>
                              <m:t> </m:t>
                            </m:r>
                            <m:r>
                              <m:rPr>
                                <m:sty m:val="p"/>
                              </m:rPr>
                              <a:rPr lang="en-US" sz="1200" b="0" i="0" smtClean="0">
                                <a:latin typeface="Cambria Math"/>
                              </a:rPr>
                              <m:t>it</m:t>
                            </m:r>
                          </m:den>
                        </m:f>
                      </m:oMath>
                    </m:oMathPara>
                  </a14:m>
                  <a:endParaRPr lang="en-US" sz="1200" dirty="0"/>
                </a:p>
              </p:txBody>
            </p:sp>
          </mc:Choice>
          <mc:Fallback xmlns="">
            <p:sp>
              <p:nvSpPr>
                <p:cNvPr id="32" name="矩形 31"/>
                <p:cNvSpPr>
                  <a:spLocks noRot="1" noChangeAspect="1" noMove="1" noResize="1" noEditPoints="1" noAdjustHandles="1" noChangeArrowheads="1" noChangeShapeType="1" noTextEdit="1"/>
                </p:cNvSpPr>
                <p:nvPr/>
              </p:nvSpPr>
              <p:spPr>
                <a:xfrm>
                  <a:off x="6665722" y="5557594"/>
                  <a:ext cx="3111814" cy="443391"/>
                </a:xfrm>
                <a:prstGeom prst="rect">
                  <a:avLst/>
                </a:prstGeom>
                <a:blipFill rotWithShape="1">
                  <a:blip r:embed="rId7"/>
                  <a:stretch>
                    <a:fillRect b="-13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文字方塊 36"/>
                <p:cNvSpPr txBox="1"/>
                <p:nvPr/>
              </p:nvSpPr>
              <p:spPr>
                <a:xfrm>
                  <a:off x="4250922" y="5445224"/>
                  <a:ext cx="2583684" cy="668132"/>
                </a:xfrm>
                <a:prstGeom prst="rect">
                  <a:avLst/>
                </a:prstGeom>
                <a:noFill/>
                <a:ln>
                  <a:noFill/>
                </a:ln>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lang="en-US" i="1" smtClean="0">
                                <a:latin typeface="Cambria Math"/>
                              </a:rPr>
                            </m:ctrlPr>
                          </m:sSubPr>
                          <m:e>
                            <m:r>
                              <a:rPr lang="en-US" i="1">
                                <a:latin typeface="Cambria Math"/>
                              </a:rPr>
                              <m:t>𝑖𝑑𝑓</m:t>
                            </m:r>
                          </m:e>
                          <m:sub>
                            <m:r>
                              <a:rPr lang="en-US" i="1">
                                <a:latin typeface="Cambria Math"/>
                              </a:rPr>
                              <m:t>𝑖</m:t>
                            </m:r>
                          </m:sub>
                        </m:sSub>
                        <m:r>
                          <a:rPr lang="en-US" i="1">
                            <a:latin typeface="Cambria Math"/>
                          </a:rPr>
                          <m:t>=</m:t>
                        </m:r>
                        <m:func>
                          <m:funcPr>
                            <m:ctrlPr>
                              <a:rPr lang="en-US" i="1">
                                <a:latin typeface="Cambria Math"/>
                              </a:rPr>
                            </m:ctrlPr>
                          </m:funcPr>
                          <m:fName>
                            <m:r>
                              <m:rPr>
                                <m:sty m:val="p"/>
                              </m:rPr>
                              <a:rPr lang="en-US">
                                <a:latin typeface="Cambria Math"/>
                              </a:rPr>
                              <m:t>log</m:t>
                            </m:r>
                          </m:fName>
                          <m:e>
                            <m:f>
                              <m:fPr>
                                <m:ctrlPr>
                                  <a:rPr lang="en-US" i="1">
                                    <a:latin typeface="Cambria Math"/>
                                  </a:rPr>
                                </m:ctrlPr>
                              </m:fPr>
                              <m:num>
                                <m:r>
                                  <a:rPr lang="en-US" i="1">
                                    <a:latin typeface="Cambria Math"/>
                                  </a:rPr>
                                  <m:t>|</m:t>
                                </m:r>
                                <m:r>
                                  <a:rPr lang="en-US" i="1">
                                    <a:latin typeface="Cambria Math"/>
                                  </a:rPr>
                                  <m:t>𝐷</m:t>
                                </m:r>
                                <m:r>
                                  <a:rPr lang="en-US" i="1">
                                    <a:latin typeface="Cambria Math"/>
                                  </a:rPr>
                                  <m:t>|</m:t>
                                </m:r>
                              </m:num>
                              <m:den>
                                <m:r>
                                  <a:rPr lang="en-US" i="1">
                                    <a:latin typeface="Cambria Math"/>
                                  </a:rPr>
                                  <m:t>|{</m:t>
                                </m:r>
                                <m:r>
                                  <a:rPr lang="en-US" i="1">
                                    <a:latin typeface="Cambria Math"/>
                                  </a:rPr>
                                  <m:t>𝑑</m:t>
                                </m:r>
                                <m:r>
                                  <a:rPr lang="en-US" i="1">
                                    <a:latin typeface="Cambria Math"/>
                                  </a:rPr>
                                  <m:t>|</m:t>
                                </m:r>
                                <m:sSub>
                                  <m:sSubPr>
                                    <m:ctrlPr>
                                      <a:rPr lang="en-US" i="1">
                                        <a:latin typeface="Cambria Math"/>
                                      </a:rPr>
                                    </m:ctrlPr>
                                  </m:sSubPr>
                                  <m:e>
                                    <m:r>
                                      <a:rPr lang="en-US" i="1">
                                        <a:latin typeface="Cambria Math"/>
                                      </a:rPr>
                                      <m:t>𝑡</m:t>
                                    </m:r>
                                  </m:e>
                                  <m:sub>
                                    <m:r>
                                      <a:rPr lang="en-US" i="1">
                                        <a:latin typeface="Cambria Math"/>
                                      </a:rPr>
                                      <m:t>𝑖</m:t>
                                    </m:r>
                                  </m:sub>
                                </m:sSub>
                                <m:r>
                                  <a:rPr lang="en-US" i="1">
                                    <a:latin typeface="Cambria Math"/>
                                  </a:rPr>
                                  <m:t>∈</m:t>
                                </m:r>
                                <m:r>
                                  <a:rPr lang="en-US" i="1">
                                    <a:latin typeface="Cambria Math"/>
                                  </a:rPr>
                                  <m:t>𝑑</m:t>
                                </m:r>
                                <m:r>
                                  <a:rPr lang="en-US" i="1">
                                    <a:latin typeface="Cambria Math"/>
                                  </a:rPr>
                                  <m:t>}|</m:t>
                                </m:r>
                              </m:den>
                            </m:f>
                          </m:e>
                        </m:func>
                        <m:r>
                          <a:rPr lang="en-US" b="0" i="1" smtClean="0">
                            <a:latin typeface="Cambria Math"/>
                          </a:rPr>
                          <m:t>=</m:t>
                        </m:r>
                      </m:oMath>
                    </m:oMathPara>
                  </a14:m>
                  <a:endParaRPr lang="en-US" dirty="0" smtClean="0">
                    <a:ln>
                      <a:noFill/>
                    </a:ln>
                  </a:endParaRPr>
                </a:p>
              </p:txBody>
            </p:sp>
          </mc:Choice>
          <mc:Fallback xmlns="">
            <p:sp>
              <p:nvSpPr>
                <p:cNvPr id="37" name="文字方塊 36"/>
                <p:cNvSpPr txBox="1">
                  <a:spLocks noRot="1" noChangeAspect="1" noMove="1" noResize="1" noEditPoints="1" noAdjustHandles="1" noChangeArrowheads="1" noChangeShapeType="1" noTextEdit="1"/>
                </p:cNvSpPr>
                <p:nvPr/>
              </p:nvSpPr>
              <p:spPr>
                <a:xfrm>
                  <a:off x="4250922" y="5445224"/>
                  <a:ext cx="2583684" cy="668132"/>
                </a:xfrm>
                <a:prstGeom prst="rect">
                  <a:avLst/>
                </a:prstGeom>
                <a:blipFill rotWithShape="1">
                  <a:blip r:embed="rId8"/>
                  <a:stretch>
                    <a:fillRect/>
                  </a:stretch>
                </a:blipFill>
                <a:ln>
                  <a:noFill/>
                </a:ln>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39" name="文字方塊 38"/>
              <p:cNvSpPr txBox="1"/>
              <p:nvPr/>
            </p:nvSpPr>
            <p:spPr>
              <a:xfrm>
                <a:off x="6070320" y="4837554"/>
                <a:ext cx="2445600" cy="391646"/>
              </a:xfrm>
              <a:prstGeom prst="rect">
                <a:avLst/>
              </a:prstGeom>
              <a:noFill/>
              <a:ln>
                <a:noFill/>
              </a:ln>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b="0" i="1" smtClean="0">
                          <a:ln>
                            <a:noFill/>
                          </a:ln>
                          <a:latin typeface="Cambria Math"/>
                        </a:rPr>
                        <m:t>𝑡𝑓</m:t>
                      </m:r>
                      <m:r>
                        <a:rPr lang="en-US" b="0" i="1" smtClean="0">
                          <a:ln>
                            <a:noFill/>
                          </a:ln>
                          <a:latin typeface="Cambria Math"/>
                        </a:rPr>
                        <m:t>−</m:t>
                      </m:r>
                      <m:sSub>
                        <m:sSubPr>
                          <m:ctrlPr>
                            <a:rPr lang="en-US" b="0" i="1" smtClean="0">
                              <a:ln>
                                <a:noFill/>
                              </a:ln>
                              <a:latin typeface="Cambria Math"/>
                            </a:rPr>
                          </m:ctrlPr>
                        </m:sSubPr>
                        <m:e>
                          <m:r>
                            <a:rPr lang="en-US" b="0" i="1" smtClean="0">
                              <a:ln>
                                <a:noFill/>
                              </a:ln>
                              <a:latin typeface="Cambria Math"/>
                            </a:rPr>
                            <m:t>𝑖𝑑𝑓</m:t>
                          </m:r>
                        </m:e>
                        <m:sub>
                          <m:r>
                            <a:rPr lang="en-US" b="0" i="1" smtClean="0">
                              <a:ln>
                                <a:noFill/>
                              </a:ln>
                              <a:latin typeface="Cambria Math"/>
                            </a:rPr>
                            <m:t>𝑖</m:t>
                          </m:r>
                        </m:sub>
                      </m:sSub>
                      <m:r>
                        <a:rPr lang="en-US" b="0" i="1" smtClean="0">
                          <a:ln>
                            <a:noFill/>
                          </a:ln>
                          <a:latin typeface="Cambria Math"/>
                        </a:rPr>
                        <m:t>=</m:t>
                      </m:r>
                      <m:sSub>
                        <m:sSubPr>
                          <m:ctrlPr>
                            <a:rPr lang="en-US" b="0" i="1" smtClean="0">
                              <a:ln>
                                <a:noFill/>
                              </a:ln>
                              <a:latin typeface="Cambria Math"/>
                            </a:rPr>
                          </m:ctrlPr>
                        </m:sSubPr>
                        <m:e>
                          <m:r>
                            <a:rPr lang="en-US" b="0" i="1" smtClean="0">
                              <a:ln>
                                <a:noFill/>
                              </a:ln>
                              <a:latin typeface="Cambria Math"/>
                            </a:rPr>
                            <m:t>𝑡𝑓</m:t>
                          </m:r>
                        </m:e>
                        <m:sub>
                          <m:r>
                            <a:rPr lang="en-US" b="0" i="1" smtClean="0">
                              <a:ln>
                                <a:noFill/>
                              </a:ln>
                              <a:latin typeface="Cambria Math"/>
                            </a:rPr>
                            <m:t>𝑖</m:t>
                          </m:r>
                          <m:r>
                            <a:rPr lang="en-US" b="0" i="1" smtClean="0">
                              <a:ln>
                                <a:noFill/>
                              </a:ln>
                              <a:latin typeface="Cambria Math"/>
                            </a:rPr>
                            <m:t>,</m:t>
                          </m:r>
                          <m:r>
                            <a:rPr lang="en-US" b="0" i="1" smtClean="0">
                              <a:ln>
                                <a:noFill/>
                              </a:ln>
                              <a:latin typeface="Cambria Math"/>
                            </a:rPr>
                            <m:t>𝑗</m:t>
                          </m:r>
                        </m:sub>
                      </m:sSub>
                      <m:r>
                        <a:rPr lang="en-US" b="0" i="1" smtClean="0">
                          <a:ln>
                            <a:noFill/>
                          </a:ln>
                          <a:latin typeface="Cambria Math"/>
                          <a:ea typeface="Cambria Math"/>
                        </a:rPr>
                        <m:t>×</m:t>
                      </m:r>
                      <m:sSub>
                        <m:sSubPr>
                          <m:ctrlPr>
                            <a:rPr lang="en-US" b="0" i="1" smtClean="0">
                              <a:ln>
                                <a:noFill/>
                              </a:ln>
                              <a:latin typeface="Cambria Math"/>
                              <a:ea typeface="Cambria Math"/>
                            </a:rPr>
                          </m:ctrlPr>
                        </m:sSubPr>
                        <m:e>
                          <m:r>
                            <a:rPr lang="en-US" b="0" i="1" smtClean="0">
                              <a:ln>
                                <a:noFill/>
                              </a:ln>
                              <a:latin typeface="Cambria Math"/>
                              <a:ea typeface="Cambria Math"/>
                            </a:rPr>
                            <m:t>𝑖𝑑𝑓</m:t>
                          </m:r>
                        </m:e>
                        <m:sub>
                          <m:r>
                            <a:rPr lang="en-US" b="0" i="1" smtClean="0">
                              <a:ln>
                                <a:noFill/>
                              </a:ln>
                              <a:latin typeface="Cambria Math"/>
                              <a:ea typeface="Cambria Math"/>
                            </a:rPr>
                            <m:t>𝑗</m:t>
                          </m:r>
                        </m:sub>
                      </m:sSub>
                    </m:oMath>
                  </m:oMathPara>
                </a14:m>
                <a:endParaRPr lang="en-US" dirty="0" smtClean="0">
                  <a:ln>
                    <a:noFill/>
                  </a:ln>
                </a:endParaRPr>
              </a:p>
            </p:txBody>
          </p:sp>
        </mc:Choice>
        <mc:Fallback>
          <p:sp>
            <p:nvSpPr>
              <p:cNvPr id="39" name="文字方塊 38"/>
              <p:cNvSpPr txBox="1">
                <a:spLocks noRot="1" noChangeAspect="1" noMove="1" noResize="1" noEditPoints="1" noAdjustHandles="1" noChangeArrowheads="1" noChangeShapeType="1" noTextEdit="1"/>
              </p:cNvSpPr>
              <p:nvPr/>
            </p:nvSpPr>
            <p:spPr>
              <a:xfrm>
                <a:off x="6070320" y="4837554"/>
                <a:ext cx="2445600" cy="391646"/>
              </a:xfrm>
              <a:prstGeom prst="rect">
                <a:avLst/>
              </a:prstGeom>
              <a:blipFill rotWithShape="1">
                <a:blip r:embed="rId9"/>
                <a:stretch>
                  <a:fillRect l="-748" b="-7813"/>
                </a:stretch>
              </a:blipFill>
              <a:ln>
                <a:noFill/>
              </a:ln>
            </p:spPr>
            <p:txBody>
              <a:bodyPr/>
              <a:lstStyle/>
              <a:p>
                <a:r>
                  <a:rPr lang="en-US">
                    <a:noFill/>
                  </a:rPr>
                  <a:t> </a:t>
                </a:r>
              </a:p>
            </p:txBody>
          </p:sp>
        </mc:Fallback>
      </mc:AlternateContent>
      <p:sp>
        <p:nvSpPr>
          <p:cNvPr id="3" name="向左箭號 2">
            <a:hlinkClick r:id="rId10" action="ppaction://hlinksldjump"/>
          </p:cNvPr>
          <p:cNvSpPr/>
          <p:nvPr/>
        </p:nvSpPr>
        <p:spPr bwMode="auto">
          <a:xfrm>
            <a:off x="9515989" y="6165304"/>
            <a:ext cx="360040" cy="360040"/>
          </a:xfrm>
          <a:prstGeom prst="leftArrow">
            <a:avLst/>
          </a:prstGeom>
          <a:solidFill>
            <a:schemeClr val="tx2">
              <a:lumMod val="40000"/>
              <a:lumOff val="60000"/>
            </a:schemeClr>
          </a:solidFill>
          <a:ln w="9525" cap="flat" cmpd="sng" algn="ctr">
            <a:noFill/>
            <a:prstDash val="solid"/>
            <a:round/>
            <a:headEnd type="none" w="med" len="med"/>
            <a:tailEnd type="none" w="med" len="med"/>
          </a:ln>
          <a:effectLst/>
        </p:spPr>
        <p:txBody>
          <a:bodyPr vert="horz" wrap="square" lIns="91440" tIns="91440" rIns="91440" bIns="91440" numCol="1" rtlCol="0" anchor="ctr" anchorCtr="1" compatLnSpc="1">
            <a:prstTxWarp prst="textNoShape">
              <a:avLst/>
            </a:prstTxWarp>
            <a:noAutofit/>
          </a:bodyPr>
          <a:lstStyle/>
          <a:p>
            <a:pPr algn="ctr" defTabSz="889000"/>
            <a:endParaRPr lang="en-US" b="1" dirty="0">
              <a:solidFill>
                <a:srgbClr val="FFFFFF"/>
              </a:solidFill>
            </a:endParaRPr>
          </a:p>
        </p:txBody>
      </p:sp>
      <p:grpSp>
        <p:nvGrpSpPr>
          <p:cNvPr id="10" name="群組 9"/>
          <p:cNvGrpSpPr/>
          <p:nvPr/>
        </p:nvGrpSpPr>
        <p:grpSpPr>
          <a:xfrm>
            <a:off x="471223" y="6021288"/>
            <a:ext cx="8963554" cy="491865"/>
            <a:chOff x="471223" y="6021288"/>
            <a:chExt cx="8963554" cy="491865"/>
          </a:xfrm>
        </p:grpSpPr>
        <p:sp>
          <p:nvSpPr>
            <p:cNvPr id="24" name="標題 1"/>
            <p:cNvSpPr txBox="1">
              <a:spLocks/>
            </p:cNvSpPr>
            <p:nvPr/>
          </p:nvSpPr>
          <p:spPr bwMode="auto">
            <a:xfrm>
              <a:off x="471223" y="6021288"/>
              <a:ext cx="8963554" cy="491865"/>
            </a:xfrm>
            <a:prstGeom prst="rect">
              <a:avLst/>
            </a:prstGeom>
            <a:noFill/>
            <a:ln w="9525" algn="ctr">
              <a:noFill/>
              <a:miter lim="800000"/>
              <a:headEnd/>
              <a:tailEnd/>
            </a:ln>
            <a:effectLst/>
          </p:spPr>
          <p:txBody>
            <a:bodyPr vert="horz" wrap="square" lIns="0" tIns="44339" rIns="0" bIns="44339" numCol="1" anchor="b" anchorCtr="0" compatLnSpc="1">
              <a:prstTxWarp prst="textNoShape">
                <a:avLst/>
              </a:prstTxWarp>
            </a:bodyPr>
            <a:lstStyle>
              <a:lvl1pPr algn="l" defTabSz="886996" rtl="0" eaLnBrk="1" fontAlgn="base" hangingPunct="1">
                <a:spcBef>
                  <a:spcPct val="0"/>
                </a:spcBef>
                <a:spcAft>
                  <a:spcPct val="0"/>
                </a:spcAft>
                <a:defRPr sz="2400" b="1">
                  <a:solidFill>
                    <a:schemeClr val="tx1"/>
                  </a:solidFill>
                  <a:latin typeface="+mj-lt"/>
                  <a:ea typeface="+mj-ea"/>
                  <a:cs typeface="+mj-cs"/>
                </a:defRPr>
              </a:lvl1pPr>
              <a:lvl2pPr algn="l" defTabSz="886996" rtl="0" eaLnBrk="1" fontAlgn="base" hangingPunct="1">
                <a:spcBef>
                  <a:spcPct val="0"/>
                </a:spcBef>
                <a:spcAft>
                  <a:spcPct val="0"/>
                </a:spcAft>
                <a:defRPr sz="2400" b="1">
                  <a:solidFill>
                    <a:schemeClr val="tx2"/>
                  </a:solidFill>
                  <a:latin typeface="Trebuchet MS" pitchFamily="34" charset="0"/>
                  <a:cs typeface="Arial" charset="0"/>
                </a:defRPr>
              </a:lvl2pPr>
              <a:lvl3pPr algn="l" defTabSz="886996" rtl="0" eaLnBrk="1" fontAlgn="base" hangingPunct="1">
                <a:spcBef>
                  <a:spcPct val="0"/>
                </a:spcBef>
                <a:spcAft>
                  <a:spcPct val="0"/>
                </a:spcAft>
                <a:defRPr sz="2400" b="1">
                  <a:solidFill>
                    <a:schemeClr val="tx2"/>
                  </a:solidFill>
                  <a:latin typeface="Trebuchet MS" pitchFamily="34" charset="0"/>
                  <a:cs typeface="Arial" charset="0"/>
                </a:defRPr>
              </a:lvl3pPr>
              <a:lvl4pPr algn="l" defTabSz="886996" rtl="0" eaLnBrk="1" fontAlgn="base" hangingPunct="1">
                <a:spcBef>
                  <a:spcPct val="0"/>
                </a:spcBef>
                <a:spcAft>
                  <a:spcPct val="0"/>
                </a:spcAft>
                <a:defRPr sz="2400" b="1">
                  <a:solidFill>
                    <a:schemeClr val="tx2"/>
                  </a:solidFill>
                  <a:latin typeface="Trebuchet MS" pitchFamily="34" charset="0"/>
                  <a:cs typeface="Arial" charset="0"/>
                </a:defRPr>
              </a:lvl4pPr>
              <a:lvl5pPr algn="l" defTabSz="886996" rtl="0" eaLnBrk="1" fontAlgn="base" hangingPunct="1">
                <a:spcBef>
                  <a:spcPct val="0"/>
                </a:spcBef>
                <a:spcAft>
                  <a:spcPct val="0"/>
                </a:spcAft>
                <a:defRPr sz="2400" b="1">
                  <a:solidFill>
                    <a:schemeClr val="tx2"/>
                  </a:solidFill>
                  <a:latin typeface="Trebuchet MS" pitchFamily="34" charset="0"/>
                  <a:cs typeface="Arial" charset="0"/>
                </a:defRPr>
              </a:lvl5pPr>
              <a:lvl6pPr marL="456165" algn="l" defTabSz="886996" rtl="0" eaLnBrk="1" fontAlgn="base" hangingPunct="1">
                <a:spcBef>
                  <a:spcPct val="0"/>
                </a:spcBef>
                <a:spcAft>
                  <a:spcPct val="0"/>
                </a:spcAft>
                <a:defRPr sz="2400" b="1">
                  <a:solidFill>
                    <a:schemeClr val="tx2"/>
                  </a:solidFill>
                  <a:latin typeface="Trebuchet MS" pitchFamily="34" charset="0"/>
                  <a:cs typeface="Arial" charset="0"/>
                </a:defRPr>
              </a:lvl6pPr>
              <a:lvl7pPr marL="912337" algn="l" defTabSz="886996" rtl="0" eaLnBrk="1" fontAlgn="base" hangingPunct="1">
                <a:spcBef>
                  <a:spcPct val="0"/>
                </a:spcBef>
                <a:spcAft>
                  <a:spcPct val="0"/>
                </a:spcAft>
                <a:defRPr sz="2400" b="1">
                  <a:solidFill>
                    <a:schemeClr val="tx2"/>
                  </a:solidFill>
                  <a:latin typeface="Trebuchet MS" pitchFamily="34" charset="0"/>
                  <a:cs typeface="Arial" charset="0"/>
                </a:defRPr>
              </a:lvl7pPr>
              <a:lvl8pPr marL="1368498" algn="l" defTabSz="886996" rtl="0" eaLnBrk="1" fontAlgn="base" hangingPunct="1">
                <a:spcBef>
                  <a:spcPct val="0"/>
                </a:spcBef>
                <a:spcAft>
                  <a:spcPct val="0"/>
                </a:spcAft>
                <a:defRPr sz="2400" b="1">
                  <a:solidFill>
                    <a:schemeClr val="tx2"/>
                  </a:solidFill>
                  <a:latin typeface="Trebuchet MS" pitchFamily="34" charset="0"/>
                  <a:cs typeface="Arial" charset="0"/>
                </a:defRPr>
              </a:lvl8pPr>
              <a:lvl9pPr marL="1824672" algn="l" defTabSz="886996" rtl="0" eaLnBrk="1" fontAlgn="base" hangingPunct="1">
                <a:spcBef>
                  <a:spcPct val="0"/>
                </a:spcBef>
                <a:spcAft>
                  <a:spcPct val="0"/>
                </a:spcAft>
                <a:defRPr sz="2400" b="1">
                  <a:solidFill>
                    <a:schemeClr val="tx2"/>
                  </a:solidFill>
                  <a:latin typeface="Trebuchet MS" pitchFamily="34" charset="0"/>
                  <a:cs typeface="Arial" charset="0"/>
                </a:defRPr>
              </a:lvl9pPr>
            </a:lstStyle>
            <a:p>
              <a:r>
                <a:rPr lang="en-US" altLang="zh-TW" sz="1200" b="0" kern="0" baseline="30000" dirty="0">
                  <a:latin typeface="微軟正黑體" panose="020B0604030504040204" pitchFamily="34" charset="-120"/>
                  <a:ea typeface="微軟正黑體" panose="020B0604030504040204" pitchFamily="34" charset="-120"/>
                </a:rPr>
                <a:t>2</a:t>
              </a:r>
              <a:r>
                <a:rPr lang="en-US" altLang="zh-TW" sz="1200" b="0" kern="0" dirty="0" smtClean="0">
                  <a:latin typeface="微軟正黑體" panose="020B0604030504040204" pitchFamily="34" charset="-120"/>
                  <a:ea typeface="微軟正黑體" panose="020B0604030504040204" pitchFamily="34" charset="-120"/>
                </a:rPr>
                <a:t>Nenkova, A. and L. </a:t>
              </a:r>
              <a:r>
                <a:rPr lang="en-US" altLang="zh-TW" sz="1200" b="0" kern="0" dirty="0" err="1" smtClean="0">
                  <a:latin typeface="微軟正黑體" panose="020B0604030504040204" pitchFamily="34" charset="-120"/>
                  <a:ea typeface="微軟正黑體" panose="020B0604030504040204" pitchFamily="34" charset="-120"/>
                </a:rPr>
                <a:t>Vanderwende</a:t>
              </a:r>
              <a:r>
                <a:rPr lang="en-US" altLang="zh-TW" sz="1200" b="0" kern="0" dirty="0" smtClean="0">
                  <a:latin typeface="微軟正黑體" panose="020B0604030504040204" pitchFamily="34" charset="-120"/>
                  <a:ea typeface="微軟正黑體" panose="020B0604030504040204" pitchFamily="34" charset="-120"/>
                </a:rPr>
                <a:t> (2005). </a:t>
              </a:r>
              <a:r>
                <a:rPr lang="en-US" altLang="zh-TW" sz="1200" b="0" i="1" kern="0" dirty="0" smtClean="0">
                  <a:latin typeface="微軟正黑體" panose="020B0604030504040204" pitchFamily="34" charset="-120"/>
                  <a:ea typeface="微軟正黑體" panose="020B0604030504040204" pitchFamily="34" charset="-120"/>
                  <a:hlinkClick r:id="rId11"/>
                </a:rPr>
                <a:t>The Impact of Frequency on Summarization</a:t>
              </a:r>
              <a:r>
                <a:rPr lang="en-US" altLang="zh-TW" sz="1200" b="0" i="1" kern="0" dirty="0" smtClean="0">
                  <a:latin typeface="微軟正黑體" panose="020B0604030504040204" pitchFamily="34" charset="-120"/>
                  <a:ea typeface="微軟正黑體" panose="020B0604030504040204" pitchFamily="34" charset="-120"/>
                </a:rPr>
                <a:t>.</a:t>
              </a:r>
            </a:p>
            <a:p>
              <a:r>
                <a:rPr lang="en-US" altLang="zh-TW" sz="1200" b="0" kern="0" baseline="30000" dirty="0">
                  <a:latin typeface="微軟正黑體" panose="020B0604030504040204" pitchFamily="34" charset="-120"/>
                  <a:ea typeface="微軟正黑體" panose="020B0604030504040204" pitchFamily="34" charset="-120"/>
                </a:rPr>
                <a:t>3</a:t>
              </a:r>
              <a:r>
                <a:rPr lang="en-US" altLang="zh-TW" sz="1200" b="0" kern="0" dirty="0" smtClean="0">
                  <a:latin typeface="微軟正黑體" panose="020B0604030504040204" pitchFamily="34" charset="-120"/>
                  <a:ea typeface="微軟正黑體" panose="020B0604030504040204" pitchFamily="34" charset="-120"/>
                </a:rPr>
                <a:t>Jurafsky, D. and J.H. Martin (2009). </a:t>
              </a:r>
              <a:r>
                <a:rPr lang="en-US" altLang="zh-TW" sz="1200" b="0" i="1" kern="0" dirty="0" smtClean="0">
                  <a:latin typeface="微軟正黑體" panose="020B0604030504040204" pitchFamily="34" charset="-120"/>
                  <a:ea typeface="微軟正黑體" panose="020B0604030504040204" pitchFamily="34" charset="-120"/>
                  <a:hlinkClick r:id="rId12"/>
                </a:rPr>
                <a:t>Speech and Language Processing</a:t>
              </a:r>
              <a:r>
                <a:rPr lang="en-US" altLang="zh-TW" sz="1200" b="0" i="1" kern="0" dirty="0" smtClean="0">
                  <a:latin typeface="微軟正黑體" panose="020B0604030504040204" pitchFamily="34" charset="-120"/>
                  <a:ea typeface="微軟正黑體" panose="020B0604030504040204" pitchFamily="34" charset="-120"/>
                </a:rPr>
                <a:t>.</a:t>
              </a:r>
              <a:endParaRPr lang="zh-TW" altLang="en-US" sz="1200" b="0" kern="0" dirty="0">
                <a:latin typeface="微軟正黑體" panose="020B0604030504040204" pitchFamily="34" charset="-120"/>
                <a:ea typeface="微軟正黑體" panose="020B0604030504040204" pitchFamily="34" charset="-120"/>
              </a:endParaRPr>
            </a:p>
          </p:txBody>
        </p:sp>
        <p:cxnSp>
          <p:nvCxnSpPr>
            <p:cNvPr id="8" name="直線接點 7"/>
            <p:cNvCxnSpPr/>
            <p:nvPr/>
          </p:nvCxnSpPr>
          <p:spPr bwMode="auto">
            <a:xfrm flipV="1">
              <a:off x="471223" y="6021288"/>
              <a:ext cx="4481777" cy="1"/>
            </a:xfrm>
            <a:prstGeom prst="line">
              <a:avLst/>
            </a:prstGeom>
            <a:noFill/>
            <a:ln w="9525" cap="flat" cmpd="sng" algn="ctr">
              <a:solidFill>
                <a:schemeClr val="tx1">
                  <a:lumMod val="75000"/>
                  <a:lumOff val="25000"/>
                </a:schemeClr>
              </a:solidFill>
              <a:prstDash val="solid"/>
              <a:round/>
              <a:headEnd type="none" w="med" len="med"/>
              <a:tailEnd type="none"/>
            </a:ln>
            <a:effectLst/>
          </p:spPr>
        </p:cxnSp>
      </p:grpSp>
    </p:spTree>
    <p:extLst>
      <p:ext uri="{BB962C8B-B14F-4D97-AF65-F5344CB8AC3E}">
        <p14:creationId xmlns:p14="http://schemas.microsoft.com/office/powerpoint/2010/main" val="24720076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600" dirty="0"/>
              <a:t>Text Summarization </a:t>
            </a:r>
            <a:r>
              <a:rPr lang="zh-TW" altLang="en-US" sz="3600" dirty="0"/>
              <a:t>長文摘要</a:t>
            </a:r>
            <a:endParaRPr lang="zh-TW" altLang="en-US" sz="3600" dirty="0">
              <a:latin typeface="微軟正黑體" panose="020B0604030504040204" pitchFamily="34" charset="-120"/>
              <a:ea typeface="微軟正黑體" panose="020B0604030504040204" pitchFamily="34" charset="-120"/>
            </a:endParaRPr>
          </a:p>
        </p:txBody>
      </p:sp>
      <p:sp>
        <p:nvSpPr>
          <p:cNvPr id="5" name="文字方塊 4"/>
          <p:cNvSpPr txBox="1"/>
          <p:nvPr/>
        </p:nvSpPr>
        <p:spPr>
          <a:xfrm>
            <a:off x="3333000" y="1052736"/>
            <a:ext cx="3240000" cy="707886"/>
          </a:xfrm>
          <a:prstGeom prst="rect">
            <a:avLst/>
          </a:prstGeom>
          <a:noFill/>
          <a:ln>
            <a:solidFill>
              <a:schemeClr val="tx1"/>
            </a:solidFill>
          </a:ln>
        </p:spPr>
        <p:txBody>
          <a:bodyPr wrap="square" rtlCol="0">
            <a:spAutoFit/>
          </a:bodyPr>
          <a:lstStyle/>
          <a:p>
            <a:pPr algn="ctr"/>
            <a:r>
              <a:rPr lang="en-US" altLang="zh-TW" sz="2000" dirty="0"/>
              <a:t>Feature </a:t>
            </a:r>
            <a:r>
              <a:rPr lang="en-US" altLang="zh-TW" sz="2000" dirty="0" smtClean="0"/>
              <a:t>Based</a:t>
            </a:r>
            <a:r>
              <a:rPr lang="en-US" altLang="zh-TW" sz="2000" baseline="30000" dirty="0"/>
              <a:t>4</a:t>
            </a:r>
            <a:endParaRPr lang="en-US" altLang="zh-TW" sz="2000" baseline="30000" dirty="0"/>
          </a:p>
          <a:p>
            <a:pPr algn="ctr"/>
            <a:r>
              <a:rPr lang="zh-TW" altLang="en-US" sz="2000" dirty="0"/>
              <a:t>特徵</a:t>
            </a:r>
            <a:endParaRPr lang="en-US" sz="2000" dirty="0"/>
          </a:p>
        </p:txBody>
      </p:sp>
      <mc:AlternateContent xmlns:mc="http://schemas.openxmlformats.org/markup-compatibility/2006">
        <mc:Choice xmlns:a14="http://schemas.microsoft.com/office/drawing/2010/main" Requires="a14">
          <p:sp>
            <p:nvSpPr>
              <p:cNvPr id="6" name="矩形 5"/>
              <p:cNvSpPr/>
              <p:nvPr/>
            </p:nvSpPr>
            <p:spPr>
              <a:xfrm>
                <a:off x="3357082" y="5157192"/>
                <a:ext cx="3191836" cy="8443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a:rPr>
                        <m:t>𝑆𝑒𝑛𝑡𝑒𝑛𝑐𝑒</m:t>
                      </m:r>
                      <m:r>
                        <a:rPr lang="en-US" altLang="zh-TW" b="0" i="1" smtClean="0">
                          <a:latin typeface="Cambria Math"/>
                        </a:rPr>
                        <m:t> </m:t>
                      </m:r>
                      <m:r>
                        <a:rPr lang="en-US" altLang="zh-TW" b="0" i="1" smtClean="0">
                          <a:latin typeface="Cambria Math"/>
                        </a:rPr>
                        <m:t>𝑆𝑐𝑜𝑟𝑒</m:t>
                      </m:r>
                      <m:r>
                        <a:rPr lang="en-US" i="1">
                          <a:latin typeface="Cambria Math"/>
                        </a:rPr>
                        <m:t>= </m:t>
                      </m:r>
                      <m:nary>
                        <m:naryPr>
                          <m:chr m:val="∑"/>
                          <m:limLoc m:val="undOvr"/>
                          <m:ctrlPr>
                            <a:rPr lang="en-US" i="1">
                              <a:latin typeface="Cambria Math"/>
                            </a:rPr>
                          </m:ctrlPr>
                        </m:naryPr>
                        <m:sub>
                          <m:r>
                            <a:rPr lang="en-US" i="1">
                              <a:latin typeface="Cambria Math"/>
                            </a:rPr>
                            <m:t>𝑖</m:t>
                          </m:r>
                          <m:r>
                            <a:rPr lang="en-US" i="1">
                              <a:latin typeface="Cambria Math"/>
                            </a:rPr>
                            <m:t>=1</m:t>
                          </m:r>
                        </m:sub>
                        <m:sup>
                          <m:r>
                            <a:rPr lang="en-US" i="1">
                              <a:latin typeface="Cambria Math"/>
                            </a:rPr>
                            <m:t>𝑛</m:t>
                          </m:r>
                        </m:sup>
                        <m:e>
                          <m:sSub>
                            <m:sSubPr>
                              <m:ctrlPr>
                                <a:rPr lang="en-US" i="1">
                                  <a:latin typeface="Cambria Math"/>
                                </a:rPr>
                              </m:ctrlPr>
                            </m:sSubPr>
                            <m:e>
                              <m:r>
                                <a:rPr lang="en-US" i="1">
                                  <a:latin typeface="Cambria Math"/>
                                </a:rPr>
                                <m:t>𝑤</m:t>
                              </m:r>
                            </m:e>
                            <m:sub>
                              <m:r>
                                <a:rPr lang="en-US" i="1">
                                  <a:latin typeface="Cambria Math"/>
                                </a:rPr>
                                <m:t>𝑖</m:t>
                              </m:r>
                            </m:sub>
                          </m:sSub>
                          <m:r>
                            <a:rPr lang="en-US" i="1">
                              <a:latin typeface="Cambria Math"/>
                            </a:rPr>
                            <m:t>×</m:t>
                          </m:r>
                          <m:sSub>
                            <m:sSubPr>
                              <m:ctrlPr>
                                <a:rPr lang="en-US" i="1">
                                  <a:latin typeface="Cambria Math"/>
                                </a:rPr>
                              </m:ctrlPr>
                            </m:sSubPr>
                            <m:e>
                              <m:r>
                                <a:rPr lang="en-US" i="1">
                                  <a:latin typeface="Cambria Math"/>
                                </a:rPr>
                                <m:t>𝑓</m:t>
                              </m:r>
                            </m:e>
                            <m:sub>
                              <m:r>
                                <a:rPr lang="en-US" i="1">
                                  <a:latin typeface="Cambria Math"/>
                                </a:rPr>
                                <m:t>𝑖</m:t>
                              </m:r>
                            </m:sub>
                          </m:sSub>
                        </m:e>
                      </m:nary>
                    </m:oMath>
                  </m:oMathPara>
                </a14:m>
                <a:endParaRPr lang="en-US" dirty="0"/>
              </a:p>
            </p:txBody>
          </p:sp>
        </mc:Choice>
        <mc:Fallback>
          <p:sp>
            <p:nvSpPr>
              <p:cNvPr id="6" name="矩形 5"/>
              <p:cNvSpPr>
                <a:spLocks noRot="1" noChangeAspect="1" noMove="1" noResize="1" noEditPoints="1" noAdjustHandles="1" noChangeArrowheads="1" noChangeShapeType="1" noTextEdit="1"/>
              </p:cNvSpPr>
              <p:nvPr/>
            </p:nvSpPr>
            <p:spPr>
              <a:xfrm>
                <a:off x="3357082" y="5157192"/>
                <a:ext cx="3191836" cy="844398"/>
              </a:xfrm>
              <a:prstGeom prst="rect">
                <a:avLst/>
              </a:prstGeom>
              <a:blipFill rotWithShape="1">
                <a:blip r:embed="rId2"/>
                <a:stretch>
                  <a:fillRect/>
                </a:stretch>
              </a:blipFill>
            </p:spPr>
            <p:txBody>
              <a:bodyPr/>
              <a:lstStyle/>
              <a:p>
                <a:r>
                  <a:rPr lang="en-US">
                    <a:noFill/>
                  </a:rPr>
                  <a:t> </a:t>
                </a:r>
              </a:p>
            </p:txBody>
          </p:sp>
        </mc:Fallback>
      </mc:AlternateContent>
      <p:grpSp>
        <p:nvGrpSpPr>
          <p:cNvPr id="7" name="群組 6"/>
          <p:cNvGrpSpPr/>
          <p:nvPr/>
        </p:nvGrpSpPr>
        <p:grpSpPr>
          <a:xfrm>
            <a:off x="776537" y="2060848"/>
            <a:ext cx="8568951" cy="3456384"/>
            <a:chOff x="992561" y="2276872"/>
            <a:chExt cx="8568951" cy="3456384"/>
          </a:xfrm>
        </p:grpSpPr>
        <p:sp>
          <p:nvSpPr>
            <p:cNvPr id="3" name="文字方塊 2"/>
            <p:cNvSpPr txBox="1"/>
            <p:nvPr/>
          </p:nvSpPr>
          <p:spPr>
            <a:xfrm>
              <a:off x="992561" y="2316936"/>
              <a:ext cx="3888432" cy="3416320"/>
            </a:xfrm>
            <a:prstGeom prst="rect">
              <a:avLst/>
            </a:prstGeom>
            <a:noFill/>
            <a:ln>
              <a:noFill/>
            </a:ln>
          </p:spPr>
          <p:txBody>
            <a:bodyPr wrap="square" rtlCol="0">
              <a:spAutoFit/>
            </a:bodyPr>
            <a:lstStyle/>
            <a:p>
              <a:pPr marL="285750" indent="-285750">
                <a:buFont typeface="Arial" panose="020B0604020202020204" pitchFamily="34" charset="0"/>
                <a:buChar char="•"/>
              </a:pPr>
              <a:r>
                <a:rPr lang="en-US" dirty="0" smtClean="0"/>
                <a:t>Title/Headline Word </a:t>
              </a:r>
              <a:r>
                <a:rPr lang="zh-TW" altLang="en-US" dirty="0" smtClean="0"/>
                <a:t>題目</a:t>
              </a:r>
              <a:r>
                <a:rPr lang="en-US" altLang="zh-TW" dirty="0" smtClean="0"/>
                <a:t>/</a:t>
              </a:r>
              <a:r>
                <a:rPr lang="zh-TW" altLang="en-US" dirty="0" smtClean="0"/>
                <a:t>標題詞</a:t>
              </a:r>
              <a:endParaRPr lang="en-US" altLang="zh-TW" dirty="0" smtClean="0"/>
            </a:p>
            <a:p>
              <a:pPr marL="742950" lvl="1" indent="-285750">
                <a:buSzPct val="60000"/>
                <a:buFont typeface="Courier New" panose="02070309020205020404" pitchFamily="49" charset="0"/>
                <a:buChar char="o"/>
              </a:pPr>
              <a:r>
                <a:rPr lang="zh-TW" altLang="en-US" dirty="0" smtClean="0"/>
                <a:t>含題目或標題的句子</a:t>
              </a:r>
              <a:endParaRPr lang="en-US" dirty="0"/>
            </a:p>
            <a:p>
              <a:pPr marL="285750" indent="-285750">
                <a:buFont typeface="Arial" panose="020B0604020202020204" pitchFamily="34" charset="0"/>
                <a:buChar char="•"/>
              </a:pPr>
              <a:r>
                <a:rPr lang="en-US" dirty="0" smtClean="0"/>
                <a:t>Sentence Position</a:t>
              </a:r>
              <a:r>
                <a:rPr lang="zh-TW" altLang="en-US" dirty="0"/>
                <a:t> </a:t>
              </a:r>
              <a:r>
                <a:rPr lang="zh-TW" altLang="en-US" dirty="0" smtClean="0"/>
                <a:t>句子位置</a:t>
              </a:r>
              <a:endParaRPr lang="en-US" altLang="zh-TW" dirty="0" smtClean="0"/>
            </a:p>
            <a:p>
              <a:pPr marL="742950" lvl="1" indent="-285750">
                <a:buSzPct val="60000"/>
                <a:buFont typeface="Courier New" panose="02070309020205020404" pitchFamily="49" charset="0"/>
                <a:buChar char="o"/>
              </a:pPr>
              <a:r>
                <a:rPr lang="zh-TW" altLang="en-US" dirty="0" smtClean="0"/>
                <a:t>段落</a:t>
              </a:r>
              <a:r>
                <a:rPr lang="en-US" altLang="zh-TW" dirty="0" smtClean="0"/>
                <a:t>/</a:t>
              </a:r>
              <a:r>
                <a:rPr lang="zh-TW" altLang="en-US" dirty="0" smtClean="0"/>
                <a:t>文件第一</a:t>
              </a:r>
              <a:r>
                <a:rPr lang="en-US" altLang="zh-TW" dirty="0" smtClean="0"/>
                <a:t>/</a:t>
              </a:r>
              <a:r>
                <a:rPr lang="zh-TW" altLang="en-US" dirty="0" smtClean="0"/>
                <a:t>最後一個句子</a:t>
              </a:r>
              <a:endParaRPr lang="en-US" dirty="0" smtClean="0"/>
            </a:p>
            <a:p>
              <a:pPr marL="285750" indent="-285750">
                <a:buFont typeface="Arial" panose="020B0604020202020204" pitchFamily="34" charset="0"/>
                <a:buChar char="•"/>
              </a:pPr>
              <a:r>
                <a:rPr lang="en-US" dirty="0" smtClean="0"/>
                <a:t>Sentence Length</a:t>
              </a:r>
              <a:r>
                <a:rPr lang="zh-TW" altLang="en-US" dirty="0"/>
                <a:t> </a:t>
              </a:r>
              <a:r>
                <a:rPr lang="zh-TW" altLang="en-US" dirty="0" smtClean="0"/>
                <a:t>句子長度</a:t>
              </a:r>
              <a:endParaRPr lang="en-US" altLang="zh-TW" dirty="0" smtClean="0"/>
            </a:p>
            <a:p>
              <a:pPr marL="742950" lvl="1" indent="-285750">
                <a:buSzPct val="60000"/>
                <a:buFont typeface="Courier New" panose="02070309020205020404" pitchFamily="49" charset="0"/>
                <a:buChar char="o"/>
              </a:pPr>
              <a:r>
                <a:rPr lang="zh-TW" altLang="en-US" dirty="0" smtClean="0"/>
                <a:t>句子不能太短或太長</a:t>
              </a:r>
              <a:endParaRPr lang="en-US" dirty="0" smtClean="0"/>
            </a:p>
            <a:p>
              <a:pPr marL="285750" indent="-285750">
                <a:buFont typeface="Arial" panose="020B0604020202020204" pitchFamily="34" charset="0"/>
                <a:buChar char="•"/>
              </a:pPr>
              <a:r>
                <a:rPr lang="en-US" dirty="0" smtClean="0"/>
                <a:t>Term Weight</a:t>
              </a:r>
              <a:r>
                <a:rPr lang="zh-TW" altLang="en-US" dirty="0"/>
                <a:t> </a:t>
              </a:r>
              <a:r>
                <a:rPr lang="zh-TW" altLang="en-US" dirty="0" smtClean="0"/>
                <a:t>單詞加權</a:t>
              </a:r>
              <a:endParaRPr lang="en-US" altLang="zh-TW" dirty="0"/>
            </a:p>
            <a:p>
              <a:pPr marL="742950" lvl="1" indent="-285750">
                <a:buSzPct val="60000"/>
                <a:buFont typeface="Courier New" panose="02070309020205020404" pitchFamily="49" charset="0"/>
                <a:buChar char="o"/>
              </a:pPr>
              <a:r>
                <a:rPr lang="zh-TW" altLang="en-US" dirty="0" smtClean="0"/>
                <a:t>常出現的單詞</a:t>
              </a:r>
              <a:endParaRPr lang="en-US" dirty="0" smtClean="0"/>
            </a:p>
            <a:p>
              <a:pPr marL="285750" indent="-285750">
                <a:buFont typeface="Arial" panose="020B0604020202020204" pitchFamily="34" charset="0"/>
                <a:buChar char="•"/>
              </a:pPr>
              <a:r>
                <a:rPr lang="en-US" dirty="0" smtClean="0"/>
                <a:t>Proper Noun</a:t>
              </a:r>
              <a:r>
                <a:rPr lang="zh-TW" altLang="en-US" dirty="0" smtClean="0"/>
                <a:t> 專有名詞</a:t>
              </a:r>
              <a:endParaRPr lang="en-US" altLang="zh-TW" dirty="0" smtClean="0"/>
            </a:p>
            <a:p>
              <a:pPr marL="742950" lvl="1" indent="-285750">
                <a:buSzPct val="60000"/>
                <a:buFont typeface="Courier New" panose="02070309020205020404" pitchFamily="49" charset="0"/>
                <a:buChar char="o"/>
              </a:pPr>
              <a:r>
                <a:rPr lang="zh-TW" altLang="en-US" dirty="0" smtClean="0"/>
                <a:t>人名</a:t>
              </a:r>
              <a:r>
                <a:rPr lang="en-US" altLang="zh-TW" dirty="0" smtClean="0"/>
                <a:t>,</a:t>
              </a:r>
              <a:r>
                <a:rPr lang="zh-TW" altLang="en-US" dirty="0" smtClean="0"/>
                <a:t>地名</a:t>
              </a:r>
              <a:r>
                <a:rPr lang="en-US" altLang="zh-TW" dirty="0" smtClean="0"/>
                <a:t>,</a:t>
              </a:r>
              <a:r>
                <a:rPr lang="zh-TW" altLang="en-US" dirty="0" smtClean="0"/>
                <a:t>組織</a:t>
              </a:r>
              <a:r>
                <a:rPr lang="en-US" altLang="zh-TW" dirty="0" smtClean="0"/>
                <a:t>,</a:t>
              </a:r>
              <a:r>
                <a:rPr lang="zh-TW" altLang="en-US" dirty="0" smtClean="0"/>
                <a:t>節日</a:t>
              </a:r>
              <a:endParaRPr lang="en-US" dirty="0" smtClean="0"/>
            </a:p>
            <a:p>
              <a:pPr marL="285750" indent="-285750">
                <a:buFont typeface="Arial" panose="020B0604020202020204" pitchFamily="34" charset="0"/>
                <a:buChar char="•"/>
              </a:pPr>
              <a:r>
                <a:rPr lang="en-US" dirty="0" smtClean="0"/>
                <a:t>(Cue Words)</a:t>
              </a:r>
              <a:r>
                <a:rPr lang="zh-TW" altLang="en-US" dirty="0" smtClean="0"/>
                <a:t> 提示詞</a:t>
              </a:r>
              <a:endParaRPr lang="en-US" altLang="zh-TW" dirty="0" smtClean="0"/>
            </a:p>
            <a:p>
              <a:pPr marL="742950" lvl="1" indent="-285750">
                <a:buSzPct val="60000"/>
                <a:buFont typeface="Courier New" panose="02070309020205020404" pitchFamily="49" charset="0"/>
                <a:buChar char="o"/>
              </a:pPr>
              <a:r>
                <a:rPr lang="zh-TW" altLang="en-US" dirty="0" smtClean="0"/>
                <a:t>總之</a:t>
              </a:r>
              <a:r>
                <a:rPr lang="en-US" altLang="zh-TW" dirty="0" smtClean="0"/>
                <a:t>,</a:t>
              </a:r>
              <a:r>
                <a:rPr lang="zh-TW" altLang="en-US" dirty="0" smtClean="0"/>
                <a:t>總而來說</a:t>
              </a:r>
              <a:endParaRPr lang="en-US" dirty="0" smtClean="0"/>
            </a:p>
          </p:txBody>
        </p:sp>
        <p:pic>
          <p:nvPicPr>
            <p:cNvPr id="23" name="圖片 22" descr="C:\Users\YB0002777\Desktop\Feature Based Summarization Model.JPG"/>
            <p:cNvPicPr/>
            <p:nvPr/>
          </p:nvPicPr>
          <p:blipFill>
            <a:blip r:embed="rId3">
              <a:extLst>
                <a:ext uri="{28A0092B-C50C-407E-A947-70E740481C1C}">
                  <a14:useLocalDpi xmlns:a14="http://schemas.microsoft.com/office/drawing/2010/main" val="0"/>
                </a:ext>
              </a:extLst>
            </a:blip>
            <a:srcRect/>
            <a:stretch>
              <a:fillRect/>
            </a:stretch>
          </p:blipFill>
          <p:spPr bwMode="auto">
            <a:xfrm>
              <a:off x="5076307" y="2276872"/>
              <a:ext cx="4485205" cy="3120143"/>
            </a:xfrm>
            <a:prstGeom prst="rect">
              <a:avLst/>
            </a:prstGeom>
            <a:noFill/>
            <a:ln>
              <a:noFill/>
            </a:ln>
          </p:spPr>
        </p:pic>
      </p:grpSp>
      <p:sp>
        <p:nvSpPr>
          <p:cNvPr id="8" name="向左箭號 7">
            <a:hlinkClick r:id="rId4" action="ppaction://hlinksldjump"/>
          </p:cNvPr>
          <p:cNvSpPr/>
          <p:nvPr/>
        </p:nvSpPr>
        <p:spPr bwMode="auto">
          <a:xfrm>
            <a:off x="9515989" y="6165304"/>
            <a:ext cx="360040" cy="360040"/>
          </a:xfrm>
          <a:prstGeom prst="leftArrow">
            <a:avLst/>
          </a:prstGeom>
          <a:solidFill>
            <a:schemeClr val="tx2">
              <a:lumMod val="40000"/>
              <a:lumOff val="60000"/>
            </a:schemeClr>
          </a:solidFill>
          <a:ln w="9525" cap="flat" cmpd="sng" algn="ctr">
            <a:noFill/>
            <a:prstDash val="solid"/>
            <a:round/>
            <a:headEnd type="none" w="med" len="med"/>
            <a:tailEnd type="none" w="med" len="med"/>
          </a:ln>
          <a:effectLst/>
        </p:spPr>
        <p:txBody>
          <a:bodyPr vert="horz" wrap="square" lIns="91440" tIns="91440" rIns="91440" bIns="91440" numCol="1" rtlCol="0" anchor="ctr" anchorCtr="1" compatLnSpc="1">
            <a:prstTxWarp prst="textNoShape">
              <a:avLst/>
            </a:prstTxWarp>
            <a:noAutofit/>
          </a:bodyPr>
          <a:lstStyle/>
          <a:p>
            <a:pPr algn="ctr" defTabSz="889000"/>
            <a:endParaRPr lang="en-US" b="1" dirty="0">
              <a:solidFill>
                <a:srgbClr val="FFFFFF"/>
              </a:solidFill>
            </a:endParaRPr>
          </a:p>
        </p:txBody>
      </p:sp>
      <p:grpSp>
        <p:nvGrpSpPr>
          <p:cNvPr id="12" name="群組 11"/>
          <p:cNvGrpSpPr/>
          <p:nvPr/>
        </p:nvGrpSpPr>
        <p:grpSpPr>
          <a:xfrm>
            <a:off x="471223" y="6217614"/>
            <a:ext cx="8963554" cy="295538"/>
            <a:chOff x="471223" y="6021288"/>
            <a:chExt cx="8963554" cy="491865"/>
          </a:xfrm>
        </p:grpSpPr>
        <p:sp>
          <p:nvSpPr>
            <p:cNvPr id="13" name="標題 1"/>
            <p:cNvSpPr txBox="1">
              <a:spLocks/>
            </p:cNvSpPr>
            <p:nvPr/>
          </p:nvSpPr>
          <p:spPr bwMode="auto">
            <a:xfrm>
              <a:off x="471223" y="6021288"/>
              <a:ext cx="8963554" cy="491865"/>
            </a:xfrm>
            <a:prstGeom prst="rect">
              <a:avLst/>
            </a:prstGeom>
            <a:noFill/>
            <a:ln w="9525" algn="ctr">
              <a:noFill/>
              <a:miter lim="800000"/>
              <a:headEnd/>
              <a:tailEnd/>
            </a:ln>
            <a:effectLst/>
          </p:spPr>
          <p:txBody>
            <a:bodyPr vert="horz" wrap="square" lIns="0" tIns="44339" rIns="0" bIns="44339" numCol="1" anchor="b" anchorCtr="0" compatLnSpc="1">
              <a:prstTxWarp prst="textNoShape">
                <a:avLst/>
              </a:prstTxWarp>
            </a:bodyPr>
            <a:lstStyle>
              <a:lvl1pPr algn="l" defTabSz="886996" rtl="0" eaLnBrk="1" fontAlgn="base" hangingPunct="1">
                <a:spcBef>
                  <a:spcPct val="0"/>
                </a:spcBef>
                <a:spcAft>
                  <a:spcPct val="0"/>
                </a:spcAft>
                <a:defRPr sz="2400" b="1">
                  <a:solidFill>
                    <a:schemeClr val="tx1"/>
                  </a:solidFill>
                  <a:latin typeface="+mj-lt"/>
                  <a:ea typeface="+mj-ea"/>
                  <a:cs typeface="+mj-cs"/>
                </a:defRPr>
              </a:lvl1pPr>
              <a:lvl2pPr algn="l" defTabSz="886996" rtl="0" eaLnBrk="1" fontAlgn="base" hangingPunct="1">
                <a:spcBef>
                  <a:spcPct val="0"/>
                </a:spcBef>
                <a:spcAft>
                  <a:spcPct val="0"/>
                </a:spcAft>
                <a:defRPr sz="2400" b="1">
                  <a:solidFill>
                    <a:schemeClr val="tx2"/>
                  </a:solidFill>
                  <a:latin typeface="Trebuchet MS" pitchFamily="34" charset="0"/>
                  <a:cs typeface="Arial" charset="0"/>
                </a:defRPr>
              </a:lvl2pPr>
              <a:lvl3pPr algn="l" defTabSz="886996" rtl="0" eaLnBrk="1" fontAlgn="base" hangingPunct="1">
                <a:spcBef>
                  <a:spcPct val="0"/>
                </a:spcBef>
                <a:spcAft>
                  <a:spcPct val="0"/>
                </a:spcAft>
                <a:defRPr sz="2400" b="1">
                  <a:solidFill>
                    <a:schemeClr val="tx2"/>
                  </a:solidFill>
                  <a:latin typeface="Trebuchet MS" pitchFamily="34" charset="0"/>
                  <a:cs typeface="Arial" charset="0"/>
                </a:defRPr>
              </a:lvl3pPr>
              <a:lvl4pPr algn="l" defTabSz="886996" rtl="0" eaLnBrk="1" fontAlgn="base" hangingPunct="1">
                <a:spcBef>
                  <a:spcPct val="0"/>
                </a:spcBef>
                <a:spcAft>
                  <a:spcPct val="0"/>
                </a:spcAft>
                <a:defRPr sz="2400" b="1">
                  <a:solidFill>
                    <a:schemeClr val="tx2"/>
                  </a:solidFill>
                  <a:latin typeface="Trebuchet MS" pitchFamily="34" charset="0"/>
                  <a:cs typeface="Arial" charset="0"/>
                </a:defRPr>
              </a:lvl4pPr>
              <a:lvl5pPr algn="l" defTabSz="886996" rtl="0" eaLnBrk="1" fontAlgn="base" hangingPunct="1">
                <a:spcBef>
                  <a:spcPct val="0"/>
                </a:spcBef>
                <a:spcAft>
                  <a:spcPct val="0"/>
                </a:spcAft>
                <a:defRPr sz="2400" b="1">
                  <a:solidFill>
                    <a:schemeClr val="tx2"/>
                  </a:solidFill>
                  <a:latin typeface="Trebuchet MS" pitchFamily="34" charset="0"/>
                  <a:cs typeface="Arial" charset="0"/>
                </a:defRPr>
              </a:lvl5pPr>
              <a:lvl6pPr marL="456165" algn="l" defTabSz="886996" rtl="0" eaLnBrk="1" fontAlgn="base" hangingPunct="1">
                <a:spcBef>
                  <a:spcPct val="0"/>
                </a:spcBef>
                <a:spcAft>
                  <a:spcPct val="0"/>
                </a:spcAft>
                <a:defRPr sz="2400" b="1">
                  <a:solidFill>
                    <a:schemeClr val="tx2"/>
                  </a:solidFill>
                  <a:latin typeface="Trebuchet MS" pitchFamily="34" charset="0"/>
                  <a:cs typeface="Arial" charset="0"/>
                </a:defRPr>
              </a:lvl6pPr>
              <a:lvl7pPr marL="912337" algn="l" defTabSz="886996" rtl="0" eaLnBrk="1" fontAlgn="base" hangingPunct="1">
                <a:spcBef>
                  <a:spcPct val="0"/>
                </a:spcBef>
                <a:spcAft>
                  <a:spcPct val="0"/>
                </a:spcAft>
                <a:defRPr sz="2400" b="1">
                  <a:solidFill>
                    <a:schemeClr val="tx2"/>
                  </a:solidFill>
                  <a:latin typeface="Trebuchet MS" pitchFamily="34" charset="0"/>
                  <a:cs typeface="Arial" charset="0"/>
                </a:defRPr>
              </a:lvl7pPr>
              <a:lvl8pPr marL="1368498" algn="l" defTabSz="886996" rtl="0" eaLnBrk="1" fontAlgn="base" hangingPunct="1">
                <a:spcBef>
                  <a:spcPct val="0"/>
                </a:spcBef>
                <a:spcAft>
                  <a:spcPct val="0"/>
                </a:spcAft>
                <a:defRPr sz="2400" b="1">
                  <a:solidFill>
                    <a:schemeClr val="tx2"/>
                  </a:solidFill>
                  <a:latin typeface="Trebuchet MS" pitchFamily="34" charset="0"/>
                  <a:cs typeface="Arial" charset="0"/>
                </a:defRPr>
              </a:lvl8pPr>
              <a:lvl9pPr marL="1824672" algn="l" defTabSz="886996" rtl="0" eaLnBrk="1" fontAlgn="base" hangingPunct="1">
                <a:spcBef>
                  <a:spcPct val="0"/>
                </a:spcBef>
                <a:spcAft>
                  <a:spcPct val="0"/>
                </a:spcAft>
                <a:defRPr sz="2400" b="1">
                  <a:solidFill>
                    <a:schemeClr val="tx2"/>
                  </a:solidFill>
                  <a:latin typeface="Trebuchet MS" pitchFamily="34" charset="0"/>
                  <a:cs typeface="Arial" charset="0"/>
                </a:defRPr>
              </a:lvl9pPr>
            </a:lstStyle>
            <a:p>
              <a:r>
                <a:rPr lang="en-US" altLang="zh-TW" sz="1200" b="0" kern="0" baseline="30000" dirty="0">
                  <a:latin typeface="微軟正黑體" panose="020B0604030504040204" pitchFamily="34" charset="-120"/>
                  <a:ea typeface="微軟正黑體" panose="020B0604030504040204" pitchFamily="34" charset="-120"/>
                </a:rPr>
                <a:t>4</a:t>
              </a:r>
              <a:r>
                <a:rPr lang="en-US" altLang="zh-TW" sz="1200" b="0" kern="0" dirty="0" smtClean="0">
                  <a:latin typeface="微軟正黑體" panose="020B0604030504040204" pitchFamily="34" charset="-120"/>
                  <a:ea typeface="微軟正黑體" panose="020B0604030504040204" pitchFamily="34" charset="-120"/>
                </a:rPr>
                <a:t>Gupta, V. and G.S. </a:t>
              </a:r>
              <a:r>
                <a:rPr lang="en-US" altLang="zh-TW" sz="1200" b="0" kern="0" dirty="0" err="1" smtClean="0">
                  <a:latin typeface="微軟正黑體" panose="020B0604030504040204" pitchFamily="34" charset="-120"/>
                  <a:ea typeface="微軟正黑體" panose="020B0604030504040204" pitchFamily="34" charset="-120"/>
                </a:rPr>
                <a:t>Lehal</a:t>
              </a:r>
              <a:r>
                <a:rPr lang="en-US" altLang="zh-TW" sz="1200" b="0" kern="0" dirty="0" smtClean="0">
                  <a:latin typeface="微軟正黑體" panose="020B0604030504040204" pitchFamily="34" charset="-120"/>
                  <a:ea typeface="微軟正黑體" panose="020B0604030504040204" pitchFamily="34" charset="-120"/>
                </a:rPr>
                <a:t> (2010). </a:t>
              </a:r>
              <a:r>
                <a:rPr lang="en-US" altLang="zh-TW" sz="1200" b="0" i="1" kern="0" dirty="0" smtClean="0">
                  <a:latin typeface="微軟正黑體" panose="020B0604030504040204" pitchFamily="34" charset="-120"/>
                  <a:ea typeface="微軟正黑體" panose="020B0604030504040204" pitchFamily="34" charset="-120"/>
                  <a:hlinkClick r:id="rId5"/>
                </a:rPr>
                <a:t>A Survey of Text Summarization Techniques</a:t>
              </a:r>
              <a:r>
                <a:rPr lang="en-US" altLang="zh-TW" sz="1200" b="0" i="1" kern="0" dirty="0" smtClean="0">
                  <a:latin typeface="微軟正黑體" panose="020B0604030504040204" pitchFamily="34" charset="-120"/>
                  <a:ea typeface="微軟正黑體" panose="020B0604030504040204" pitchFamily="34" charset="-120"/>
                </a:rPr>
                <a:t>. </a:t>
              </a:r>
              <a:r>
                <a:rPr lang="en-US" altLang="zh-TW" sz="1200" b="0" kern="0" dirty="0" smtClean="0">
                  <a:latin typeface="微軟正黑體" panose="020B0604030504040204" pitchFamily="34" charset="-120"/>
                  <a:ea typeface="微軟正黑體" panose="020B0604030504040204" pitchFamily="34" charset="-120"/>
                </a:rPr>
                <a:t> </a:t>
              </a:r>
              <a:endParaRPr lang="zh-TW" altLang="en-US" sz="1200" b="0" kern="0" dirty="0">
                <a:latin typeface="微軟正黑體" panose="020B0604030504040204" pitchFamily="34" charset="-120"/>
                <a:ea typeface="微軟正黑體" panose="020B0604030504040204" pitchFamily="34" charset="-120"/>
              </a:endParaRPr>
            </a:p>
          </p:txBody>
        </p:sp>
        <p:cxnSp>
          <p:nvCxnSpPr>
            <p:cNvPr id="14" name="直線接點 13"/>
            <p:cNvCxnSpPr/>
            <p:nvPr/>
          </p:nvCxnSpPr>
          <p:spPr bwMode="auto">
            <a:xfrm flipV="1">
              <a:off x="471223" y="6021288"/>
              <a:ext cx="4481777" cy="1"/>
            </a:xfrm>
            <a:prstGeom prst="line">
              <a:avLst/>
            </a:prstGeom>
            <a:noFill/>
            <a:ln w="9525" cap="flat" cmpd="sng" algn="ctr">
              <a:solidFill>
                <a:schemeClr val="tx1">
                  <a:lumMod val="75000"/>
                  <a:lumOff val="25000"/>
                </a:schemeClr>
              </a:solidFill>
              <a:prstDash val="solid"/>
              <a:round/>
              <a:headEnd type="none" w="med" len="med"/>
              <a:tailEnd type="none"/>
            </a:ln>
            <a:effectLst/>
          </p:spPr>
        </p:cxnSp>
      </p:grpSp>
    </p:spTree>
    <p:extLst>
      <p:ext uri="{BB962C8B-B14F-4D97-AF65-F5344CB8AC3E}">
        <p14:creationId xmlns:p14="http://schemas.microsoft.com/office/powerpoint/2010/main" val="28090475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600" dirty="0"/>
              <a:t>Text Summarization </a:t>
            </a:r>
            <a:r>
              <a:rPr lang="zh-TW" altLang="en-US" sz="3600" dirty="0"/>
              <a:t>長文摘要</a:t>
            </a:r>
            <a:endParaRPr lang="zh-TW" altLang="en-US" sz="3600" dirty="0">
              <a:latin typeface="微軟正黑體" panose="020B0604030504040204" pitchFamily="34" charset="-120"/>
              <a:ea typeface="微軟正黑體" panose="020B0604030504040204" pitchFamily="34" charset="-120"/>
            </a:endParaRPr>
          </a:p>
        </p:txBody>
      </p:sp>
      <p:sp>
        <p:nvSpPr>
          <p:cNvPr id="5" name="文字方塊 4"/>
          <p:cNvSpPr txBox="1"/>
          <p:nvPr/>
        </p:nvSpPr>
        <p:spPr>
          <a:xfrm>
            <a:off x="3333000" y="1052736"/>
            <a:ext cx="3240000" cy="707886"/>
          </a:xfrm>
          <a:prstGeom prst="rect">
            <a:avLst/>
          </a:prstGeom>
          <a:noFill/>
          <a:ln>
            <a:solidFill>
              <a:schemeClr val="tx1"/>
            </a:solidFill>
          </a:ln>
        </p:spPr>
        <p:txBody>
          <a:bodyPr wrap="square" rtlCol="0">
            <a:spAutoFit/>
          </a:bodyPr>
          <a:lstStyle/>
          <a:p>
            <a:pPr algn="ctr"/>
            <a:r>
              <a:rPr lang="en-US" altLang="zh-TW" sz="2000" dirty="0"/>
              <a:t>Machine Learning</a:t>
            </a:r>
          </a:p>
          <a:p>
            <a:pPr algn="ctr"/>
            <a:r>
              <a:rPr lang="zh-TW" altLang="en-US" sz="2000" dirty="0"/>
              <a:t>機器學習</a:t>
            </a:r>
            <a:endParaRPr lang="en-US" sz="2000" dirty="0"/>
          </a:p>
        </p:txBody>
      </p:sp>
      <p:sp>
        <p:nvSpPr>
          <p:cNvPr id="15" name="文字方塊 14"/>
          <p:cNvSpPr txBox="1"/>
          <p:nvPr/>
        </p:nvSpPr>
        <p:spPr>
          <a:xfrm>
            <a:off x="1352880" y="1918573"/>
            <a:ext cx="2520000" cy="646331"/>
          </a:xfrm>
          <a:prstGeom prst="rect">
            <a:avLst/>
          </a:prstGeom>
          <a:noFill/>
          <a:ln>
            <a:solidFill>
              <a:schemeClr val="tx1"/>
            </a:solidFill>
          </a:ln>
        </p:spPr>
        <p:txBody>
          <a:bodyPr wrap="square" rtlCol="0">
            <a:spAutoFit/>
          </a:bodyPr>
          <a:lstStyle/>
          <a:p>
            <a:pPr algn="ctr"/>
            <a:r>
              <a:rPr lang="en-US" altLang="zh-TW" dirty="0" smtClean="0"/>
              <a:t>Naïve </a:t>
            </a:r>
            <a:r>
              <a:rPr lang="en-US" altLang="zh-TW" dirty="0" smtClean="0"/>
              <a:t>Bayes</a:t>
            </a:r>
            <a:r>
              <a:rPr lang="en-US" altLang="zh-TW" baseline="30000" dirty="0"/>
              <a:t>5</a:t>
            </a:r>
            <a:endParaRPr lang="en-US" altLang="zh-TW" baseline="30000" dirty="0" smtClean="0"/>
          </a:p>
          <a:p>
            <a:pPr algn="ctr"/>
            <a:r>
              <a:rPr lang="zh-TW" altLang="en-US" dirty="0"/>
              <a:t>單純貝氏分類器</a:t>
            </a:r>
            <a:endParaRPr lang="en-US" dirty="0" smtClean="0">
              <a:latin typeface="+mn-lt"/>
            </a:endParaRPr>
          </a:p>
        </p:txBody>
      </p:sp>
      <p:sp>
        <p:nvSpPr>
          <p:cNvPr id="19" name="文字方塊 18"/>
          <p:cNvSpPr txBox="1"/>
          <p:nvPr/>
        </p:nvSpPr>
        <p:spPr>
          <a:xfrm>
            <a:off x="6033120" y="1918573"/>
            <a:ext cx="2520000" cy="646331"/>
          </a:xfrm>
          <a:prstGeom prst="rect">
            <a:avLst/>
          </a:prstGeom>
          <a:noFill/>
          <a:ln>
            <a:solidFill>
              <a:schemeClr val="tx1"/>
            </a:solidFill>
          </a:ln>
        </p:spPr>
        <p:txBody>
          <a:bodyPr wrap="square" rtlCol="0">
            <a:spAutoFit/>
          </a:bodyPr>
          <a:lstStyle/>
          <a:p>
            <a:pPr algn="ctr"/>
            <a:r>
              <a:rPr lang="en-US" altLang="zh-TW" dirty="0" smtClean="0"/>
              <a:t>Neural </a:t>
            </a:r>
            <a:r>
              <a:rPr lang="en-US" altLang="zh-TW" dirty="0" smtClean="0"/>
              <a:t>Network</a:t>
            </a:r>
            <a:r>
              <a:rPr lang="en-US" altLang="zh-TW" baseline="30000" dirty="0"/>
              <a:t>6</a:t>
            </a:r>
            <a:endParaRPr lang="en-US" altLang="zh-TW" baseline="30000" dirty="0" smtClean="0"/>
          </a:p>
          <a:p>
            <a:pPr algn="ctr"/>
            <a:r>
              <a:rPr lang="zh-TW" altLang="en-US" dirty="0"/>
              <a:t>人工神經網路</a:t>
            </a:r>
            <a:endParaRPr lang="en-US" dirty="0" smtClean="0">
              <a:latin typeface="+mn-lt"/>
            </a:endParaRPr>
          </a:p>
        </p:txBody>
      </p:sp>
      <p:pic>
        <p:nvPicPr>
          <p:cNvPr id="10242" name="Picture 2" descr="https://www.analyticsvidhya.com/wp-content/uploads/2015/08/Bayes_41-850x3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223" y="3371982"/>
            <a:ext cx="4500046" cy="164119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6" name="文字方塊 5"/>
              <p:cNvSpPr txBox="1"/>
              <p:nvPr/>
            </p:nvSpPr>
            <p:spPr>
              <a:xfrm>
                <a:off x="1491703" y="4427123"/>
                <a:ext cx="3276084" cy="946093"/>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b="0" i="1" smtClean="0">
                          <a:ln>
                            <a:noFill/>
                          </a:ln>
                          <a:latin typeface="Cambria Math"/>
                        </a:rPr>
                        <m:t>𝑃</m:t>
                      </m:r>
                      <m:d>
                        <m:dPr>
                          <m:ctrlPr>
                            <a:rPr lang="en-US" altLang="zh-TW" b="0" i="1" smtClean="0">
                              <a:ln>
                                <a:noFill/>
                              </a:ln>
                              <a:latin typeface="Cambria Math"/>
                            </a:rPr>
                          </m:ctrlPr>
                        </m:dPr>
                        <m:e>
                          <m:r>
                            <a:rPr lang="en-US" altLang="zh-TW" b="0" i="1" smtClean="0">
                              <a:ln>
                                <a:noFill/>
                              </a:ln>
                              <a:latin typeface="Cambria Math"/>
                            </a:rPr>
                            <m:t>𝑐</m:t>
                          </m:r>
                        </m:e>
                        <m:e>
                          <m:r>
                            <a:rPr lang="en-US" altLang="zh-TW" b="0" i="1" smtClean="0">
                              <a:ln>
                                <a:noFill/>
                              </a:ln>
                              <a:latin typeface="Cambria Math"/>
                            </a:rPr>
                            <m:t>𝑥</m:t>
                          </m:r>
                        </m:e>
                      </m:d>
                      <m:r>
                        <a:rPr lang="en-US" altLang="zh-TW" b="0" i="1" smtClean="0">
                          <a:ln>
                            <a:noFill/>
                          </a:ln>
                          <a:latin typeface="Cambria Math"/>
                        </a:rPr>
                        <m:t>=</m:t>
                      </m:r>
                      <m:f>
                        <m:fPr>
                          <m:ctrlPr>
                            <a:rPr lang="en-US" altLang="zh-TW" b="0" i="1" smtClean="0">
                              <a:ln>
                                <a:noFill/>
                              </a:ln>
                              <a:latin typeface="Cambria Math"/>
                            </a:rPr>
                          </m:ctrlPr>
                        </m:fPr>
                        <m:num>
                          <m:r>
                            <a:rPr lang="en-US" altLang="zh-TW" b="0" i="1" smtClean="0">
                              <a:ln>
                                <a:noFill/>
                              </a:ln>
                              <a:latin typeface="Cambria Math"/>
                            </a:rPr>
                            <m:t>𝑃</m:t>
                          </m:r>
                          <m:r>
                            <a:rPr lang="en-US" altLang="zh-TW" b="0" i="1" smtClean="0">
                              <a:ln>
                                <a:noFill/>
                              </a:ln>
                              <a:latin typeface="Cambria Math"/>
                            </a:rPr>
                            <m:t>(</m:t>
                          </m:r>
                          <m:r>
                            <a:rPr lang="en-US" altLang="zh-TW" b="0" i="1" smtClean="0">
                              <a:ln>
                                <a:noFill/>
                              </a:ln>
                              <a:latin typeface="Cambria Math"/>
                            </a:rPr>
                            <m:t>𝑥</m:t>
                          </m:r>
                          <m:r>
                            <a:rPr lang="en-US" altLang="zh-TW" b="0" i="1" smtClean="0">
                              <a:ln>
                                <a:noFill/>
                              </a:ln>
                              <a:latin typeface="Cambria Math"/>
                            </a:rPr>
                            <m:t>|</m:t>
                          </m:r>
                          <m:r>
                            <a:rPr lang="en-US" altLang="zh-TW" b="0" i="1" smtClean="0">
                              <a:ln>
                                <a:noFill/>
                              </a:ln>
                              <a:latin typeface="Cambria Math"/>
                            </a:rPr>
                            <m:t>𝑐</m:t>
                          </m:r>
                          <m:r>
                            <a:rPr lang="en-US" altLang="zh-TW" b="0" i="1" smtClean="0">
                              <a:ln>
                                <a:noFill/>
                              </a:ln>
                              <a:latin typeface="Cambria Math"/>
                            </a:rPr>
                            <m:t>)×</m:t>
                          </m:r>
                          <m:r>
                            <a:rPr lang="en-US" altLang="zh-TW" b="0" i="1" smtClean="0">
                              <a:ln>
                                <a:noFill/>
                              </a:ln>
                              <a:latin typeface="Cambria Math"/>
                              <a:ea typeface="Cambria Math"/>
                            </a:rPr>
                            <m:t>𝑃</m:t>
                          </m:r>
                          <m:r>
                            <a:rPr lang="en-US" altLang="zh-TW" b="0" i="1" smtClean="0">
                              <a:ln>
                                <a:noFill/>
                              </a:ln>
                              <a:latin typeface="Cambria Math"/>
                              <a:ea typeface="Cambria Math"/>
                            </a:rPr>
                            <m:t>(</m:t>
                          </m:r>
                          <m:r>
                            <a:rPr lang="en-US" altLang="zh-TW" b="0" i="1" smtClean="0">
                              <a:ln>
                                <a:noFill/>
                              </a:ln>
                              <a:latin typeface="Cambria Math"/>
                              <a:ea typeface="Cambria Math"/>
                            </a:rPr>
                            <m:t>𝑐</m:t>
                          </m:r>
                          <m:r>
                            <a:rPr lang="en-US" altLang="zh-TW" b="0" i="1" smtClean="0">
                              <a:ln>
                                <a:noFill/>
                              </a:ln>
                              <a:latin typeface="Cambria Math"/>
                              <a:ea typeface="Cambria Math"/>
                            </a:rPr>
                            <m:t>)</m:t>
                          </m:r>
                        </m:num>
                        <m:den>
                          <m:r>
                            <a:rPr lang="en-US" altLang="zh-TW" b="0" i="1" smtClean="0">
                              <a:ln>
                                <a:noFill/>
                              </a:ln>
                              <a:latin typeface="Cambria Math"/>
                            </a:rPr>
                            <m:t>𝑃</m:t>
                          </m:r>
                          <m:r>
                            <a:rPr lang="en-US" altLang="zh-TW" b="0" i="1" smtClean="0">
                              <a:ln>
                                <a:noFill/>
                              </a:ln>
                              <a:latin typeface="Cambria Math"/>
                            </a:rPr>
                            <m:t>(</m:t>
                          </m:r>
                          <m:r>
                            <a:rPr lang="en-US" altLang="zh-TW" b="0" i="1" smtClean="0">
                              <a:ln>
                                <a:noFill/>
                              </a:ln>
                              <a:latin typeface="Cambria Math"/>
                            </a:rPr>
                            <m:t>𝑥</m:t>
                          </m:r>
                          <m:r>
                            <a:rPr lang="en-US" altLang="zh-TW" b="0" i="1" smtClean="0">
                              <a:ln>
                                <a:noFill/>
                              </a:ln>
                              <a:latin typeface="Cambria Math"/>
                            </a:rPr>
                            <m:t>)</m:t>
                          </m:r>
                        </m:den>
                      </m:f>
                    </m:oMath>
                  </m:oMathPara>
                </a14:m>
                <a:endParaRPr lang="en-US" altLang="zh-TW" dirty="0" smtClean="0">
                  <a:ln>
                    <a:noFill/>
                  </a:ln>
                </a:endParaRPr>
              </a:p>
              <a:p>
                <a:pPr/>
                <a14:m>
                  <m:oMathPara xmlns:m="http://schemas.openxmlformats.org/officeDocument/2006/math">
                    <m:oMathParaPr>
                      <m:jc m:val="centerGroup"/>
                    </m:oMathParaPr>
                    <m:oMath xmlns:m="http://schemas.openxmlformats.org/officeDocument/2006/math">
                      <m:r>
                        <a:rPr lang="en-US" altLang="zh-TW" b="0" i="1" smtClean="0">
                          <a:ln>
                            <a:noFill/>
                          </a:ln>
                          <a:latin typeface="Cambria Math"/>
                        </a:rPr>
                        <m:t>𝑀𝐴𝑃</m:t>
                      </m:r>
                      <m:d>
                        <m:dPr>
                          <m:ctrlPr>
                            <a:rPr lang="en-US" altLang="zh-TW" b="0" i="1" smtClean="0">
                              <a:ln>
                                <a:noFill/>
                              </a:ln>
                              <a:latin typeface="Cambria Math"/>
                            </a:rPr>
                          </m:ctrlPr>
                        </m:dPr>
                        <m:e>
                          <m:r>
                            <a:rPr lang="en-US" altLang="zh-TW" b="0" i="1" smtClean="0">
                              <a:ln>
                                <a:noFill/>
                              </a:ln>
                              <a:latin typeface="Cambria Math"/>
                            </a:rPr>
                            <m:t>h</m:t>
                          </m:r>
                        </m:e>
                      </m:d>
                      <m:r>
                        <a:rPr lang="en-US" altLang="zh-TW" b="0" i="1" smtClean="0">
                          <a:ln>
                            <a:noFill/>
                          </a:ln>
                          <a:latin typeface="Cambria Math"/>
                        </a:rPr>
                        <m:t>=</m:t>
                      </m:r>
                      <m:r>
                        <m:rPr>
                          <m:sty m:val="p"/>
                        </m:rPr>
                        <a:rPr lang="en-US" altLang="zh-TW" b="0" i="0" smtClean="0">
                          <a:ln>
                            <a:noFill/>
                          </a:ln>
                          <a:latin typeface="Cambria Math"/>
                        </a:rPr>
                        <m:t>max</m:t>
                      </m:r>
                      <m:r>
                        <a:rPr lang="en-US" altLang="zh-TW" b="0" i="0" smtClean="0">
                          <a:ln>
                            <a:noFill/>
                          </a:ln>
                          <a:latin typeface="Cambria Math"/>
                        </a:rPr>
                        <m:t>(</m:t>
                      </m:r>
                      <m:r>
                        <m:rPr>
                          <m:sty m:val="p"/>
                        </m:rPr>
                        <a:rPr lang="en-US" altLang="zh-TW" b="0" i="0" smtClean="0">
                          <a:ln>
                            <a:noFill/>
                          </a:ln>
                          <a:latin typeface="Cambria Math"/>
                        </a:rPr>
                        <m:t>P</m:t>
                      </m:r>
                      <m:r>
                        <a:rPr lang="en-US" altLang="zh-TW" b="0" i="0" smtClean="0">
                          <a:ln>
                            <a:noFill/>
                          </a:ln>
                          <a:latin typeface="Cambria Math"/>
                        </a:rPr>
                        <m:t>(</m:t>
                      </m:r>
                      <m:r>
                        <m:rPr>
                          <m:sty m:val="p"/>
                        </m:rPr>
                        <a:rPr lang="en-US" altLang="zh-TW" b="0" i="0" smtClean="0">
                          <a:ln>
                            <a:noFill/>
                          </a:ln>
                          <a:latin typeface="Cambria Math"/>
                        </a:rPr>
                        <m:t>c</m:t>
                      </m:r>
                      <m:r>
                        <a:rPr lang="en-US" altLang="zh-TW" b="0" i="1" smtClean="0">
                          <a:ln>
                            <a:noFill/>
                          </a:ln>
                          <a:latin typeface="Cambria Math"/>
                        </a:rPr>
                        <m:t>|</m:t>
                      </m:r>
                      <m:r>
                        <a:rPr lang="en-US" altLang="zh-TW" b="0" i="1" smtClean="0">
                          <a:ln>
                            <a:noFill/>
                          </a:ln>
                          <a:latin typeface="Cambria Math"/>
                        </a:rPr>
                        <m:t>𝑥</m:t>
                      </m:r>
                      <m:r>
                        <a:rPr lang="en-US" altLang="zh-TW" b="0" i="1" smtClean="0">
                          <a:ln>
                            <a:noFill/>
                          </a:ln>
                          <a:latin typeface="Cambria Math"/>
                        </a:rPr>
                        <m:t>)</m:t>
                      </m:r>
                      <m:r>
                        <a:rPr lang="en-US" altLang="zh-TW" b="0" i="0" smtClean="0">
                          <a:ln>
                            <a:noFill/>
                          </a:ln>
                          <a:latin typeface="Cambria Math"/>
                        </a:rPr>
                        <m:t>)</m:t>
                      </m:r>
                    </m:oMath>
                  </m:oMathPara>
                </a14:m>
                <a:endParaRPr lang="en-US" altLang="zh-TW" dirty="0" smtClean="0">
                  <a:ln>
                    <a:noFill/>
                  </a:ln>
                </a:endParaRPr>
              </a:p>
            </p:txBody>
          </p:sp>
        </mc:Choice>
        <mc:Fallback>
          <p:sp>
            <p:nvSpPr>
              <p:cNvPr id="6" name="文字方塊 5"/>
              <p:cNvSpPr txBox="1">
                <a:spLocks noRot="1" noChangeAspect="1" noMove="1" noResize="1" noEditPoints="1" noAdjustHandles="1" noChangeArrowheads="1" noChangeShapeType="1" noTextEdit="1"/>
              </p:cNvSpPr>
              <p:nvPr/>
            </p:nvSpPr>
            <p:spPr>
              <a:xfrm>
                <a:off x="1491703" y="4427123"/>
                <a:ext cx="3276084" cy="946093"/>
              </a:xfrm>
              <a:prstGeom prst="rect">
                <a:avLst/>
              </a:prstGeom>
              <a:blipFill rotWithShape="1">
                <a:blip r:embed="rId4"/>
                <a:stretch>
                  <a:fillRect b="-5161"/>
                </a:stretch>
              </a:blipFill>
              <a:ln>
                <a:noFill/>
              </a:ln>
            </p:spPr>
            <p:txBody>
              <a:bodyPr/>
              <a:lstStyle/>
              <a:p>
                <a:r>
                  <a:rPr lang="en-US">
                    <a:noFill/>
                  </a:rPr>
                  <a:t> </a:t>
                </a:r>
              </a:p>
            </p:txBody>
          </p:sp>
        </mc:Fallback>
      </mc:AlternateContent>
      <p:sp>
        <p:nvSpPr>
          <p:cNvPr id="7" name="文字方塊 6"/>
          <p:cNvSpPr txBox="1"/>
          <p:nvPr/>
        </p:nvSpPr>
        <p:spPr>
          <a:xfrm>
            <a:off x="974838" y="2564904"/>
            <a:ext cx="3276084" cy="923330"/>
          </a:xfrm>
          <a:prstGeom prst="rect">
            <a:avLst/>
          </a:prstGeom>
          <a:noFill/>
          <a:ln>
            <a:noFill/>
          </a:ln>
        </p:spPr>
        <p:txBody>
          <a:bodyPr wrap="square" rtlCol="0">
            <a:spAutoFit/>
          </a:bodyPr>
          <a:lstStyle/>
          <a:p>
            <a:pPr marL="285750" indent="-285750">
              <a:buFont typeface="Arial" panose="020B0604020202020204" pitchFamily="34" charset="0"/>
              <a:buChar char="•"/>
            </a:pPr>
            <a:r>
              <a:rPr lang="zh-TW" altLang="en-US" dirty="0" smtClean="0">
                <a:ln>
                  <a:noFill/>
                </a:ln>
              </a:rPr>
              <a:t>根據數據選擇最佳的假設</a:t>
            </a:r>
            <a:endParaRPr lang="en-US" altLang="zh-TW" dirty="0" smtClean="0">
              <a:ln>
                <a:noFill/>
              </a:ln>
            </a:endParaRPr>
          </a:p>
          <a:p>
            <a:pPr marL="285750" indent="-285750">
              <a:buFont typeface="Arial" panose="020B0604020202020204" pitchFamily="34" charset="0"/>
              <a:buChar char="•"/>
            </a:pPr>
            <a:r>
              <a:rPr lang="en-US" altLang="zh-TW" dirty="0" smtClean="0"/>
              <a:t>Gaussian,</a:t>
            </a:r>
            <a:r>
              <a:rPr lang="zh-TW" altLang="en-US" dirty="0" smtClean="0"/>
              <a:t> </a:t>
            </a:r>
            <a:r>
              <a:rPr lang="en-US" altLang="zh-TW" dirty="0" smtClean="0"/>
              <a:t>Multinomial,</a:t>
            </a:r>
            <a:r>
              <a:rPr lang="zh-TW" altLang="en-US" dirty="0" smtClean="0"/>
              <a:t> 或</a:t>
            </a:r>
            <a:r>
              <a:rPr lang="en-US" altLang="zh-TW" dirty="0" smtClean="0"/>
              <a:t>Bernoulli</a:t>
            </a:r>
            <a:r>
              <a:rPr lang="zh-TW" altLang="en-US" dirty="0" smtClean="0"/>
              <a:t>模型</a:t>
            </a:r>
            <a:endParaRPr lang="en-US" altLang="zh-TW" dirty="0" smtClean="0">
              <a:ln>
                <a:noFill/>
              </a:ln>
            </a:endParaRPr>
          </a:p>
        </p:txBody>
      </p:sp>
      <p:pic>
        <p:nvPicPr>
          <p:cNvPr id="10244" name="Picture 4" descr="https://upload.wikimedia.org/wikipedia/commons/thumb/4/46/Colored_neural_network.svg/1200px-Colored_neural_network.sv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09195" y="2906507"/>
            <a:ext cx="2967849" cy="2826749"/>
          </a:xfrm>
          <a:prstGeom prst="rect">
            <a:avLst/>
          </a:prstGeom>
          <a:noFill/>
          <a:extLst>
            <a:ext uri="{909E8E84-426E-40DD-AFC4-6F175D3DCCD1}">
              <a14:hiddenFill xmlns:a14="http://schemas.microsoft.com/office/drawing/2010/main">
                <a:solidFill>
                  <a:srgbClr val="FFFFFF"/>
                </a:solidFill>
              </a14:hiddenFill>
            </a:ext>
          </a:extLst>
        </p:spPr>
      </p:pic>
      <p:sp>
        <p:nvSpPr>
          <p:cNvPr id="10" name="向左箭號 9">
            <a:hlinkClick r:id="rId6" action="ppaction://hlinksldjump"/>
          </p:cNvPr>
          <p:cNvSpPr/>
          <p:nvPr/>
        </p:nvSpPr>
        <p:spPr bwMode="auto">
          <a:xfrm>
            <a:off x="9515989" y="6165304"/>
            <a:ext cx="360040" cy="360040"/>
          </a:xfrm>
          <a:prstGeom prst="leftArrow">
            <a:avLst/>
          </a:prstGeom>
          <a:solidFill>
            <a:schemeClr val="tx2">
              <a:lumMod val="40000"/>
              <a:lumOff val="60000"/>
            </a:schemeClr>
          </a:solidFill>
          <a:ln w="9525" cap="flat" cmpd="sng" algn="ctr">
            <a:noFill/>
            <a:prstDash val="solid"/>
            <a:round/>
            <a:headEnd type="none" w="med" len="med"/>
            <a:tailEnd type="none" w="med" len="med"/>
          </a:ln>
          <a:effectLst/>
        </p:spPr>
        <p:txBody>
          <a:bodyPr vert="horz" wrap="square" lIns="91440" tIns="91440" rIns="91440" bIns="91440" numCol="1" rtlCol="0" anchor="ctr" anchorCtr="1" compatLnSpc="1">
            <a:prstTxWarp prst="textNoShape">
              <a:avLst/>
            </a:prstTxWarp>
            <a:noAutofit/>
          </a:bodyPr>
          <a:lstStyle/>
          <a:p>
            <a:pPr algn="ctr" defTabSz="889000"/>
            <a:endParaRPr lang="en-US" b="1" dirty="0">
              <a:solidFill>
                <a:srgbClr val="FFFFFF"/>
              </a:solidFill>
            </a:endParaRPr>
          </a:p>
        </p:txBody>
      </p:sp>
      <p:sp>
        <p:nvSpPr>
          <p:cNvPr id="13" name="標題 1"/>
          <p:cNvSpPr txBox="1">
            <a:spLocks/>
          </p:cNvSpPr>
          <p:nvPr/>
        </p:nvSpPr>
        <p:spPr bwMode="auto">
          <a:xfrm>
            <a:off x="471223" y="6021288"/>
            <a:ext cx="8963554" cy="491865"/>
          </a:xfrm>
          <a:prstGeom prst="rect">
            <a:avLst/>
          </a:prstGeom>
          <a:noFill/>
          <a:ln w="9525" algn="ctr">
            <a:noFill/>
            <a:miter lim="800000"/>
            <a:headEnd/>
            <a:tailEnd/>
          </a:ln>
          <a:effectLst/>
        </p:spPr>
        <p:txBody>
          <a:bodyPr vert="horz" wrap="square" lIns="0" tIns="44339" rIns="0" bIns="44339" numCol="1" anchor="b" anchorCtr="0" compatLnSpc="1">
            <a:prstTxWarp prst="textNoShape">
              <a:avLst/>
            </a:prstTxWarp>
          </a:bodyPr>
          <a:lstStyle>
            <a:lvl1pPr algn="l" defTabSz="886996" rtl="0" eaLnBrk="1" fontAlgn="base" hangingPunct="1">
              <a:spcBef>
                <a:spcPct val="0"/>
              </a:spcBef>
              <a:spcAft>
                <a:spcPct val="0"/>
              </a:spcAft>
              <a:defRPr sz="2400" b="1">
                <a:solidFill>
                  <a:schemeClr val="tx1"/>
                </a:solidFill>
                <a:latin typeface="+mj-lt"/>
                <a:ea typeface="+mj-ea"/>
                <a:cs typeface="+mj-cs"/>
              </a:defRPr>
            </a:lvl1pPr>
            <a:lvl2pPr algn="l" defTabSz="886996" rtl="0" eaLnBrk="1" fontAlgn="base" hangingPunct="1">
              <a:spcBef>
                <a:spcPct val="0"/>
              </a:spcBef>
              <a:spcAft>
                <a:spcPct val="0"/>
              </a:spcAft>
              <a:defRPr sz="2400" b="1">
                <a:solidFill>
                  <a:schemeClr val="tx2"/>
                </a:solidFill>
                <a:latin typeface="Trebuchet MS" pitchFamily="34" charset="0"/>
                <a:cs typeface="Arial" charset="0"/>
              </a:defRPr>
            </a:lvl2pPr>
            <a:lvl3pPr algn="l" defTabSz="886996" rtl="0" eaLnBrk="1" fontAlgn="base" hangingPunct="1">
              <a:spcBef>
                <a:spcPct val="0"/>
              </a:spcBef>
              <a:spcAft>
                <a:spcPct val="0"/>
              </a:spcAft>
              <a:defRPr sz="2400" b="1">
                <a:solidFill>
                  <a:schemeClr val="tx2"/>
                </a:solidFill>
                <a:latin typeface="Trebuchet MS" pitchFamily="34" charset="0"/>
                <a:cs typeface="Arial" charset="0"/>
              </a:defRPr>
            </a:lvl3pPr>
            <a:lvl4pPr algn="l" defTabSz="886996" rtl="0" eaLnBrk="1" fontAlgn="base" hangingPunct="1">
              <a:spcBef>
                <a:spcPct val="0"/>
              </a:spcBef>
              <a:spcAft>
                <a:spcPct val="0"/>
              </a:spcAft>
              <a:defRPr sz="2400" b="1">
                <a:solidFill>
                  <a:schemeClr val="tx2"/>
                </a:solidFill>
                <a:latin typeface="Trebuchet MS" pitchFamily="34" charset="0"/>
                <a:cs typeface="Arial" charset="0"/>
              </a:defRPr>
            </a:lvl4pPr>
            <a:lvl5pPr algn="l" defTabSz="886996" rtl="0" eaLnBrk="1" fontAlgn="base" hangingPunct="1">
              <a:spcBef>
                <a:spcPct val="0"/>
              </a:spcBef>
              <a:spcAft>
                <a:spcPct val="0"/>
              </a:spcAft>
              <a:defRPr sz="2400" b="1">
                <a:solidFill>
                  <a:schemeClr val="tx2"/>
                </a:solidFill>
                <a:latin typeface="Trebuchet MS" pitchFamily="34" charset="0"/>
                <a:cs typeface="Arial" charset="0"/>
              </a:defRPr>
            </a:lvl5pPr>
            <a:lvl6pPr marL="456165" algn="l" defTabSz="886996" rtl="0" eaLnBrk="1" fontAlgn="base" hangingPunct="1">
              <a:spcBef>
                <a:spcPct val="0"/>
              </a:spcBef>
              <a:spcAft>
                <a:spcPct val="0"/>
              </a:spcAft>
              <a:defRPr sz="2400" b="1">
                <a:solidFill>
                  <a:schemeClr val="tx2"/>
                </a:solidFill>
                <a:latin typeface="Trebuchet MS" pitchFamily="34" charset="0"/>
                <a:cs typeface="Arial" charset="0"/>
              </a:defRPr>
            </a:lvl6pPr>
            <a:lvl7pPr marL="912337" algn="l" defTabSz="886996" rtl="0" eaLnBrk="1" fontAlgn="base" hangingPunct="1">
              <a:spcBef>
                <a:spcPct val="0"/>
              </a:spcBef>
              <a:spcAft>
                <a:spcPct val="0"/>
              </a:spcAft>
              <a:defRPr sz="2400" b="1">
                <a:solidFill>
                  <a:schemeClr val="tx2"/>
                </a:solidFill>
                <a:latin typeface="Trebuchet MS" pitchFamily="34" charset="0"/>
                <a:cs typeface="Arial" charset="0"/>
              </a:defRPr>
            </a:lvl7pPr>
            <a:lvl8pPr marL="1368498" algn="l" defTabSz="886996" rtl="0" eaLnBrk="1" fontAlgn="base" hangingPunct="1">
              <a:spcBef>
                <a:spcPct val="0"/>
              </a:spcBef>
              <a:spcAft>
                <a:spcPct val="0"/>
              </a:spcAft>
              <a:defRPr sz="2400" b="1">
                <a:solidFill>
                  <a:schemeClr val="tx2"/>
                </a:solidFill>
                <a:latin typeface="Trebuchet MS" pitchFamily="34" charset="0"/>
                <a:cs typeface="Arial" charset="0"/>
              </a:defRPr>
            </a:lvl8pPr>
            <a:lvl9pPr marL="1824672" algn="l" defTabSz="886996" rtl="0" eaLnBrk="1" fontAlgn="base" hangingPunct="1">
              <a:spcBef>
                <a:spcPct val="0"/>
              </a:spcBef>
              <a:spcAft>
                <a:spcPct val="0"/>
              </a:spcAft>
              <a:defRPr sz="2400" b="1">
                <a:solidFill>
                  <a:schemeClr val="tx2"/>
                </a:solidFill>
                <a:latin typeface="Trebuchet MS" pitchFamily="34" charset="0"/>
                <a:cs typeface="Arial" charset="0"/>
              </a:defRPr>
            </a:lvl9pPr>
          </a:lstStyle>
          <a:p>
            <a:r>
              <a:rPr lang="en-US" altLang="zh-TW" sz="1200" b="0" kern="0" baseline="30000" dirty="0" smtClean="0">
                <a:latin typeface="微軟正黑體" panose="020B0604030504040204" pitchFamily="34" charset="-120"/>
                <a:ea typeface="微軟正黑體" panose="020B0604030504040204" pitchFamily="34" charset="-120"/>
              </a:rPr>
              <a:t>5</a:t>
            </a:r>
            <a:r>
              <a:rPr lang="en-US" altLang="zh-TW" sz="1200" b="0" kern="0" dirty="0" smtClean="0">
                <a:latin typeface="微軟正黑體" panose="020B0604030504040204" pitchFamily="34" charset="-120"/>
                <a:ea typeface="微軟正黑體" panose="020B0604030504040204" pitchFamily="34" charset="-120"/>
              </a:rPr>
              <a:t>Neto, J.L., A.A. </a:t>
            </a:r>
            <a:r>
              <a:rPr lang="en-US" altLang="zh-TW" sz="1200" b="0" kern="0" dirty="0" err="1" smtClean="0">
                <a:latin typeface="微軟正黑體" panose="020B0604030504040204" pitchFamily="34" charset="-120"/>
                <a:ea typeface="微軟正黑體" panose="020B0604030504040204" pitchFamily="34" charset="-120"/>
              </a:rPr>
              <a:t>Freitas</a:t>
            </a:r>
            <a:r>
              <a:rPr lang="en-US" altLang="zh-TW" sz="1200" b="0" kern="0" dirty="0" smtClean="0">
                <a:latin typeface="微軟正黑體" panose="020B0604030504040204" pitchFamily="34" charset="-120"/>
                <a:ea typeface="微軟正黑體" panose="020B0604030504040204" pitchFamily="34" charset="-120"/>
              </a:rPr>
              <a:t> and C.A.A. </a:t>
            </a:r>
            <a:r>
              <a:rPr lang="en-US" altLang="zh-TW" sz="1200" b="0" kern="0" dirty="0" err="1" smtClean="0">
                <a:latin typeface="微軟正黑體" panose="020B0604030504040204" pitchFamily="34" charset="-120"/>
                <a:ea typeface="微軟正黑體" panose="020B0604030504040204" pitchFamily="34" charset="-120"/>
              </a:rPr>
              <a:t>Kaestner</a:t>
            </a:r>
            <a:r>
              <a:rPr lang="en-US" altLang="zh-TW" sz="1200" b="0" kern="0" dirty="0" smtClean="0">
                <a:latin typeface="微軟正黑體" panose="020B0604030504040204" pitchFamily="34" charset="-120"/>
                <a:ea typeface="微軟正黑體" panose="020B0604030504040204" pitchFamily="34" charset="-120"/>
              </a:rPr>
              <a:t> (2002). </a:t>
            </a:r>
            <a:r>
              <a:rPr lang="en-US" altLang="zh-TW" sz="1200" b="0" i="1" kern="0" dirty="0" smtClean="0">
                <a:latin typeface="微軟正黑體" panose="020B0604030504040204" pitchFamily="34" charset="-120"/>
                <a:ea typeface="微軟正黑體" panose="020B0604030504040204" pitchFamily="34" charset="-120"/>
                <a:hlinkClick r:id="rId7"/>
              </a:rPr>
              <a:t>Automatic Text Summarization using a Machine Learning Approach</a:t>
            </a:r>
            <a:r>
              <a:rPr lang="en-US" altLang="zh-TW" sz="1200" b="0" i="1" kern="0" dirty="0" smtClean="0">
                <a:latin typeface="微軟正黑體" panose="020B0604030504040204" pitchFamily="34" charset="-120"/>
                <a:ea typeface="微軟正黑體" panose="020B0604030504040204" pitchFamily="34" charset="-120"/>
              </a:rPr>
              <a:t>.</a:t>
            </a:r>
          </a:p>
          <a:p>
            <a:r>
              <a:rPr lang="en-US" altLang="zh-TW" sz="1200" b="0" kern="0" baseline="30000" dirty="0" smtClean="0">
                <a:latin typeface="微軟正黑體" panose="020B0604030504040204" pitchFamily="34" charset="-120"/>
                <a:ea typeface="微軟正黑體" panose="020B0604030504040204" pitchFamily="34" charset="-120"/>
              </a:rPr>
              <a:t>6</a:t>
            </a:r>
            <a:r>
              <a:rPr lang="en-US" altLang="zh-TW" sz="1200" b="0" kern="0" dirty="0" smtClean="0">
                <a:latin typeface="微軟正黑體" panose="020B0604030504040204" pitchFamily="34" charset="-120"/>
                <a:ea typeface="微軟正黑體" panose="020B0604030504040204" pitchFamily="34" charset="-120"/>
              </a:rPr>
              <a:t>Jurafsky, D. and J.H. Martin. (2009). </a:t>
            </a:r>
            <a:r>
              <a:rPr lang="en-US" altLang="zh-TW" sz="1200" b="0" i="1" kern="0" dirty="0" smtClean="0">
                <a:latin typeface="微軟正黑體" panose="020B0604030504040204" pitchFamily="34" charset="-120"/>
                <a:ea typeface="微軟正黑體" panose="020B0604030504040204" pitchFamily="34" charset="-120"/>
                <a:hlinkClick r:id="rId8"/>
              </a:rPr>
              <a:t>Speech and Language Processing</a:t>
            </a:r>
            <a:r>
              <a:rPr lang="en-US" altLang="zh-TW" sz="1200" b="0" i="1" kern="0" dirty="0" smtClean="0">
                <a:latin typeface="微軟正黑體" panose="020B0604030504040204" pitchFamily="34" charset="-120"/>
                <a:ea typeface="微軟正黑體" panose="020B0604030504040204" pitchFamily="34" charset="-120"/>
              </a:rPr>
              <a:t>.</a:t>
            </a:r>
          </a:p>
          <a:p>
            <a:r>
              <a:rPr lang="en-US" altLang="zh-TW" sz="1200" b="0" kern="0" baseline="30000" dirty="0">
                <a:latin typeface="微軟正黑體" panose="020B0604030504040204" pitchFamily="34" charset="-120"/>
                <a:ea typeface="微軟正黑體" panose="020B0604030504040204" pitchFamily="34" charset="-120"/>
              </a:rPr>
              <a:t>7</a:t>
            </a:r>
            <a:r>
              <a:rPr lang="en-US" altLang="zh-TW" sz="1200" b="0" kern="0" dirty="0" smtClean="0">
                <a:latin typeface="微軟正黑體" panose="020B0604030504040204" pitchFamily="34" charset="-120"/>
                <a:ea typeface="微軟正黑體" panose="020B0604030504040204" pitchFamily="34" charset="-120"/>
              </a:rPr>
              <a:t>Svore, K.M., L. </a:t>
            </a:r>
            <a:r>
              <a:rPr lang="en-US" altLang="zh-TW" sz="1200" b="0" kern="0" dirty="0" err="1" smtClean="0">
                <a:latin typeface="微軟正黑體" panose="020B0604030504040204" pitchFamily="34" charset="-120"/>
                <a:ea typeface="微軟正黑體" panose="020B0604030504040204" pitchFamily="34" charset="-120"/>
              </a:rPr>
              <a:t>Vanderwende</a:t>
            </a:r>
            <a:r>
              <a:rPr lang="en-US" altLang="zh-TW" sz="1200" b="0" kern="0" dirty="0" smtClean="0">
                <a:latin typeface="微軟正黑體" panose="020B0604030504040204" pitchFamily="34" charset="-120"/>
                <a:ea typeface="微軟正黑體" panose="020B0604030504040204" pitchFamily="34" charset="-120"/>
              </a:rPr>
              <a:t> and C.J. Burges (2007) </a:t>
            </a:r>
            <a:r>
              <a:rPr lang="en-US" altLang="zh-TW" sz="1200" b="0" i="1" kern="0" dirty="0" smtClean="0">
                <a:latin typeface="微軟正黑體" panose="020B0604030504040204" pitchFamily="34" charset="-120"/>
                <a:ea typeface="微軟正黑體" panose="020B0604030504040204" pitchFamily="34" charset="-120"/>
                <a:hlinkClick r:id="rId9"/>
              </a:rPr>
              <a:t>Enhancing Single-document Summarization by Combining </a:t>
            </a:r>
            <a:r>
              <a:rPr lang="en-US" altLang="zh-TW" sz="1200" b="0" i="1" kern="0" dirty="0" err="1" smtClean="0">
                <a:latin typeface="微軟正黑體" panose="020B0604030504040204" pitchFamily="34" charset="-120"/>
                <a:ea typeface="微軟正黑體" panose="020B0604030504040204" pitchFamily="34" charset="-120"/>
                <a:hlinkClick r:id="rId9"/>
              </a:rPr>
              <a:t>RankNet</a:t>
            </a:r>
            <a:r>
              <a:rPr lang="en-US" altLang="zh-TW" sz="1200" b="0" i="1" kern="0" dirty="0" smtClean="0">
                <a:latin typeface="微軟正黑體" panose="020B0604030504040204" pitchFamily="34" charset="-120"/>
                <a:ea typeface="微軟正黑體" panose="020B0604030504040204" pitchFamily="34" charset="-120"/>
                <a:hlinkClick r:id="rId9"/>
              </a:rPr>
              <a:t> and Third-party Sources</a:t>
            </a:r>
            <a:r>
              <a:rPr lang="en-US" altLang="zh-TW" sz="1200" b="0" i="1" kern="0" dirty="0" smtClean="0">
                <a:latin typeface="微軟正黑體" panose="020B0604030504040204" pitchFamily="34" charset="-120"/>
                <a:ea typeface="微軟正黑體" panose="020B0604030504040204" pitchFamily="34" charset="-120"/>
              </a:rPr>
              <a:t>. </a:t>
            </a:r>
            <a:endParaRPr lang="zh-TW" altLang="en-US" sz="1200" b="0" kern="0" dirty="0">
              <a:latin typeface="微軟正黑體" panose="020B0604030504040204" pitchFamily="34" charset="-120"/>
              <a:ea typeface="微軟正黑體" panose="020B0604030504040204" pitchFamily="34" charset="-120"/>
            </a:endParaRPr>
          </a:p>
        </p:txBody>
      </p:sp>
      <p:cxnSp>
        <p:nvCxnSpPr>
          <p:cNvPr id="14" name="直線接點 13"/>
          <p:cNvCxnSpPr/>
          <p:nvPr/>
        </p:nvCxnSpPr>
        <p:spPr bwMode="auto">
          <a:xfrm flipV="1">
            <a:off x="471223" y="5661247"/>
            <a:ext cx="4481777" cy="1"/>
          </a:xfrm>
          <a:prstGeom prst="line">
            <a:avLst/>
          </a:prstGeom>
          <a:noFill/>
          <a:ln w="9525" cap="flat" cmpd="sng" algn="ctr">
            <a:solidFill>
              <a:schemeClr val="tx1">
                <a:lumMod val="75000"/>
                <a:lumOff val="25000"/>
              </a:schemeClr>
            </a:solidFill>
            <a:prstDash val="solid"/>
            <a:round/>
            <a:headEnd type="none" w="med" len="med"/>
            <a:tailEnd type="none"/>
          </a:ln>
          <a:effectLst/>
        </p:spPr>
      </p:cxnSp>
      <p:sp>
        <p:nvSpPr>
          <p:cNvPr id="16" name="文字方塊 15"/>
          <p:cNvSpPr txBox="1"/>
          <p:nvPr/>
        </p:nvSpPr>
        <p:spPr>
          <a:xfrm>
            <a:off x="5655078" y="2567473"/>
            <a:ext cx="3276084" cy="369332"/>
          </a:xfrm>
          <a:prstGeom prst="rect">
            <a:avLst/>
          </a:prstGeom>
          <a:noFill/>
          <a:ln>
            <a:noFill/>
          </a:ln>
        </p:spPr>
        <p:txBody>
          <a:bodyPr wrap="square" rtlCol="0">
            <a:spAutoFit/>
          </a:bodyPr>
          <a:lstStyle/>
          <a:p>
            <a:pPr marL="285750" indent="-285750">
              <a:buFont typeface="Arial" panose="020B0604020202020204" pitchFamily="34" charset="0"/>
              <a:buChar char="•"/>
            </a:pPr>
            <a:r>
              <a:rPr lang="en-US" altLang="zh-TW" dirty="0" smtClean="0">
                <a:ln>
                  <a:noFill/>
                </a:ln>
              </a:rPr>
              <a:t>E.g. NetSum</a:t>
            </a:r>
            <a:r>
              <a:rPr lang="en-US" altLang="zh-TW" baseline="30000" dirty="0"/>
              <a:t>7</a:t>
            </a:r>
            <a:endParaRPr lang="en-US" altLang="zh-TW" baseline="30000" dirty="0" smtClean="0">
              <a:ln>
                <a:noFill/>
              </a:ln>
            </a:endParaRPr>
          </a:p>
        </p:txBody>
      </p:sp>
    </p:spTree>
    <p:extLst>
      <p:ext uri="{BB962C8B-B14F-4D97-AF65-F5344CB8AC3E}">
        <p14:creationId xmlns:p14="http://schemas.microsoft.com/office/powerpoint/2010/main" val="2288627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sz="3600" dirty="0" smtClean="0">
                <a:latin typeface="微軟正黑體" panose="020B0604030504040204" pitchFamily="34" charset="-120"/>
                <a:ea typeface="微軟正黑體" panose="020B0604030504040204" pitchFamily="34" charset="-120"/>
              </a:rPr>
              <a:t>報告概要</a:t>
            </a:r>
            <a:endParaRPr lang="zh-TW" altLang="en-US" sz="3600" dirty="0">
              <a:latin typeface="微軟正黑體" panose="020B0604030504040204" pitchFamily="34" charset="-120"/>
              <a:ea typeface="微軟正黑體" panose="020B0604030504040204" pitchFamily="34" charset="-120"/>
            </a:endParaRPr>
          </a:p>
        </p:txBody>
      </p:sp>
      <p:sp>
        <p:nvSpPr>
          <p:cNvPr id="3" name="文字版面配置區 2"/>
          <p:cNvSpPr>
            <a:spLocks noGrp="1"/>
          </p:cNvSpPr>
          <p:nvPr>
            <p:ph type="body" sz="quarter" idx="10"/>
          </p:nvPr>
        </p:nvSpPr>
        <p:spPr/>
        <p:txBody>
          <a:bodyPr/>
          <a:lstStyle/>
          <a:p>
            <a:pPr marL="729248" lvl="1" indent="-285750">
              <a:buFont typeface="Arial" panose="020B0604020202020204" pitchFamily="34" charset="0"/>
              <a:buChar char="•"/>
            </a:pPr>
            <a:r>
              <a:rPr lang="zh-TW" altLang="en-US" sz="2800" dirty="0">
                <a:latin typeface="+mn-ea"/>
                <a:ea typeface="+mn-ea"/>
              </a:rPr>
              <a:t>文本挖掘</a:t>
            </a:r>
            <a:endParaRPr lang="en-US" altLang="zh-TW" sz="2800" dirty="0" smtClean="0">
              <a:latin typeface="+mn-ea"/>
              <a:ea typeface="+mn-ea"/>
            </a:endParaRPr>
          </a:p>
          <a:p>
            <a:pPr marL="1172746" lvl="2" indent="-285750">
              <a:buFont typeface="Arial" panose="020B0604020202020204" pitchFamily="34" charset="0"/>
              <a:buChar char="•"/>
            </a:pPr>
            <a:r>
              <a:rPr lang="zh-TW" altLang="en-US" sz="2800" dirty="0" smtClean="0">
                <a:latin typeface="+mn-ea"/>
                <a:ea typeface="+mn-ea"/>
              </a:rPr>
              <a:t>長文摘要</a:t>
            </a:r>
            <a:endParaRPr lang="en-US" altLang="zh-TW" sz="2800" dirty="0" smtClean="0">
              <a:latin typeface="+mn-ea"/>
              <a:ea typeface="+mn-ea"/>
            </a:endParaRPr>
          </a:p>
          <a:p>
            <a:pPr marL="1172746" lvl="2" indent="-285750">
              <a:buFont typeface="Arial" panose="020B0604020202020204" pitchFamily="34" charset="0"/>
              <a:buChar char="•"/>
            </a:pPr>
            <a:r>
              <a:rPr lang="zh-TW" altLang="en-US" sz="2800" dirty="0" smtClean="0">
                <a:latin typeface="+mn-ea"/>
                <a:ea typeface="+mn-ea"/>
              </a:rPr>
              <a:t>情緒分析</a:t>
            </a:r>
            <a:endParaRPr lang="en-US" altLang="zh-TW" sz="2800" dirty="0" smtClean="0">
              <a:latin typeface="+mn-ea"/>
              <a:ea typeface="+mn-ea"/>
            </a:endParaRPr>
          </a:p>
          <a:p>
            <a:pPr marL="729248" lvl="1" indent="-285750">
              <a:buFont typeface="Arial" panose="020B0604020202020204" pitchFamily="34" charset="0"/>
              <a:buChar char="•"/>
            </a:pPr>
            <a:r>
              <a:rPr lang="zh-TW" altLang="en-US" sz="2800" dirty="0" smtClean="0">
                <a:latin typeface="+mn-ea"/>
                <a:ea typeface="+mn-ea"/>
              </a:rPr>
              <a:t>詞雲</a:t>
            </a:r>
            <a:endParaRPr lang="en-US" altLang="zh-TW" sz="2800" dirty="0" smtClean="0">
              <a:latin typeface="+mn-ea"/>
              <a:ea typeface="+mn-ea"/>
            </a:endParaRPr>
          </a:p>
          <a:p>
            <a:pPr marL="729248" lvl="1" indent="-285750">
              <a:buFont typeface="Arial" panose="020B0604020202020204" pitchFamily="34" charset="0"/>
              <a:buChar char="•"/>
            </a:pPr>
            <a:r>
              <a:rPr lang="zh-TW" altLang="en-US" sz="2800" dirty="0">
                <a:latin typeface="+mn-ea"/>
              </a:rPr>
              <a:t>聲</a:t>
            </a:r>
            <a:r>
              <a:rPr lang="zh-TW" altLang="en-US" sz="2800" dirty="0" smtClean="0">
                <a:latin typeface="+mn-ea"/>
              </a:rPr>
              <a:t>量</a:t>
            </a:r>
            <a:endParaRPr lang="en-US" altLang="zh-TW" sz="2800" dirty="0" smtClean="0">
              <a:latin typeface="+mn-ea"/>
              <a:ea typeface="+mn-ea"/>
            </a:endParaRPr>
          </a:p>
          <a:p>
            <a:pPr marL="729248" lvl="1" indent="-285750">
              <a:buFont typeface="Arial" panose="020B0604020202020204" pitchFamily="34" charset="0"/>
              <a:buChar char="•"/>
            </a:pPr>
            <a:r>
              <a:rPr lang="zh-TW" altLang="en-US" sz="2800" dirty="0" smtClean="0">
                <a:latin typeface="+mn-ea"/>
                <a:ea typeface="+mn-ea"/>
              </a:rPr>
              <a:t>企業</a:t>
            </a:r>
            <a:r>
              <a:rPr lang="zh-TW" altLang="en-US" sz="2800" dirty="0">
                <a:latin typeface="+mn-ea"/>
                <a:ea typeface="+mn-ea"/>
              </a:rPr>
              <a:t>關聯</a:t>
            </a:r>
            <a:endParaRPr lang="en-US" altLang="zh-TW" sz="2800" dirty="0" smtClean="0">
              <a:latin typeface="+mn-ea"/>
              <a:ea typeface="+mn-ea"/>
            </a:endParaRPr>
          </a:p>
        </p:txBody>
      </p:sp>
    </p:spTree>
    <p:extLst>
      <p:ext uri="{BB962C8B-B14F-4D97-AF65-F5344CB8AC3E}">
        <p14:creationId xmlns:p14="http://schemas.microsoft.com/office/powerpoint/2010/main" val="12934392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600" dirty="0"/>
              <a:t>Text Summarization </a:t>
            </a:r>
            <a:r>
              <a:rPr lang="zh-TW" altLang="en-US" sz="3600" dirty="0"/>
              <a:t>長文摘要</a:t>
            </a:r>
            <a:endParaRPr lang="zh-TW" altLang="en-US" sz="3600" dirty="0">
              <a:latin typeface="微軟正黑體" panose="020B0604030504040204" pitchFamily="34" charset="-120"/>
              <a:ea typeface="微軟正黑體" panose="020B0604030504040204" pitchFamily="34" charset="-120"/>
            </a:endParaRPr>
          </a:p>
        </p:txBody>
      </p:sp>
      <p:sp>
        <p:nvSpPr>
          <p:cNvPr id="5" name="文字方塊 4"/>
          <p:cNvSpPr txBox="1"/>
          <p:nvPr/>
        </p:nvSpPr>
        <p:spPr>
          <a:xfrm>
            <a:off x="3333000" y="1052736"/>
            <a:ext cx="3240000" cy="707886"/>
          </a:xfrm>
          <a:prstGeom prst="rect">
            <a:avLst/>
          </a:prstGeom>
          <a:noFill/>
          <a:ln>
            <a:solidFill>
              <a:schemeClr val="tx1"/>
            </a:solidFill>
          </a:ln>
        </p:spPr>
        <p:txBody>
          <a:bodyPr wrap="square" rtlCol="0">
            <a:spAutoFit/>
          </a:bodyPr>
          <a:lstStyle/>
          <a:p>
            <a:pPr algn="ctr"/>
            <a:r>
              <a:rPr lang="en-US" altLang="zh-TW" sz="2000" dirty="0"/>
              <a:t>Cluster Based</a:t>
            </a:r>
          </a:p>
          <a:p>
            <a:pPr algn="ctr"/>
            <a:r>
              <a:rPr lang="zh-TW" altLang="en-US" sz="2000" dirty="0"/>
              <a:t>分群</a:t>
            </a:r>
            <a:endParaRPr lang="en-US" sz="2000" dirty="0"/>
          </a:p>
        </p:txBody>
      </p:sp>
      <p:sp>
        <p:nvSpPr>
          <p:cNvPr id="8" name="文字方塊 7"/>
          <p:cNvSpPr txBox="1"/>
          <p:nvPr/>
        </p:nvSpPr>
        <p:spPr>
          <a:xfrm>
            <a:off x="776537" y="2100912"/>
            <a:ext cx="3888432" cy="3477875"/>
          </a:xfrm>
          <a:prstGeom prst="rect">
            <a:avLst/>
          </a:prstGeom>
          <a:noFill/>
          <a:ln>
            <a:noFill/>
          </a:ln>
        </p:spPr>
        <p:txBody>
          <a:bodyPr wrap="square" rtlCol="0">
            <a:spAutoFit/>
          </a:bodyPr>
          <a:lstStyle/>
          <a:p>
            <a:pPr marL="285750" indent="-285750">
              <a:buFont typeface="Arial" panose="020B0604020202020204" pitchFamily="34" charset="0"/>
              <a:buChar char="•"/>
            </a:pPr>
            <a:r>
              <a:rPr lang="zh-TW" altLang="en-US" sz="2200" dirty="0" smtClean="0"/>
              <a:t>使用相似計算把類似的句子聚類成同一個分組 </a:t>
            </a:r>
            <a:r>
              <a:rPr lang="en-US" altLang="zh-TW" sz="2200" dirty="0" smtClean="0"/>
              <a:t>(clustering)</a:t>
            </a:r>
          </a:p>
          <a:p>
            <a:pPr marL="285750" indent="-285750">
              <a:buFont typeface="Arial" panose="020B0604020202020204" pitchFamily="34" charset="0"/>
              <a:buChar char="•"/>
            </a:pPr>
            <a:endParaRPr lang="en-US" altLang="zh-TW" sz="2200" dirty="0"/>
          </a:p>
          <a:p>
            <a:pPr marL="285750" indent="-285750">
              <a:buFont typeface="Arial" panose="020B0604020202020204" pitchFamily="34" charset="0"/>
              <a:buChar char="•"/>
            </a:pPr>
            <a:r>
              <a:rPr lang="zh-TW" altLang="en-US" sz="2200" dirty="0" smtClean="0"/>
              <a:t>不同的分組代表不同的話題</a:t>
            </a:r>
            <a:r>
              <a:rPr lang="en-US" altLang="zh-TW" sz="2200" dirty="0" smtClean="0"/>
              <a:t>,</a:t>
            </a:r>
            <a:r>
              <a:rPr lang="zh-TW" altLang="en-US" sz="2200" dirty="0" smtClean="0"/>
              <a:t>然後從每個分組得到高分的句子抽出來做摘要</a:t>
            </a:r>
            <a:endParaRPr lang="en-US" altLang="zh-TW" sz="2200" dirty="0" smtClean="0"/>
          </a:p>
          <a:p>
            <a:pPr marL="285750" indent="-285750">
              <a:buFont typeface="Arial" panose="020B0604020202020204" pitchFamily="34" charset="0"/>
              <a:buChar char="•"/>
            </a:pPr>
            <a:endParaRPr lang="en-US" altLang="zh-TW" sz="2200" dirty="0" smtClean="0"/>
          </a:p>
          <a:p>
            <a:pPr marL="285750" indent="-285750">
              <a:buFont typeface="Arial" panose="020B0604020202020204" pitchFamily="34" charset="0"/>
              <a:buChar char="•"/>
            </a:pPr>
            <a:r>
              <a:rPr lang="zh-TW" altLang="en-US" sz="2200" dirty="0" smtClean="0"/>
              <a:t>高分數的句子會最類似</a:t>
            </a:r>
            <a:r>
              <a:rPr lang="zh-TW" altLang="en-US" sz="2200" dirty="0"/>
              <a:t>分組</a:t>
            </a:r>
            <a:r>
              <a:rPr lang="zh-TW" altLang="en-US" sz="2200" dirty="0" smtClean="0"/>
              <a:t>的中心</a:t>
            </a:r>
            <a:r>
              <a:rPr lang="en-US" altLang="zh-TW" sz="2200" dirty="0" smtClean="0"/>
              <a:t>(</a:t>
            </a:r>
            <a:r>
              <a:rPr lang="en-US" altLang="zh-TW" sz="2200" dirty="0" smtClean="0"/>
              <a:t>centroid)</a:t>
            </a:r>
            <a:r>
              <a:rPr lang="en-US" altLang="zh-TW" sz="2200" baseline="30000" dirty="0"/>
              <a:t>8</a:t>
            </a:r>
            <a:endParaRPr lang="en-US" sz="2200" baseline="30000" dirty="0" smtClean="0"/>
          </a:p>
        </p:txBody>
      </p:sp>
      <p:pic>
        <p:nvPicPr>
          <p:cNvPr id="10242" name="Picture 2" descr="C:\Users\YB0002777\Desktop\輿情平台\Social Listening Steps\Cluster Based Summarization Mode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9024" y="1911035"/>
            <a:ext cx="4219575" cy="3857625"/>
          </a:xfrm>
          <a:prstGeom prst="rect">
            <a:avLst/>
          </a:prstGeom>
          <a:noFill/>
          <a:extLst>
            <a:ext uri="{909E8E84-426E-40DD-AFC4-6F175D3DCCD1}">
              <a14:hiddenFill xmlns:a14="http://schemas.microsoft.com/office/drawing/2010/main">
                <a:solidFill>
                  <a:srgbClr val="FFFFFF"/>
                </a:solidFill>
              </a14:hiddenFill>
            </a:ext>
          </a:extLst>
        </p:spPr>
      </p:pic>
      <p:sp>
        <p:nvSpPr>
          <p:cNvPr id="6" name="向左箭號 5">
            <a:hlinkClick r:id="rId4" action="ppaction://hlinksldjump"/>
          </p:cNvPr>
          <p:cNvSpPr/>
          <p:nvPr/>
        </p:nvSpPr>
        <p:spPr bwMode="auto">
          <a:xfrm>
            <a:off x="9515989" y="6165304"/>
            <a:ext cx="360040" cy="360040"/>
          </a:xfrm>
          <a:prstGeom prst="leftArrow">
            <a:avLst/>
          </a:prstGeom>
          <a:solidFill>
            <a:schemeClr val="tx2">
              <a:lumMod val="40000"/>
              <a:lumOff val="60000"/>
            </a:schemeClr>
          </a:solidFill>
          <a:ln w="9525" cap="flat" cmpd="sng" algn="ctr">
            <a:noFill/>
            <a:prstDash val="solid"/>
            <a:round/>
            <a:headEnd type="none" w="med" len="med"/>
            <a:tailEnd type="none" w="med" len="med"/>
          </a:ln>
          <a:effectLst/>
        </p:spPr>
        <p:txBody>
          <a:bodyPr vert="horz" wrap="square" lIns="91440" tIns="91440" rIns="91440" bIns="91440" numCol="1" rtlCol="0" anchor="ctr" anchorCtr="1" compatLnSpc="1">
            <a:prstTxWarp prst="textNoShape">
              <a:avLst/>
            </a:prstTxWarp>
            <a:noAutofit/>
          </a:bodyPr>
          <a:lstStyle/>
          <a:p>
            <a:pPr algn="ctr" defTabSz="889000"/>
            <a:endParaRPr lang="en-US" b="1" dirty="0">
              <a:solidFill>
                <a:srgbClr val="FFFFFF"/>
              </a:solidFill>
            </a:endParaRPr>
          </a:p>
        </p:txBody>
      </p:sp>
      <p:grpSp>
        <p:nvGrpSpPr>
          <p:cNvPr id="7" name="群組 6"/>
          <p:cNvGrpSpPr/>
          <p:nvPr/>
        </p:nvGrpSpPr>
        <p:grpSpPr>
          <a:xfrm>
            <a:off x="471223" y="6217614"/>
            <a:ext cx="8963554" cy="295538"/>
            <a:chOff x="471223" y="6021288"/>
            <a:chExt cx="8963554" cy="491865"/>
          </a:xfrm>
        </p:grpSpPr>
        <p:sp>
          <p:nvSpPr>
            <p:cNvPr id="9" name="標題 1"/>
            <p:cNvSpPr txBox="1">
              <a:spLocks/>
            </p:cNvSpPr>
            <p:nvPr/>
          </p:nvSpPr>
          <p:spPr bwMode="auto">
            <a:xfrm>
              <a:off x="471223" y="6021288"/>
              <a:ext cx="8963554" cy="491865"/>
            </a:xfrm>
            <a:prstGeom prst="rect">
              <a:avLst/>
            </a:prstGeom>
            <a:noFill/>
            <a:ln w="9525" algn="ctr">
              <a:noFill/>
              <a:miter lim="800000"/>
              <a:headEnd/>
              <a:tailEnd/>
            </a:ln>
            <a:effectLst/>
          </p:spPr>
          <p:txBody>
            <a:bodyPr vert="horz" wrap="square" lIns="0" tIns="44339" rIns="0" bIns="44339" numCol="1" anchor="b" anchorCtr="0" compatLnSpc="1">
              <a:prstTxWarp prst="textNoShape">
                <a:avLst/>
              </a:prstTxWarp>
            </a:bodyPr>
            <a:lstStyle>
              <a:lvl1pPr algn="l" defTabSz="886996" rtl="0" eaLnBrk="1" fontAlgn="base" hangingPunct="1">
                <a:spcBef>
                  <a:spcPct val="0"/>
                </a:spcBef>
                <a:spcAft>
                  <a:spcPct val="0"/>
                </a:spcAft>
                <a:defRPr sz="2400" b="1">
                  <a:solidFill>
                    <a:schemeClr val="tx1"/>
                  </a:solidFill>
                  <a:latin typeface="+mj-lt"/>
                  <a:ea typeface="+mj-ea"/>
                  <a:cs typeface="+mj-cs"/>
                </a:defRPr>
              </a:lvl1pPr>
              <a:lvl2pPr algn="l" defTabSz="886996" rtl="0" eaLnBrk="1" fontAlgn="base" hangingPunct="1">
                <a:spcBef>
                  <a:spcPct val="0"/>
                </a:spcBef>
                <a:spcAft>
                  <a:spcPct val="0"/>
                </a:spcAft>
                <a:defRPr sz="2400" b="1">
                  <a:solidFill>
                    <a:schemeClr val="tx2"/>
                  </a:solidFill>
                  <a:latin typeface="Trebuchet MS" pitchFamily="34" charset="0"/>
                  <a:cs typeface="Arial" charset="0"/>
                </a:defRPr>
              </a:lvl2pPr>
              <a:lvl3pPr algn="l" defTabSz="886996" rtl="0" eaLnBrk="1" fontAlgn="base" hangingPunct="1">
                <a:spcBef>
                  <a:spcPct val="0"/>
                </a:spcBef>
                <a:spcAft>
                  <a:spcPct val="0"/>
                </a:spcAft>
                <a:defRPr sz="2400" b="1">
                  <a:solidFill>
                    <a:schemeClr val="tx2"/>
                  </a:solidFill>
                  <a:latin typeface="Trebuchet MS" pitchFamily="34" charset="0"/>
                  <a:cs typeface="Arial" charset="0"/>
                </a:defRPr>
              </a:lvl3pPr>
              <a:lvl4pPr algn="l" defTabSz="886996" rtl="0" eaLnBrk="1" fontAlgn="base" hangingPunct="1">
                <a:spcBef>
                  <a:spcPct val="0"/>
                </a:spcBef>
                <a:spcAft>
                  <a:spcPct val="0"/>
                </a:spcAft>
                <a:defRPr sz="2400" b="1">
                  <a:solidFill>
                    <a:schemeClr val="tx2"/>
                  </a:solidFill>
                  <a:latin typeface="Trebuchet MS" pitchFamily="34" charset="0"/>
                  <a:cs typeface="Arial" charset="0"/>
                </a:defRPr>
              </a:lvl4pPr>
              <a:lvl5pPr algn="l" defTabSz="886996" rtl="0" eaLnBrk="1" fontAlgn="base" hangingPunct="1">
                <a:spcBef>
                  <a:spcPct val="0"/>
                </a:spcBef>
                <a:spcAft>
                  <a:spcPct val="0"/>
                </a:spcAft>
                <a:defRPr sz="2400" b="1">
                  <a:solidFill>
                    <a:schemeClr val="tx2"/>
                  </a:solidFill>
                  <a:latin typeface="Trebuchet MS" pitchFamily="34" charset="0"/>
                  <a:cs typeface="Arial" charset="0"/>
                </a:defRPr>
              </a:lvl5pPr>
              <a:lvl6pPr marL="456165" algn="l" defTabSz="886996" rtl="0" eaLnBrk="1" fontAlgn="base" hangingPunct="1">
                <a:spcBef>
                  <a:spcPct val="0"/>
                </a:spcBef>
                <a:spcAft>
                  <a:spcPct val="0"/>
                </a:spcAft>
                <a:defRPr sz="2400" b="1">
                  <a:solidFill>
                    <a:schemeClr val="tx2"/>
                  </a:solidFill>
                  <a:latin typeface="Trebuchet MS" pitchFamily="34" charset="0"/>
                  <a:cs typeface="Arial" charset="0"/>
                </a:defRPr>
              </a:lvl6pPr>
              <a:lvl7pPr marL="912337" algn="l" defTabSz="886996" rtl="0" eaLnBrk="1" fontAlgn="base" hangingPunct="1">
                <a:spcBef>
                  <a:spcPct val="0"/>
                </a:spcBef>
                <a:spcAft>
                  <a:spcPct val="0"/>
                </a:spcAft>
                <a:defRPr sz="2400" b="1">
                  <a:solidFill>
                    <a:schemeClr val="tx2"/>
                  </a:solidFill>
                  <a:latin typeface="Trebuchet MS" pitchFamily="34" charset="0"/>
                  <a:cs typeface="Arial" charset="0"/>
                </a:defRPr>
              </a:lvl7pPr>
              <a:lvl8pPr marL="1368498" algn="l" defTabSz="886996" rtl="0" eaLnBrk="1" fontAlgn="base" hangingPunct="1">
                <a:spcBef>
                  <a:spcPct val="0"/>
                </a:spcBef>
                <a:spcAft>
                  <a:spcPct val="0"/>
                </a:spcAft>
                <a:defRPr sz="2400" b="1">
                  <a:solidFill>
                    <a:schemeClr val="tx2"/>
                  </a:solidFill>
                  <a:latin typeface="Trebuchet MS" pitchFamily="34" charset="0"/>
                  <a:cs typeface="Arial" charset="0"/>
                </a:defRPr>
              </a:lvl8pPr>
              <a:lvl9pPr marL="1824672" algn="l" defTabSz="886996" rtl="0" eaLnBrk="1" fontAlgn="base" hangingPunct="1">
                <a:spcBef>
                  <a:spcPct val="0"/>
                </a:spcBef>
                <a:spcAft>
                  <a:spcPct val="0"/>
                </a:spcAft>
                <a:defRPr sz="2400" b="1">
                  <a:solidFill>
                    <a:schemeClr val="tx2"/>
                  </a:solidFill>
                  <a:latin typeface="Trebuchet MS" pitchFamily="34" charset="0"/>
                  <a:cs typeface="Arial" charset="0"/>
                </a:defRPr>
              </a:lvl9pPr>
            </a:lstStyle>
            <a:p>
              <a:r>
                <a:rPr lang="en-US" altLang="zh-TW" sz="1200" b="0" kern="0" baseline="30000" dirty="0">
                  <a:latin typeface="微軟正黑體" panose="020B0604030504040204" pitchFamily="34" charset="-120"/>
                  <a:ea typeface="微軟正黑體" panose="020B0604030504040204" pitchFamily="34" charset="-120"/>
                </a:rPr>
                <a:t>8</a:t>
              </a:r>
              <a:r>
                <a:rPr lang="en-US" altLang="zh-TW" sz="1200" b="0" kern="0" dirty="0" smtClean="0">
                  <a:latin typeface="微軟正黑體" panose="020B0604030504040204" pitchFamily="34" charset="-120"/>
                  <a:ea typeface="微軟正黑體" panose="020B0604030504040204" pitchFamily="34" charset="-120"/>
                </a:rPr>
                <a:t>Radev, D.R., H. Jing, M</a:t>
              </a:r>
              <a:r>
                <a:rPr lang="en-US" altLang="zh-TW" sz="1200" b="0" kern="0" dirty="0">
                  <a:latin typeface="微軟正黑體" panose="020B0604030504040204" pitchFamily="34" charset="-120"/>
                  <a:ea typeface="微軟正黑體" panose="020B0604030504040204" pitchFamily="34" charset="-120"/>
                </a:rPr>
                <a:t>. </a:t>
              </a:r>
              <a:r>
                <a:rPr lang="en-US" altLang="zh-TW" sz="1200" b="0" kern="0" dirty="0" err="1" smtClean="0">
                  <a:latin typeface="微軟正黑體" panose="020B0604030504040204" pitchFamily="34" charset="-120"/>
                  <a:ea typeface="微軟正黑體" panose="020B0604030504040204" pitchFamily="34" charset="-120"/>
                </a:rPr>
                <a:t>Syys</a:t>
              </a:r>
              <a:r>
                <a:rPr lang="en-US" altLang="zh-TW" sz="1200" b="0" kern="0" dirty="0" smtClean="0">
                  <a:latin typeface="微軟正黑體" panose="020B0604030504040204" pitchFamily="34" charset="-120"/>
                  <a:ea typeface="微軟正黑體" panose="020B0604030504040204" pitchFamily="34" charset="-120"/>
                </a:rPr>
                <a:t> and D. Tam (2004). </a:t>
              </a:r>
              <a:r>
                <a:rPr lang="en-US" altLang="zh-TW" sz="1200" b="0" i="1" kern="0" dirty="0" smtClean="0">
                  <a:latin typeface="微軟正黑體" panose="020B0604030504040204" pitchFamily="34" charset="-120"/>
                  <a:ea typeface="微軟正黑體" panose="020B0604030504040204" pitchFamily="34" charset="-120"/>
                  <a:hlinkClick r:id="rId5"/>
                </a:rPr>
                <a:t>Centroid-based summarization of multiple </a:t>
              </a:r>
              <a:r>
                <a:rPr lang="en-US" altLang="zh-TW" sz="1200" b="0" i="1" kern="0" dirty="0">
                  <a:latin typeface="微軟正黑體" panose="020B0604030504040204" pitchFamily="34" charset="-120"/>
                  <a:ea typeface="微軟正黑體" panose="020B0604030504040204" pitchFamily="34" charset="-120"/>
                  <a:hlinkClick r:id="rId5"/>
                </a:rPr>
                <a:t>d</a:t>
              </a:r>
              <a:r>
                <a:rPr lang="en-US" altLang="zh-TW" sz="1200" b="0" i="1" kern="0" dirty="0" smtClean="0">
                  <a:latin typeface="微軟正黑體" panose="020B0604030504040204" pitchFamily="34" charset="-120"/>
                  <a:ea typeface="微軟正黑體" panose="020B0604030504040204" pitchFamily="34" charset="-120"/>
                  <a:hlinkClick r:id="rId5"/>
                </a:rPr>
                <a:t>ocuments</a:t>
              </a:r>
              <a:r>
                <a:rPr lang="en-US" altLang="zh-TW" sz="1200" b="0" i="1" kern="0" dirty="0" smtClean="0">
                  <a:latin typeface="微軟正黑體" panose="020B0604030504040204" pitchFamily="34" charset="-120"/>
                  <a:ea typeface="微軟正黑體" panose="020B0604030504040204" pitchFamily="34" charset="-120"/>
                </a:rPr>
                <a:t>. </a:t>
              </a:r>
              <a:r>
                <a:rPr lang="en-US" altLang="zh-TW" sz="1200" b="0" kern="0" dirty="0" smtClean="0">
                  <a:latin typeface="微軟正黑體" panose="020B0604030504040204" pitchFamily="34" charset="-120"/>
                  <a:ea typeface="微軟正黑體" panose="020B0604030504040204" pitchFamily="34" charset="-120"/>
                </a:rPr>
                <a:t> </a:t>
              </a:r>
              <a:endParaRPr lang="zh-TW" altLang="en-US" sz="1200" b="0" kern="0" dirty="0">
                <a:latin typeface="微軟正黑體" panose="020B0604030504040204" pitchFamily="34" charset="-120"/>
                <a:ea typeface="微軟正黑體" panose="020B0604030504040204" pitchFamily="34" charset="-120"/>
              </a:endParaRPr>
            </a:p>
          </p:txBody>
        </p:sp>
        <p:cxnSp>
          <p:nvCxnSpPr>
            <p:cNvPr id="10" name="直線接點 9"/>
            <p:cNvCxnSpPr/>
            <p:nvPr/>
          </p:nvCxnSpPr>
          <p:spPr bwMode="auto">
            <a:xfrm flipV="1">
              <a:off x="471223" y="6021288"/>
              <a:ext cx="4481777" cy="1"/>
            </a:xfrm>
            <a:prstGeom prst="line">
              <a:avLst/>
            </a:prstGeom>
            <a:noFill/>
            <a:ln w="9525" cap="flat" cmpd="sng" algn="ctr">
              <a:solidFill>
                <a:schemeClr val="tx1">
                  <a:lumMod val="75000"/>
                  <a:lumOff val="25000"/>
                </a:schemeClr>
              </a:solidFill>
              <a:prstDash val="solid"/>
              <a:round/>
              <a:headEnd type="none" w="med" len="med"/>
              <a:tailEnd type="none"/>
            </a:ln>
            <a:effectLst/>
          </p:spPr>
        </p:cxnSp>
      </p:grpSp>
    </p:spTree>
    <p:extLst>
      <p:ext uri="{BB962C8B-B14F-4D97-AF65-F5344CB8AC3E}">
        <p14:creationId xmlns:p14="http://schemas.microsoft.com/office/powerpoint/2010/main" val="26350387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600" dirty="0"/>
              <a:t>Text Summarization </a:t>
            </a:r>
            <a:r>
              <a:rPr lang="zh-TW" altLang="en-US" sz="3600" dirty="0"/>
              <a:t>長文摘要</a:t>
            </a:r>
            <a:endParaRPr lang="zh-TW" altLang="en-US" sz="3600" dirty="0">
              <a:latin typeface="微軟正黑體" panose="020B0604030504040204" pitchFamily="34" charset="-120"/>
              <a:ea typeface="微軟正黑體" panose="020B0604030504040204" pitchFamily="34" charset="-120"/>
            </a:endParaRPr>
          </a:p>
        </p:txBody>
      </p:sp>
      <p:sp>
        <p:nvSpPr>
          <p:cNvPr id="5" name="文字方塊 4"/>
          <p:cNvSpPr txBox="1"/>
          <p:nvPr/>
        </p:nvSpPr>
        <p:spPr>
          <a:xfrm>
            <a:off x="3333000" y="1052736"/>
            <a:ext cx="3240000" cy="707886"/>
          </a:xfrm>
          <a:prstGeom prst="rect">
            <a:avLst/>
          </a:prstGeom>
          <a:noFill/>
          <a:ln>
            <a:solidFill>
              <a:schemeClr val="tx1"/>
            </a:solidFill>
          </a:ln>
        </p:spPr>
        <p:txBody>
          <a:bodyPr wrap="square" rtlCol="0">
            <a:spAutoFit/>
          </a:bodyPr>
          <a:lstStyle/>
          <a:p>
            <a:pPr algn="ctr"/>
            <a:r>
              <a:rPr lang="en-US" altLang="zh-TW" sz="2000" dirty="0"/>
              <a:t>Graph Based</a:t>
            </a:r>
          </a:p>
          <a:p>
            <a:pPr algn="ctr"/>
            <a:r>
              <a:rPr lang="zh-TW" altLang="en-US" sz="2000" dirty="0"/>
              <a:t>圖論</a:t>
            </a:r>
            <a:endParaRPr lang="en-US" sz="2000" dirty="0"/>
          </a:p>
        </p:txBody>
      </p:sp>
      <p:sp>
        <p:nvSpPr>
          <p:cNvPr id="8" name="文字方塊 7"/>
          <p:cNvSpPr txBox="1"/>
          <p:nvPr/>
        </p:nvSpPr>
        <p:spPr>
          <a:xfrm>
            <a:off x="272480" y="2100912"/>
            <a:ext cx="3888432" cy="3816429"/>
          </a:xfrm>
          <a:prstGeom prst="rect">
            <a:avLst/>
          </a:prstGeom>
          <a:noFill/>
          <a:ln>
            <a:noFill/>
          </a:ln>
        </p:spPr>
        <p:txBody>
          <a:bodyPr wrap="square" rtlCol="0">
            <a:spAutoFit/>
          </a:bodyPr>
          <a:lstStyle/>
          <a:p>
            <a:pPr marL="285750" indent="-285750">
              <a:buFont typeface="Arial" panose="020B0604020202020204" pitchFamily="34" charset="0"/>
              <a:buChar char="•"/>
            </a:pPr>
            <a:r>
              <a:rPr lang="zh-TW" altLang="en-US" sz="2200" dirty="0" smtClean="0"/>
              <a:t>用圖模擬句子之間的相似性</a:t>
            </a:r>
            <a:endParaRPr lang="en-US" altLang="zh-TW" sz="2200" dirty="0" smtClean="0"/>
          </a:p>
          <a:p>
            <a:pPr marL="800100" lvl="1" indent="-342900">
              <a:buSzPct val="60000"/>
              <a:buFont typeface="Courier New" panose="02070309020205020404" pitchFamily="49" charset="0"/>
              <a:buChar char="o"/>
            </a:pPr>
            <a:r>
              <a:rPr lang="zh-TW" altLang="en-US" sz="2200" dirty="0" smtClean="0"/>
              <a:t>圖</a:t>
            </a:r>
            <a:r>
              <a:rPr lang="en-US" altLang="zh-TW" sz="2200" dirty="0" smtClean="0"/>
              <a:t>(graph)</a:t>
            </a:r>
            <a:r>
              <a:rPr lang="zh-TW" altLang="en-US" sz="2200" dirty="0" smtClean="0"/>
              <a:t>代表要做摘要的文件</a:t>
            </a:r>
            <a:endParaRPr lang="en-US" altLang="zh-TW" sz="2200" dirty="0" smtClean="0"/>
          </a:p>
          <a:p>
            <a:pPr marL="800100" lvl="1" indent="-342900">
              <a:buSzPct val="60000"/>
              <a:buFont typeface="Courier New" panose="02070309020205020404" pitchFamily="49" charset="0"/>
              <a:buChar char="o"/>
            </a:pPr>
            <a:r>
              <a:rPr lang="zh-TW" altLang="en-US" sz="2200" dirty="0" smtClean="0"/>
              <a:t>節點</a:t>
            </a:r>
            <a:r>
              <a:rPr lang="en-US" altLang="zh-TW" sz="2200" dirty="0" smtClean="0"/>
              <a:t>(vertex)</a:t>
            </a:r>
            <a:r>
              <a:rPr lang="zh-TW" altLang="en-US" sz="2200" dirty="0" smtClean="0"/>
              <a:t>代表句子</a:t>
            </a:r>
            <a:endParaRPr lang="en-US" altLang="zh-TW" sz="2200" dirty="0" smtClean="0"/>
          </a:p>
          <a:p>
            <a:pPr marL="800100" lvl="1" indent="-342900">
              <a:buSzPct val="60000"/>
              <a:buFont typeface="Courier New" panose="02070309020205020404" pitchFamily="49" charset="0"/>
              <a:buChar char="o"/>
            </a:pPr>
            <a:r>
              <a:rPr lang="zh-TW" altLang="en-US" sz="2200" dirty="0" smtClean="0"/>
              <a:t>線段</a:t>
            </a:r>
            <a:r>
              <a:rPr lang="en-US" altLang="zh-TW" sz="2200" dirty="0" smtClean="0"/>
              <a:t>(edge)</a:t>
            </a:r>
            <a:r>
              <a:rPr lang="zh-TW" altLang="en-US" sz="2200" dirty="0" smtClean="0"/>
              <a:t>等於句子之間的</a:t>
            </a:r>
            <a:r>
              <a:rPr lang="en-US" altLang="zh-TW" sz="2200" dirty="0" smtClean="0"/>
              <a:t>weight</a:t>
            </a:r>
          </a:p>
          <a:p>
            <a:pPr marL="742950" lvl="1" indent="-285750">
              <a:buFont typeface="Arial" panose="020B0604020202020204" pitchFamily="34" charset="0"/>
              <a:buChar char="•"/>
            </a:pPr>
            <a:endParaRPr lang="en-US" altLang="zh-TW" sz="2200" dirty="0"/>
          </a:p>
          <a:p>
            <a:pPr marL="285750" indent="-285750">
              <a:buFont typeface="Arial" panose="020B0604020202020204" pitchFamily="34" charset="0"/>
              <a:buChar char="•"/>
            </a:pPr>
            <a:r>
              <a:rPr lang="zh-TW" altLang="en-US" sz="2200" dirty="0" smtClean="0"/>
              <a:t>創造圖之後</a:t>
            </a:r>
            <a:r>
              <a:rPr lang="en-US" altLang="zh-TW" sz="2200" dirty="0" smtClean="0"/>
              <a:t>,</a:t>
            </a:r>
            <a:r>
              <a:rPr lang="zh-TW" altLang="en-US" sz="2200" dirty="0" smtClean="0"/>
              <a:t>再選擇最重要的句子</a:t>
            </a:r>
            <a:r>
              <a:rPr lang="en-US" altLang="zh-TW" sz="2200" dirty="0" smtClean="0"/>
              <a:t>(</a:t>
            </a:r>
            <a:r>
              <a:rPr lang="zh-TW" altLang="en-US" sz="2200" dirty="0" smtClean="0"/>
              <a:t>越多線段</a:t>
            </a:r>
            <a:r>
              <a:rPr lang="en-US" altLang="zh-TW" sz="2200" dirty="0" smtClean="0"/>
              <a:t>)</a:t>
            </a:r>
          </a:p>
          <a:p>
            <a:pPr marL="800100" lvl="1" indent="-342900">
              <a:buSzPct val="60000"/>
              <a:buFont typeface="Courier New" panose="02070309020205020404" pitchFamily="49" charset="0"/>
              <a:buChar char="o"/>
            </a:pPr>
            <a:r>
              <a:rPr lang="en-US" altLang="zh-TW" sz="2200" dirty="0" smtClean="0"/>
              <a:t>e.g., </a:t>
            </a:r>
            <a:r>
              <a:rPr lang="en-US" altLang="zh-TW" sz="2200" dirty="0" smtClean="0"/>
              <a:t>LexRank</a:t>
            </a:r>
            <a:r>
              <a:rPr lang="en-US" altLang="zh-TW" sz="2200" baseline="30000" dirty="0"/>
              <a:t>9</a:t>
            </a:r>
            <a:r>
              <a:rPr lang="en-US" altLang="zh-TW" sz="2200" dirty="0" smtClean="0"/>
              <a:t>, TextRank</a:t>
            </a:r>
            <a:r>
              <a:rPr lang="en-US" altLang="zh-TW" sz="2200" baseline="30000" dirty="0" smtClean="0"/>
              <a:t>10</a:t>
            </a:r>
            <a:r>
              <a:rPr lang="zh-TW" altLang="en-US" sz="2200" dirty="0" smtClean="0"/>
              <a:t>演算法</a:t>
            </a:r>
            <a:endParaRPr lang="en-US" altLang="zh-TW" sz="2200" dirty="0"/>
          </a:p>
        </p:txBody>
      </p:sp>
      <p:pic>
        <p:nvPicPr>
          <p:cNvPr id="11266" name="Picture 2" descr="C:\Users\YB0002777\Desktop\輿情平台\Social Listening Steps\Graph Based Summarization Mode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7016" y="1991999"/>
            <a:ext cx="3895725" cy="3695700"/>
          </a:xfrm>
          <a:prstGeom prst="rect">
            <a:avLst/>
          </a:prstGeom>
          <a:noFill/>
          <a:extLst>
            <a:ext uri="{909E8E84-426E-40DD-AFC4-6F175D3DCCD1}">
              <a14:hiddenFill xmlns:a14="http://schemas.microsoft.com/office/drawing/2010/main">
                <a:solidFill>
                  <a:srgbClr val="FFFFFF"/>
                </a:solidFill>
              </a14:hiddenFill>
            </a:ext>
          </a:extLst>
        </p:spPr>
      </p:pic>
      <p:sp>
        <p:nvSpPr>
          <p:cNvPr id="6" name="向左箭號 5">
            <a:hlinkClick r:id="rId4" action="ppaction://hlinksldjump"/>
          </p:cNvPr>
          <p:cNvSpPr/>
          <p:nvPr/>
        </p:nvSpPr>
        <p:spPr bwMode="auto">
          <a:xfrm>
            <a:off x="9515989" y="6165304"/>
            <a:ext cx="360040" cy="360040"/>
          </a:xfrm>
          <a:prstGeom prst="leftArrow">
            <a:avLst/>
          </a:prstGeom>
          <a:solidFill>
            <a:schemeClr val="tx2">
              <a:lumMod val="40000"/>
              <a:lumOff val="60000"/>
            </a:schemeClr>
          </a:solidFill>
          <a:ln w="9525" cap="flat" cmpd="sng" algn="ctr">
            <a:noFill/>
            <a:prstDash val="solid"/>
            <a:round/>
            <a:headEnd type="none" w="med" len="med"/>
            <a:tailEnd type="none" w="med" len="med"/>
          </a:ln>
          <a:effectLst/>
        </p:spPr>
        <p:txBody>
          <a:bodyPr vert="horz" wrap="square" lIns="91440" tIns="91440" rIns="91440" bIns="91440" numCol="1" rtlCol="0" anchor="ctr" anchorCtr="1" compatLnSpc="1">
            <a:prstTxWarp prst="textNoShape">
              <a:avLst/>
            </a:prstTxWarp>
            <a:noAutofit/>
          </a:bodyPr>
          <a:lstStyle/>
          <a:p>
            <a:pPr algn="ctr" defTabSz="889000"/>
            <a:endParaRPr lang="en-US" b="1" dirty="0">
              <a:solidFill>
                <a:srgbClr val="FFFFFF"/>
              </a:solidFill>
            </a:endParaRPr>
          </a:p>
        </p:txBody>
      </p:sp>
      <p:grpSp>
        <p:nvGrpSpPr>
          <p:cNvPr id="7" name="群組 6"/>
          <p:cNvGrpSpPr/>
          <p:nvPr/>
        </p:nvGrpSpPr>
        <p:grpSpPr>
          <a:xfrm>
            <a:off x="471223" y="6021288"/>
            <a:ext cx="8963554" cy="491865"/>
            <a:chOff x="471223" y="6021288"/>
            <a:chExt cx="8963554" cy="491865"/>
          </a:xfrm>
        </p:grpSpPr>
        <p:sp>
          <p:nvSpPr>
            <p:cNvPr id="9" name="標題 1"/>
            <p:cNvSpPr txBox="1">
              <a:spLocks/>
            </p:cNvSpPr>
            <p:nvPr/>
          </p:nvSpPr>
          <p:spPr bwMode="auto">
            <a:xfrm>
              <a:off x="471223" y="6021288"/>
              <a:ext cx="8963554" cy="491865"/>
            </a:xfrm>
            <a:prstGeom prst="rect">
              <a:avLst/>
            </a:prstGeom>
            <a:noFill/>
            <a:ln w="9525" algn="ctr">
              <a:noFill/>
              <a:miter lim="800000"/>
              <a:headEnd/>
              <a:tailEnd/>
            </a:ln>
            <a:effectLst/>
          </p:spPr>
          <p:txBody>
            <a:bodyPr vert="horz" wrap="square" lIns="0" tIns="44339" rIns="0" bIns="44339" numCol="1" anchor="b" anchorCtr="0" compatLnSpc="1">
              <a:prstTxWarp prst="textNoShape">
                <a:avLst/>
              </a:prstTxWarp>
            </a:bodyPr>
            <a:lstStyle>
              <a:lvl1pPr algn="l" defTabSz="886996" rtl="0" eaLnBrk="1" fontAlgn="base" hangingPunct="1">
                <a:spcBef>
                  <a:spcPct val="0"/>
                </a:spcBef>
                <a:spcAft>
                  <a:spcPct val="0"/>
                </a:spcAft>
                <a:defRPr sz="2400" b="1">
                  <a:solidFill>
                    <a:schemeClr val="tx1"/>
                  </a:solidFill>
                  <a:latin typeface="+mj-lt"/>
                  <a:ea typeface="+mj-ea"/>
                  <a:cs typeface="+mj-cs"/>
                </a:defRPr>
              </a:lvl1pPr>
              <a:lvl2pPr algn="l" defTabSz="886996" rtl="0" eaLnBrk="1" fontAlgn="base" hangingPunct="1">
                <a:spcBef>
                  <a:spcPct val="0"/>
                </a:spcBef>
                <a:spcAft>
                  <a:spcPct val="0"/>
                </a:spcAft>
                <a:defRPr sz="2400" b="1">
                  <a:solidFill>
                    <a:schemeClr val="tx2"/>
                  </a:solidFill>
                  <a:latin typeface="Trebuchet MS" pitchFamily="34" charset="0"/>
                  <a:cs typeface="Arial" charset="0"/>
                </a:defRPr>
              </a:lvl2pPr>
              <a:lvl3pPr algn="l" defTabSz="886996" rtl="0" eaLnBrk="1" fontAlgn="base" hangingPunct="1">
                <a:spcBef>
                  <a:spcPct val="0"/>
                </a:spcBef>
                <a:spcAft>
                  <a:spcPct val="0"/>
                </a:spcAft>
                <a:defRPr sz="2400" b="1">
                  <a:solidFill>
                    <a:schemeClr val="tx2"/>
                  </a:solidFill>
                  <a:latin typeface="Trebuchet MS" pitchFamily="34" charset="0"/>
                  <a:cs typeface="Arial" charset="0"/>
                </a:defRPr>
              </a:lvl3pPr>
              <a:lvl4pPr algn="l" defTabSz="886996" rtl="0" eaLnBrk="1" fontAlgn="base" hangingPunct="1">
                <a:spcBef>
                  <a:spcPct val="0"/>
                </a:spcBef>
                <a:spcAft>
                  <a:spcPct val="0"/>
                </a:spcAft>
                <a:defRPr sz="2400" b="1">
                  <a:solidFill>
                    <a:schemeClr val="tx2"/>
                  </a:solidFill>
                  <a:latin typeface="Trebuchet MS" pitchFamily="34" charset="0"/>
                  <a:cs typeface="Arial" charset="0"/>
                </a:defRPr>
              </a:lvl4pPr>
              <a:lvl5pPr algn="l" defTabSz="886996" rtl="0" eaLnBrk="1" fontAlgn="base" hangingPunct="1">
                <a:spcBef>
                  <a:spcPct val="0"/>
                </a:spcBef>
                <a:spcAft>
                  <a:spcPct val="0"/>
                </a:spcAft>
                <a:defRPr sz="2400" b="1">
                  <a:solidFill>
                    <a:schemeClr val="tx2"/>
                  </a:solidFill>
                  <a:latin typeface="Trebuchet MS" pitchFamily="34" charset="0"/>
                  <a:cs typeface="Arial" charset="0"/>
                </a:defRPr>
              </a:lvl5pPr>
              <a:lvl6pPr marL="456165" algn="l" defTabSz="886996" rtl="0" eaLnBrk="1" fontAlgn="base" hangingPunct="1">
                <a:spcBef>
                  <a:spcPct val="0"/>
                </a:spcBef>
                <a:spcAft>
                  <a:spcPct val="0"/>
                </a:spcAft>
                <a:defRPr sz="2400" b="1">
                  <a:solidFill>
                    <a:schemeClr val="tx2"/>
                  </a:solidFill>
                  <a:latin typeface="Trebuchet MS" pitchFamily="34" charset="0"/>
                  <a:cs typeface="Arial" charset="0"/>
                </a:defRPr>
              </a:lvl6pPr>
              <a:lvl7pPr marL="912337" algn="l" defTabSz="886996" rtl="0" eaLnBrk="1" fontAlgn="base" hangingPunct="1">
                <a:spcBef>
                  <a:spcPct val="0"/>
                </a:spcBef>
                <a:spcAft>
                  <a:spcPct val="0"/>
                </a:spcAft>
                <a:defRPr sz="2400" b="1">
                  <a:solidFill>
                    <a:schemeClr val="tx2"/>
                  </a:solidFill>
                  <a:latin typeface="Trebuchet MS" pitchFamily="34" charset="0"/>
                  <a:cs typeface="Arial" charset="0"/>
                </a:defRPr>
              </a:lvl7pPr>
              <a:lvl8pPr marL="1368498" algn="l" defTabSz="886996" rtl="0" eaLnBrk="1" fontAlgn="base" hangingPunct="1">
                <a:spcBef>
                  <a:spcPct val="0"/>
                </a:spcBef>
                <a:spcAft>
                  <a:spcPct val="0"/>
                </a:spcAft>
                <a:defRPr sz="2400" b="1">
                  <a:solidFill>
                    <a:schemeClr val="tx2"/>
                  </a:solidFill>
                  <a:latin typeface="Trebuchet MS" pitchFamily="34" charset="0"/>
                  <a:cs typeface="Arial" charset="0"/>
                </a:defRPr>
              </a:lvl8pPr>
              <a:lvl9pPr marL="1824672" algn="l" defTabSz="886996" rtl="0" eaLnBrk="1" fontAlgn="base" hangingPunct="1">
                <a:spcBef>
                  <a:spcPct val="0"/>
                </a:spcBef>
                <a:spcAft>
                  <a:spcPct val="0"/>
                </a:spcAft>
                <a:defRPr sz="2400" b="1">
                  <a:solidFill>
                    <a:schemeClr val="tx2"/>
                  </a:solidFill>
                  <a:latin typeface="Trebuchet MS" pitchFamily="34" charset="0"/>
                  <a:cs typeface="Arial" charset="0"/>
                </a:defRPr>
              </a:lvl9pPr>
            </a:lstStyle>
            <a:p>
              <a:r>
                <a:rPr lang="en-US" altLang="zh-TW" sz="1200" b="0" kern="0" baseline="30000" dirty="0">
                  <a:latin typeface="微軟正黑體" panose="020B0604030504040204" pitchFamily="34" charset="-120"/>
                  <a:ea typeface="微軟正黑體" panose="020B0604030504040204" pitchFamily="34" charset="-120"/>
                </a:rPr>
                <a:t>9</a:t>
              </a:r>
              <a:r>
                <a:rPr lang="en-US" altLang="zh-TW" sz="1200" b="0" kern="0" dirty="0" smtClean="0">
                  <a:latin typeface="微軟正黑體" panose="020B0604030504040204" pitchFamily="34" charset="-120"/>
                  <a:ea typeface="微軟正黑體" panose="020B0604030504040204" pitchFamily="34" charset="-120"/>
                </a:rPr>
                <a:t>Erkan, G. and D.R. </a:t>
              </a:r>
              <a:r>
                <a:rPr lang="en-US" altLang="zh-TW" sz="1200" b="0" kern="0" dirty="0" err="1" smtClean="0">
                  <a:latin typeface="微軟正黑體" panose="020B0604030504040204" pitchFamily="34" charset="-120"/>
                  <a:ea typeface="微軟正黑體" panose="020B0604030504040204" pitchFamily="34" charset="-120"/>
                </a:rPr>
                <a:t>Radev</a:t>
              </a:r>
              <a:r>
                <a:rPr lang="en-US" altLang="zh-TW" sz="1200" b="0" kern="0" dirty="0" smtClean="0">
                  <a:latin typeface="微軟正黑體" panose="020B0604030504040204" pitchFamily="34" charset="-120"/>
                  <a:ea typeface="微軟正黑體" panose="020B0604030504040204" pitchFamily="34" charset="-120"/>
                </a:rPr>
                <a:t> (2004). </a:t>
              </a:r>
              <a:r>
                <a:rPr lang="en-US" altLang="zh-TW" sz="1200" b="0" i="1" kern="0" dirty="0" smtClean="0">
                  <a:latin typeface="微軟正黑體" panose="020B0604030504040204" pitchFamily="34" charset="-120"/>
                  <a:ea typeface="微軟正黑體" panose="020B0604030504040204" pitchFamily="34" charset="-120"/>
                  <a:hlinkClick r:id="rId5"/>
                </a:rPr>
                <a:t>LexRank: Graph-based Lexical Centrality as Salience in Text Summarization</a:t>
              </a:r>
              <a:r>
                <a:rPr lang="en-US" altLang="zh-TW" sz="1200" b="0" i="1" kern="0" dirty="0" smtClean="0">
                  <a:latin typeface="微軟正黑體" panose="020B0604030504040204" pitchFamily="34" charset="-120"/>
                  <a:ea typeface="微軟正黑體" panose="020B0604030504040204" pitchFamily="34" charset="-120"/>
                </a:rPr>
                <a:t>.</a:t>
              </a:r>
            </a:p>
            <a:p>
              <a:r>
                <a:rPr lang="en-US" altLang="zh-TW" sz="1200" b="0" kern="0" baseline="30000" dirty="0" smtClean="0">
                  <a:latin typeface="微軟正黑體" panose="020B0604030504040204" pitchFamily="34" charset="-120"/>
                  <a:ea typeface="微軟正黑體" panose="020B0604030504040204" pitchFamily="34" charset="-120"/>
                </a:rPr>
                <a:t>10</a:t>
              </a:r>
              <a:r>
                <a:rPr lang="en-US" altLang="zh-TW" sz="1200" b="0" kern="0" dirty="0" smtClean="0">
                  <a:latin typeface="微軟正黑體" panose="020B0604030504040204" pitchFamily="34" charset="-120"/>
                  <a:ea typeface="微軟正黑體" panose="020B0604030504040204" pitchFamily="34" charset="-120"/>
                </a:rPr>
                <a:t>Mihalcea, R. and P. </a:t>
              </a:r>
              <a:r>
                <a:rPr lang="en-US" altLang="zh-TW" sz="1200" b="0" kern="0" dirty="0" err="1" smtClean="0">
                  <a:latin typeface="微軟正黑體" panose="020B0604030504040204" pitchFamily="34" charset="-120"/>
                  <a:ea typeface="微軟正黑體" panose="020B0604030504040204" pitchFamily="34" charset="-120"/>
                </a:rPr>
                <a:t>Tarau</a:t>
              </a:r>
              <a:r>
                <a:rPr lang="en-US" altLang="zh-TW" sz="1200" b="0" kern="0" dirty="0">
                  <a:latin typeface="微軟正黑體" panose="020B0604030504040204" pitchFamily="34" charset="-120"/>
                  <a:ea typeface="微軟正黑體" panose="020B0604030504040204" pitchFamily="34" charset="-120"/>
                </a:rPr>
                <a:t> </a:t>
              </a:r>
              <a:r>
                <a:rPr lang="en-US" altLang="zh-TW" sz="1200" b="0" kern="0" dirty="0" smtClean="0">
                  <a:latin typeface="微軟正黑體" panose="020B0604030504040204" pitchFamily="34" charset="-120"/>
                  <a:ea typeface="微軟正黑體" panose="020B0604030504040204" pitchFamily="34" charset="-120"/>
                </a:rPr>
                <a:t>(2004). </a:t>
              </a:r>
              <a:r>
                <a:rPr lang="en-US" altLang="zh-TW" sz="1200" b="0" i="1" kern="0" dirty="0" smtClean="0">
                  <a:latin typeface="微軟正黑體" panose="020B0604030504040204" pitchFamily="34" charset="-120"/>
                  <a:ea typeface="微軟正黑體" panose="020B0604030504040204" pitchFamily="34" charset="-120"/>
                  <a:hlinkClick r:id="rId6"/>
                </a:rPr>
                <a:t>TextRank: Bringing Order into Texts</a:t>
              </a:r>
              <a:r>
                <a:rPr lang="en-US" altLang="zh-TW" sz="1200" b="0" i="1" kern="0" dirty="0" smtClean="0">
                  <a:latin typeface="微軟正黑體" panose="020B0604030504040204" pitchFamily="34" charset="-120"/>
                  <a:ea typeface="微軟正黑體" panose="020B0604030504040204" pitchFamily="34" charset="-120"/>
                </a:rPr>
                <a:t>.</a:t>
              </a:r>
              <a:endParaRPr lang="zh-TW" altLang="en-US" sz="1200" b="0" kern="0" dirty="0">
                <a:latin typeface="微軟正黑體" panose="020B0604030504040204" pitchFamily="34" charset="-120"/>
                <a:ea typeface="微軟正黑體" panose="020B0604030504040204" pitchFamily="34" charset="-120"/>
              </a:endParaRPr>
            </a:p>
          </p:txBody>
        </p:sp>
        <p:cxnSp>
          <p:nvCxnSpPr>
            <p:cNvPr id="10" name="直線接點 9"/>
            <p:cNvCxnSpPr/>
            <p:nvPr/>
          </p:nvCxnSpPr>
          <p:spPr bwMode="auto">
            <a:xfrm flipV="1">
              <a:off x="471223" y="6021288"/>
              <a:ext cx="4481777" cy="1"/>
            </a:xfrm>
            <a:prstGeom prst="line">
              <a:avLst/>
            </a:prstGeom>
            <a:noFill/>
            <a:ln w="9525" cap="flat" cmpd="sng" algn="ctr">
              <a:solidFill>
                <a:schemeClr val="tx1">
                  <a:lumMod val="75000"/>
                  <a:lumOff val="25000"/>
                </a:schemeClr>
              </a:solidFill>
              <a:prstDash val="solid"/>
              <a:round/>
              <a:headEnd type="none" w="med" len="med"/>
              <a:tailEnd type="none"/>
            </a:ln>
            <a:effectLst/>
          </p:spPr>
        </p:cxnSp>
      </p:grpSp>
    </p:spTree>
    <p:extLst>
      <p:ext uri="{BB962C8B-B14F-4D97-AF65-F5344CB8AC3E}">
        <p14:creationId xmlns:p14="http://schemas.microsoft.com/office/powerpoint/2010/main" val="41331490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600" dirty="0"/>
              <a:t>Text Summarization </a:t>
            </a:r>
            <a:r>
              <a:rPr lang="zh-TW" altLang="en-US" sz="3600" dirty="0"/>
              <a:t>長文摘要</a:t>
            </a:r>
            <a:endParaRPr lang="zh-TW" altLang="en-US" sz="3600" dirty="0">
              <a:latin typeface="微軟正黑體" panose="020B0604030504040204" pitchFamily="34" charset="-120"/>
              <a:ea typeface="微軟正黑體" panose="020B0604030504040204" pitchFamily="34" charset="-120"/>
            </a:endParaRPr>
          </a:p>
        </p:txBody>
      </p:sp>
      <p:sp>
        <p:nvSpPr>
          <p:cNvPr id="5" name="文字方塊 4"/>
          <p:cNvSpPr txBox="1"/>
          <p:nvPr/>
        </p:nvSpPr>
        <p:spPr>
          <a:xfrm>
            <a:off x="3333000" y="1052736"/>
            <a:ext cx="3240000" cy="707886"/>
          </a:xfrm>
          <a:prstGeom prst="rect">
            <a:avLst/>
          </a:prstGeom>
          <a:noFill/>
          <a:ln>
            <a:solidFill>
              <a:schemeClr val="tx1"/>
            </a:solidFill>
          </a:ln>
        </p:spPr>
        <p:txBody>
          <a:bodyPr wrap="square" rtlCol="0">
            <a:spAutoFit/>
          </a:bodyPr>
          <a:lstStyle/>
          <a:p>
            <a:pPr algn="ctr"/>
            <a:r>
              <a:rPr lang="en-US" altLang="zh-TW" sz="2000" dirty="0"/>
              <a:t>Graph Based</a:t>
            </a:r>
          </a:p>
          <a:p>
            <a:pPr algn="ctr"/>
            <a:r>
              <a:rPr lang="zh-TW" altLang="en-US" sz="2000" dirty="0"/>
              <a:t>圖論</a:t>
            </a:r>
            <a:endParaRPr lang="en-US" sz="2000" dirty="0"/>
          </a:p>
        </p:txBody>
      </p:sp>
      <p:pic>
        <p:nvPicPr>
          <p:cNvPr id="11266" name="Picture 2" descr="C:\Users\YB0002777\Desktop\輿情平台\Social Listening Steps\Graph Based Summarization Mode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7016" y="1991999"/>
            <a:ext cx="3895725" cy="3695700"/>
          </a:xfrm>
          <a:prstGeom prst="rect">
            <a:avLst/>
          </a:prstGeom>
          <a:noFill/>
          <a:extLst>
            <a:ext uri="{909E8E84-426E-40DD-AFC4-6F175D3DCCD1}">
              <a14:hiddenFill xmlns:a14="http://schemas.microsoft.com/office/drawing/2010/main">
                <a:solidFill>
                  <a:srgbClr val="FFFFFF"/>
                </a:solidFill>
              </a14:hiddenFill>
            </a:ext>
          </a:extLst>
        </p:spPr>
      </p:pic>
      <p:sp>
        <p:nvSpPr>
          <p:cNvPr id="6" name="向左箭號 5">
            <a:hlinkClick r:id="rId4" action="ppaction://hlinksldjump"/>
          </p:cNvPr>
          <p:cNvSpPr/>
          <p:nvPr/>
        </p:nvSpPr>
        <p:spPr bwMode="auto">
          <a:xfrm>
            <a:off x="9515989" y="6165304"/>
            <a:ext cx="360040" cy="360040"/>
          </a:xfrm>
          <a:prstGeom prst="leftArrow">
            <a:avLst/>
          </a:prstGeom>
          <a:solidFill>
            <a:schemeClr val="tx2">
              <a:lumMod val="40000"/>
              <a:lumOff val="60000"/>
            </a:schemeClr>
          </a:solidFill>
          <a:ln w="9525" cap="flat" cmpd="sng" algn="ctr">
            <a:noFill/>
            <a:prstDash val="solid"/>
            <a:round/>
            <a:headEnd type="none" w="med" len="med"/>
            <a:tailEnd type="none" w="med" len="med"/>
          </a:ln>
          <a:effectLst/>
        </p:spPr>
        <p:txBody>
          <a:bodyPr vert="horz" wrap="square" lIns="91440" tIns="91440" rIns="91440" bIns="91440" numCol="1" rtlCol="0" anchor="ctr" anchorCtr="1" compatLnSpc="1">
            <a:prstTxWarp prst="textNoShape">
              <a:avLst/>
            </a:prstTxWarp>
            <a:noAutofit/>
          </a:bodyPr>
          <a:lstStyle/>
          <a:p>
            <a:pPr algn="ctr" defTabSz="889000"/>
            <a:endParaRPr lang="en-US" b="1" dirty="0">
              <a:solidFill>
                <a:srgbClr val="FFFFFF"/>
              </a:solidFill>
            </a:endParaRPr>
          </a:p>
        </p:txBody>
      </p:sp>
      <p:pic>
        <p:nvPicPr>
          <p:cNvPr id="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4527" y="1991999"/>
            <a:ext cx="3885233" cy="4102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8159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1082570" y="2644170"/>
            <a:ext cx="7740860" cy="1569660"/>
          </a:xfrm>
          <a:prstGeom prst="rect">
            <a:avLst/>
          </a:prstGeom>
          <a:noFill/>
          <a:ln>
            <a:noFill/>
          </a:ln>
        </p:spPr>
        <p:txBody>
          <a:bodyPr wrap="square" rtlCol="0">
            <a:spAutoFit/>
          </a:bodyPr>
          <a:lstStyle/>
          <a:p>
            <a:pPr algn="ctr"/>
            <a:r>
              <a:rPr lang="en-US" altLang="zh-TW" sz="4800" b="1" kern="0" dirty="0">
                <a:solidFill>
                  <a:srgbClr val="000000"/>
                </a:solidFill>
              </a:rPr>
              <a:t>Text </a:t>
            </a:r>
            <a:r>
              <a:rPr lang="en-US" altLang="zh-TW" sz="4800" b="1" kern="0" dirty="0" smtClean="0">
                <a:solidFill>
                  <a:srgbClr val="000000"/>
                </a:solidFill>
              </a:rPr>
              <a:t>Summarization</a:t>
            </a:r>
          </a:p>
          <a:p>
            <a:pPr algn="ctr"/>
            <a:r>
              <a:rPr lang="zh-TW" altLang="en-US" sz="4800" b="1" kern="0" dirty="0" smtClean="0">
                <a:solidFill>
                  <a:srgbClr val="000000"/>
                </a:solidFill>
              </a:rPr>
              <a:t>長</a:t>
            </a:r>
            <a:r>
              <a:rPr lang="zh-TW" altLang="en-US" sz="4800" b="1" kern="0" dirty="0">
                <a:solidFill>
                  <a:srgbClr val="000000"/>
                </a:solidFill>
              </a:rPr>
              <a:t>文摘要</a:t>
            </a:r>
            <a:endParaRPr lang="en-US" sz="4800" dirty="0" smtClean="0"/>
          </a:p>
        </p:txBody>
      </p:sp>
    </p:spTree>
    <p:extLst>
      <p:ext uri="{BB962C8B-B14F-4D97-AF65-F5344CB8AC3E}">
        <p14:creationId xmlns:p14="http://schemas.microsoft.com/office/powerpoint/2010/main" val="21426986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ln>
            <a:noFill/>
          </a:ln>
        </p:spPr>
        <p:txBody>
          <a:bodyPr/>
          <a:lstStyle/>
          <a:p>
            <a:r>
              <a:rPr lang="zh-TW" altLang="en-US" sz="3600" dirty="0" smtClean="0"/>
              <a:t>長</a:t>
            </a:r>
            <a:r>
              <a:rPr lang="zh-TW" altLang="en-US" sz="3600" dirty="0"/>
              <a:t>文摘</a:t>
            </a:r>
            <a:r>
              <a:rPr lang="zh-TW" altLang="en-US" sz="3600" dirty="0" smtClean="0"/>
              <a:t>要類型</a:t>
            </a:r>
            <a:endParaRPr lang="zh-TW" altLang="en-US" sz="3600" dirty="0">
              <a:latin typeface="微軟正黑體" panose="020B0604030504040204" pitchFamily="34" charset="-120"/>
              <a:ea typeface="微軟正黑體" panose="020B0604030504040204" pitchFamily="34" charset="-120"/>
            </a:endParaRPr>
          </a:p>
        </p:txBody>
      </p:sp>
      <p:sp>
        <p:nvSpPr>
          <p:cNvPr id="5" name="文字方塊 4"/>
          <p:cNvSpPr txBox="1"/>
          <p:nvPr/>
        </p:nvSpPr>
        <p:spPr>
          <a:xfrm>
            <a:off x="3333000" y="1268760"/>
            <a:ext cx="3240000" cy="707886"/>
          </a:xfrm>
          <a:prstGeom prst="rect">
            <a:avLst/>
          </a:prstGeom>
          <a:noFill/>
          <a:ln>
            <a:solidFill>
              <a:schemeClr val="tx1"/>
            </a:solidFill>
          </a:ln>
        </p:spPr>
        <p:txBody>
          <a:bodyPr wrap="square" rtlCol="0">
            <a:spAutoFit/>
          </a:bodyPr>
          <a:lstStyle/>
          <a:p>
            <a:pPr algn="ctr"/>
            <a:r>
              <a:rPr lang="en-US" altLang="zh-TW" sz="2000" dirty="0" smtClean="0"/>
              <a:t>Text Summarization</a:t>
            </a:r>
          </a:p>
          <a:p>
            <a:pPr algn="ctr"/>
            <a:r>
              <a:rPr lang="zh-TW" altLang="en-US" sz="2000" dirty="0" smtClean="0"/>
              <a:t>長文摘要</a:t>
            </a:r>
            <a:endParaRPr lang="en-US" sz="2000" dirty="0" smtClean="0"/>
          </a:p>
        </p:txBody>
      </p:sp>
      <p:sp>
        <p:nvSpPr>
          <p:cNvPr id="6" name="文字方塊 5"/>
          <p:cNvSpPr txBox="1"/>
          <p:nvPr/>
        </p:nvSpPr>
        <p:spPr>
          <a:xfrm>
            <a:off x="848544" y="2350621"/>
            <a:ext cx="2520000" cy="646331"/>
          </a:xfrm>
          <a:prstGeom prst="rect">
            <a:avLst/>
          </a:prstGeom>
          <a:noFill/>
          <a:ln>
            <a:solidFill>
              <a:schemeClr val="tx1"/>
            </a:solidFill>
          </a:ln>
        </p:spPr>
        <p:txBody>
          <a:bodyPr wrap="square" rtlCol="0">
            <a:spAutoFit/>
          </a:bodyPr>
          <a:lstStyle/>
          <a:p>
            <a:pPr algn="ctr"/>
            <a:r>
              <a:rPr lang="en-US" altLang="zh-TW" dirty="0" smtClean="0"/>
              <a:t>Input Type</a:t>
            </a:r>
          </a:p>
          <a:p>
            <a:pPr algn="ctr"/>
            <a:r>
              <a:rPr lang="zh-TW" altLang="en-US" dirty="0"/>
              <a:t>輸入類型</a:t>
            </a:r>
            <a:endParaRPr lang="en-US" dirty="0" smtClean="0">
              <a:latin typeface="+mn-lt"/>
            </a:endParaRPr>
          </a:p>
        </p:txBody>
      </p:sp>
      <p:sp>
        <p:nvSpPr>
          <p:cNvPr id="7" name="文字方塊 6"/>
          <p:cNvSpPr txBox="1"/>
          <p:nvPr/>
        </p:nvSpPr>
        <p:spPr>
          <a:xfrm>
            <a:off x="3693000" y="2350621"/>
            <a:ext cx="2520000" cy="646331"/>
          </a:xfrm>
          <a:prstGeom prst="rect">
            <a:avLst/>
          </a:prstGeom>
          <a:noFill/>
          <a:ln>
            <a:solidFill>
              <a:schemeClr val="tx1"/>
            </a:solidFill>
          </a:ln>
        </p:spPr>
        <p:txBody>
          <a:bodyPr wrap="square" rtlCol="0">
            <a:spAutoFit/>
          </a:bodyPr>
          <a:lstStyle/>
          <a:p>
            <a:pPr algn="ctr"/>
            <a:r>
              <a:rPr lang="en-US" altLang="zh-TW" dirty="0" smtClean="0"/>
              <a:t>Purpose</a:t>
            </a:r>
          </a:p>
          <a:p>
            <a:pPr algn="ctr"/>
            <a:r>
              <a:rPr lang="zh-TW" altLang="en-US" dirty="0"/>
              <a:t>目的</a:t>
            </a:r>
            <a:endParaRPr lang="en-US" dirty="0" smtClean="0">
              <a:latin typeface="+mn-lt"/>
            </a:endParaRPr>
          </a:p>
        </p:txBody>
      </p:sp>
      <p:sp>
        <p:nvSpPr>
          <p:cNvPr id="8" name="文字方塊 7"/>
          <p:cNvSpPr txBox="1"/>
          <p:nvPr/>
        </p:nvSpPr>
        <p:spPr>
          <a:xfrm>
            <a:off x="6537456" y="2350621"/>
            <a:ext cx="2520000" cy="646331"/>
          </a:xfrm>
          <a:prstGeom prst="rect">
            <a:avLst/>
          </a:prstGeom>
          <a:noFill/>
          <a:ln>
            <a:solidFill>
              <a:schemeClr val="tx1"/>
            </a:solidFill>
          </a:ln>
        </p:spPr>
        <p:txBody>
          <a:bodyPr wrap="square" rtlCol="0">
            <a:spAutoFit/>
          </a:bodyPr>
          <a:lstStyle/>
          <a:p>
            <a:pPr algn="ctr"/>
            <a:r>
              <a:rPr lang="en-US" altLang="zh-TW" dirty="0" smtClean="0"/>
              <a:t>Output Type</a:t>
            </a:r>
          </a:p>
          <a:p>
            <a:pPr algn="ctr"/>
            <a:r>
              <a:rPr lang="zh-TW" altLang="en-US" dirty="0"/>
              <a:t>輸出類型</a:t>
            </a:r>
            <a:endParaRPr lang="en-US" dirty="0" smtClean="0">
              <a:latin typeface="+mn-lt"/>
            </a:endParaRPr>
          </a:p>
        </p:txBody>
      </p:sp>
      <p:sp>
        <p:nvSpPr>
          <p:cNvPr id="10" name="文字方塊 9"/>
          <p:cNvSpPr txBox="1"/>
          <p:nvPr/>
        </p:nvSpPr>
        <p:spPr>
          <a:xfrm>
            <a:off x="1028544" y="3212976"/>
            <a:ext cx="2160000" cy="584775"/>
          </a:xfrm>
          <a:prstGeom prst="rect">
            <a:avLst/>
          </a:prstGeom>
          <a:noFill/>
          <a:ln>
            <a:solidFill>
              <a:schemeClr val="tx1"/>
            </a:solidFill>
          </a:ln>
        </p:spPr>
        <p:txBody>
          <a:bodyPr wrap="square" rtlCol="0">
            <a:spAutoFit/>
          </a:bodyPr>
          <a:lstStyle/>
          <a:p>
            <a:pPr algn="ctr"/>
            <a:r>
              <a:rPr lang="en-US" sz="1600" dirty="0" smtClean="0">
                <a:latin typeface="+mn-lt"/>
              </a:rPr>
              <a:t>Single Document</a:t>
            </a:r>
          </a:p>
          <a:p>
            <a:pPr algn="ctr"/>
            <a:r>
              <a:rPr lang="zh-TW" altLang="en-US" sz="1600" dirty="0"/>
              <a:t>單文件</a:t>
            </a:r>
            <a:endParaRPr lang="en-US" sz="1600" dirty="0" smtClean="0">
              <a:latin typeface="+mn-lt"/>
            </a:endParaRPr>
          </a:p>
        </p:txBody>
      </p:sp>
      <p:sp>
        <p:nvSpPr>
          <p:cNvPr id="11" name="文字方塊 10"/>
          <p:cNvSpPr txBox="1"/>
          <p:nvPr/>
        </p:nvSpPr>
        <p:spPr>
          <a:xfrm>
            <a:off x="1028544" y="3996353"/>
            <a:ext cx="2160000" cy="584775"/>
          </a:xfrm>
          <a:prstGeom prst="rect">
            <a:avLst/>
          </a:prstGeom>
          <a:noFill/>
          <a:ln>
            <a:solidFill>
              <a:schemeClr val="tx1"/>
            </a:solidFill>
          </a:ln>
        </p:spPr>
        <p:txBody>
          <a:bodyPr wrap="square" rtlCol="0">
            <a:spAutoFit/>
          </a:bodyPr>
          <a:lstStyle/>
          <a:p>
            <a:pPr algn="ctr"/>
            <a:r>
              <a:rPr lang="en-US" altLang="zh-TW" sz="1600" dirty="0" smtClean="0"/>
              <a:t>Multi-Document</a:t>
            </a:r>
          </a:p>
          <a:p>
            <a:pPr algn="ctr"/>
            <a:r>
              <a:rPr lang="zh-TW" altLang="en-US" sz="1600" dirty="0" smtClean="0"/>
              <a:t>多文件</a:t>
            </a:r>
            <a:endParaRPr lang="en-US" sz="1600" dirty="0" smtClean="0"/>
          </a:p>
        </p:txBody>
      </p:sp>
      <p:sp>
        <p:nvSpPr>
          <p:cNvPr id="12" name="文字方塊 11"/>
          <p:cNvSpPr txBox="1"/>
          <p:nvPr/>
        </p:nvSpPr>
        <p:spPr>
          <a:xfrm>
            <a:off x="3873000" y="3212976"/>
            <a:ext cx="2160000" cy="584775"/>
          </a:xfrm>
          <a:prstGeom prst="rect">
            <a:avLst/>
          </a:prstGeom>
          <a:noFill/>
          <a:ln>
            <a:solidFill>
              <a:schemeClr val="tx1"/>
            </a:solidFill>
          </a:ln>
        </p:spPr>
        <p:txBody>
          <a:bodyPr wrap="square" rtlCol="0">
            <a:spAutoFit/>
          </a:bodyPr>
          <a:lstStyle/>
          <a:p>
            <a:pPr algn="ctr"/>
            <a:r>
              <a:rPr lang="en-US" altLang="zh-TW" sz="1600" dirty="0" smtClean="0"/>
              <a:t>Generic</a:t>
            </a:r>
          </a:p>
          <a:p>
            <a:pPr algn="ctr"/>
            <a:r>
              <a:rPr lang="zh-TW" altLang="en-US" sz="1600" dirty="0" smtClean="0"/>
              <a:t>通用</a:t>
            </a:r>
            <a:endParaRPr lang="en-US" sz="1600" dirty="0" smtClean="0"/>
          </a:p>
        </p:txBody>
      </p:sp>
      <p:sp>
        <p:nvSpPr>
          <p:cNvPr id="13" name="文字方塊 12"/>
          <p:cNvSpPr txBox="1"/>
          <p:nvPr/>
        </p:nvSpPr>
        <p:spPr>
          <a:xfrm>
            <a:off x="3873000" y="3996352"/>
            <a:ext cx="2160000" cy="584775"/>
          </a:xfrm>
          <a:prstGeom prst="rect">
            <a:avLst/>
          </a:prstGeom>
          <a:noFill/>
          <a:ln>
            <a:solidFill>
              <a:schemeClr val="tx1"/>
            </a:solidFill>
          </a:ln>
        </p:spPr>
        <p:txBody>
          <a:bodyPr wrap="square" rtlCol="0">
            <a:spAutoFit/>
          </a:bodyPr>
          <a:lstStyle/>
          <a:p>
            <a:pPr algn="ctr"/>
            <a:r>
              <a:rPr lang="en-US" altLang="zh-TW" sz="1600" dirty="0" smtClean="0"/>
              <a:t>Domain-Specific</a:t>
            </a:r>
          </a:p>
          <a:p>
            <a:pPr algn="ctr"/>
            <a:r>
              <a:rPr lang="zh-TW" altLang="en-US" sz="1600" dirty="0"/>
              <a:t>特定領域</a:t>
            </a:r>
            <a:endParaRPr lang="en-US" sz="1600" dirty="0" smtClean="0"/>
          </a:p>
        </p:txBody>
      </p:sp>
      <p:sp>
        <p:nvSpPr>
          <p:cNvPr id="14" name="文字方塊 13"/>
          <p:cNvSpPr txBox="1"/>
          <p:nvPr/>
        </p:nvSpPr>
        <p:spPr>
          <a:xfrm>
            <a:off x="3873000" y="4788441"/>
            <a:ext cx="2160000" cy="584775"/>
          </a:xfrm>
          <a:prstGeom prst="rect">
            <a:avLst/>
          </a:prstGeom>
          <a:noFill/>
          <a:ln>
            <a:solidFill>
              <a:schemeClr val="tx1"/>
            </a:solidFill>
          </a:ln>
        </p:spPr>
        <p:txBody>
          <a:bodyPr wrap="square" rtlCol="0">
            <a:spAutoFit/>
          </a:bodyPr>
          <a:lstStyle/>
          <a:p>
            <a:pPr algn="ctr"/>
            <a:r>
              <a:rPr lang="en-US" altLang="zh-TW" sz="1600" dirty="0" smtClean="0"/>
              <a:t>Query-Based</a:t>
            </a:r>
          </a:p>
          <a:p>
            <a:pPr algn="ctr"/>
            <a:r>
              <a:rPr lang="zh-TW" altLang="en-US" sz="1600" dirty="0" smtClean="0"/>
              <a:t>基於查詢</a:t>
            </a:r>
            <a:endParaRPr lang="en-US" sz="1600" dirty="0" smtClean="0"/>
          </a:p>
        </p:txBody>
      </p:sp>
      <p:sp>
        <p:nvSpPr>
          <p:cNvPr id="16" name="文字方塊 15"/>
          <p:cNvSpPr txBox="1"/>
          <p:nvPr/>
        </p:nvSpPr>
        <p:spPr>
          <a:xfrm>
            <a:off x="6717456" y="3212976"/>
            <a:ext cx="2160000" cy="584775"/>
          </a:xfrm>
          <a:prstGeom prst="rect">
            <a:avLst/>
          </a:prstGeom>
          <a:noFill/>
          <a:ln>
            <a:solidFill>
              <a:schemeClr val="tx1"/>
            </a:solidFill>
          </a:ln>
        </p:spPr>
        <p:txBody>
          <a:bodyPr wrap="square" rtlCol="0">
            <a:spAutoFit/>
          </a:bodyPr>
          <a:lstStyle/>
          <a:p>
            <a:pPr algn="ctr"/>
            <a:r>
              <a:rPr lang="en-US" sz="1600" dirty="0" smtClean="0"/>
              <a:t>Extractive</a:t>
            </a:r>
          </a:p>
          <a:p>
            <a:pPr algn="ctr"/>
            <a:r>
              <a:rPr lang="zh-TW" altLang="en-US" sz="1600" dirty="0" smtClean="0"/>
              <a:t>萃取方法</a:t>
            </a:r>
            <a:endParaRPr lang="en-US" sz="1600" dirty="0" smtClean="0"/>
          </a:p>
        </p:txBody>
      </p:sp>
      <p:sp>
        <p:nvSpPr>
          <p:cNvPr id="17" name="文字方塊 16"/>
          <p:cNvSpPr txBox="1"/>
          <p:nvPr/>
        </p:nvSpPr>
        <p:spPr>
          <a:xfrm>
            <a:off x="6717456" y="3996353"/>
            <a:ext cx="2160000" cy="584775"/>
          </a:xfrm>
          <a:prstGeom prst="rect">
            <a:avLst/>
          </a:prstGeom>
          <a:noFill/>
          <a:ln>
            <a:solidFill>
              <a:schemeClr val="tx1"/>
            </a:solidFill>
          </a:ln>
        </p:spPr>
        <p:txBody>
          <a:bodyPr wrap="square" rtlCol="0">
            <a:spAutoFit/>
          </a:bodyPr>
          <a:lstStyle/>
          <a:p>
            <a:pPr algn="ctr"/>
            <a:r>
              <a:rPr lang="en-US" sz="1600" dirty="0" smtClean="0"/>
              <a:t>Abstractive</a:t>
            </a:r>
          </a:p>
          <a:p>
            <a:pPr algn="ctr"/>
            <a:r>
              <a:rPr lang="zh-TW" altLang="en-US" sz="1600" dirty="0" smtClean="0"/>
              <a:t>抽象方法</a:t>
            </a:r>
            <a:endParaRPr lang="en-US" sz="1600" dirty="0" smtClean="0"/>
          </a:p>
        </p:txBody>
      </p:sp>
      <p:sp>
        <p:nvSpPr>
          <p:cNvPr id="4" name="矩形 3"/>
          <p:cNvSpPr/>
          <p:nvPr/>
        </p:nvSpPr>
        <p:spPr bwMode="auto">
          <a:xfrm>
            <a:off x="848544" y="2996952"/>
            <a:ext cx="2520000" cy="1791489"/>
          </a:xfrm>
          <a:prstGeom prst="rect">
            <a:avLst/>
          </a:prstGeom>
          <a:noFill/>
          <a:ln w="9525" cap="flat" cmpd="sng" algn="ctr">
            <a:solidFill>
              <a:schemeClr val="tx1">
                <a:lumMod val="75000"/>
                <a:lumOff val="25000"/>
              </a:schemeClr>
            </a:solidFill>
            <a:prstDash val="solid"/>
            <a:round/>
            <a:headEnd type="none" w="med" len="med"/>
            <a:tailEnd type="none" w="med" len="med"/>
          </a:ln>
          <a:effectLst/>
        </p:spPr>
        <p:txBody>
          <a:bodyPr vert="horz" wrap="square" lIns="91440" tIns="91440" rIns="91440" bIns="91440" numCol="1" rtlCol="0" anchor="ctr" anchorCtr="1" compatLnSpc="1">
            <a:prstTxWarp prst="textNoShape">
              <a:avLst/>
            </a:prstTxWarp>
            <a:noAutofit/>
          </a:bodyPr>
          <a:lstStyle/>
          <a:p>
            <a:pPr algn="ctr" defTabSz="889000"/>
            <a:endParaRPr lang="en-US" b="1" dirty="0">
              <a:solidFill>
                <a:srgbClr val="FFFFFF"/>
              </a:solidFill>
            </a:endParaRPr>
          </a:p>
        </p:txBody>
      </p:sp>
      <p:sp>
        <p:nvSpPr>
          <p:cNvPr id="18" name="矩形 17"/>
          <p:cNvSpPr/>
          <p:nvPr/>
        </p:nvSpPr>
        <p:spPr bwMode="auto">
          <a:xfrm>
            <a:off x="3693000" y="2996952"/>
            <a:ext cx="2520000" cy="2506281"/>
          </a:xfrm>
          <a:prstGeom prst="rect">
            <a:avLst/>
          </a:prstGeom>
          <a:noFill/>
          <a:ln w="9525" cap="flat" cmpd="sng" algn="ctr">
            <a:solidFill>
              <a:schemeClr val="tx1">
                <a:lumMod val="75000"/>
                <a:lumOff val="25000"/>
              </a:schemeClr>
            </a:solidFill>
            <a:prstDash val="solid"/>
            <a:round/>
            <a:headEnd type="none" w="med" len="med"/>
            <a:tailEnd type="none" w="med" len="med"/>
          </a:ln>
          <a:effectLst/>
        </p:spPr>
        <p:txBody>
          <a:bodyPr vert="horz" wrap="square" lIns="91440" tIns="91440" rIns="91440" bIns="91440" numCol="1" rtlCol="0" anchor="ctr" anchorCtr="1" compatLnSpc="1">
            <a:prstTxWarp prst="textNoShape">
              <a:avLst/>
            </a:prstTxWarp>
            <a:noAutofit/>
          </a:bodyPr>
          <a:lstStyle/>
          <a:p>
            <a:pPr algn="ctr" defTabSz="889000"/>
            <a:endParaRPr lang="en-US" b="1" dirty="0">
              <a:solidFill>
                <a:srgbClr val="FFFFFF"/>
              </a:solidFill>
            </a:endParaRPr>
          </a:p>
        </p:txBody>
      </p:sp>
      <p:sp>
        <p:nvSpPr>
          <p:cNvPr id="19" name="矩形 18"/>
          <p:cNvSpPr/>
          <p:nvPr/>
        </p:nvSpPr>
        <p:spPr bwMode="auto">
          <a:xfrm>
            <a:off x="6537456" y="2996951"/>
            <a:ext cx="2520000" cy="1791489"/>
          </a:xfrm>
          <a:prstGeom prst="rect">
            <a:avLst/>
          </a:prstGeom>
          <a:noFill/>
          <a:ln w="9525" cap="flat" cmpd="sng" algn="ctr">
            <a:solidFill>
              <a:schemeClr val="tx1">
                <a:lumMod val="75000"/>
                <a:lumOff val="25000"/>
              </a:schemeClr>
            </a:solidFill>
            <a:prstDash val="solid"/>
            <a:round/>
            <a:headEnd type="none" w="med" len="med"/>
            <a:tailEnd type="none" w="med" len="med"/>
          </a:ln>
          <a:effectLst/>
        </p:spPr>
        <p:txBody>
          <a:bodyPr vert="horz" wrap="square" lIns="91440" tIns="91440" rIns="91440" bIns="91440" numCol="1" rtlCol="0" anchor="ctr" anchorCtr="1" compatLnSpc="1">
            <a:prstTxWarp prst="textNoShape">
              <a:avLst/>
            </a:prstTxWarp>
            <a:noAutofit/>
          </a:bodyPr>
          <a:lstStyle/>
          <a:p>
            <a:pPr algn="ctr" defTabSz="889000"/>
            <a:endParaRPr lang="en-US" b="1" dirty="0">
              <a:solidFill>
                <a:srgbClr val="FFFFFF"/>
              </a:solidFill>
            </a:endParaRPr>
          </a:p>
        </p:txBody>
      </p:sp>
    </p:spTree>
    <p:extLst>
      <p:ext uri="{BB962C8B-B14F-4D97-AF65-F5344CB8AC3E}">
        <p14:creationId xmlns:p14="http://schemas.microsoft.com/office/powerpoint/2010/main" val="15424433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3600" dirty="0" smtClean="0"/>
              <a:t>長文摘要流程</a:t>
            </a:r>
            <a:endParaRPr lang="en-US" sz="3600" dirty="0"/>
          </a:p>
        </p:txBody>
      </p:sp>
      <p:sp>
        <p:nvSpPr>
          <p:cNvPr id="3" name="文字方塊 2"/>
          <p:cNvSpPr txBox="1"/>
          <p:nvPr/>
        </p:nvSpPr>
        <p:spPr>
          <a:xfrm>
            <a:off x="308484" y="1124744"/>
            <a:ext cx="2520000" cy="646331"/>
          </a:xfrm>
          <a:prstGeom prst="rect">
            <a:avLst/>
          </a:prstGeom>
          <a:noFill/>
          <a:ln>
            <a:solidFill>
              <a:schemeClr val="tx1"/>
            </a:solidFill>
          </a:ln>
        </p:spPr>
        <p:txBody>
          <a:bodyPr wrap="square" rtlCol="0">
            <a:spAutoFit/>
          </a:bodyPr>
          <a:lstStyle/>
          <a:p>
            <a:pPr algn="ctr"/>
            <a:r>
              <a:rPr lang="en-US" dirty="0"/>
              <a:t>Data Collection</a:t>
            </a:r>
          </a:p>
          <a:p>
            <a:pPr algn="ctr"/>
            <a:r>
              <a:rPr lang="zh-TW" altLang="en-US" dirty="0"/>
              <a:t>資料取得</a:t>
            </a:r>
            <a:endParaRPr lang="en-US" dirty="0"/>
          </a:p>
        </p:txBody>
      </p:sp>
      <p:sp>
        <p:nvSpPr>
          <p:cNvPr id="6" name="文字方塊 5"/>
          <p:cNvSpPr txBox="1"/>
          <p:nvPr/>
        </p:nvSpPr>
        <p:spPr>
          <a:xfrm>
            <a:off x="3441112" y="1124745"/>
            <a:ext cx="2520000" cy="646331"/>
          </a:xfrm>
          <a:prstGeom prst="rect">
            <a:avLst/>
          </a:prstGeom>
          <a:noFill/>
          <a:ln>
            <a:solidFill>
              <a:schemeClr val="tx1"/>
            </a:solidFill>
          </a:ln>
        </p:spPr>
        <p:txBody>
          <a:bodyPr wrap="square" rtlCol="0">
            <a:spAutoFit/>
          </a:bodyPr>
          <a:lstStyle/>
          <a:p>
            <a:pPr algn="ctr"/>
            <a:r>
              <a:rPr lang="en-US" dirty="0" smtClean="0"/>
              <a:t>Data Cleaning</a:t>
            </a:r>
            <a:endParaRPr lang="en-US" dirty="0"/>
          </a:p>
          <a:p>
            <a:pPr algn="ctr"/>
            <a:r>
              <a:rPr lang="zh-TW" altLang="en-US" dirty="0" smtClean="0"/>
              <a:t>資料清理</a:t>
            </a:r>
            <a:endParaRPr lang="en-US" dirty="0"/>
          </a:p>
        </p:txBody>
      </p:sp>
      <p:sp>
        <p:nvSpPr>
          <p:cNvPr id="8" name="文字方塊 7"/>
          <p:cNvSpPr txBox="1"/>
          <p:nvPr/>
        </p:nvSpPr>
        <p:spPr>
          <a:xfrm>
            <a:off x="11865768" y="692696"/>
            <a:ext cx="184731" cy="369332"/>
          </a:xfrm>
          <a:prstGeom prst="rect">
            <a:avLst/>
          </a:prstGeom>
          <a:noFill/>
        </p:spPr>
        <p:txBody>
          <a:bodyPr wrap="none" rtlCol="0">
            <a:spAutoFit/>
          </a:bodyPr>
          <a:lstStyle/>
          <a:p>
            <a:endParaRPr lang="en-US" dirty="0" smtClean="0">
              <a:latin typeface="+mn-lt"/>
            </a:endParaRPr>
          </a:p>
        </p:txBody>
      </p:sp>
      <p:cxnSp>
        <p:nvCxnSpPr>
          <p:cNvPr id="30" name="直線單箭頭接點 29"/>
          <p:cNvCxnSpPr>
            <a:stCxn id="3" idx="3"/>
            <a:endCxn id="6" idx="1"/>
          </p:cNvCxnSpPr>
          <p:nvPr/>
        </p:nvCxnSpPr>
        <p:spPr bwMode="auto">
          <a:xfrm>
            <a:off x="2828484" y="1447910"/>
            <a:ext cx="612628" cy="1"/>
          </a:xfrm>
          <a:prstGeom prst="straightConnector1">
            <a:avLst/>
          </a:prstGeom>
          <a:noFill/>
          <a:ln w="9525" cap="flat" cmpd="sng" algn="ctr">
            <a:solidFill>
              <a:schemeClr val="tx1"/>
            </a:solidFill>
            <a:prstDash val="solid"/>
            <a:round/>
            <a:headEnd type="none" w="med" len="med"/>
            <a:tailEnd type="arrow"/>
          </a:ln>
          <a:effectLst/>
        </p:spPr>
      </p:cxnSp>
      <p:grpSp>
        <p:nvGrpSpPr>
          <p:cNvPr id="46" name="群組 45"/>
          <p:cNvGrpSpPr/>
          <p:nvPr/>
        </p:nvGrpSpPr>
        <p:grpSpPr>
          <a:xfrm>
            <a:off x="6609464" y="3508152"/>
            <a:ext cx="2520000" cy="2775792"/>
            <a:chOff x="7041512" y="2998693"/>
            <a:chExt cx="2520000" cy="2775792"/>
          </a:xfrm>
        </p:grpSpPr>
        <p:sp>
          <p:nvSpPr>
            <p:cNvPr id="7" name="文字方塊 6"/>
            <p:cNvSpPr txBox="1"/>
            <p:nvPr/>
          </p:nvSpPr>
          <p:spPr>
            <a:xfrm>
              <a:off x="7041512" y="2998693"/>
              <a:ext cx="2520000" cy="646331"/>
            </a:xfrm>
            <a:prstGeom prst="rect">
              <a:avLst/>
            </a:prstGeom>
            <a:noFill/>
            <a:ln>
              <a:solidFill>
                <a:schemeClr val="tx1"/>
              </a:solidFill>
            </a:ln>
          </p:spPr>
          <p:txBody>
            <a:bodyPr wrap="square" rtlCol="0">
              <a:spAutoFit/>
            </a:bodyPr>
            <a:lstStyle/>
            <a:p>
              <a:pPr algn="ctr"/>
              <a:r>
                <a:rPr lang="en-US" dirty="0" smtClean="0"/>
                <a:t>Implement a Model</a:t>
              </a:r>
              <a:endParaRPr lang="en-US" dirty="0"/>
            </a:p>
            <a:p>
              <a:pPr algn="ctr"/>
              <a:r>
                <a:rPr lang="zh-TW" altLang="en-US" dirty="0" smtClean="0"/>
                <a:t>應用選擇的模型</a:t>
              </a:r>
              <a:endParaRPr lang="en-US" dirty="0"/>
            </a:p>
          </p:txBody>
        </p:sp>
        <p:sp>
          <p:nvSpPr>
            <p:cNvPr id="16" name="文字方塊 15"/>
            <p:cNvSpPr txBox="1"/>
            <p:nvPr/>
          </p:nvSpPr>
          <p:spPr>
            <a:xfrm>
              <a:off x="7221512" y="3808958"/>
              <a:ext cx="2160000" cy="584775"/>
            </a:xfrm>
            <a:prstGeom prst="rect">
              <a:avLst/>
            </a:prstGeom>
            <a:noFill/>
            <a:ln>
              <a:solidFill>
                <a:schemeClr val="tx1"/>
              </a:solidFill>
              <a:prstDash val="dash"/>
            </a:ln>
          </p:spPr>
          <p:txBody>
            <a:bodyPr wrap="square" rtlCol="0">
              <a:spAutoFit/>
            </a:bodyPr>
            <a:lstStyle/>
            <a:p>
              <a:pPr algn="ctr"/>
              <a:r>
                <a:rPr lang="en-US" altLang="zh-TW" sz="1600" dirty="0"/>
                <a:t>Topic Identification</a:t>
              </a:r>
              <a:endParaRPr lang="en-US" sz="1600" dirty="0"/>
            </a:p>
            <a:p>
              <a:pPr algn="ctr"/>
              <a:r>
                <a:rPr lang="zh-TW" altLang="en-US" sz="1600" dirty="0"/>
                <a:t>主題辦認</a:t>
              </a:r>
              <a:endParaRPr lang="en-US" sz="1600" dirty="0"/>
            </a:p>
          </p:txBody>
        </p:sp>
        <p:sp>
          <p:nvSpPr>
            <p:cNvPr id="17" name="文字方塊 16"/>
            <p:cNvSpPr txBox="1"/>
            <p:nvPr/>
          </p:nvSpPr>
          <p:spPr>
            <a:xfrm>
              <a:off x="7221512" y="4500409"/>
              <a:ext cx="2160000" cy="584775"/>
            </a:xfrm>
            <a:prstGeom prst="rect">
              <a:avLst/>
            </a:prstGeom>
            <a:noFill/>
            <a:ln>
              <a:solidFill>
                <a:schemeClr val="tx1"/>
              </a:solidFill>
              <a:prstDash val="dash"/>
            </a:ln>
          </p:spPr>
          <p:txBody>
            <a:bodyPr wrap="square" rtlCol="0">
              <a:spAutoFit/>
            </a:bodyPr>
            <a:lstStyle/>
            <a:p>
              <a:pPr algn="ctr"/>
              <a:r>
                <a:rPr lang="en-US" sz="1600" dirty="0"/>
                <a:t>Interpretation</a:t>
              </a:r>
            </a:p>
            <a:p>
              <a:pPr algn="ctr"/>
              <a:r>
                <a:rPr lang="zh-TW" altLang="en-US" sz="1600" dirty="0"/>
                <a:t>文意理解</a:t>
              </a:r>
              <a:endParaRPr lang="en-US" sz="1600" dirty="0"/>
            </a:p>
          </p:txBody>
        </p:sp>
        <p:sp>
          <p:nvSpPr>
            <p:cNvPr id="20" name="文字方塊 19"/>
            <p:cNvSpPr txBox="1"/>
            <p:nvPr/>
          </p:nvSpPr>
          <p:spPr>
            <a:xfrm>
              <a:off x="7221512" y="5189710"/>
              <a:ext cx="2160000" cy="584775"/>
            </a:xfrm>
            <a:prstGeom prst="rect">
              <a:avLst/>
            </a:prstGeom>
            <a:noFill/>
            <a:ln>
              <a:solidFill>
                <a:schemeClr val="tx1"/>
              </a:solidFill>
              <a:prstDash val="dash"/>
            </a:ln>
          </p:spPr>
          <p:txBody>
            <a:bodyPr wrap="square" rtlCol="0">
              <a:spAutoFit/>
            </a:bodyPr>
            <a:lstStyle/>
            <a:p>
              <a:pPr algn="ctr"/>
              <a:r>
                <a:rPr lang="en-US" altLang="zh-TW" sz="1600" dirty="0"/>
                <a:t>Summary Generation</a:t>
              </a:r>
              <a:endParaRPr lang="en-US" sz="1600" dirty="0"/>
            </a:p>
            <a:p>
              <a:pPr algn="ctr"/>
              <a:r>
                <a:rPr lang="zh-TW" altLang="en-US" sz="1600" dirty="0"/>
                <a:t>創建摘要</a:t>
              </a:r>
              <a:endParaRPr lang="en-US" sz="1600" dirty="0"/>
            </a:p>
          </p:txBody>
        </p:sp>
        <p:cxnSp>
          <p:nvCxnSpPr>
            <p:cNvPr id="5" name="直線接點 4"/>
            <p:cNvCxnSpPr>
              <a:stCxn id="7" idx="2"/>
              <a:endCxn id="16" idx="0"/>
            </p:cNvCxnSpPr>
            <p:nvPr/>
          </p:nvCxnSpPr>
          <p:spPr bwMode="auto">
            <a:xfrm>
              <a:off x="8301512" y="3645024"/>
              <a:ext cx="0" cy="163934"/>
            </a:xfrm>
            <a:prstGeom prst="line">
              <a:avLst/>
            </a:prstGeom>
            <a:noFill/>
            <a:ln w="9525" cap="flat" cmpd="sng" algn="ctr">
              <a:solidFill>
                <a:schemeClr val="tx1"/>
              </a:solidFill>
              <a:prstDash val="solid"/>
              <a:round/>
              <a:headEnd type="none" w="med" len="med"/>
              <a:tailEnd type="none"/>
            </a:ln>
            <a:effectLst/>
          </p:spPr>
        </p:cxnSp>
        <p:cxnSp>
          <p:nvCxnSpPr>
            <p:cNvPr id="11" name="直線接點 10"/>
            <p:cNvCxnSpPr>
              <a:stCxn id="16" idx="2"/>
              <a:endCxn id="17" idx="0"/>
            </p:cNvCxnSpPr>
            <p:nvPr/>
          </p:nvCxnSpPr>
          <p:spPr bwMode="auto">
            <a:xfrm>
              <a:off x="8301512" y="4393733"/>
              <a:ext cx="0" cy="106676"/>
            </a:xfrm>
            <a:prstGeom prst="line">
              <a:avLst/>
            </a:prstGeom>
            <a:noFill/>
            <a:ln w="9525" cap="flat" cmpd="sng" algn="ctr">
              <a:solidFill>
                <a:schemeClr val="tx1"/>
              </a:solidFill>
              <a:prstDash val="solid"/>
              <a:round/>
              <a:headEnd type="none" w="med" len="med"/>
              <a:tailEnd type="none"/>
            </a:ln>
            <a:effectLst/>
          </p:spPr>
        </p:cxnSp>
        <p:cxnSp>
          <p:nvCxnSpPr>
            <p:cNvPr id="13" name="直線接點 12"/>
            <p:cNvCxnSpPr>
              <a:stCxn id="17" idx="2"/>
              <a:endCxn id="20" idx="0"/>
            </p:cNvCxnSpPr>
            <p:nvPr/>
          </p:nvCxnSpPr>
          <p:spPr bwMode="auto">
            <a:xfrm>
              <a:off x="8301512" y="5085184"/>
              <a:ext cx="0" cy="104526"/>
            </a:xfrm>
            <a:prstGeom prst="line">
              <a:avLst/>
            </a:prstGeom>
            <a:noFill/>
            <a:ln w="9525" cap="flat" cmpd="sng" algn="ctr">
              <a:solidFill>
                <a:schemeClr val="tx1"/>
              </a:solidFill>
              <a:prstDash val="solid"/>
              <a:round/>
              <a:headEnd type="none" w="med" len="med"/>
              <a:tailEnd type="none"/>
            </a:ln>
            <a:effectLst/>
          </p:spPr>
        </p:cxnSp>
      </p:grpSp>
      <p:sp>
        <p:nvSpPr>
          <p:cNvPr id="44" name="文字方塊 43"/>
          <p:cNvSpPr txBox="1"/>
          <p:nvPr/>
        </p:nvSpPr>
        <p:spPr>
          <a:xfrm>
            <a:off x="3441112" y="3508229"/>
            <a:ext cx="2520000" cy="646331"/>
          </a:xfrm>
          <a:prstGeom prst="rect">
            <a:avLst/>
          </a:prstGeom>
          <a:noFill/>
          <a:ln>
            <a:solidFill>
              <a:schemeClr val="tx1"/>
            </a:solidFill>
          </a:ln>
        </p:spPr>
        <p:txBody>
          <a:bodyPr wrap="square" rtlCol="0">
            <a:spAutoFit/>
          </a:bodyPr>
          <a:lstStyle/>
          <a:p>
            <a:pPr algn="ctr"/>
            <a:r>
              <a:rPr lang="en-US" dirty="0"/>
              <a:t>Model Evaluation</a:t>
            </a:r>
          </a:p>
          <a:p>
            <a:pPr algn="ctr"/>
            <a:r>
              <a:rPr lang="zh-TW" altLang="en-US" dirty="0"/>
              <a:t>分類模型評測</a:t>
            </a:r>
            <a:endParaRPr lang="en-US" dirty="0"/>
          </a:p>
        </p:txBody>
      </p:sp>
      <p:sp>
        <p:nvSpPr>
          <p:cNvPr id="52" name="文字方塊 51"/>
          <p:cNvSpPr txBox="1"/>
          <p:nvPr/>
        </p:nvSpPr>
        <p:spPr>
          <a:xfrm>
            <a:off x="308484" y="3508151"/>
            <a:ext cx="2520000" cy="646331"/>
          </a:xfrm>
          <a:prstGeom prst="rect">
            <a:avLst/>
          </a:prstGeom>
          <a:solidFill>
            <a:schemeClr val="tx2">
              <a:lumMod val="20000"/>
              <a:lumOff val="80000"/>
            </a:schemeClr>
          </a:solidFill>
          <a:ln>
            <a:solidFill>
              <a:schemeClr val="tx1"/>
            </a:solidFill>
          </a:ln>
        </p:spPr>
        <p:txBody>
          <a:bodyPr wrap="square" rtlCol="0">
            <a:spAutoFit/>
          </a:bodyPr>
          <a:lstStyle/>
          <a:p>
            <a:pPr algn="ctr"/>
            <a:r>
              <a:rPr lang="en-US" altLang="zh-TW" dirty="0" smtClean="0"/>
              <a:t>Text </a:t>
            </a:r>
            <a:r>
              <a:rPr lang="en-US" altLang="zh-TW" dirty="0"/>
              <a:t>Summarization</a:t>
            </a:r>
          </a:p>
          <a:p>
            <a:pPr algn="ctr"/>
            <a:r>
              <a:rPr lang="zh-TW" altLang="en-US" dirty="0"/>
              <a:t>自動擷取長文摘要</a:t>
            </a:r>
            <a:endParaRPr lang="en-US" dirty="0"/>
          </a:p>
        </p:txBody>
      </p:sp>
      <p:sp>
        <p:nvSpPr>
          <p:cNvPr id="19" name="文字方塊 18"/>
          <p:cNvSpPr txBox="1"/>
          <p:nvPr/>
        </p:nvSpPr>
        <p:spPr>
          <a:xfrm>
            <a:off x="308484" y="1771076"/>
            <a:ext cx="2520000" cy="1323439"/>
          </a:xfrm>
          <a:prstGeom prst="rect">
            <a:avLst/>
          </a:prstGeom>
          <a:noFill/>
          <a:ln>
            <a:noFill/>
          </a:ln>
        </p:spPr>
        <p:txBody>
          <a:bodyPr wrap="square" rtlCol="0">
            <a:spAutoFit/>
          </a:bodyPr>
          <a:lstStyle/>
          <a:p>
            <a:pPr marL="285750" indent="-285750">
              <a:buFont typeface="Arial" panose="020B0604020202020204" pitchFamily="34" charset="0"/>
              <a:buChar char="•"/>
            </a:pPr>
            <a:r>
              <a:rPr lang="zh-TW" altLang="en-US" sz="1600" dirty="0" smtClean="0"/>
              <a:t>取得需要分析的資料</a:t>
            </a:r>
            <a:endParaRPr lang="en-US" altLang="zh-TW" sz="1600" dirty="0" smtClean="0"/>
          </a:p>
          <a:p>
            <a:pPr marL="285750" indent="-285750">
              <a:buFont typeface="Arial" panose="020B0604020202020204" pitchFamily="34" charset="0"/>
              <a:buChar char="•"/>
            </a:pPr>
            <a:r>
              <a:rPr lang="zh-TW" altLang="en-US" sz="1600" dirty="0" smtClean="0"/>
              <a:t>自己爬文</a:t>
            </a:r>
            <a:r>
              <a:rPr lang="en-US" altLang="zh-TW" sz="1600" dirty="0" smtClean="0"/>
              <a:t>(e.g.,</a:t>
            </a:r>
            <a:r>
              <a:rPr lang="zh-TW" altLang="en-US" sz="1600" dirty="0" smtClean="0"/>
              <a:t> 社群網站</a:t>
            </a:r>
            <a:r>
              <a:rPr lang="en-US" altLang="zh-TW" sz="1600" dirty="0" smtClean="0"/>
              <a:t>)</a:t>
            </a:r>
          </a:p>
          <a:p>
            <a:pPr marL="285750" indent="-285750">
              <a:buFont typeface="Arial" panose="020B0604020202020204" pitchFamily="34" charset="0"/>
              <a:buChar char="•"/>
            </a:pPr>
            <a:r>
              <a:rPr lang="zh-TW" altLang="en-US" sz="1600" dirty="0" smtClean="0"/>
              <a:t>購買數據集</a:t>
            </a:r>
            <a:r>
              <a:rPr lang="en-US" altLang="zh-TW" sz="1600" dirty="0" smtClean="0"/>
              <a:t>(e.g., Bloomberg dataset)</a:t>
            </a:r>
            <a:endParaRPr lang="en-US" sz="1600" dirty="0"/>
          </a:p>
        </p:txBody>
      </p:sp>
      <p:sp>
        <p:nvSpPr>
          <p:cNvPr id="41" name="文字方塊 40"/>
          <p:cNvSpPr txBox="1"/>
          <p:nvPr/>
        </p:nvSpPr>
        <p:spPr>
          <a:xfrm>
            <a:off x="6609464" y="1124745"/>
            <a:ext cx="2520000" cy="646331"/>
          </a:xfrm>
          <a:prstGeom prst="rect">
            <a:avLst/>
          </a:prstGeom>
          <a:noFill/>
          <a:ln>
            <a:solidFill>
              <a:schemeClr val="tx1"/>
            </a:solidFill>
          </a:ln>
        </p:spPr>
        <p:txBody>
          <a:bodyPr wrap="square" rtlCol="0">
            <a:spAutoFit/>
          </a:bodyPr>
          <a:lstStyle/>
          <a:p>
            <a:pPr algn="ctr"/>
            <a:r>
              <a:rPr lang="en-US" altLang="zh-TW" dirty="0" smtClean="0"/>
              <a:t>Data pre-processing</a:t>
            </a:r>
            <a:endParaRPr lang="en-US" dirty="0"/>
          </a:p>
          <a:p>
            <a:pPr algn="ctr"/>
            <a:r>
              <a:rPr lang="zh-TW" altLang="en-US" dirty="0" smtClean="0"/>
              <a:t>數據處理</a:t>
            </a:r>
            <a:endParaRPr lang="en-US" dirty="0"/>
          </a:p>
        </p:txBody>
      </p:sp>
      <p:cxnSp>
        <p:nvCxnSpPr>
          <p:cNvPr id="42" name="直線單箭頭接點 41"/>
          <p:cNvCxnSpPr>
            <a:stCxn id="6" idx="3"/>
            <a:endCxn id="41" idx="1"/>
          </p:cNvCxnSpPr>
          <p:nvPr/>
        </p:nvCxnSpPr>
        <p:spPr bwMode="auto">
          <a:xfrm>
            <a:off x="5961112" y="1447911"/>
            <a:ext cx="648352" cy="0"/>
          </a:xfrm>
          <a:prstGeom prst="straightConnector1">
            <a:avLst/>
          </a:prstGeom>
          <a:noFill/>
          <a:ln w="9525" cap="flat" cmpd="sng" algn="ctr">
            <a:solidFill>
              <a:schemeClr val="tx1"/>
            </a:solidFill>
            <a:prstDash val="solid"/>
            <a:round/>
            <a:headEnd type="none" w="med" len="med"/>
            <a:tailEnd type="arrow"/>
          </a:ln>
          <a:effectLst/>
        </p:spPr>
      </p:cxnSp>
      <p:cxnSp>
        <p:nvCxnSpPr>
          <p:cNvPr id="53" name="直線單箭頭接點 52"/>
          <p:cNvCxnSpPr>
            <a:stCxn id="44" idx="1"/>
            <a:endCxn id="52" idx="3"/>
          </p:cNvCxnSpPr>
          <p:nvPr/>
        </p:nvCxnSpPr>
        <p:spPr bwMode="auto">
          <a:xfrm flipH="1" flipV="1">
            <a:off x="2828484" y="3831317"/>
            <a:ext cx="612628" cy="78"/>
          </a:xfrm>
          <a:prstGeom prst="straightConnector1">
            <a:avLst/>
          </a:prstGeom>
          <a:noFill/>
          <a:ln w="9525" cap="flat" cmpd="sng" algn="ctr">
            <a:solidFill>
              <a:schemeClr val="tx1"/>
            </a:solidFill>
            <a:prstDash val="solid"/>
            <a:round/>
            <a:headEnd type="none" w="med" len="med"/>
            <a:tailEnd type="arrow"/>
          </a:ln>
          <a:effectLst/>
        </p:spPr>
      </p:cxnSp>
      <p:sp>
        <p:nvSpPr>
          <p:cNvPr id="60" name="文字方塊 59"/>
          <p:cNvSpPr txBox="1"/>
          <p:nvPr/>
        </p:nvSpPr>
        <p:spPr>
          <a:xfrm>
            <a:off x="3441112" y="1771075"/>
            <a:ext cx="2520000" cy="830997"/>
          </a:xfrm>
          <a:prstGeom prst="rect">
            <a:avLst/>
          </a:prstGeom>
          <a:noFill/>
          <a:ln>
            <a:noFill/>
          </a:ln>
        </p:spPr>
        <p:txBody>
          <a:bodyPr wrap="square" rtlCol="0">
            <a:spAutoFit/>
          </a:bodyPr>
          <a:lstStyle/>
          <a:p>
            <a:pPr marL="285750" indent="-285750">
              <a:buFont typeface="Arial" panose="020B0604020202020204" pitchFamily="34" charset="0"/>
              <a:buChar char="•"/>
            </a:pPr>
            <a:r>
              <a:rPr lang="zh-TW" altLang="en-US" sz="1600" dirty="0" smtClean="0"/>
              <a:t>檢查和標準化資料</a:t>
            </a:r>
            <a:endParaRPr lang="en-US" altLang="zh-TW" sz="1600" dirty="0" smtClean="0"/>
          </a:p>
          <a:p>
            <a:pPr marL="285750" indent="-285750">
              <a:buFont typeface="Arial" panose="020B0604020202020204" pitchFamily="34" charset="0"/>
              <a:buChar char="•"/>
            </a:pPr>
            <a:r>
              <a:rPr lang="zh-TW" altLang="en-US" sz="1600" dirty="0"/>
              <a:t>排除</a:t>
            </a:r>
            <a:r>
              <a:rPr lang="zh-TW" altLang="en-US" sz="1600" dirty="0" smtClean="0"/>
              <a:t>重複和不符的輸入</a:t>
            </a:r>
            <a:endParaRPr lang="en-US" altLang="zh-TW" sz="1600" dirty="0"/>
          </a:p>
          <a:p>
            <a:pPr marL="285750" indent="-285750">
              <a:buFont typeface="Arial" panose="020B0604020202020204" pitchFamily="34" charset="0"/>
              <a:buChar char="•"/>
            </a:pPr>
            <a:r>
              <a:rPr lang="zh-TW" altLang="en-US" sz="1600" dirty="0" smtClean="0"/>
              <a:t>刪除標點</a:t>
            </a:r>
            <a:r>
              <a:rPr lang="en-US" altLang="zh-TW" sz="1600" dirty="0" smtClean="0"/>
              <a:t>,</a:t>
            </a:r>
            <a:r>
              <a:rPr lang="zh-TW" altLang="en-US" sz="1600" dirty="0" smtClean="0"/>
              <a:t>停止詞</a:t>
            </a:r>
            <a:r>
              <a:rPr lang="en-US" altLang="zh-TW" sz="1600" dirty="0" smtClean="0"/>
              <a:t>,</a:t>
            </a:r>
            <a:r>
              <a:rPr lang="zh-TW" altLang="en-US" sz="1600" dirty="0" smtClean="0"/>
              <a:t>等等</a:t>
            </a:r>
            <a:endParaRPr lang="en-US" altLang="zh-TW" sz="1600" dirty="0" smtClean="0"/>
          </a:p>
        </p:txBody>
      </p:sp>
      <p:sp>
        <p:nvSpPr>
          <p:cNvPr id="61" name="文字方塊 60"/>
          <p:cNvSpPr txBox="1"/>
          <p:nvPr/>
        </p:nvSpPr>
        <p:spPr>
          <a:xfrm>
            <a:off x="6609184" y="1771076"/>
            <a:ext cx="2520000" cy="1323439"/>
          </a:xfrm>
          <a:prstGeom prst="rect">
            <a:avLst/>
          </a:prstGeom>
          <a:noFill/>
          <a:ln>
            <a:noFill/>
          </a:ln>
        </p:spPr>
        <p:txBody>
          <a:bodyPr wrap="square" rtlCol="0">
            <a:spAutoFit/>
          </a:bodyPr>
          <a:lstStyle/>
          <a:p>
            <a:pPr marL="285750" indent="-285750">
              <a:buFont typeface="Arial" panose="020B0604020202020204" pitchFamily="34" charset="0"/>
              <a:buChar char="•"/>
            </a:pPr>
            <a:r>
              <a:rPr lang="zh-TW" altLang="en-US" sz="1600" dirty="0"/>
              <a:t>詞法</a:t>
            </a:r>
            <a:r>
              <a:rPr lang="zh-TW" altLang="en-US" sz="1600" dirty="0" smtClean="0"/>
              <a:t>分析</a:t>
            </a:r>
            <a:r>
              <a:rPr lang="en-US" altLang="zh-TW" sz="1600" dirty="0" smtClean="0"/>
              <a:t>(i.e.,</a:t>
            </a:r>
            <a:r>
              <a:rPr lang="zh-TW" altLang="en-US" sz="1600" dirty="0" smtClean="0"/>
              <a:t> 分詞</a:t>
            </a:r>
            <a:r>
              <a:rPr lang="en-US" altLang="zh-TW" sz="1600" dirty="0"/>
              <a:t>)</a:t>
            </a:r>
            <a:endParaRPr lang="en-US" altLang="zh-TW" sz="1600" dirty="0" smtClean="0"/>
          </a:p>
          <a:p>
            <a:pPr marL="285750" indent="-285750">
              <a:buFont typeface="Arial" panose="020B0604020202020204" pitchFamily="34" charset="0"/>
              <a:buChar char="•"/>
            </a:pPr>
            <a:r>
              <a:rPr lang="zh-TW" altLang="en-US" sz="1600" dirty="0" smtClean="0"/>
              <a:t>數據選擇</a:t>
            </a:r>
            <a:r>
              <a:rPr lang="en-US" altLang="zh-TW" sz="1600" dirty="0" smtClean="0"/>
              <a:t>/</a:t>
            </a:r>
            <a:r>
              <a:rPr lang="zh-TW" altLang="en-US" sz="1600" dirty="0" smtClean="0"/>
              <a:t>縮小</a:t>
            </a:r>
            <a:endParaRPr lang="en-US" altLang="zh-TW" sz="1600" dirty="0" smtClean="0"/>
          </a:p>
          <a:p>
            <a:pPr marL="285750" indent="-285750">
              <a:buFont typeface="Arial" panose="020B0604020202020204" pitchFamily="34" charset="0"/>
              <a:buChar char="•"/>
            </a:pPr>
            <a:r>
              <a:rPr lang="zh-TW" altLang="en-US" sz="1600" dirty="0" smtClean="0"/>
              <a:t>抽取特徵</a:t>
            </a:r>
            <a:r>
              <a:rPr lang="en-US" altLang="zh-TW" sz="1600" dirty="0" smtClean="0"/>
              <a:t>,</a:t>
            </a:r>
            <a:r>
              <a:rPr lang="zh-TW" altLang="en-US" sz="1600" dirty="0" smtClean="0"/>
              <a:t>並轉換成電腦可以讀取和分析的格式</a:t>
            </a:r>
            <a:endParaRPr lang="en-US" altLang="zh-TW" sz="1600" dirty="0" smtClean="0"/>
          </a:p>
        </p:txBody>
      </p:sp>
      <p:cxnSp>
        <p:nvCxnSpPr>
          <p:cNvPr id="76" name="肘形接點 75"/>
          <p:cNvCxnSpPr>
            <a:stCxn id="41" idx="3"/>
            <a:endCxn id="7" idx="3"/>
          </p:cNvCxnSpPr>
          <p:nvPr/>
        </p:nvCxnSpPr>
        <p:spPr bwMode="auto">
          <a:xfrm>
            <a:off x="9129464" y="1447911"/>
            <a:ext cx="12700" cy="2383407"/>
          </a:xfrm>
          <a:prstGeom prst="bentConnector3">
            <a:avLst>
              <a:gd name="adj1" fmla="val 1800000"/>
            </a:avLst>
          </a:prstGeom>
          <a:noFill/>
          <a:ln w="9525" cap="flat" cmpd="sng" algn="ctr">
            <a:solidFill>
              <a:srgbClr val="000000"/>
            </a:solidFill>
            <a:prstDash val="solid"/>
            <a:round/>
            <a:headEnd type="none" w="med" len="med"/>
            <a:tailEnd type="arrow"/>
          </a:ln>
          <a:effectLst/>
        </p:spPr>
      </p:cxnSp>
      <p:cxnSp>
        <p:nvCxnSpPr>
          <p:cNvPr id="80" name="直線單箭頭接點 79"/>
          <p:cNvCxnSpPr>
            <a:stCxn id="7" idx="1"/>
            <a:endCxn id="44" idx="3"/>
          </p:cNvCxnSpPr>
          <p:nvPr/>
        </p:nvCxnSpPr>
        <p:spPr bwMode="auto">
          <a:xfrm flipH="1">
            <a:off x="5961112" y="3831318"/>
            <a:ext cx="648352" cy="77"/>
          </a:xfrm>
          <a:prstGeom prst="straightConnector1">
            <a:avLst/>
          </a:prstGeom>
          <a:noFill/>
          <a:ln w="9525" cap="flat" cmpd="sng" algn="ctr">
            <a:solidFill>
              <a:srgbClr val="000000"/>
            </a:solidFill>
            <a:prstDash val="solid"/>
            <a:round/>
            <a:headEnd type="none" w="med" len="med"/>
            <a:tailEnd type="arrow"/>
          </a:ln>
          <a:effectLst/>
        </p:spPr>
      </p:cxnSp>
      <p:sp>
        <p:nvSpPr>
          <p:cNvPr id="82" name="文字方塊 81"/>
          <p:cNvSpPr txBox="1"/>
          <p:nvPr/>
        </p:nvSpPr>
        <p:spPr>
          <a:xfrm>
            <a:off x="3441112" y="4154560"/>
            <a:ext cx="2520000" cy="1323439"/>
          </a:xfrm>
          <a:prstGeom prst="rect">
            <a:avLst/>
          </a:prstGeom>
          <a:noFill/>
          <a:ln>
            <a:noFill/>
          </a:ln>
        </p:spPr>
        <p:txBody>
          <a:bodyPr wrap="square" rtlCol="0">
            <a:spAutoFit/>
          </a:bodyPr>
          <a:lstStyle/>
          <a:p>
            <a:pPr marL="285750" indent="-285750">
              <a:buFont typeface="Arial" panose="020B0604020202020204" pitchFamily="34" charset="0"/>
              <a:buChar char="•"/>
            </a:pPr>
            <a:r>
              <a:rPr lang="zh-TW" altLang="en-US" sz="1600" dirty="0" smtClean="0"/>
              <a:t>人類評測</a:t>
            </a:r>
            <a:endParaRPr lang="en-US" altLang="zh-TW" sz="1600" dirty="0" smtClean="0"/>
          </a:p>
          <a:p>
            <a:pPr marL="285750" indent="-285750">
              <a:buFont typeface="Arial" panose="020B0604020202020204" pitchFamily="34" charset="0"/>
              <a:buChar char="•"/>
            </a:pPr>
            <a:r>
              <a:rPr lang="zh-TW" altLang="en-US" sz="1600" dirty="0" smtClean="0"/>
              <a:t>自動文摘評分</a:t>
            </a:r>
            <a:endParaRPr lang="en-US" altLang="zh-TW" sz="1600" dirty="0"/>
          </a:p>
          <a:p>
            <a:pPr marL="285750" indent="-285750">
              <a:buFont typeface="Arial" panose="020B0604020202020204" pitchFamily="34" charset="0"/>
              <a:buChar char="•"/>
            </a:pPr>
            <a:r>
              <a:rPr lang="en-US" altLang="zh-TW" sz="1600" dirty="0" smtClean="0"/>
              <a:t>ROUGE</a:t>
            </a:r>
          </a:p>
          <a:p>
            <a:pPr marL="285750" indent="-285750">
              <a:buFont typeface="Arial" panose="020B0604020202020204" pitchFamily="34" charset="0"/>
              <a:buChar char="•"/>
            </a:pPr>
            <a:r>
              <a:rPr lang="en-US" altLang="zh-TW" sz="1600" dirty="0" smtClean="0"/>
              <a:t>Precision, Recall, Accuracy, F-Score</a:t>
            </a:r>
            <a:endParaRPr lang="zh-TW" altLang="en-US" sz="1600" dirty="0" smtClean="0"/>
          </a:p>
        </p:txBody>
      </p:sp>
      <p:sp>
        <p:nvSpPr>
          <p:cNvPr id="86" name="AutoShape 2" descr="data:image/png;base64,iVBORw0KGgoAAAANSUhEUgAAAUcAAACaCAMAAAANQHocAAAAsVBMVEX///8Adr28vcAAAAAAdLz4+PgAcbvZ2NmtrKzz8/MlISJxb29CQEHs7Ow+i8c9OjsyLzCPjo4sKCnR0dLi4uJ7r9h/fX/Cw8bo8fi5ur4ug8Oevt660+oAer/R4fDz+PxVmM2myeXa6PRjo9Iui8dpqdVhXl8AbLlJRkcwiMbEw8Opp6jc3d9YVVZqZ2iZmJh6eHgeGBqRu94RCgySvd6/1+yxzugfGhuVkpNBl80XEBL/6gnVAAAGpElEQVR4nO2dAXeaOhSAU2qEFHmCIJV1q63bkKGAunXz9f//sAd9awVFSeEGsnG/03na0hNyv2FyEy9KCIIgCIIgCIIgCIIgCNJjHF3XN2rXvWgOS9JAjO7Ob5uasgnSbyh5fShCXw8wq8NuVrIKPM87dJ8eAsoFVhIeFIpPSWhSz49cqsbRxnBtskqYG/px+iNzdD8KVXcVuUr07Ess0vKd9DHRiG0xV4v9UI9UZ6NFbhjp1I79OGFWEiVuSLy9iPOvdEqUkRN4dqTG1joORyHR904Q7IPIGq/3rqrvvYnvmWoShQL/P5uiRmaskFgjq40xCpIg/VLCmygxg2Tk+HtHt4zRWLPHIXE3Is6/t1KXke1T5oeBnT57x44x0lQzcUzLGTlxHEfr5Nk2xmzlijg/HKo1MfyQRXtna7GJS81Qe1bCX5oaqIFD/dU6dUhvVDZORJzdtQwnWoW+EUbqKGTUGdvucxhGxB7Rtcn8TegQ1yV2QC2XiegAEMxg3tiJQutZU7eGsV3TrZroRIuoEqUm99vQjhgxtrb13RNweqpvzYnLnGA0SYg7GW0M0/THqqaTF5VkZQaBE6+I5xPluyWgA1AEpplGEN3EkRJOiHrDjK1jWSTZkJXPAtMP7GwmoOZYTy9LATDDyC4z6hgvP7D0H2XZJJ09spfjhNH/v5X7ejSyudkhv7udfWX9fuk6M8hLTIR6WhJIPFv+KaTjvS7kcuwbVOKUA0EQBEFS1itNEK0mZGkKKIaVw9cB7VoQ21a3Lw1TVBwKXwe065EugPhm0q7H8Y0vIo7gmjNB165dKoC12bbHiU0ExGHxX49CNr6cLjwKAD3CgB5hQI8woEcY0CMM6BEG9AgDeoQBPcKAHmGo6XExbcBufmioY48/m8TxmGuopsePw0Fthl9mh4Y69jhtEsfXXEO1PV7VZiCTx0H9ONDjAfRYE+k84vgI4fHp2z/1+SzPfL1rEMa3Xa6hmh7nsybkGurYY6M4cpcD5uFA1PU4r4ar2a6vR644OCKsPT5+qeLfObktx85Vv8k/Pj7MZw/V47yw+Xr4YU48pQzvVh6P1fN1GsfiU+lfFfIOYfnjIPVYqlFRZPJYmT+mcSw+lB9Bj2+gx5rI5nE5rCIbH8uRyWNlGMNP2fhYxhLAI8f+425O1HLWuYbk33/c0dmu/MiP5vM1GH3Pw6HouUfKzkMvHs3INdSxx9k9P7Pjv17kGqrp0TgzFWcYZH3hqGTz9dUnXq4eyeOg8AuAfbMLHr0/yuPginu78Y48FtY1EPuPRvmS78+7Hvn3w188Fn6BHt9AjzU58cgrciDG43lLleOjXOsZ3uFxsEw9LqHHR2qch2Z3hV8k11DHHu8/8rMgi+Iv7nMNYR4OA3qEoe7zet2A/J14HXt8umvAU66h2vN1A6SaZ+qzFJz3VCKTx47rUtAjepTKYwONco2P3Hn46cYFhMczL/FzIVEdwPRDA6a5hurmj41uVs6103VdClS9F+bhMKBHGGp6ZHYZZPb5gYOvrdaR/n5LwN8cebw77d30pAUeINczt3T2jWP+a7mumd16t4cdpsr5evhQ6yyQ+WPmkSMfa7vOPhP5dkVW5o+Dh1onkcZj6UABhJJt0vfDI1Wa7HxcJsv9X+VJ5/Hc+MhB6fXoiMNONb7mrNX7Pa16LJ2vVTKffuZg2u59H05O47HHx9Pe7UqaqObvzx/TJax9SHwkyx/BEO+xuA6VzON71qXzk8V4rqGer2ee+OuLBndkLe1+Dxji73cd/jiqC5Bp/xGMFjzujusr0OMb6PEI9AiDuPs+3l7mzTwerXsODfXc4+yRn3vCius0ieqkwPj78/Ai6BEGyTzSJvsv+Lw+dOfyS/0XwXkm152/pC4FDPQIA3qEAcdHGHpeJwVG3fyx4o7Wi+A+LjzoEYaeeyy+7mqQnzz1Ud3USRWRzGMh7/HWZLcsq4iSok6qiNQeHfLjHe9PKtP7kYKBHmFAjzCA1Ell4yP36wxn6qRaQjKPx/P1R576qI7qpApI5vEEnjf2LHsfT/QIQ889zhfvYXa21b57fOIuk8q4cCtFzz2+63MBhujxAHq8CHqEAT3CIL5OajhcoscD9eukskqps/TcIxjoEQb0CAN6hAE9woAeYUCPMKBHGNAjDOgRBvQIA3qEAT3C0EOPmya1o+dQ2/cYVn2sSx3e4XEyEsD4V9sef41FxGFye9zeiMFs12MgKIzvIWcHznxoWXNo9cnhoGtRYbDqkyMIgiAIgiDIGf4DG4zqr1ZldPI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43" name="Picture 3" descr="C:\Users\YB0002777\Desktop\輿情平台\Social Listening Steps\Basic Summary Fig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00" y="4221825"/>
            <a:ext cx="2903538" cy="1367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4175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3600" dirty="0" smtClean="0"/>
              <a:t>長文摘要流程</a:t>
            </a:r>
            <a:endParaRPr lang="en-US" sz="3600" dirty="0"/>
          </a:p>
        </p:txBody>
      </p:sp>
      <p:sp>
        <p:nvSpPr>
          <p:cNvPr id="3" name="文字方塊 2"/>
          <p:cNvSpPr txBox="1"/>
          <p:nvPr/>
        </p:nvSpPr>
        <p:spPr>
          <a:xfrm>
            <a:off x="542510" y="1720840"/>
            <a:ext cx="2520000" cy="646331"/>
          </a:xfrm>
          <a:prstGeom prst="rect">
            <a:avLst/>
          </a:prstGeom>
          <a:noFill/>
          <a:ln>
            <a:solidFill>
              <a:schemeClr val="tx1"/>
            </a:solidFill>
          </a:ln>
        </p:spPr>
        <p:txBody>
          <a:bodyPr wrap="square" rtlCol="0">
            <a:spAutoFit/>
          </a:bodyPr>
          <a:lstStyle/>
          <a:p>
            <a:pPr algn="ctr"/>
            <a:r>
              <a:rPr lang="en-US" dirty="0"/>
              <a:t>Data Collection</a:t>
            </a:r>
          </a:p>
          <a:p>
            <a:pPr algn="ctr"/>
            <a:r>
              <a:rPr lang="zh-TW" altLang="en-US" dirty="0"/>
              <a:t>資料取得</a:t>
            </a:r>
            <a:endParaRPr lang="en-US" dirty="0"/>
          </a:p>
        </p:txBody>
      </p:sp>
      <p:sp>
        <p:nvSpPr>
          <p:cNvPr id="6" name="文字方塊 5"/>
          <p:cNvSpPr txBox="1"/>
          <p:nvPr/>
        </p:nvSpPr>
        <p:spPr>
          <a:xfrm>
            <a:off x="3675138" y="1720841"/>
            <a:ext cx="2520000" cy="646331"/>
          </a:xfrm>
          <a:prstGeom prst="rect">
            <a:avLst/>
          </a:prstGeom>
          <a:noFill/>
          <a:ln>
            <a:solidFill>
              <a:schemeClr val="tx1"/>
            </a:solidFill>
          </a:ln>
        </p:spPr>
        <p:txBody>
          <a:bodyPr wrap="square" rtlCol="0">
            <a:spAutoFit/>
          </a:bodyPr>
          <a:lstStyle/>
          <a:p>
            <a:pPr algn="ctr"/>
            <a:r>
              <a:rPr lang="en-US" dirty="0" smtClean="0"/>
              <a:t>Data Cleaning</a:t>
            </a:r>
            <a:endParaRPr lang="en-US" dirty="0"/>
          </a:p>
          <a:p>
            <a:pPr algn="ctr"/>
            <a:r>
              <a:rPr lang="zh-TW" altLang="en-US" dirty="0" smtClean="0"/>
              <a:t>資料清理</a:t>
            </a:r>
            <a:endParaRPr lang="en-US" dirty="0"/>
          </a:p>
        </p:txBody>
      </p:sp>
      <p:cxnSp>
        <p:nvCxnSpPr>
          <p:cNvPr id="30" name="直線單箭頭接點 29"/>
          <p:cNvCxnSpPr>
            <a:stCxn id="3" idx="3"/>
            <a:endCxn id="6" idx="1"/>
          </p:cNvCxnSpPr>
          <p:nvPr/>
        </p:nvCxnSpPr>
        <p:spPr bwMode="auto">
          <a:xfrm>
            <a:off x="3062510" y="2044006"/>
            <a:ext cx="612628" cy="1"/>
          </a:xfrm>
          <a:prstGeom prst="straightConnector1">
            <a:avLst/>
          </a:prstGeom>
          <a:noFill/>
          <a:ln w="9525" cap="flat" cmpd="sng" algn="ctr">
            <a:solidFill>
              <a:schemeClr val="tx1"/>
            </a:solidFill>
            <a:prstDash val="solid"/>
            <a:round/>
            <a:headEnd type="none" w="med" len="med"/>
            <a:tailEnd type="arrow"/>
          </a:ln>
          <a:effectLst/>
        </p:spPr>
      </p:cxnSp>
      <p:sp>
        <p:nvSpPr>
          <p:cNvPr id="19" name="文字方塊 18"/>
          <p:cNvSpPr txBox="1"/>
          <p:nvPr/>
        </p:nvSpPr>
        <p:spPr>
          <a:xfrm>
            <a:off x="542510" y="2367172"/>
            <a:ext cx="2520000" cy="2923877"/>
          </a:xfrm>
          <a:prstGeom prst="rect">
            <a:avLst/>
          </a:prstGeom>
          <a:noFill/>
          <a:ln>
            <a:noFill/>
          </a:ln>
        </p:spPr>
        <p:txBody>
          <a:bodyPr wrap="square" rtlCol="0">
            <a:spAutoFit/>
          </a:bodyPr>
          <a:lstStyle/>
          <a:p>
            <a:r>
              <a:rPr lang="zh-TW" altLang="en-US" sz="2000" b="1" dirty="0" smtClean="0"/>
              <a:t>輸入</a:t>
            </a:r>
            <a:endParaRPr lang="en-US" altLang="zh-TW" sz="2000" b="1" dirty="0" smtClean="0"/>
          </a:p>
          <a:p>
            <a:pPr marL="285750" indent="-285750">
              <a:buFont typeface="Arial" panose="020B0604020202020204" pitchFamily="34" charset="0"/>
              <a:buChar char="•"/>
            </a:pPr>
            <a:r>
              <a:rPr lang="zh-TW" altLang="en-US" sz="1600" dirty="0" smtClean="0"/>
              <a:t>判斷和選擇需要的資料</a:t>
            </a:r>
            <a:endParaRPr lang="en-US" altLang="zh-TW" sz="1600" dirty="0" smtClean="0"/>
          </a:p>
          <a:p>
            <a:pPr marL="285750" indent="-285750">
              <a:buFont typeface="Arial" panose="020B0604020202020204" pitchFamily="34" charset="0"/>
              <a:buChar char="•"/>
            </a:pPr>
            <a:r>
              <a:rPr lang="zh-TW" altLang="en-US" sz="1600" dirty="0" smtClean="0"/>
              <a:t>使用爬蟲爬文</a:t>
            </a:r>
            <a:endParaRPr lang="en-US" altLang="zh-TW" sz="1600" dirty="0" smtClean="0"/>
          </a:p>
          <a:p>
            <a:pPr marL="285750" indent="-285750">
              <a:buFont typeface="Arial" panose="020B0604020202020204" pitchFamily="34" charset="0"/>
              <a:buChar char="•"/>
            </a:pPr>
            <a:r>
              <a:rPr lang="zh-TW" altLang="en-US" sz="1600" dirty="0" smtClean="0"/>
              <a:t>利用購買的數據集</a:t>
            </a:r>
            <a:endParaRPr lang="en-US" altLang="zh-TW" sz="1600" dirty="0" smtClean="0"/>
          </a:p>
          <a:p>
            <a:pPr marL="285750" indent="-285750">
              <a:buFont typeface="Arial" panose="020B0604020202020204" pitchFamily="34" charset="0"/>
              <a:buChar char="•"/>
            </a:pPr>
            <a:endParaRPr lang="en-US" altLang="zh-TW" sz="1600" dirty="0"/>
          </a:p>
          <a:p>
            <a:pPr marL="285750" indent="-285750">
              <a:buFont typeface="Arial" panose="020B0604020202020204" pitchFamily="34" charset="0"/>
              <a:buChar char="•"/>
            </a:pPr>
            <a:endParaRPr lang="en-US" altLang="zh-TW" sz="1600" dirty="0" smtClean="0"/>
          </a:p>
          <a:p>
            <a:pPr marL="285750" indent="-285750">
              <a:buFont typeface="Arial" panose="020B0604020202020204" pitchFamily="34" charset="0"/>
              <a:buChar char="•"/>
            </a:pPr>
            <a:endParaRPr lang="en-US" altLang="zh-TW" sz="1600" dirty="0" smtClean="0"/>
          </a:p>
          <a:p>
            <a:pPr marL="285750" indent="-285750">
              <a:buFont typeface="Arial" panose="020B0604020202020204" pitchFamily="34" charset="0"/>
              <a:buChar char="•"/>
            </a:pPr>
            <a:endParaRPr lang="en-US" altLang="zh-TW" sz="1600" dirty="0" smtClean="0"/>
          </a:p>
          <a:p>
            <a:r>
              <a:rPr lang="zh-TW" altLang="en-US" sz="2000" b="1" dirty="0"/>
              <a:t>輸出</a:t>
            </a:r>
            <a:endParaRPr lang="en-US" altLang="zh-TW" sz="2000" b="1" dirty="0"/>
          </a:p>
          <a:p>
            <a:pPr marL="285750" indent="-285750">
              <a:buFont typeface="Arial" panose="020B0604020202020204" pitchFamily="34" charset="0"/>
              <a:buChar char="•"/>
            </a:pPr>
            <a:r>
              <a:rPr lang="zh-TW" altLang="en-US" sz="1600" dirty="0"/>
              <a:t>收集好的資料</a:t>
            </a:r>
            <a:endParaRPr lang="en-US" sz="1600" dirty="0"/>
          </a:p>
          <a:p>
            <a:endParaRPr lang="en-US" sz="1600" dirty="0"/>
          </a:p>
        </p:txBody>
      </p:sp>
      <p:sp>
        <p:nvSpPr>
          <p:cNvPr id="41" name="文字方塊 40"/>
          <p:cNvSpPr txBox="1"/>
          <p:nvPr/>
        </p:nvSpPr>
        <p:spPr>
          <a:xfrm>
            <a:off x="6843490" y="1720841"/>
            <a:ext cx="2520000" cy="646331"/>
          </a:xfrm>
          <a:prstGeom prst="rect">
            <a:avLst/>
          </a:prstGeom>
          <a:noFill/>
          <a:ln>
            <a:solidFill>
              <a:schemeClr val="tx1"/>
            </a:solidFill>
          </a:ln>
        </p:spPr>
        <p:txBody>
          <a:bodyPr wrap="square" rtlCol="0">
            <a:spAutoFit/>
          </a:bodyPr>
          <a:lstStyle/>
          <a:p>
            <a:pPr algn="ctr"/>
            <a:r>
              <a:rPr lang="en-US" altLang="zh-TW" dirty="0" smtClean="0"/>
              <a:t>Data </a:t>
            </a:r>
            <a:r>
              <a:rPr lang="en-US" altLang="zh-TW" dirty="0" smtClean="0"/>
              <a:t>Pre-processing</a:t>
            </a:r>
            <a:endParaRPr lang="en-US" dirty="0"/>
          </a:p>
          <a:p>
            <a:pPr algn="ctr"/>
            <a:r>
              <a:rPr lang="zh-TW" altLang="en-US" dirty="0" smtClean="0"/>
              <a:t>數據處理</a:t>
            </a:r>
            <a:endParaRPr lang="en-US" dirty="0"/>
          </a:p>
        </p:txBody>
      </p:sp>
      <p:cxnSp>
        <p:nvCxnSpPr>
          <p:cNvPr id="42" name="直線單箭頭接點 41"/>
          <p:cNvCxnSpPr>
            <a:stCxn id="6" idx="3"/>
            <a:endCxn id="41" idx="1"/>
          </p:cNvCxnSpPr>
          <p:nvPr/>
        </p:nvCxnSpPr>
        <p:spPr bwMode="auto">
          <a:xfrm>
            <a:off x="6195138" y="2044007"/>
            <a:ext cx="648352" cy="0"/>
          </a:xfrm>
          <a:prstGeom prst="straightConnector1">
            <a:avLst/>
          </a:prstGeom>
          <a:noFill/>
          <a:ln w="9525" cap="flat" cmpd="sng" algn="ctr">
            <a:solidFill>
              <a:schemeClr val="tx1"/>
            </a:solidFill>
            <a:prstDash val="solid"/>
            <a:round/>
            <a:headEnd type="none" w="med" len="med"/>
            <a:tailEnd type="arrow"/>
          </a:ln>
          <a:effectLst/>
        </p:spPr>
      </p:cxnSp>
      <p:sp>
        <p:nvSpPr>
          <p:cNvPr id="31" name="文字方塊 30"/>
          <p:cNvSpPr txBox="1"/>
          <p:nvPr/>
        </p:nvSpPr>
        <p:spPr>
          <a:xfrm>
            <a:off x="3675138" y="2367172"/>
            <a:ext cx="2520000" cy="2677656"/>
          </a:xfrm>
          <a:prstGeom prst="rect">
            <a:avLst/>
          </a:prstGeom>
          <a:noFill/>
          <a:ln>
            <a:noFill/>
          </a:ln>
        </p:spPr>
        <p:txBody>
          <a:bodyPr wrap="square" rtlCol="0">
            <a:spAutoFit/>
          </a:bodyPr>
          <a:lstStyle/>
          <a:p>
            <a:r>
              <a:rPr lang="zh-TW" altLang="en-US" sz="2000" b="1" dirty="0"/>
              <a:t>輸入</a:t>
            </a:r>
            <a:endParaRPr lang="en-US" altLang="zh-TW" sz="2000" b="1" dirty="0" smtClean="0"/>
          </a:p>
          <a:p>
            <a:pPr marL="285750" indent="-285750">
              <a:buFont typeface="Arial" panose="020B0604020202020204" pitchFamily="34" charset="0"/>
              <a:buChar char="•"/>
            </a:pPr>
            <a:r>
              <a:rPr lang="zh-TW" altLang="en-US" sz="1600" dirty="0" smtClean="0"/>
              <a:t>收集好的資料</a:t>
            </a:r>
            <a:endParaRPr lang="en-US" altLang="zh-TW" sz="1600" dirty="0" smtClean="0"/>
          </a:p>
          <a:p>
            <a:pPr marL="285750" indent="-285750">
              <a:buFont typeface="Arial" panose="020B0604020202020204" pitchFamily="34" charset="0"/>
              <a:buChar char="•"/>
            </a:pPr>
            <a:r>
              <a:rPr lang="zh-TW" altLang="en-US" sz="1600" dirty="0" smtClean="0"/>
              <a:t>檢查</a:t>
            </a:r>
            <a:r>
              <a:rPr lang="en-US" altLang="zh-TW" sz="1600" dirty="0" smtClean="0"/>
              <a:t>,</a:t>
            </a:r>
            <a:r>
              <a:rPr lang="zh-TW" altLang="en-US" sz="1600" dirty="0" smtClean="0"/>
              <a:t>合併</a:t>
            </a:r>
            <a:r>
              <a:rPr lang="en-US" altLang="zh-TW" sz="1600" dirty="0" smtClean="0"/>
              <a:t>,</a:t>
            </a:r>
            <a:r>
              <a:rPr lang="zh-TW" altLang="en-US" sz="1600" dirty="0" smtClean="0"/>
              <a:t>和標準化收集的資料</a:t>
            </a:r>
            <a:endParaRPr lang="en-US" altLang="zh-TW" sz="1600" dirty="0" smtClean="0"/>
          </a:p>
          <a:p>
            <a:pPr marL="285750" indent="-285750">
              <a:buFont typeface="Arial" panose="020B0604020202020204" pitchFamily="34" charset="0"/>
              <a:buChar char="•"/>
            </a:pPr>
            <a:r>
              <a:rPr lang="zh-TW" altLang="en-US" sz="1600" dirty="0" smtClean="0"/>
              <a:t>排除重複</a:t>
            </a:r>
            <a:r>
              <a:rPr lang="en-US" altLang="zh-TW" sz="1600" dirty="0" smtClean="0"/>
              <a:t>,</a:t>
            </a:r>
            <a:r>
              <a:rPr lang="zh-TW" altLang="en-US" sz="1600" dirty="0" smtClean="0"/>
              <a:t>缺失</a:t>
            </a:r>
            <a:r>
              <a:rPr lang="en-US" altLang="zh-TW" sz="1600" dirty="0" smtClean="0"/>
              <a:t>,</a:t>
            </a:r>
            <a:r>
              <a:rPr lang="zh-TW" altLang="en-US" sz="1600" dirty="0" smtClean="0"/>
              <a:t>和</a:t>
            </a:r>
            <a:r>
              <a:rPr lang="zh-TW" altLang="en-US" sz="1600" dirty="0"/>
              <a:t>不符的輸入</a:t>
            </a:r>
            <a:endParaRPr lang="en-US" altLang="zh-TW" sz="1600" dirty="0"/>
          </a:p>
          <a:p>
            <a:pPr marL="285750" indent="-285750">
              <a:buFont typeface="Arial" panose="020B0604020202020204" pitchFamily="34" charset="0"/>
              <a:buChar char="•"/>
            </a:pPr>
            <a:r>
              <a:rPr lang="zh-TW" altLang="en-US" sz="1600" dirty="0"/>
              <a:t>刪除標點</a:t>
            </a:r>
            <a:r>
              <a:rPr lang="en-US" altLang="zh-TW" sz="1600" dirty="0"/>
              <a:t>,</a:t>
            </a:r>
            <a:r>
              <a:rPr lang="zh-TW" altLang="en-US" sz="1600" dirty="0"/>
              <a:t>停止詞</a:t>
            </a:r>
            <a:r>
              <a:rPr lang="en-US" altLang="zh-TW" sz="1600" dirty="0"/>
              <a:t>,</a:t>
            </a:r>
            <a:r>
              <a:rPr lang="zh-TW" altLang="en-US" sz="1600" dirty="0" smtClean="0"/>
              <a:t>等等</a:t>
            </a:r>
            <a:endParaRPr lang="en-US" altLang="zh-TW" sz="1600" dirty="0" smtClean="0"/>
          </a:p>
          <a:p>
            <a:pPr marL="285750" indent="-285750">
              <a:buFont typeface="Arial" panose="020B0604020202020204" pitchFamily="34" charset="0"/>
              <a:buChar char="•"/>
            </a:pPr>
            <a:endParaRPr lang="en-US" altLang="zh-TW" sz="1600" dirty="0" smtClean="0"/>
          </a:p>
          <a:p>
            <a:r>
              <a:rPr lang="zh-TW" altLang="en-US" sz="2000" b="1" dirty="0"/>
              <a:t>輸出</a:t>
            </a:r>
            <a:endParaRPr lang="en-US" altLang="zh-TW" sz="2000" b="1" dirty="0"/>
          </a:p>
          <a:p>
            <a:pPr marL="285750" indent="-285750">
              <a:buFont typeface="Arial" panose="020B0604020202020204" pitchFamily="34" charset="0"/>
              <a:buChar char="•"/>
            </a:pPr>
            <a:r>
              <a:rPr lang="zh-TW" altLang="en-US" sz="1600" dirty="0"/>
              <a:t>清理好的</a:t>
            </a:r>
            <a:r>
              <a:rPr lang="zh-TW" altLang="en-US" sz="1600" dirty="0" smtClean="0"/>
              <a:t>資料</a:t>
            </a:r>
            <a:endParaRPr lang="en-US" sz="1600" dirty="0"/>
          </a:p>
        </p:txBody>
      </p:sp>
      <p:sp>
        <p:nvSpPr>
          <p:cNvPr id="33" name="文字方塊 32"/>
          <p:cNvSpPr txBox="1"/>
          <p:nvPr/>
        </p:nvSpPr>
        <p:spPr>
          <a:xfrm>
            <a:off x="6843490" y="2367172"/>
            <a:ext cx="2520000" cy="3170099"/>
          </a:xfrm>
          <a:prstGeom prst="rect">
            <a:avLst/>
          </a:prstGeom>
          <a:noFill/>
          <a:ln>
            <a:noFill/>
          </a:ln>
        </p:spPr>
        <p:txBody>
          <a:bodyPr wrap="square" rtlCol="0">
            <a:spAutoFit/>
          </a:bodyPr>
          <a:lstStyle/>
          <a:p>
            <a:r>
              <a:rPr lang="zh-TW" altLang="en-US" sz="2000" b="1" dirty="0"/>
              <a:t>輸入</a:t>
            </a:r>
            <a:endParaRPr lang="en-US" altLang="zh-TW" sz="2000" b="1" dirty="0"/>
          </a:p>
          <a:p>
            <a:pPr marL="285750" indent="-285750">
              <a:buFont typeface="Arial" panose="020B0604020202020204" pitchFamily="34" charset="0"/>
              <a:buChar char="•"/>
            </a:pPr>
            <a:r>
              <a:rPr lang="zh-TW" altLang="en-US" sz="1600" dirty="0"/>
              <a:t>詞法分析</a:t>
            </a:r>
            <a:r>
              <a:rPr lang="en-US" altLang="zh-TW" sz="1600" dirty="0"/>
              <a:t>(i.e.,</a:t>
            </a:r>
            <a:r>
              <a:rPr lang="zh-TW" altLang="en-US" sz="1600" dirty="0"/>
              <a:t> 分詞</a:t>
            </a:r>
            <a:r>
              <a:rPr lang="en-US" altLang="zh-TW" sz="1600" dirty="0"/>
              <a:t>)</a:t>
            </a:r>
          </a:p>
          <a:p>
            <a:pPr marL="285750" indent="-285750">
              <a:buFont typeface="Arial" panose="020B0604020202020204" pitchFamily="34" charset="0"/>
              <a:buChar char="•"/>
            </a:pPr>
            <a:r>
              <a:rPr lang="zh-TW" altLang="en-US" sz="1600" dirty="0"/>
              <a:t>數據選擇</a:t>
            </a:r>
            <a:r>
              <a:rPr lang="en-US" altLang="zh-TW" sz="1600" dirty="0"/>
              <a:t>/</a:t>
            </a:r>
            <a:r>
              <a:rPr lang="zh-TW" altLang="en-US" sz="1600" dirty="0" smtClean="0"/>
              <a:t>縮小</a:t>
            </a:r>
            <a:endParaRPr lang="en-US" altLang="zh-TW" sz="1600" dirty="0" smtClean="0"/>
          </a:p>
          <a:p>
            <a:pPr marL="285750" indent="-285750">
              <a:buFont typeface="Arial" panose="020B0604020202020204" pitchFamily="34" charset="0"/>
              <a:buChar char="•"/>
            </a:pPr>
            <a:r>
              <a:rPr lang="zh-TW" altLang="en-US" sz="1600" dirty="0" smtClean="0"/>
              <a:t>數據</a:t>
            </a:r>
            <a:r>
              <a:rPr lang="en-US" altLang="zh-TW" sz="1600" dirty="0" smtClean="0"/>
              <a:t>normalization</a:t>
            </a:r>
            <a:endParaRPr lang="en-US" altLang="zh-TW" sz="1600" dirty="0"/>
          </a:p>
          <a:p>
            <a:pPr marL="285750" indent="-285750">
              <a:buFont typeface="Arial" panose="020B0604020202020204" pitchFamily="34" charset="0"/>
              <a:buChar char="•"/>
            </a:pPr>
            <a:r>
              <a:rPr lang="zh-TW" altLang="en-US" sz="1600" dirty="0"/>
              <a:t>抽取特徵</a:t>
            </a:r>
            <a:r>
              <a:rPr lang="en-US" altLang="zh-TW" sz="1600" dirty="0"/>
              <a:t>,</a:t>
            </a:r>
            <a:r>
              <a:rPr lang="zh-TW" altLang="en-US" sz="1600" dirty="0"/>
              <a:t>並轉換成電腦可以讀取和分析的</a:t>
            </a:r>
            <a:r>
              <a:rPr lang="zh-TW" altLang="en-US" sz="1600" dirty="0" smtClean="0"/>
              <a:t>格式</a:t>
            </a:r>
            <a:endParaRPr lang="en-US" altLang="zh-TW" sz="1600" dirty="0" smtClean="0"/>
          </a:p>
          <a:p>
            <a:pPr marL="285750" indent="-285750">
              <a:buFont typeface="Arial" panose="020B0604020202020204" pitchFamily="34" charset="0"/>
              <a:buChar char="•"/>
            </a:pPr>
            <a:endParaRPr lang="en-US" altLang="zh-TW" sz="1600" dirty="0" smtClean="0"/>
          </a:p>
          <a:p>
            <a:r>
              <a:rPr lang="zh-TW" altLang="en-US" sz="2000" b="1" dirty="0"/>
              <a:t>輸出</a:t>
            </a:r>
            <a:endParaRPr lang="en-US" altLang="zh-TW" sz="2000" b="1" dirty="0"/>
          </a:p>
          <a:p>
            <a:pPr marL="285750" indent="-285750">
              <a:buFont typeface="Arial" panose="020B0604020202020204" pitchFamily="34" charset="0"/>
              <a:buChar char="•"/>
            </a:pPr>
            <a:r>
              <a:rPr lang="zh-TW" altLang="en-US" sz="1600" dirty="0"/>
              <a:t>處理和準備好的數據</a:t>
            </a:r>
            <a:r>
              <a:rPr lang="en-US" altLang="zh-TW" sz="1600" dirty="0"/>
              <a:t>,</a:t>
            </a:r>
            <a:r>
              <a:rPr lang="zh-TW" altLang="en-US" sz="1600" dirty="0"/>
              <a:t> 可以用來做分析</a:t>
            </a:r>
            <a:endParaRPr lang="en-US" sz="1600" dirty="0"/>
          </a:p>
          <a:p>
            <a:pPr marL="285750" indent="-285750">
              <a:buFont typeface="Arial" panose="020B0604020202020204" pitchFamily="34" charset="0"/>
              <a:buChar char="•"/>
            </a:pPr>
            <a:endParaRPr lang="en-US" altLang="zh-TW" sz="1600" dirty="0"/>
          </a:p>
        </p:txBody>
      </p:sp>
    </p:spTree>
    <p:extLst>
      <p:ext uri="{BB962C8B-B14F-4D97-AF65-F5344CB8AC3E}">
        <p14:creationId xmlns:p14="http://schemas.microsoft.com/office/powerpoint/2010/main" val="6770484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3600" dirty="0" smtClean="0"/>
              <a:t>長文摘要流程</a:t>
            </a:r>
            <a:endParaRPr lang="en-US" sz="3600" dirty="0"/>
          </a:p>
        </p:txBody>
      </p:sp>
      <p:grpSp>
        <p:nvGrpSpPr>
          <p:cNvPr id="9" name="群組 8"/>
          <p:cNvGrpSpPr/>
          <p:nvPr/>
        </p:nvGrpSpPr>
        <p:grpSpPr>
          <a:xfrm>
            <a:off x="542510" y="1700808"/>
            <a:ext cx="8820980" cy="3570208"/>
            <a:chOff x="308484" y="2041104"/>
            <a:chExt cx="8820980" cy="3570208"/>
          </a:xfrm>
        </p:grpSpPr>
        <p:sp>
          <p:nvSpPr>
            <p:cNvPr id="7" name="文字方塊 6"/>
            <p:cNvSpPr txBox="1"/>
            <p:nvPr/>
          </p:nvSpPr>
          <p:spPr>
            <a:xfrm>
              <a:off x="6609464" y="2041105"/>
              <a:ext cx="2520000" cy="646331"/>
            </a:xfrm>
            <a:prstGeom prst="rect">
              <a:avLst/>
            </a:prstGeom>
            <a:solidFill>
              <a:schemeClr val="tx2">
                <a:lumMod val="20000"/>
                <a:lumOff val="80000"/>
              </a:schemeClr>
            </a:solidFill>
            <a:ln>
              <a:solidFill>
                <a:schemeClr val="tx1"/>
              </a:solidFill>
            </a:ln>
          </p:spPr>
          <p:txBody>
            <a:bodyPr wrap="square" rtlCol="0">
              <a:spAutoFit/>
            </a:bodyPr>
            <a:lstStyle/>
            <a:p>
              <a:pPr algn="ctr"/>
              <a:r>
                <a:rPr lang="en-US" altLang="zh-TW" dirty="0"/>
                <a:t>Text Summarization</a:t>
              </a:r>
            </a:p>
            <a:p>
              <a:pPr algn="ctr"/>
              <a:r>
                <a:rPr lang="zh-TW" altLang="en-US" dirty="0"/>
                <a:t>自動擷取長文摘要</a:t>
              </a:r>
              <a:endParaRPr lang="en-US" dirty="0"/>
            </a:p>
          </p:txBody>
        </p:sp>
        <p:sp>
          <p:nvSpPr>
            <p:cNvPr id="44" name="文字方塊 43"/>
            <p:cNvSpPr txBox="1"/>
            <p:nvPr/>
          </p:nvSpPr>
          <p:spPr>
            <a:xfrm>
              <a:off x="3441112" y="2041182"/>
              <a:ext cx="2520000" cy="646331"/>
            </a:xfrm>
            <a:prstGeom prst="rect">
              <a:avLst/>
            </a:prstGeom>
            <a:noFill/>
            <a:ln>
              <a:solidFill>
                <a:schemeClr val="tx1"/>
              </a:solidFill>
            </a:ln>
          </p:spPr>
          <p:txBody>
            <a:bodyPr wrap="square" rtlCol="0">
              <a:spAutoFit/>
            </a:bodyPr>
            <a:lstStyle/>
            <a:p>
              <a:pPr algn="ctr"/>
              <a:r>
                <a:rPr lang="en-US" dirty="0"/>
                <a:t>Model Evaluation</a:t>
              </a:r>
            </a:p>
            <a:p>
              <a:pPr algn="ctr"/>
              <a:r>
                <a:rPr lang="zh-TW" altLang="en-US" dirty="0"/>
                <a:t>分類模型評測</a:t>
              </a:r>
              <a:endParaRPr lang="en-US" dirty="0"/>
            </a:p>
          </p:txBody>
        </p:sp>
        <p:sp>
          <p:nvSpPr>
            <p:cNvPr id="52" name="文字方塊 51"/>
            <p:cNvSpPr txBox="1"/>
            <p:nvPr/>
          </p:nvSpPr>
          <p:spPr>
            <a:xfrm>
              <a:off x="308484" y="2041104"/>
              <a:ext cx="2520000" cy="646331"/>
            </a:xfrm>
            <a:prstGeom prst="rect">
              <a:avLst/>
            </a:prstGeom>
            <a:noFill/>
            <a:ln>
              <a:solidFill>
                <a:schemeClr val="tx1"/>
              </a:solidFill>
            </a:ln>
          </p:spPr>
          <p:txBody>
            <a:bodyPr wrap="square" rtlCol="0">
              <a:spAutoFit/>
            </a:bodyPr>
            <a:lstStyle/>
            <a:p>
              <a:pPr algn="ctr"/>
              <a:r>
                <a:rPr lang="en-US" dirty="0"/>
                <a:t>Implement a Model</a:t>
              </a:r>
            </a:p>
            <a:p>
              <a:pPr algn="ctr"/>
              <a:r>
                <a:rPr lang="zh-TW" altLang="en-US" dirty="0"/>
                <a:t>應用選擇的模型</a:t>
              </a:r>
              <a:endParaRPr lang="en-US" dirty="0"/>
            </a:p>
          </p:txBody>
        </p:sp>
        <p:sp>
          <p:nvSpPr>
            <p:cNvPr id="29" name="文字方塊 28"/>
            <p:cNvSpPr txBox="1"/>
            <p:nvPr/>
          </p:nvSpPr>
          <p:spPr>
            <a:xfrm>
              <a:off x="308484" y="2687435"/>
              <a:ext cx="2520000" cy="2677656"/>
            </a:xfrm>
            <a:prstGeom prst="rect">
              <a:avLst/>
            </a:prstGeom>
            <a:noFill/>
            <a:ln>
              <a:noFill/>
            </a:ln>
          </p:spPr>
          <p:txBody>
            <a:bodyPr wrap="square" rtlCol="0">
              <a:spAutoFit/>
            </a:bodyPr>
            <a:lstStyle/>
            <a:p>
              <a:r>
                <a:rPr lang="zh-TW" altLang="en-US" sz="2000" b="1" dirty="0"/>
                <a:t>輸入</a:t>
              </a:r>
              <a:endParaRPr lang="en-US" altLang="zh-TW" sz="2000" b="1" dirty="0" smtClean="0"/>
            </a:p>
            <a:p>
              <a:pPr marL="285750" indent="-285750">
                <a:buFont typeface="Arial" panose="020B0604020202020204" pitchFamily="34" charset="0"/>
                <a:buChar char="•"/>
              </a:pPr>
              <a:r>
                <a:rPr lang="zh-TW" altLang="en-US" sz="1600" dirty="0" smtClean="0"/>
                <a:t>處理過的數據集</a:t>
              </a:r>
              <a:endParaRPr lang="en-US" altLang="zh-TW" sz="1600" dirty="0" smtClean="0"/>
            </a:p>
            <a:p>
              <a:pPr marL="285750" indent="-285750">
                <a:buFont typeface="Arial" panose="020B0604020202020204" pitchFamily="34" charset="0"/>
                <a:buChar char="•"/>
              </a:pPr>
              <a:r>
                <a:rPr lang="zh-TW" altLang="en-US" sz="1600" dirty="0" smtClean="0"/>
                <a:t>選擇和訓練好的模型</a:t>
              </a:r>
              <a:endParaRPr lang="en-US" altLang="zh-TW" sz="1600" dirty="0" smtClean="0"/>
            </a:p>
            <a:p>
              <a:pPr marL="285750" indent="-285750">
                <a:buFont typeface="Arial" panose="020B0604020202020204" pitchFamily="34" charset="0"/>
                <a:buChar char="•"/>
              </a:pPr>
              <a:r>
                <a:rPr lang="en-US" altLang="zh-TW" sz="1600" dirty="0" smtClean="0"/>
                <a:t>(</a:t>
              </a:r>
              <a:r>
                <a:rPr lang="zh-TW" altLang="en-US" sz="1600" dirty="0" smtClean="0"/>
                <a:t>訓練數據集</a:t>
              </a:r>
              <a:r>
                <a:rPr lang="en-US" altLang="zh-TW" sz="1600" dirty="0" smtClean="0"/>
                <a:t>)</a:t>
              </a:r>
            </a:p>
            <a:p>
              <a:pPr marL="285750" indent="-285750">
                <a:buFont typeface="Arial" panose="020B0604020202020204" pitchFamily="34" charset="0"/>
                <a:buChar char="•"/>
              </a:pPr>
              <a:endParaRPr lang="en-US" altLang="zh-TW" sz="1600" dirty="0"/>
            </a:p>
            <a:p>
              <a:pPr marL="285750" indent="-285750">
                <a:buFont typeface="Arial" panose="020B0604020202020204" pitchFamily="34" charset="0"/>
                <a:buChar char="•"/>
              </a:pPr>
              <a:endParaRPr lang="en-US" altLang="zh-TW" sz="1600" dirty="0" smtClean="0"/>
            </a:p>
            <a:p>
              <a:pPr marL="285750" indent="-285750">
                <a:buFont typeface="Arial" panose="020B0604020202020204" pitchFamily="34" charset="0"/>
                <a:buChar char="•"/>
              </a:pPr>
              <a:endParaRPr lang="en-US" altLang="zh-TW" sz="1600" dirty="0" smtClean="0"/>
            </a:p>
            <a:p>
              <a:pPr marL="285750" indent="-285750">
                <a:buFont typeface="Arial" panose="020B0604020202020204" pitchFamily="34" charset="0"/>
                <a:buChar char="•"/>
              </a:pPr>
              <a:endParaRPr lang="en-US" altLang="zh-TW" sz="1600" dirty="0" smtClean="0"/>
            </a:p>
            <a:p>
              <a:r>
                <a:rPr lang="zh-TW" altLang="en-US" sz="2000" b="1" dirty="0"/>
                <a:t>輸出</a:t>
              </a:r>
              <a:endParaRPr lang="en-US" altLang="zh-TW" sz="2000" b="1" dirty="0"/>
            </a:p>
            <a:p>
              <a:pPr marL="285750" indent="-285750">
                <a:buFont typeface="Arial" panose="020B0604020202020204" pitchFamily="34" charset="0"/>
                <a:buChar char="•"/>
              </a:pPr>
              <a:r>
                <a:rPr lang="zh-TW" altLang="en-US" sz="1600" dirty="0" smtClean="0"/>
                <a:t>初期長文摘要</a:t>
              </a:r>
              <a:endParaRPr lang="en-US" sz="1600" dirty="0"/>
            </a:p>
          </p:txBody>
        </p:sp>
        <p:sp>
          <p:nvSpPr>
            <p:cNvPr id="32" name="文字方塊 31"/>
            <p:cNvSpPr txBox="1"/>
            <p:nvPr/>
          </p:nvSpPr>
          <p:spPr>
            <a:xfrm>
              <a:off x="3441112" y="2687435"/>
              <a:ext cx="2520000" cy="2923877"/>
            </a:xfrm>
            <a:prstGeom prst="rect">
              <a:avLst/>
            </a:prstGeom>
            <a:noFill/>
            <a:ln>
              <a:noFill/>
            </a:ln>
          </p:spPr>
          <p:txBody>
            <a:bodyPr wrap="square" rtlCol="0">
              <a:spAutoFit/>
            </a:bodyPr>
            <a:lstStyle/>
            <a:p>
              <a:r>
                <a:rPr lang="zh-TW" altLang="en-US" sz="2000" b="1" dirty="0"/>
                <a:t>輸入</a:t>
              </a:r>
              <a:endParaRPr lang="en-US" altLang="zh-TW" sz="2000" b="1" dirty="0"/>
            </a:p>
            <a:p>
              <a:pPr marL="285750" indent="-285750">
                <a:buFont typeface="Arial" panose="020B0604020202020204" pitchFamily="34" charset="0"/>
                <a:buChar char="•"/>
              </a:pPr>
              <a:r>
                <a:rPr lang="zh-TW" altLang="en-US" sz="1600" dirty="0" smtClean="0"/>
                <a:t>模型輸出的結果</a:t>
              </a:r>
              <a:endParaRPr lang="en-US" altLang="zh-TW" sz="1600" dirty="0" smtClean="0"/>
            </a:p>
            <a:p>
              <a:pPr marL="285750" indent="-285750">
                <a:buFont typeface="Arial" panose="020B0604020202020204" pitchFamily="34" charset="0"/>
                <a:buChar char="•"/>
              </a:pPr>
              <a:r>
                <a:rPr lang="zh-TW" altLang="en-US" sz="1600" dirty="0" smtClean="0"/>
                <a:t>人類的評</a:t>
              </a:r>
              <a:r>
                <a:rPr lang="zh-TW" altLang="en-US" sz="1600" dirty="0"/>
                <a:t>測</a:t>
              </a:r>
              <a:endParaRPr lang="en-US" altLang="zh-TW" sz="1600" dirty="0"/>
            </a:p>
            <a:p>
              <a:pPr marL="285750" indent="-285750">
                <a:buFont typeface="Arial" panose="020B0604020202020204" pitchFamily="34" charset="0"/>
                <a:buChar char="•"/>
              </a:pPr>
              <a:r>
                <a:rPr lang="zh-TW" altLang="en-US" sz="1600" dirty="0"/>
                <a:t>自動文摘評分</a:t>
              </a:r>
              <a:endParaRPr lang="en-US" altLang="zh-TW" sz="1600" dirty="0"/>
            </a:p>
            <a:p>
              <a:pPr marL="285750" indent="-285750">
                <a:buFont typeface="Arial" panose="020B0604020202020204" pitchFamily="34" charset="0"/>
                <a:buChar char="•"/>
              </a:pPr>
              <a:r>
                <a:rPr lang="en-US" altLang="zh-TW" sz="1600" dirty="0" smtClean="0"/>
                <a:t>ROUGE</a:t>
              </a:r>
              <a:r>
                <a:rPr lang="zh-TW" altLang="en-US" sz="1600" dirty="0" smtClean="0"/>
                <a:t>評測</a:t>
              </a:r>
              <a:endParaRPr lang="en-US" altLang="zh-TW" sz="1600" dirty="0"/>
            </a:p>
            <a:p>
              <a:pPr marL="285750" indent="-285750">
                <a:buFont typeface="Arial" panose="020B0604020202020204" pitchFamily="34" charset="0"/>
                <a:buChar char="•"/>
              </a:pPr>
              <a:r>
                <a:rPr lang="en-US" altLang="zh-TW" sz="1600" dirty="0"/>
                <a:t>Precision, Recall, Accuracy, </a:t>
              </a:r>
              <a:r>
                <a:rPr lang="en-US" altLang="zh-TW" sz="1600" dirty="0" smtClean="0"/>
                <a:t>F-Score</a:t>
              </a:r>
            </a:p>
            <a:p>
              <a:pPr marL="285750" indent="-285750">
                <a:buFont typeface="Arial" panose="020B0604020202020204" pitchFamily="34" charset="0"/>
                <a:buChar char="•"/>
              </a:pPr>
              <a:endParaRPr lang="en-US" altLang="zh-TW" sz="1600" dirty="0" smtClean="0"/>
            </a:p>
            <a:p>
              <a:r>
                <a:rPr lang="zh-TW" altLang="en-US" sz="2000" b="1" dirty="0"/>
                <a:t>輸出</a:t>
              </a:r>
              <a:endParaRPr lang="en-US" altLang="zh-TW" sz="2000" b="1" dirty="0"/>
            </a:p>
            <a:p>
              <a:pPr marL="285750" indent="-285750">
                <a:buFont typeface="Arial" panose="020B0604020202020204" pitchFamily="34" charset="0"/>
                <a:buChar char="•"/>
              </a:pPr>
              <a:r>
                <a:rPr lang="zh-TW" altLang="en-US" sz="1600" dirty="0"/>
                <a:t>模型評測的分數</a:t>
              </a:r>
              <a:endParaRPr lang="en-US" sz="1600" dirty="0"/>
            </a:p>
            <a:p>
              <a:pPr marL="285750" indent="-285750">
                <a:buFont typeface="Arial" panose="020B0604020202020204" pitchFamily="34" charset="0"/>
                <a:buChar char="•"/>
              </a:pPr>
              <a:endParaRPr lang="zh-TW" altLang="en-US" sz="1600" dirty="0"/>
            </a:p>
          </p:txBody>
        </p:sp>
        <p:sp>
          <p:nvSpPr>
            <p:cNvPr id="34" name="文字方塊 33"/>
            <p:cNvSpPr txBox="1"/>
            <p:nvPr/>
          </p:nvSpPr>
          <p:spPr>
            <a:xfrm>
              <a:off x="6609464" y="2687435"/>
              <a:ext cx="2520000" cy="2677656"/>
            </a:xfrm>
            <a:prstGeom prst="rect">
              <a:avLst/>
            </a:prstGeom>
            <a:noFill/>
            <a:ln>
              <a:noFill/>
            </a:ln>
          </p:spPr>
          <p:txBody>
            <a:bodyPr wrap="square" rtlCol="0">
              <a:spAutoFit/>
            </a:bodyPr>
            <a:lstStyle/>
            <a:p>
              <a:r>
                <a:rPr lang="zh-TW" altLang="en-US" sz="2000" b="1" dirty="0"/>
                <a:t>輸入</a:t>
              </a:r>
              <a:endParaRPr lang="en-US" altLang="zh-TW" sz="2000" b="1" dirty="0"/>
            </a:p>
            <a:p>
              <a:pPr marL="285750" indent="-285750">
                <a:buFont typeface="Arial" panose="020B0604020202020204" pitchFamily="34" charset="0"/>
                <a:buChar char="•"/>
              </a:pPr>
              <a:r>
                <a:rPr lang="zh-TW" altLang="en-US" sz="1600" dirty="0" smtClean="0"/>
                <a:t>評測和調整好的模型</a:t>
              </a:r>
              <a:endParaRPr lang="en-US" altLang="zh-TW" sz="1600" dirty="0" smtClean="0"/>
            </a:p>
            <a:p>
              <a:pPr marL="285750" indent="-285750">
                <a:buFont typeface="Arial" panose="020B0604020202020204" pitchFamily="34" charset="0"/>
                <a:buChar char="•"/>
              </a:pPr>
              <a:r>
                <a:rPr lang="zh-TW" altLang="en-US" sz="1600" dirty="0" smtClean="0"/>
                <a:t>視覺化工具</a:t>
              </a:r>
              <a:endParaRPr lang="en-US" altLang="zh-TW" sz="1600" dirty="0" smtClean="0"/>
            </a:p>
            <a:p>
              <a:pPr marL="285750" indent="-285750">
                <a:buFont typeface="Arial" panose="020B0604020202020204" pitchFamily="34" charset="0"/>
                <a:buChar char="•"/>
              </a:pPr>
              <a:endParaRPr lang="en-US" altLang="zh-TW" sz="1600" dirty="0"/>
            </a:p>
            <a:p>
              <a:pPr marL="285750" indent="-285750">
                <a:buFont typeface="Arial" panose="020B0604020202020204" pitchFamily="34" charset="0"/>
                <a:buChar char="•"/>
              </a:pPr>
              <a:endParaRPr lang="en-US" altLang="zh-TW" sz="1600" dirty="0" smtClean="0"/>
            </a:p>
            <a:p>
              <a:pPr marL="285750" indent="-285750">
                <a:buFont typeface="Arial" panose="020B0604020202020204" pitchFamily="34" charset="0"/>
                <a:buChar char="•"/>
              </a:pPr>
              <a:endParaRPr lang="en-US" altLang="zh-TW" sz="1600" dirty="0"/>
            </a:p>
            <a:p>
              <a:pPr marL="285750" indent="-285750">
                <a:buFont typeface="Arial" panose="020B0604020202020204" pitchFamily="34" charset="0"/>
                <a:buChar char="•"/>
              </a:pPr>
              <a:endParaRPr lang="en-US" altLang="zh-TW" sz="1600" dirty="0" smtClean="0"/>
            </a:p>
            <a:p>
              <a:pPr marL="285750" indent="-285750">
                <a:buFont typeface="Arial" panose="020B0604020202020204" pitchFamily="34" charset="0"/>
                <a:buChar char="•"/>
              </a:pPr>
              <a:endParaRPr lang="en-US" altLang="zh-TW" sz="1600" dirty="0" smtClean="0"/>
            </a:p>
            <a:p>
              <a:r>
                <a:rPr lang="zh-TW" altLang="en-US" sz="2000" b="1" dirty="0"/>
                <a:t>輸出</a:t>
              </a:r>
              <a:endParaRPr lang="en-US" altLang="zh-TW" sz="2000" b="1" dirty="0"/>
            </a:p>
            <a:p>
              <a:pPr marL="285750" indent="-285750">
                <a:buFont typeface="Arial" panose="020B0604020202020204" pitchFamily="34" charset="0"/>
                <a:buChar char="•"/>
              </a:pPr>
              <a:r>
                <a:rPr lang="zh-TW" altLang="en-US" sz="1600" dirty="0"/>
                <a:t>長文摘</a:t>
              </a:r>
              <a:r>
                <a:rPr lang="zh-TW" altLang="en-US" sz="1600" dirty="0" smtClean="0"/>
                <a:t>要</a:t>
              </a:r>
              <a:endParaRPr lang="en-US" sz="1600" dirty="0"/>
            </a:p>
          </p:txBody>
        </p:sp>
        <p:sp>
          <p:nvSpPr>
            <p:cNvPr id="35" name="文字方塊 34"/>
            <p:cNvSpPr txBox="1"/>
            <p:nvPr/>
          </p:nvSpPr>
          <p:spPr>
            <a:xfrm>
              <a:off x="6609464" y="4564872"/>
              <a:ext cx="2520000" cy="338554"/>
            </a:xfrm>
            <a:prstGeom prst="rect">
              <a:avLst/>
            </a:prstGeom>
            <a:noFill/>
            <a:ln>
              <a:noFill/>
            </a:ln>
          </p:spPr>
          <p:txBody>
            <a:bodyPr wrap="square" rtlCol="0">
              <a:spAutoFit/>
            </a:bodyPr>
            <a:lstStyle/>
            <a:p>
              <a:endParaRPr lang="en-US" sz="1600" dirty="0"/>
            </a:p>
          </p:txBody>
        </p:sp>
      </p:grpSp>
      <p:cxnSp>
        <p:nvCxnSpPr>
          <p:cNvPr id="4" name="直線單箭頭接點 3"/>
          <p:cNvCxnSpPr>
            <a:stCxn id="52" idx="3"/>
            <a:endCxn id="44" idx="1"/>
          </p:cNvCxnSpPr>
          <p:nvPr/>
        </p:nvCxnSpPr>
        <p:spPr bwMode="auto">
          <a:xfrm>
            <a:off x="3062510" y="2023974"/>
            <a:ext cx="612628" cy="78"/>
          </a:xfrm>
          <a:prstGeom prst="straightConnector1">
            <a:avLst/>
          </a:prstGeom>
          <a:noFill/>
          <a:ln w="9525" cap="flat" cmpd="sng" algn="ctr">
            <a:solidFill>
              <a:schemeClr val="tx1"/>
            </a:solidFill>
            <a:prstDash val="solid"/>
            <a:round/>
            <a:headEnd type="none" w="med" len="med"/>
            <a:tailEnd type="arrow"/>
          </a:ln>
          <a:effectLst/>
        </p:spPr>
      </p:cxnSp>
      <p:cxnSp>
        <p:nvCxnSpPr>
          <p:cNvPr id="6" name="直線單箭頭接點 5"/>
          <p:cNvCxnSpPr>
            <a:stCxn id="44" idx="3"/>
            <a:endCxn id="7" idx="1"/>
          </p:cNvCxnSpPr>
          <p:nvPr/>
        </p:nvCxnSpPr>
        <p:spPr bwMode="auto">
          <a:xfrm flipV="1">
            <a:off x="6195138" y="2023975"/>
            <a:ext cx="648352" cy="77"/>
          </a:xfrm>
          <a:prstGeom prst="straightConnector1">
            <a:avLst/>
          </a:prstGeom>
          <a:no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29673656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3600" dirty="0" smtClean="0"/>
              <a:t>長</a:t>
            </a:r>
            <a:r>
              <a:rPr lang="zh-TW" altLang="en-US" sz="3600" dirty="0"/>
              <a:t>文摘</a:t>
            </a:r>
            <a:r>
              <a:rPr lang="zh-TW" altLang="en-US" sz="3600" dirty="0" smtClean="0"/>
              <a:t>要演算法</a:t>
            </a:r>
            <a:endParaRPr lang="zh-TW" altLang="en-US" sz="3600" dirty="0">
              <a:latin typeface="微軟正黑體" panose="020B0604030504040204" pitchFamily="34" charset="-120"/>
              <a:ea typeface="微軟正黑體" panose="020B0604030504040204" pitchFamily="34" charset="-120"/>
            </a:endParaRPr>
          </a:p>
        </p:txBody>
      </p:sp>
      <p:sp>
        <p:nvSpPr>
          <p:cNvPr id="3" name="文字方塊 2"/>
          <p:cNvSpPr txBox="1"/>
          <p:nvPr/>
        </p:nvSpPr>
        <p:spPr>
          <a:xfrm>
            <a:off x="1064928" y="1268760"/>
            <a:ext cx="3240000" cy="707886"/>
          </a:xfrm>
          <a:prstGeom prst="rect">
            <a:avLst/>
          </a:prstGeom>
          <a:noFill/>
          <a:ln>
            <a:solidFill>
              <a:schemeClr val="tx1"/>
            </a:solidFill>
          </a:ln>
        </p:spPr>
        <p:txBody>
          <a:bodyPr wrap="square" rtlCol="0">
            <a:spAutoFit/>
          </a:bodyPr>
          <a:lstStyle/>
          <a:p>
            <a:pPr algn="ctr"/>
            <a:r>
              <a:rPr lang="en-US" sz="2000" dirty="0" smtClean="0"/>
              <a:t>Extractive</a:t>
            </a:r>
            <a:r>
              <a:rPr lang="en-US" sz="2000" baseline="30000" dirty="0" smtClean="0"/>
              <a:t>1</a:t>
            </a:r>
            <a:endParaRPr lang="en-US" sz="2000" baseline="30000" dirty="0"/>
          </a:p>
          <a:p>
            <a:pPr algn="ctr"/>
            <a:r>
              <a:rPr lang="zh-TW" altLang="en-US" sz="2000" dirty="0"/>
              <a:t>萃取方法</a:t>
            </a:r>
            <a:endParaRPr lang="en-US" sz="2000" dirty="0"/>
          </a:p>
        </p:txBody>
      </p:sp>
      <p:sp>
        <p:nvSpPr>
          <p:cNvPr id="5" name="文字方塊 4"/>
          <p:cNvSpPr txBox="1"/>
          <p:nvPr/>
        </p:nvSpPr>
        <p:spPr>
          <a:xfrm>
            <a:off x="5601072" y="1268760"/>
            <a:ext cx="3240000" cy="707886"/>
          </a:xfrm>
          <a:prstGeom prst="rect">
            <a:avLst/>
          </a:prstGeom>
          <a:noFill/>
          <a:ln>
            <a:solidFill>
              <a:schemeClr val="tx1"/>
            </a:solidFill>
          </a:ln>
        </p:spPr>
        <p:txBody>
          <a:bodyPr wrap="square" rtlCol="0">
            <a:spAutoFit/>
          </a:bodyPr>
          <a:lstStyle/>
          <a:p>
            <a:pPr algn="ctr"/>
            <a:r>
              <a:rPr lang="en-US" sz="2000" dirty="0"/>
              <a:t>Abstractive</a:t>
            </a:r>
          </a:p>
          <a:p>
            <a:pPr algn="ctr"/>
            <a:r>
              <a:rPr lang="zh-TW" altLang="en-US" sz="2000" dirty="0"/>
              <a:t>抽象方法</a:t>
            </a:r>
            <a:endParaRPr lang="en-US" sz="2000" dirty="0"/>
          </a:p>
        </p:txBody>
      </p:sp>
      <p:sp>
        <p:nvSpPr>
          <p:cNvPr id="6" name="文字方塊 5"/>
          <p:cNvSpPr txBox="1"/>
          <p:nvPr/>
        </p:nvSpPr>
        <p:spPr>
          <a:xfrm>
            <a:off x="1424928" y="2134597"/>
            <a:ext cx="2520000" cy="646331"/>
          </a:xfrm>
          <a:prstGeom prst="rect">
            <a:avLst/>
          </a:prstGeom>
          <a:noFill/>
          <a:ln>
            <a:solidFill>
              <a:schemeClr val="tx1"/>
            </a:solidFill>
          </a:ln>
        </p:spPr>
        <p:txBody>
          <a:bodyPr wrap="square" rtlCol="0">
            <a:spAutoFit/>
          </a:bodyPr>
          <a:lstStyle/>
          <a:p>
            <a:pPr algn="ctr"/>
            <a:r>
              <a:rPr lang="en-US" altLang="zh-TW" dirty="0" smtClean="0"/>
              <a:t>Frequency Based</a:t>
            </a:r>
          </a:p>
          <a:p>
            <a:pPr algn="ctr"/>
            <a:r>
              <a:rPr lang="zh-TW" altLang="en-US" dirty="0" smtClean="0">
                <a:hlinkClick r:id="rId3" action="ppaction://hlinksldjump"/>
              </a:rPr>
              <a:t>詞數</a:t>
            </a:r>
            <a:endParaRPr lang="en-US" dirty="0" smtClean="0">
              <a:latin typeface="+mn-lt"/>
            </a:endParaRPr>
          </a:p>
        </p:txBody>
      </p:sp>
      <p:sp>
        <p:nvSpPr>
          <p:cNvPr id="8" name="文字方塊 7"/>
          <p:cNvSpPr txBox="1"/>
          <p:nvPr/>
        </p:nvSpPr>
        <p:spPr>
          <a:xfrm>
            <a:off x="1424928" y="2926685"/>
            <a:ext cx="2520000" cy="646331"/>
          </a:xfrm>
          <a:prstGeom prst="rect">
            <a:avLst/>
          </a:prstGeom>
          <a:noFill/>
          <a:ln>
            <a:solidFill>
              <a:schemeClr val="tx1"/>
            </a:solidFill>
          </a:ln>
        </p:spPr>
        <p:txBody>
          <a:bodyPr wrap="square" rtlCol="0">
            <a:spAutoFit/>
          </a:bodyPr>
          <a:lstStyle/>
          <a:p>
            <a:pPr algn="ctr"/>
            <a:r>
              <a:rPr lang="en-US" altLang="zh-TW" dirty="0" smtClean="0"/>
              <a:t>Feature Based</a:t>
            </a:r>
          </a:p>
          <a:p>
            <a:pPr algn="ctr"/>
            <a:r>
              <a:rPr lang="zh-TW" altLang="en-US" dirty="0" smtClean="0">
                <a:hlinkClick r:id="rId4" action="ppaction://hlinksldjump"/>
              </a:rPr>
              <a:t>特徵</a:t>
            </a:r>
            <a:endParaRPr lang="en-US" dirty="0" smtClean="0">
              <a:latin typeface="+mn-lt"/>
            </a:endParaRPr>
          </a:p>
        </p:txBody>
      </p:sp>
      <p:sp>
        <p:nvSpPr>
          <p:cNvPr id="9" name="文字方塊 8"/>
          <p:cNvSpPr txBox="1"/>
          <p:nvPr/>
        </p:nvSpPr>
        <p:spPr>
          <a:xfrm>
            <a:off x="1424928" y="3718773"/>
            <a:ext cx="2520000" cy="646331"/>
          </a:xfrm>
          <a:prstGeom prst="rect">
            <a:avLst/>
          </a:prstGeom>
          <a:noFill/>
          <a:ln>
            <a:solidFill>
              <a:schemeClr val="tx1"/>
            </a:solidFill>
          </a:ln>
        </p:spPr>
        <p:txBody>
          <a:bodyPr wrap="square" rtlCol="0">
            <a:spAutoFit/>
          </a:bodyPr>
          <a:lstStyle/>
          <a:p>
            <a:pPr algn="ctr"/>
            <a:r>
              <a:rPr lang="en-US" altLang="zh-TW" dirty="0" smtClean="0"/>
              <a:t>Machine Learning</a:t>
            </a:r>
          </a:p>
          <a:p>
            <a:pPr algn="ctr"/>
            <a:r>
              <a:rPr lang="zh-TW" altLang="en-US" dirty="0" smtClean="0">
                <a:hlinkClick r:id="rId5" action="ppaction://hlinksldjump"/>
              </a:rPr>
              <a:t>機器學習</a:t>
            </a:r>
            <a:endParaRPr lang="en-US" dirty="0" smtClean="0">
              <a:latin typeface="+mn-lt"/>
            </a:endParaRPr>
          </a:p>
        </p:txBody>
      </p:sp>
      <p:sp>
        <p:nvSpPr>
          <p:cNvPr id="10" name="文字方塊 9"/>
          <p:cNvSpPr txBox="1"/>
          <p:nvPr/>
        </p:nvSpPr>
        <p:spPr>
          <a:xfrm>
            <a:off x="1424928" y="4510861"/>
            <a:ext cx="2520000" cy="646331"/>
          </a:xfrm>
          <a:prstGeom prst="rect">
            <a:avLst/>
          </a:prstGeom>
          <a:noFill/>
          <a:ln>
            <a:solidFill>
              <a:schemeClr val="tx1"/>
            </a:solidFill>
          </a:ln>
        </p:spPr>
        <p:txBody>
          <a:bodyPr wrap="square" rtlCol="0">
            <a:spAutoFit/>
          </a:bodyPr>
          <a:lstStyle/>
          <a:p>
            <a:pPr algn="ctr"/>
            <a:r>
              <a:rPr lang="en-US" altLang="zh-TW" dirty="0" smtClean="0"/>
              <a:t>Cluster Based</a:t>
            </a:r>
          </a:p>
          <a:p>
            <a:pPr algn="ctr"/>
            <a:r>
              <a:rPr lang="zh-TW" altLang="en-US" dirty="0">
                <a:hlinkClick r:id="rId6" action="ppaction://hlinksldjump"/>
              </a:rPr>
              <a:t>聚</a:t>
            </a:r>
            <a:r>
              <a:rPr lang="zh-TW" altLang="en-US" dirty="0" smtClean="0">
                <a:hlinkClick r:id="rId6" action="ppaction://hlinksldjump"/>
              </a:rPr>
              <a:t>類</a:t>
            </a:r>
            <a:endParaRPr lang="en-US" dirty="0" smtClean="0">
              <a:latin typeface="+mn-lt"/>
            </a:endParaRPr>
          </a:p>
        </p:txBody>
      </p:sp>
      <p:sp>
        <p:nvSpPr>
          <p:cNvPr id="11" name="文字方塊 10"/>
          <p:cNvSpPr txBox="1"/>
          <p:nvPr/>
        </p:nvSpPr>
        <p:spPr>
          <a:xfrm>
            <a:off x="1424928" y="5302949"/>
            <a:ext cx="2520000" cy="646331"/>
          </a:xfrm>
          <a:prstGeom prst="rect">
            <a:avLst/>
          </a:prstGeom>
          <a:noFill/>
          <a:ln>
            <a:solidFill>
              <a:schemeClr val="tx1"/>
            </a:solidFill>
          </a:ln>
        </p:spPr>
        <p:txBody>
          <a:bodyPr wrap="square" rtlCol="0">
            <a:spAutoFit/>
          </a:bodyPr>
          <a:lstStyle/>
          <a:p>
            <a:pPr algn="ctr"/>
            <a:r>
              <a:rPr lang="en-US" altLang="zh-TW" dirty="0" smtClean="0"/>
              <a:t>Graph Based</a:t>
            </a:r>
          </a:p>
          <a:p>
            <a:pPr algn="ctr"/>
            <a:r>
              <a:rPr lang="zh-TW" altLang="en-US" dirty="0" smtClean="0">
                <a:latin typeface="+mn-lt"/>
                <a:hlinkClick r:id="rId7" action="ppaction://hlinksldjump"/>
              </a:rPr>
              <a:t>圖論</a:t>
            </a:r>
            <a:endParaRPr lang="en-US" dirty="0" smtClean="0">
              <a:latin typeface="+mn-lt"/>
            </a:endParaRPr>
          </a:p>
        </p:txBody>
      </p:sp>
      <p:sp>
        <p:nvSpPr>
          <p:cNvPr id="13" name="文字方塊 12"/>
          <p:cNvSpPr txBox="1"/>
          <p:nvPr/>
        </p:nvSpPr>
        <p:spPr>
          <a:xfrm>
            <a:off x="1" y="4603193"/>
            <a:ext cx="1275960" cy="461665"/>
          </a:xfrm>
          <a:prstGeom prst="rect">
            <a:avLst/>
          </a:prstGeom>
          <a:noFill/>
          <a:ln>
            <a:noFill/>
          </a:ln>
        </p:spPr>
        <p:txBody>
          <a:bodyPr wrap="square" rtlCol="0">
            <a:spAutoFit/>
          </a:bodyPr>
          <a:lstStyle/>
          <a:p>
            <a:pPr algn="ctr"/>
            <a:r>
              <a:rPr lang="en-US" altLang="zh-TW" sz="1200" dirty="0" smtClean="0"/>
              <a:t>Multi-Document</a:t>
            </a:r>
          </a:p>
          <a:p>
            <a:pPr algn="ctr"/>
            <a:r>
              <a:rPr lang="zh-TW" altLang="en-US" sz="1200" dirty="0" smtClean="0"/>
              <a:t>多文件</a:t>
            </a:r>
            <a:endParaRPr lang="en-US" sz="1200" dirty="0" smtClean="0"/>
          </a:p>
        </p:txBody>
      </p:sp>
      <p:sp>
        <p:nvSpPr>
          <p:cNvPr id="19" name="矩形 18"/>
          <p:cNvSpPr/>
          <p:nvPr/>
        </p:nvSpPr>
        <p:spPr bwMode="auto">
          <a:xfrm>
            <a:off x="1280772" y="3609889"/>
            <a:ext cx="2808312" cy="2448272"/>
          </a:xfrm>
          <a:prstGeom prst="rect">
            <a:avLst/>
          </a:prstGeom>
          <a:noFill/>
          <a:ln w="9525" cap="flat" cmpd="sng" algn="ctr">
            <a:solidFill>
              <a:schemeClr val="tx1"/>
            </a:solidFill>
            <a:prstDash val="lgDash"/>
            <a:round/>
            <a:headEnd type="none" w="med" len="med"/>
            <a:tailEnd type="none" w="med" len="med"/>
          </a:ln>
          <a:effectLst/>
        </p:spPr>
        <p:txBody>
          <a:bodyPr vert="horz" wrap="square" lIns="91440" tIns="91440" rIns="91440" bIns="91440" numCol="1" rtlCol="0" anchor="ctr" anchorCtr="1" compatLnSpc="1">
            <a:prstTxWarp prst="textNoShape">
              <a:avLst/>
            </a:prstTxWarp>
            <a:noAutofit/>
          </a:bodyPr>
          <a:lstStyle/>
          <a:p>
            <a:pPr algn="ctr" defTabSz="889000"/>
            <a:endParaRPr lang="en-US" b="1" dirty="0">
              <a:solidFill>
                <a:srgbClr val="FFFFFF"/>
              </a:solidFill>
            </a:endParaRPr>
          </a:p>
        </p:txBody>
      </p:sp>
      <p:grpSp>
        <p:nvGrpSpPr>
          <p:cNvPr id="14" name="群組 13"/>
          <p:cNvGrpSpPr/>
          <p:nvPr/>
        </p:nvGrpSpPr>
        <p:grpSpPr>
          <a:xfrm>
            <a:off x="5961072" y="2134597"/>
            <a:ext cx="2520000" cy="1969770"/>
            <a:chOff x="5961072" y="2134597"/>
            <a:chExt cx="2520000" cy="1969770"/>
          </a:xfrm>
        </p:grpSpPr>
        <p:sp>
          <p:nvSpPr>
            <p:cNvPr id="7" name="文字方塊 6"/>
            <p:cNvSpPr txBox="1"/>
            <p:nvPr/>
          </p:nvSpPr>
          <p:spPr>
            <a:xfrm>
              <a:off x="5961072" y="2134597"/>
              <a:ext cx="2520000" cy="646331"/>
            </a:xfrm>
            <a:prstGeom prst="rect">
              <a:avLst/>
            </a:prstGeom>
            <a:noFill/>
            <a:ln>
              <a:solidFill>
                <a:schemeClr val="tx1"/>
              </a:solidFill>
            </a:ln>
          </p:spPr>
          <p:txBody>
            <a:bodyPr wrap="square" rtlCol="0">
              <a:spAutoFit/>
            </a:bodyPr>
            <a:lstStyle/>
            <a:p>
              <a:pPr algn="ctr"/>
              <a:r>
                <a:rPr lang="en-US" altLang="zh-TW" dirty="0" smtClean="0"/>
                <a:t>Structure Based</a:t>
              </a:r>
            </a:p>
            <a:p>
              <a:pPr algn="ctr"/>
              <a:r>
                <a:rPr lang="zh-TW" altLang="en-US" dirty="0"/>
                <a:t>結構體</a:t>
              </a:r>
              <a:endParaRPr lang="en-US" dirty="0" smtClean="0">
                <a:latin typeface="+mn-lt"/>
              </a:endParaRPr>
            </a:p>
          </p:txBody>
        </p:sp>
        <p:sp>
          <p:nvSpPr>
            <p:cNvPr id="15" name="文字方塊 14"/>
            <p:cNvSpPr txBox="1"/>
            <p:nvPr/>
          </p:nvSpPr>
          <p:spPr>
            <a:xfrm>
              <a:off x="5961072" y="2780928"/>
              <a:ext cx="2520000" cy="1323439"/>
            </a:xfrm>
            <a:prstGeom prst="rect">
              <a:avLst/>
            </a:prstGeom>
            <a:noFill/>
            <a:ln>
              <a:noFill/>
            </a:ln>
          </p:spPr>
          <p:txBody>
            <a:bodyPr wrap="square" rtlCol="0">
              <a:spAutoFit/>
            </a:bodyPr>
            <a:lstStyle/>
            <a:p>
              <a:pPr marL="285750" indent="-285750">
                <a:buFont typeface="Arial" panose="020B0604020202020204" pitchFamily="34" charset="0"/>
                <a:buChar char="•"/>
              </a:pPr>
              <a:r>
                <a:rPr lang="en-US" sz="1600" dirty="0" smtClean="0"/>
                <a:t>Tree based</a:t>
              </a:r>
            </a:p>
            <a:p>
              <a:pPr marL="285750" indent="-285750">
                <a:buFont typeface="Arial" panose="020B0604020202020204" pitchFamily="34" charset="0"/>
                <a:buChar char="•"/>
              </a:pPr>
              <a:r>
                <a:rPr lang="en-US" sz="1600" dirty="0" smtClean="0"/>
                <a:t>Template based</a:t>
              </a:r>
            </a:p>
            <a:p>
              <a:pPr marL="285750" indent="-285750">
                <a:buFont typeface="Arial" panose="020B0604020202020204" pitchFamily="34" charset="0"/>
                <a:buChar char="•"/>
              </a:pPr>
              <a:r>
                <a:rPr lang="en-US" sz="1600" dirty="0" smtClean="0"/>
                <a:t>Ontology based</a:t>
              </a:r>
            </a:p>
            <a:p>
              <a:pPr marL="285750" indent="-285750">
                <a:buFont typeface="Arial" panose="020B0604020202020204" pitchFamily="34" charset="0"/>
                <a:buChar char="•"/>
              </a:pPr>
              <a:r>
                <a:rPr lang="en-US" sz="1600" dirty="0" smtClean="0"/>
                <a:t>Lead and body based</a:t>
              </a:r>
            </a:p>
            <a:p>
              <a:pPr marL="285750" indent="-285750">
                <a:buFont typeface="Arial" panose="020B0604020202020204" pitchFamily="34" charset="0"/>
                <a:buChar char="•"/>
              </a:pPr>
              <a:r>
                <a:rPr lang="en-US" sz="1600" dirty="0" smtClean="0"/>
                <a:t>Rule based</a:t>
              </a:r>
            </a:p>
          </p:txBody>
        </p:sp>
      </p:grpSp>
      <p:sp>
        <p:nvSpPr>
          <p:cNvPr id="17" name="文字方塊 16"/>
          <p:cNvSpPr txBox="1"/>
          <p:nvPr/>
        </p:nvSpPr>
        <p:spPr>
          <a:xfrm>
            <a:off x="5961072" y="4195534"/>
            <a:ext cx="2520000" cy="646331"/>
          </a:xfrm>
          <a:prstGeom prst="rect">
            <a:avLst/>
          </a:prstGeom>
          <a:noFill/>
          <a:ln>
            <a:solidFill>
              <a:schemeClr val="tx1"/>
            </a:solidFill>
          </a:ln>
        </p:spPr>
        <p:txBody>
          <a:bodyPr wrap="square" rtlCol="0">
            <a:spAutoFit/>
          </a:bodyPr>
          <a:lstStyle/>
          <a:p>
            <a:pPr algn="ctr"/>
            <a:r>
              <a:rPr lang="en-US" altLang="zh-TW" dirty="0" smtClean="0"/>
              <a:t>Semantic Based</a:t>
            </a:r>
          </a:p>
          <a:p>
            <a:pPr algn="ctr"/>
            <a:r>
              <a:rPr lang="zh-TW" altLang="en-US" dirty="0"/>
              <a:t>語義</a:t>
            </a:r>
            <a:endParaRPr lang="en-US" dirty="0" smtClean="0">
              <a:latin typeface="+mn-lt"/>
            </a:endParaRPr>
          </a:p>
        </p:txBody>
      </p:sp>
      <p:sp>
        <p:nvSpPr>
          <p:cNvPr id="16" name="文字方塊 15"/>
          <p:cNvSpPr txBox="1"/>
          <p:nvPr/>
        </p:nvSpPr>
        <p:spPr>
          <a:xfrm>
            <a:off x="5961072" y="4841865"/>
            <a:ext cx="2520000" cy="1323439"/>
          </a:xfrm>
          <a:prstGeom prst="rect">
            <a:avLst/>
          </a:prstGeom>
          <a:noFill/>
          <a:ln>
            <a:noFill/>
          </a:ln>
        </p:spPr>
        <p:txBody>
          <a:bodyPr wrap="square" rtlCol="0">
            <a:spAutoFit/>
          </a:bodyPr>
          <a:lstStyle/>
          <a:p>
            <a:pPr marL="285750" indent="-285750">
              <a:buFont typeface="Arial" panose="020B0604020202020204" pitchFamily="34" charset="0"/>
              <a:buChar char="•"/>
            </a:pPr>
            <a:r>
              <a:rPr lang="en-US" sz="1600" dirty="0" smtClean="0"/>
              <a:t>Multimodal semantic model</a:t>
            </a:r>
          </a:p>
          <a:p>
            <a:pPr marL="285750" indent="-285750">
              <a:buFont typeface="Arial" panose="020B0604020202020204" pitchFamily="34" charset="0"/>
              <a:buChar char="•"/>
            </a:pPr>
            <a:r>
              <a:rPr lang="en-US" sz="1600" dirty="0" smtClean="0"/>
              <a:t>Information item based</a:t>
            </a:r>
          </a:p>
          <a:p>
            <a:pPr marL="285750" indent="-285750">
              <a:buFont typeface="Arial" panose="020B0604020202020204" pitchFamily="34" charset="0"/>
              <a:buChar char="•"/>
            </a:pPr>
            <a:r>
              <a:rPr lang="en-US" sz="1600" dirty="0" smtClean="0"/>
              <a:t>Semantic graph based</a:t>
            </a:r>
          </a:p>
        </p:txBody>
      </p:sp>
      <p:grpSp>
        <p:nvGrpSpPr>
          <p:cNvPr id="18" name="群組 17"/>
          <p:cNvGrpSpPr/>
          <p:nvPr/>
        </p:nvGrpSpPr>
        <p:grpSpPr>
          <a:xfrm>
            <a:off x="371851" y="6021288"/>
            <a:ext cx="9162297" cy="491863"/>
            <a:chOff x="371851" y="6021288"/>
            <a:chExt cx="9162297" cy="491863"/>
          </a:xfrm>
        </p:grpSpPr>
        <p:sp>
          <p:nvSpPr>
            <p:cNvPr id="20" name="標題 1"/>
            <p:cNvSpPr txBox="1">
              <a:spLocks/>
            </p:cNvSpPr>
            <p:nvPr/>
          </p:nvSpPr>
          <p:spPr bwMode="auto">
            <a:xfrm>
              <a:off x="371851" y="6021288"/>
              <a:ext cx="9162297" cy="491863"/>
            </a:xfrm>
            <a:prstGeom prst="rect">
              <a:avLst/>
            </a:prstGeom>
            <a:noFill/>
            <a:ln w="9525" algn="ctr">
              <a:noFill/>
              <a:miter lim="800000"/>
              <a:headEnd/>
              <a:tailEnd/>
            </a:ln>
            <a:effectLst/>
          </p:spPr>
          <p:txBody>
            <a:bodyPr vert="horz" wrap="square" lIns="0" tIns="44339" rIns="0" bIns="44339" numCol="1" anchor="b" anchorCtr="0" compatLnSpc="1">
              <a:prstTxWarp prst="textNoShape">
                <a:avLst/>
              </a:prstTxWarp>
            </a:bodyPr>
            <a:lstStyle>
              <a:lvl1pPr algn="l" defTabSz="886996" rtl="0" eaLnBrk="1" fontAlgn="base" hangingPunct="1">
                <a:spcBef>
                  <a:spcPct val="0"/>
                </a:spcBef>
                <a:spcAft>
                  <a:spcPct val="0"/>
                </a:spcAft>
                <a:defRPr sz="2400" b="1">
                  <a:solidFill>
                    <a:schemeClr val="tx1"/>
                  </a:solidFill>
                  <a:latin typeface="+mj-lt"/>
                  <a:ea typeface="+mj-ea"/>
                  <a:cs typeface="+mj-cs"/>
                </a:defRPr>
              </a:lvl1pPr>
              <a:lvl2pPr algn="l" defTabSz="886996" rtl="0" eaLnBrk="1" fontAlgn="base" hangingPunct="1">
                <a:spcBef>
                  <a:spcPct val="0"/>
                </a:spcBef>
                <a:spcAft>
                  <a:spcPct val="0"/>
                </a:spcAft>
                <a:defRPr sz="2400" b="1">
                  <a:solidFill>
                    <a:schemeClr val="tx2"/>
                  </a:solidFill>
                  <a:latin typeface="Trebuchet MS" pitchFamily="34" charset="0"/>
                  <a:cs typeface="Arial" charset="0"/>
                </a:defRPr>
              </a:lvl2pPr>
              <a:lvl3pPr algn="l" defTabSz="886996" rtl="0" eaLnBrk="1" fontAlgn="base" hangingPunct="1">
                <a:spcBef>
                  <a:spcPct val="0"/>
                </a:spcBef>
                <a:spcAft>
                  <a:spcPct val="0"/>
                </a:spcAft>
                <a:defRPr sz="2400" b="1">
                  <a:solidFill>
                    <a:schemeClr val="tx2"/>
                  </a:solidFill>
                  <a:latin typeface="Trebuchet MS" pitchFamily="34" charset="0"/>
                  <a:cs typeface="Arial" charset="0"/>
                </a:defRPr>
              </a:lvl3pPr>
              <a:lvl4pPr algn="l" defTabSz="886996" rtl="0" eaLnBrk="1" fontAlgn="base" hangingPunct="1">
                <a:spcBef>
                  <a:spcPct val="0"/>
                </a:spcBef>
                <a:spcAft>
                  <a:spcPct val="0"/>
                </a:spcAft>
                <a:defRPr sz="2400" b="1">
                  <a:solidFill>
                    <a:schemeClr val="tx2"/>
                  </a:solidFill>
                  <a:latin typeface="Trebuchet MS" pitchFamily="34" charset="0"/>
                  <a:cs typeface="Arial" charset="0"/>
                </a:defRPr>
              </a:lvl4pPr>
              <a:lvl5pPr algn="l" defTabSz="886996" rtl="0" eaLnBrk="1" fontAlgn="base" hangingPunct="1">
                <a:spcBef>
                  <a:spcPct val="0"/>
                </a:spcBef>
                <a:spcAft>
                  <a:spcPct val="0"/>
                </a:spcAft>
                <a:defRPr sz="2400" b="1">
                  <a:solidFill>
                    <a:schemeClr val="tx2"/>
                  </a:solidFill>
                  <a:latin typeface="Trebuchet MS" pitchFamily="34" charset="0"/>
                  <a:cs typeface="Arial" charset="0"/>
                </a:defRPr>
              </a:lvl5pPr>
              <a:lvl6pPr marL="456165" algn="l" defTabSz="886996" rtl="0" eaLnBrk="1" fontAlgn="base" hangingPunct="1">
                <a:spcBef>
                  <a:spcPct val="0"/>
                </a:spcBef>
                <a:spcAft>
                  <a:spcPct val="0"/>
                </a:spcAft>
                <a:defRPr sz="2400" b="1">
                  <a:solidFill>
                    <a:schemeClr val="tx2"/>
                  </a:solidFill>
                  <a:latin typeface="Trebuchet MS" pitchFamily="34" charset="0"/>
                  <a:cs typeface="Arial" charset="0"/>
                </a:defRPr>
              </a:lvl6pPr>
              <a:lvl7pPr marL="912337" algn="l" defTabSz="886996" rtl="0" eaLnBrk="1" fontAlgn="base" hangingPunct="1">
                <a:spcBef>
                  <a:spcPct val="0"/>
                </a:spcBef>
                <a:spcAft>
                  <a:spcPct val="0"/>
                </a:spcAft>
                <a:defRPr sz="2400" b="1">
                  <a:solidFill>
                    <a:schemeClr val="tx2"/>
                  </a:solidFill>
                  <a:latin typeface="Trebuchet MS" pitchFamily="34" charset="0"/>
                  <a:cs typeface="Arial" charset="0"/>
                </a:defRPr>
              </a:lvl7pPr>
              <a:lvl8pPr marL="1368498" algn="l" defTabSz="886996" rtl="0" eaLnBrk="1" fontAlgn="base" hangingPunct="1">
                <a:spcBef>
                  <a:spcPct val="0"/>
                </a:spcBef>
                <a:spcAft>
                  <a:spcPct val="0"/>
                </a:spcAft>
                <a:defRPr sz="2400" b="1">
                  <a:solidFill>
                    <a:schemeClr val="tx2"/>
                  </a:solidFill>
                  <a:latin typeface="Trebuchet MS" pitchFamily="34" charset="0"/>
                  <a:cs typeface="Arial" charset="0"/>
                </a:defRPr>
              </a:lvl8pPr>
              <a:lvl9pPr marL="1824672" algn="l" defTabSz="886996" rtl="0" eaLnBrk="1" fontAlgn="base" hangingPunct="1">
                <a:spcBef>
                  <a:spcPct val="0"/>
                </a:spcBef>
                <a:spcAft>
                  <a:spcPct val="0"/>
                </a:spcAft>
                <a:defRPr sz="2400" b="1">
                  <a:solidFill>
                    <a:schemeClr val="tx2"/>
                  </a:solidFill>
                  <a:latin typeface="Trebuchet MS" pitchFamily="34" charset="0"/>
                  <a:cs typeface="Arial" charset="0"/>
                </a:defRPr>
              </a:lvl9pPr>
            </a:lstStyle>
            <a:p>
              <a:r>
                <a:rPr lang="en-US" altLang="zh-TW" sz="1200" b="0" kern="0" baseline="30000" dirty="0" smtClean="0">
                  <a:latin typeface="微軟正黑體" panose="020B0604030504040204" pitchFamily="34" charset="-120"/>
                  <a:ea typeface="微軟正黑體" panose="020B0604030504040204" pitchFamily="34" charset="-120"/>
                </a:rPr>
                <a:t>1</a:t>
              </a:r>
              <a:r>
                <a:rPr lang="en-US" altLang="zh-TW" sz="1200" b="0" kern="0" dirty="0" smtClean="0">
                  <a:latin typeface="微軟正黑體" panose="020B0604030504040204" pitchFamily="34" charset="-120"/>
                  <a:ea typeface="微軟正黑體" panose="020B0604030504040204" pitchFamily="34" charset="-120"/>
                </a:rPr>
                <a:t>Kumar, Y.J., O.S. </a:t>
              </a:r>
              <a:r>
                <a:rPr lang="en-US" altLang="zh-TW" sz="1200" b="0" kern="0" dirty="0" err="1" smtClean="0">
                  <a:latin typeface="微軟正黑體" panose="020B0604030504040204" pitchFamily="34" charset="-120"/>
                  <a:ea typeface="微軟正黑體" panose="020B0604030504040204" pitchFamily="34" charset="-120"/>
                </a:rPr>
                <a:t>Goh</a:t>
              </a:r>
              <a:r>
                <a:rPr lang="en-US" altLang="zh-TW" sz="1200" b="0" kern="0" dirty="0" smtClean="0">
                  <a:latin typeface="微軟正黑體" panose="020B0604030504040204" pitchFamily="34" charset="-120"/>
                  <a:ea typeface="微軟正黑體" panose="020B0604030504040204" pitchFamily="34" charset="-120"/>
                </a:rPr>
                <a:t>, H. </a:t>
              </a:r>
              <a:r>
                <a:rPr lang="en-US" altLang="zh-TW" sz="1200" b="0" kern="0" dirty="0" err="1" smtClean="0">
                  <a:latin typeface="微軟正黑體" panose="020B0604030504040204" pitchFamily="34" charset="-120"/>
                  <a:ea typeface="微軟正黑體" panose="020B0604030504040204" pitchFamily="34" charset="-120"/>
                </a:rPr>
                <a:t>Basiron</a:t>
              </a:r>
              <a:r>
                <a:rPr lang="en-US" altLang="zh-TW" sz="1200" b="0" kern="0" dirty="0" smtClean="0">
                  <a:latin typeface="微軟正黑體" panose="020B0604030504040204" pitchFamily="34" charset="-120"/>
                  <a:ea typeface="微軟正黑體" panose="020B0604030504040204" pitchFamily="34" charset="-120"/>
                </a:rPr>
                <a:t>, N.H. </a:t>
              </a:r>
              <a:r>
                <a:rPr lang="en-US" altLang="zh-TW" sz="1200" b="0" kern="0" dirty="0" err="1" smtClean="0">
                  <a:latin typeface="微軟正黑體" panose="020B0604030504040204" pitchFamily="34" charset="-120"/>
                  <a:ea typeface="微軟正黑體" panose="020B0604030504040204" pitchFamily="34" charset="-120"/>
                </a:rPr>
                <a:t>Choon</a:t>
              </a:r>
              <a:r>
                <a:rPr lang="en-US" altLang="zh-TW" sz="1200" b="0" kern="0" dirty="0" smtClean="0">
                  <a:latin typeface="微軟正黑體" panose="020B0604030504040204" pitchFamily="34" charset="-120"/>
                  <a:ea typeface="微軟正黑體" panose="020B0604030504040204" pitchFamily="34" charset="-120"/>
                </a:rPr>
                <a:t> and P.C. </a:t>
              </a:r>
              <a:r>
                <a:rPr lang="en-US" altLang="zh-TW" sz="1200" b="0" kern="0" dirty="0" err="1" smtClean="0">
                  <a:latin typeface="微軟正黑體" panose="020B0604030504040204" pitchFamily="34" charset="-120"/>
                  <a:ea typeface="微軟正黑體" panose="020B0604030504040204" pitchFamily="34" charset="-120"/>
                </a:rPr>
                <a:t>Suppiah</a:t>
              </a:r>
              <a:r>
                <a:rPr lang="en-US" altLang="zh-TW" sz="1200" b="0" kern="0" dirty="0" smtClean="0">
                  <a:latin typeface="微軟正黑體" panose="020B0604030504040204" pitchFamily="34" charset="-120"/>
                  <a:ea typeface="微軟正黑體" panose="020B0604030504040204" pitchFamily="34" charset="-120"/>
                </a:rPr>
                <a:t> (2016). </a:t>
              </a:r>
              <a:r>
                <a:rPr lang="en-US" altLang="zh-TW" sz="1200" b="0" i="1" kern="0" dirty="0" smtClean="0">
                  <a:latin typeface="微軟正黑體" panose="020B0604030504040204" pitchFamily="34" charset="-120"/>
                  <a:ea typeface="微軟正黑體" panose="020B0604030504040204" pitchFamily="34" charset="-120"/>
                  <a:hlinkClick r:id="rId8"/>
                </a:rPr>
                <a:t>A Review on Automatic Text Summarization Approaches</a:t>
              </a:r>
              <a:r>
                <a:rPr lang="en-US" altLang="zh-TW" sz="1200" b="0" i="1" kern="0" dirty="0" smtClean="0">
                  <a:latin typeface="微軟正黑體" panose="020B0604030504040204" pitchFamily="34" charset="-120"/>
                  <a:ea typeface="微軟正黑體" panose="020B0604030504040204" pitchFamily="34" charset="-120"/>
                </a:rPr>
                <a:t>. </a:t>
              </a:r>
              <a:r>
                <a:rPr lang="en-US" altLang="zh-TW" sz="1200" b="0" kern="0" dirty="0" smtClean="0">
                  <a:latin typeface="微軟正黑體" panose="020B0604030504040204" pitchFamily="34" charset="-120"/>
                  <a:ea typeface="微軟正黑體" panose="020B0604030504040204" pitchFamily="34" charset="-120"/>
                </a:rPr>
                <a:t> </a:t>
              </a:r>
              <a:endParaRPr lang="zh-TW" altLang="en-US" sz="1200" b="0" kern="0" dirty="0">
                <a:latin typeface="微軟正黑體" panose="020B0604030504040204" pitchFamily="34" charset="-120"/>
                <a:ea typeface="微軟正黑體" panose="020B0604030504040204" pitchFamily="34" charset="-120"/>
              </a:endParaRPr>
            </a:p>
          </p:txBody>
        </p:sp>
        <p:cxnSp>
          <p:nvCxnSpPr>
            <p:cNvPr id="21" name="直線接點 20"/>
            <p:cNvCxnSpPr/>
            <p:nvPr/>
          </p:nvCxnSpPr>
          <p:spPr bwMode="auto">
            <a:xfrm flipV="1">
              <a:off x="371851" y="6237311"/>
              <a:ext cx="4481777" cy="1"/>
            </a:xfrm>
            <a:prstGeom prst="line">
              <a:avLst/>
            </a:prstGeom>
            <a:noFill/>
            <a:ln w="9525" cap="flat" cmpd="sng" algn="ctr">
              <a:solidFill>
                <a:schemeClr val="tx1">
                  <a:lumMod val="75000"/>
                  <a:lumOff val="25000"/>
                </a:schemeClr>
              </a:solidFill>
              <a:prstDash val="solid"/>
              <a:round/>
              <a:headEnd type="none" w="med" len="med"/>
              <a:tailEnd type="none"/>
            </a:ln>
            <a:effectLst/>
          </p:spPr>
        </p:cxnSp>
      </p:grpSp>
    </p:spTree>
    <p:extLst>
      <p:ext uri="{BB962C8B-B14F-4D97-AF65-F5344CB8AC3E}">
        <p14:creationId xmlns:p14="http://schemas.microsoft.com/office/powerpoint/2010/main" val="31028791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1082570" y="2644170"/>
            <a:ext cx="7740860" cy="1569660"/>
          </a:xfrm>
          <a:prstGeom prst="rect">
            <a:avLst/>
          </a:prstGeom>
          <a:noFill/>
          <a:ln>
            <a:noFill/>
          </a:ln>
        </p:spPr>
        <p:txBody>
          <a:bodyPr wrap="square" rtlCol="0">
            <a:spAutoFit/>
          </a:bodyPr>
          <a:lstStyle/>
          <a:p>
            <a:pPr algn="ctr"/>
            <a:r>
              <a:rPr lang="en-US" altLang="zh-TW" sz="4800" b="1" kern="0" dirty="0">
                <a:solidFill>
                  <a:srgbClr val="000000"/>
                </a:solidFill>
              </a:rPr>
              <a:t>Sentiment </a:t>
            </a:r>
            <a:r>
              <a:rPr lang="en-US" altLang="zh-TW" sz="4800" b="1" kern="0" dirty="0" smtClean="0">
                <a:solidFill>
                  <a:srgbClr val="000000"/>
                </a:solidFill>
              </a:rPr>
              <a:t>Analysis</a:t>
            </a:r>
          </a:p>
          <a:p>
            <a:pPr algn="ctr"/>
            <a:r>
              <a:rPr lang="zh-TW" altLang="en-US" sz="4800" b="1" kern="0" dirty="0" smtClean="0">
                <a:solidFill>
                  <a:srgbClr val="000000"/>
                </a:solidFill>
              </a:rPr>
              <a:t>情緒</a:t>
            </a:r>
            <a:r>
              <a:rPr lang="zh-TW" altLang="en-US" sz="4800" b="1" kern="0" dirty="0">
                <a:solidFill>
                  <a:srgbClr val="000000"/>
                </a:solidFill>
              </a:rPr>
              <a:t>分析</a:t>
            </a:r>
            <a:endParaRPr lang="en-US" sz="4800" dirty="0" smtClean="0"/>
          </a:p>
        </p:txBody>
      </p:sp>
    </p:spTree>
    <p:extLst>
      <p:ext uri="{BB962C8B-B14F-4D97-AF65-F5344CB8AC3E}">
        <p14:creationId xmlns:p14="http://schemas.microsoft.com/office/powerpoint/2010/main" val="105371563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p_rO9e_3cEqFNMpmlXwin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tvNAlxN9pkWJj03YnEz8kg"/>
</p:tagLst>
</file>

<file path=ppt/theme/theme1.xml><?xml version="1.0" encoding="utf-8"?>
<a:theme xmlns:a="http://schemas.openxmlformats.org/drawingml/2006/main" name="28_blank">
  <a:themeElements>
    <a:clrScheme name="Letter Blank 1">
      <a:dk1>
        <a:srgbClr val="000000"/>
      </a:dk1>
      <a:lt1>
        <a:srgbClr val="FFFFFF"/>
      </a:lt1>
      <a:dk2>
        <a:srgbClr val="177B57"/>
      </a:dk2>
      <a:lt2>
        <a:srgbClr val="808080"/>
      </a:lt2>
      <a:accent1>
        <a:srgbClr val="E2E2E2"/>
      </a:accent1>
      <a:accent2>
        <a:srgbClr val="BCDEC2"/>
      </a:accent2>
      <a:accent3>
        <a:srgbClr val="FFFFFF"/>
      </a:accent3>
      <a:accent4>
        <a:srgbClr val="000000"/>
      </a:accent4>
      <a:accent5>
        <a:srgbClr val="EEEEEE"/>
      </a:accent5>
      <a:accent6>
        <a:srgbClr val="AAC9B0"/>
      </a:accent6>
      <a:hlink>
        <a:srgbClr val="5BAD82"/>
      </a:hlink>
      <a:folHlink>
        <a:srgbClr val="8EC6A1"/>
      </a:folHlink>
    </a:clrScheme>
    <a:fontScheme name="Office 古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7167"/>
        </a:solidFill>
        <a:ln w="9525" cap="flat" cmpd="sng" algn="ctr">
          <a:noFill/>
          <a:prstDash val="solid"/>
          <a:round/>
          <a:headEnd type="none" w="med" len="med"/>
          <a:tailEnd type="none" w="med" len="med"/>
        </a:ln>
        <a:effectLst/>
      </a:spPr>
      <a:bodyPr vert="horz" wrap="square" lIns="91440" tIns="91440" rIns="91440" bIns="91440" numCol="1" rtlCol="0" anchor="ctr" anchorCtr="1" compatLnSpc="1">
        <a:prstTxWarp prst="textNoShape">
          <a:avLst/>
        </a:prstTxWarp>
        <a:noAutofit/>
      </a:bodyPr>
      <a:lstStyle>
        <a:defPPr defTabSz="889000">
          <a:defRPr b="1" dirty="0">
            <a:solidFill>
              <a:srgbClr val="FFFFFF"/>
            </a:solidFill>
          </a:defRPr>
        </a:defPPr>
      </a:lstStyle>
    </a:spDef>
    <a:lnDef>
      <a:spPr bwMode="auto">
        <a:noFill/>
        <a:ln w="9525" cap="flat" cmpd="sng" algn="ctr">
          <a:solidFill>
            <a:schemeClr val="accent3">
              <a:lumMod val="50000"/>
            </a:schemeClr>
          </a:solidFill>
          <a:prstDash val="solid"/>
          <a:round/>
          <a:headEnd type="none" w="med" len="med"/>
          <a:tailEnd type="none"/>
        </a:ln>
        <a:effectLst/>
      </a:spPr>
      <a:bodyPr/>
      <a:lstStyle/>
    </a:lnDef>
    <a:txDef>
      <a:spPr>
        <a:noFill/>
        <a:ln>
          <a:solidFill>
            <a:schemeClr val="tx1"/>
          </a:solidFill>
        </a:ln>
      </a:spPr>
      <a:bodyPr wrap="square" rtlCol="0">
        <a:spAutoFit/>
      </a:bodyPr>
      <a:lstStyle>
        <a:defPPr algn="ctr">
          <a:defRPr dirty="0" smtClean="0"/>
        </a:defPPr>
      </a:lstStyle>
    </a:txDef>
  </a:objectDefaults>
  <a:extraClrSchemeLst>
    <a:extraClrScheme>
      <a:clrScheme name="Letter Blank 1">
        <a:dk1>
          <a:srgbClr val="000000"/>
        </a:dk1>
        <a:lt1>
          <a:srgbClr val="FFFFFF"/>
        </a:lt1>
        <a:dk2>
          <a:srgbClr val="177B57"/>
        </a:dk2>
        <a:lt2>
          <a:srgbClr val="808080"/>
        </a:lt2>
        <a:accent1>
          <a:srgbClr val="E2E2E2"/>
        </a:accent1>
        <a:accent2>
          <a:srgbClr val="BCDEC2"/>
        </a:accent2>
        <a:accent3>
          <a:srgbClr val="FFFFFF"/>
        </a:accent3>
        <a:accent4>
          <a:srgbClr val="000000"/>
        </a:accent4>
        <a:accent5>
          <a:srgbClr val="EEEEEE"/>
        </a:accent5>
        <a:accent6>
          <a:srgbClr val="AAC9B0"/>
        </a:accent6>
        <a:hlink>
          <a:srgbClr val="5BAD82"/>
        </a:hlink>
        <a:folHlink>
          <a:srgbClr val="8EC6A1"/>
        </a:folHlink>
      </a:clrScheme>
      <a:clrMap bg1="lt1" tx1="dk1" bg2="lt2" tx2="dk2" accent1="accent1" accent2="accent2" accent3="accent3" accent4="accent4" accent5="accent5" accent6="accent6" hlink="hlink" folHlink="folHlink"/>
    </a:extraClrScheme>
    <a:extraClrScheme>
      <a:clrScheme name="Letter Blank 2">
        <a:dk1>
          <a:srgbClr val="000000"/>
        </a:dk1>
        <a:lt1>
          <a:srgbClr val="FFFFFF"/>
        </a:lt1>
        <a:dk2>
          <a:srgbClr val="177B57"/>
        </a:dk2>
        <a:lt2>
          <a:srgbClr val="000000"/>
        </a:lt2>
        <a:accent1>
          <a:srgbClr val="E2E2E2"/>
        </a:accent1>
        <a:accent2>
          <a:srgbClr val="BCDEC2"/>
        </a:accent2>
        <a:accent3>
          <a:srgbClr val="FFFFFF"/>
        </a:accent3>
        <a:accent4>
          <a:srgbClr val="000000"/>
        </a:accent4>
        <a:accent5>
          <a:srgbClr val="EEEEEE"/>
        </a:accent5>
        <a:accent6>
          <a:srgbClr val="AAC9B0"/>
        </a:accent6>
        <a:hlink>
          <a:srgbClr val="5BAD82"/>
        </a:hlink>
        <a:folHlink>
          <a:srgbClr val="8EC6A1"/>
        </a:folHlink>
      </a:clrScheme>
      <a:clrMap bg1="lt1" tx1="dk1" bg2="lt2" tx2="dk2" accent1="accent1" accent2="accent2" accent3="accent3" accent4="accent4" accent5="accent5" accent6="accent6" hlink="hlink" folHlink="folHlink"/>
    </a:extraClrScheme>
    <a:extraClrScheme>
      <a:clrScheme name="Letter Blank 3">
        <a:dk1>
          <a:srgbClr val="000000"/>
        </a:dk1>
        <a:lt1>
          <a:srgbClr val="FFFFFF"/>
        </a:lt1>
        <a:dk2>
          <a:srgbClr val="345782"/>
        </a:dk2>
        <a:lt2>
          <a:srgbClr val="808080"/>
        </a:lt2>
        <a:accent1>
          <a:srgbClr val="E2E2E2"/>
        </a:accent1>
        <a:accent2>
          <a:srgbClr val="C5DCDF"/>
        </a:accent2>
        <a:accent3>
          <a:srgbClr val="FFFFFF"/>
        </a:accent3>
        <a:accent4>
          <a:srgbClr val="000000"/>
        </a:accent4>
        <a:accent5>
          <a:srgbClr val="EEEEEE"/>
        </a:accent5>
        <a:accent6>
          <a:srgbClr val="B2C7CA"/>
        </a:accent6>
        <a:hlink>
          <a:srgbClr val="5D8BA7"/>
        </a:hlink>
        <a:folHlink>
          <a:srgbClr val="9CBDC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26369</TotalTime>
  <Words>2735</Words>
  <Application>Microsoft Office PowerPoint</Application>
  <PresentationFormat>A4 紙張 (210x297 公釐)</PresentationFormat>
  <Paragraphs>449</Paragraphs>
  <Slides>22</Slides>
  <Notes>16</Notes>
  <HiddenSlides>0</HiddenSlides>
  <MMClips>0</MMClips>
  <ScaleCrop>false</ScaleCrop>
  <HeadingPairs>
    <vt:vector size="6" baseType="variant">
      <vt:variant>
        <vt:lpstr>佈景主題</vt:lpstr>
      </vt:variant>
      <vt:variant>
        <vt:i4>1</vt:i4>
      </vt:variant>
      <vt:variant>
        <vt:lpstr>內嵌 OLE 伺服程式</vt:lpstr>
      </vt:variant>
      <vt:variant>
        <vt:i4>1</vt:i4>
      </vt:variant>
      <vt:variant>
        <vt:lpstr>投影片標題</vt:lpstr>
      </vt:variant>
      <vt:variant>
        <vt:i4>22</vt:i4>
      </vt:variant>
    </vt:vector>
  </HeadingPairs>
  <TitlesOfParts>
    <vt:vector size="24" baseType="lpstr">
      <vt:lpstr>28_blank</vt:lpstr>
      <vt:lpstr>think-cell Slide</vt:lpstr>
      <vt:lpstr>PowerPoint 簡報</vt:lpstr>
      <vt:lpstr>報告概要</vt:lpstr>
      <vt:lpstr>PowerPoint 簡報</vt:lpstr>
      <vt:lpstr>長文摘要類型</vt:lpstr>
      <vt:lpstr>長文摘要流程</vt:lpstr>
      <vt:lpstr>長文摘要流程</vt:lpstr>
      <vt:lpstr>長文摘要流程</vt:lpstr>
      <vt:lpstr>長文摘要演算法</vt:lpstr>
      <vt:lpstr>PowerPoint 簡報</vt:lpstr>
      <vt:lpstr>情緒分析類型</vt:lpstr>
      <vt:lpstr>情緒分析流程</vt:lpstr>
      <vt:lpstr>情緒分析流程</vt:lpstr>
      <vt:lpstr>情緒分析流程</vt:lpstr>
      <vt:lpstr>情緒分析演算法</vt:lpstr>
      <vt:lpstr>PowerPoint 簡報</vt:lpstr>
      <vt:lpstr>PowerPoint 簡報</vt:lpstr>
      <vt:lpstr>Text Summarization 長文摘要</vt:lpstr>
      <vt:lpstr>Text Summarization 長文摘要</vt:lpstr>
      <vt:lpstr>Text Summarization 長文摘要</vt:lpstr>
      <vt:lpstr>Text Summarization 長文摘要</vt:lpstr>
      <vt:lpstr>Text Summarization 長文摘要</vt:lpstr>
      <vt:lpstr>Text Summarization 長文摘要</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陳寶珍(個風策)(Sally Chen)</dc:creator>
  <cp:lastModifiedBy>Administrator</cp:lastModifiedBy>
  <cp:revision>823</cp:revision>
  <cp:lastPrinted>2018-04-17T06:33:18Z</cp:lastPrinted>
  <dcterms:created xsi:type="dcterms:W3CDTF">2018-01-03T06:16:00Z</dcterms:created>
  <dcterms:modified xsi:type="dcterms:W3CDTF">2018-11-12T05:57:39Z</dcterms:modified>
</cp:coreProperties>
</file>