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0" r:id="rId6"/>
    <p:sldId id="262" r:id="rId7"/>
    <p:sldId id="261" r:id="rId8"/>
    <p:sldId id="263" r:id="rId9"/>
    <p:sldId id="264" r:id="rId10"/>
    <p:sldId id="267" r:id="rId11"/>
    <p:sldId id="265" r:id="rId12"/>
    <p:sldId id="26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66" autoAdjust="0"/>
  </p:normalViewPr>
  <p:slideViewPr>
    <p:cSldViewPr>
      <p:cViewPr>
        <p:scale>
          <a:sx n="100" d="100"/>
          <a:sy n="100" d="100"/>
        </p:scale>
        <p:origin x="-516" y="1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91A0D-67DB-46C5-A7A9-63DDE47213C1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EA650-878E-4CDF-A387-AF53C187A0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61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Maybe add</a:t>
            </a:r>
            <a:r>
              <a:rPr lang="en-US" altLang="zh-TW" baseline="0" dirty="0" smtClean="0"/>
              <a:t> a slide after this showing how the text is separated into words to show how computers undergo text mining (machine version of comprehending the text)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EA650-878E-4CDF-A387-AF53C187A02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57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因為中英文差異，中文需要斷詞，才能進行後續演算</a:t>
            </a:r>
            <a:endParaRPr lang="en-US" altLang="zh-TW" dirty="0" smtClean="0"/>
          </a:p>
          <a:p>
            <a:r>
              <a:rPr lang="zh-TW" altLang="en-US" dirty="0" smtClean="0"/>
              <a:t>這次研究使用的資料</a:t>
            </a:r>
            <a:endParaRPr lang="en-US" altLang="zh-TW" dirty="0" smtClean="0"/>
          </a:p>
          <a:p>
            <a:r>
              <a:rPr lang="zh-TW" altLang="en-US" dirty="0" smtClean="0"/>
              <a:t>有了詞庫才能轉成詞向量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EA650-878E-4CDF-A387-AF53C187A02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512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- Page 5 + 6 (</a:t>
            </a:r>
            <a:r>
              <a:rPr lang="zh-TW" altLang="en-US" dirty="0" smtClean="0"/>
              <a:t>整合在一起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- Highlight</a:t>
            </a:r>
            <a:r>
              <a:rPr lang="zh-TW" altLang="en-US" dirty="0" smtClean="0"/>
              <a:t>這次有選的方法論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為什麼選這幾個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EA650-878E-4CDF-A387-AF53C187A02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27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Page 7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EA650-878E-4CDF-A387-AF53C187A02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262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我是</a:t>
            </a:r>
            <a:r>
              <a:rPr lang="en-US" altLang="zh-TW" dirty="0" smtClean="0"/>
              <a:t>OO</a:t>
            </a:r>
            <a:r>
              <a:rPr lang="zh-TW" altLang="en-US" dirty="0" smtClean="0"/>
              <a:t> 我是</a:t>
            </a:r>
            <a:r>
              <a:rPr lang="en-US" altLang="zh-TW" dirty="0" smtClean="0"/>
              <a:t>OO</a:t>
            </a:r>
            <a:r>
              <a:rPr lang="en-US" altLang="zh-TW" baseline="0" dirty="0" smtClean="0"/>
              <a:t> </a:t>
            </a:r>
            <a:r>
              <a:rPr lang="zh-TW" altLang="en-US" dirty="0" smtClean="0"/>
              <a:t>我是</a:t>
            </a:r>
            <a:r>
              <a:rPr lang="en-US" altLang="zh-TW" dirty="0" smtClean="0"/>
              <a:t>OO</a:t>
            </a:r>
          </a:p>
          <a:p>
            <a:r>
              <a:rPr lang="zh-TW" altLang="en-US" dirty="0" smtClean="0"/>
              <a:t>我是</a:t>
            </a:r>
            <a:r>
              <a:rPr lang="en-US" altLang="zh-TW" dirty="0" smtClean="0"/>
              <a:t>XX</a:t>
            </a:r>
            <a:r>
              <a:rPr lang="en-US" altLang="zh-TW" baseline="0" dirty="0" smtClean="0"/>
              <a:t> </a:t>
            </a:r>
            <a:r>
              <a:rPr lang="zh-TW" altLang="en-US" dirty="0" smtClean="0"/>
              <a:t>我是</a:t>
            </a:r>
            <a:r>
              <a:rPr lang="en-US" altLang="zh-TW" dirty="0" smtClean="0"/>
              <a:t>XX</a:t>
            </a:r>
            <a:r>
              <a:rPr lang="en-US" altLang="zh-TW" baseline="0" dirty="0" smtClean="0"/>
              <a:t> </a:t>
            </a:r>
            <a:r>
              <a:rPr lang="zh-TW" altLang="en-US" dirty="0" smtClean="0"/>
              <a:t>我是</a:t>
            </a:r>
            <a:r>
              <a:rPr lang="en-US" altLang="zh-TW" dirty="0" smtClean="0"/>
              <a:t>XX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解釋</a:t>
            </a:r>
            <a:r>
              <a:rPr lang="en-US" altLang="zh-TW" dirty="0" smtClean="0"/>
              <a:t>TF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IDF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EA650-878E-4CDF-A387-AF53C187A02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05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1" y="0"/>
            <a:ext cx="9143999" cy="6858000"/>
            <a:chOff x="0" y="0"/>
            <a:chExt cx="10096579" cy="7653338"/>
          </a:xfrm>
        </p:grpSpPr>
        <p:sp>
          <p:nvSpPr>
            <p:cNvPr id="18" name="Rectangle 1042"/>
            <p:cNvSpPr>
              <a:spLocks noChangeArrowheads="1"/>
            </p:cNvSpPr>
            <p:nvPr/>
          </p:nvSpPr>
          <p:spPr bwMode="auto">
            <a:xfrm>
              <a:off x="0" y="0"/>
              <a:ext cx="10096500" cy="4783138"/>
            </a:xfrm>
            <a:prstGeom prst="rect">
              <a:avLst/>
            </a:prstGeom>
            <a:solidFill>
              <a:srgbClr val="0071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sp>
          <p:nvSpPr>
            <p:cNvPr id="19" name="Rectangle 1043"/>
            <p:cNvSpPr>
              <a:spLocks noChangeArrowheads="1"/>
            </p:cNvSpPr>
            <p:nvPr/>
          </p:nvSpPr>
          <p:spPr bwMode="auto">
            <a:xfrm>
              <a:off x="8913892" y="0"/>
              <a:ext cx="1182687" cy="4783138"/>
            </a:xfrm>
            <a:prstGeom prst="rect">
              <a:avLst/>
            </a:prstGeom>
            <a:solidFill>
              <a:srgbClr val="197F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sp>
          <p:nvSpPr>
            <p:cNvPr id="20" name="Rectangle 1044"/>
            <p:cNvSpPr>
              <a:spLocks noChangeArrowheads="1"/>
            </p:cNvSpPr>
            <p:nvPr/>
          </p:nvSpPr>
          <p:spPr bwMode="auto">
            <a:xfrm>
              <a:off x="0" y="4783138"/>
              <a:ext cx="10096500" cy="746125"/>
            </a:xfrm>
            <a:prstGeom prst="rect">
              <a:avLst/>
            </a:prstGeom>
            <a:solidFill>
              <a:srgbClr val="338D8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sp>
          <p:nvSpPr>
            <p:cNvPr id="21" name="Rectangle 1045"/>
            <p:cNvSpPr>
              <a:spLocks noChangeArrowheads="1"/>
            </p:cNvSpPr>
            <p:nvPr/>
          </p:nvSpPr>
          <p:spPr bwMode="auto">
            <a:xfrm>
              <a:off x="0" y="5529263"/>
              <a:ext cx="10096500" cy="230187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sp>
          <p:nvSpPr>
            <p:cNvPr id="22" name="Rectangle 1046"/>
            <p:cNvSpPr>
              <a:spLocks noChangeArrowheads="1"/>
            </p:cNvSpPr>
            <p:nvPr/>
          </p:nvSpPr>
          <p:spPr bwMode="auto">
            <a:xfrm>
              <a:off x="8913892" y="4783138"/>
              <a:ext cx="1182687" cy="746125"/>
            </a:xfrm>
            <a:prstGeom prst="rect">
              <a:avLst/>
            </a:prstGeom>
            <a:solidFill>
              <a:srgbClr val="6AA8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sp>
          <p:nvSpPr>
            <p:cNvPr id="23" name="Rectangle 1047"/>
            <p:cNvSpPr>
              <a:spLocks noChangeArrowheads="1"/>
            </p:cNvSpPr>
            <p:nvPr/>
          </p:nvSpPr>
          <p:spPr bwMode="auto">
            <a:xfrm>
              <a:off x="8913892" y="5529263"/>
              <a:ext cx="1182687" cy="230187"/>
            </a:xfrm>
            <a:prstGeom prst="rect">
              <a:avLst/>
            </a:prstGeom>
            <a:solidFill>
              <a:srgbClr val="66AAA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sp>
          <p:nvSpPr>
            <p:cNvPr id="24" name="Rectangle 1048"/>
            <p:cNvSpPr>
              <a:spLocks noChangeArrowheads="1"/>
            </p:cNvSpPr>
            <p:nvPr/>
          </p:nvSpPr>
          <p:spPr bwMode="auto">
            <a:xfrm>
              <a:off x="8913892" y="5759450"/>
              <a:ext cx="1182687" cy="1893888"/>
            </a:xfrm>
            <a:prstGeom prst="rect">
              <a:avLst/>
            </a:prstGeom>
            <a:solidFill>
              <a:srgbClr val="CCE3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pic>
          <p:nvPicPr>
            <p:cNvPr id="25" name="Picture 1076" descr="白底CTBC(中上英下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26" y="6275388"/>
              <a:ext cx="2059889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9333" y="82973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48464" y="6492875"/>
            <a:ext cx="395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ln>
            <a:solidFill>
              <a:sysClr val="windowText" lastClr="000000"/>
            </a:solidFill>
          </a:ln>
          <a:solidFill>
            <a:sysClr val="windowText" lastClr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3700" dirty="0"/>
              <a:t>實習專案</a:t>
            </a:r>
            <a:r>
              <a:rPr lang="zh-TW" altLang="en-US" sz="3700" dirty="0" smtClean="0"/>
              <a:t>報告：</a:t>
            </a:r>
            <a:r>
              <a:rPr lang="zh-CN" altLang="en-US" sz="3700" dirty="0" smtClean="0"/>
              <a:t>自動文本摘要</a:t>
            </a:r>
            <a:endParaRPr lang="zh-TW" altLang="en-US" sz="37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19672" y="4293096"/>
            <a:ext cx="6400800" cy="504056"/>
          </a:xfrm>
        </p:spPr>
        <p:txBody>
          <a:bodyPr>
            <a:noAutofit/>
          </a:bodyPr>
          <a:lstStyle/>
          <a:p>
            <a:pPr algn="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數據研究發展中心</a:t>
            </a:r>
            <a:endParaRPr lang="en-US" altLang="zh-TW" sz="16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CN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黃威傑</a:t>
            </a:r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CN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CN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22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方法論</a:t>
            </a:r>
            <a:r>
              <a:rPr lang="en-US" altLang="zh-TW" dirty="0"/>
              <a:t>3: </a:t>
            </a:r>
            <a:r>
              <a:rPr lang="en-US" altLang="zh-TW" dirty="0" smtClean="0"/>
              <a:t>Graph </a:t>
            </a:r>
            <a:r>
              <a:rPr lang="en-US" altLang="zh-TW" dirty="0"/>
              <a:t>Theory </a:t>
            </a:r>
          </a:p>
        </p:txBody>
      </p:sp>
      <p:sp>
        <p:nvSpPr>
          <p:cNvPr id="8" name="矩形 7"/>
          <p:cNvSpPr/>
          <p:nvPr/>
        </p:nvSpPr>
        <p:spPr>
          <a:xfrm>
            <a:off x="4644007" y="926826"/>
            <a:ext cx="43924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小樣本實測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44008" y="1412776"/>
            <a:ext cx="4392488" cy="316835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《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柯文哲若尋求下任總統　民調：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民眾支持、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成反對</a:t>
            </a:r>
            <a:r>
              <a:rPr lang="en-US" altLang="zh-TW" sz="11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九合一選舉過後，誰來角逐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引發關注。 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台灣民意調查基金會今（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）日公布民調顯示，在政治人物的好感度方面，剛連任的台北市長柯文哲以（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65.81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度）領先高雄市長韓國瑜等政治人物。 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至於如果柯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尋求參選下任總統，民調顯示，有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的民眾支持，但有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成的人反對，反對的人多於支持的人。 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台灣民意基金會董事長游盈隆今天上午召開「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年終台灣重大民意走向」記者會。 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此次調查重點包括蔡英文總統聲望、賴清德內閣的施政表現、蔡英文總統兩岸表現的民意反應、台灣人對主要政治人的感情溫度、台灣人對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主要總統可能人選的支持傾向、台灣人的統獨傾向、台灣人的政黨認同。 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關於台灣人對主要政治人物的感情溫度，民調顯示，台北市長最高（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65.81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度）、其次是高雄市長韓國瑜（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62.12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度），第三是新北市長侯友宜（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59.79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度）、第四是行政院長賴清德（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53.818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度）、第五是蔡英文總統（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42.98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度）。 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至於柯文哲若參選下任總統？ 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民調顯示，有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18.3%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非常支持，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25.5%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還算支持，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25.1%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不太支持，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24.8%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一點也不支持，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6.3%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沒意見、不知道、拒答。 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換句話說，在二十歲以上的台灣人當中，有四成四的人基本上支持柯文哲參選下一屆總統，但有五成的人反對，反對的人多於支持的人。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644007" y="4653136"/>
            <a:ext cx="4392488" cy="20162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《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柯文哲若尋求下任總統　民調：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民眾支持、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成反對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 </a:t>
            </a:r>
            <a:r>
              <a:rPr lang="en-US" altLang="zh-TW" sz="11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台灣民意調查基金會今（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）日公布民調顯示，在政治人物的好感度方面，剛連任的台北市長柯文哲以（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65.81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度）領先高雄市長韓國瑜等政治人物。 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至於如果柯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尋求參選下任總統，民調顯示，有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的民眾支持，但有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成的人反對，反對的人多於支持的人。 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民調顯示，有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18.3%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非常支持，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25.5%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還算支持，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25.1%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不太支持，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24.8%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一點也不支持，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6.3%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沒意見、不知道、拒答。 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換句話說，在二十歲以上的台灣人當中，有四成四的人基本上支持柯文哲參選下一屆總統，但有五成的人反對，反對的人多於支持的人。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163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三種方法論優缺點比較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561841"/>
              </p:ext>
            </p:extLst>
          </p:nvPr>
        </p:nvGraphicFramePr>
        <p:xfrm>
          <a:off x="251520" y="764705"/>
          <a:ext cx="8568953" cy="23807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2128"/>
                <a:gridCol w="2472275"/>
                <a:gridCol w="2472275"/>
                <a:gridCol w="2472275"/>
              </a:tblGrid>
              <a:tr h="482569">
                <a:tc>
                  <a:txBody>
                    <a:bodyPr/>
                    <a:lstStyle/>
                    <a:p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方法論</a:t>
                      </a:r>
                      <a:r>
                        <a:rPr lang="en-US" altLang="zh-TW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 </a:t>
                      </a:r>
                    </a:p>
                    <a:p>
                      <a:r>
                        <a:rPr lang="en-US" altLang="zh-TW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K-Means Clustering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方法論</a:t>
                      </a:r>
                      <a:r>
                        <a:rPr lang="en-US" altLang="zh-TW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2:</a:t>
                      </a:r>
                      <a:r>
                        <a:rPr lang="zh-TW" altLang="en-US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en-US" altLang="zh-TW" sz="17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TF-IDF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方法論</a:t>
                      </a:r>
                      <a:r>
                        <a:rPr lang="en-US" altLang="zh-TW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3: </a:t>
                      </a:r>
                    </a:p>
                    <a:p>
                      <a:r>
                        <a:rPr lang="en-US" altLang="zh-TW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Graph</a:t>
                      </a:r>
                      <a:r>
                        <a:rPr lang="en-US" altLang="zh-TW" sz="170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Theory 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8558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zh-CN" altLang="en-US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多文件</a:t>
                      </a:r>
                      <a:endParaRPr lang="en-US" altLang="zh-CN" sz="17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zh-CN" altLang="en-US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zh-CN" altLang="en-US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適合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zh-CN" altLang="en-US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不適合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7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適合</a:t>
                      </a:r>
                      <a:endParaRPr lang="zh-TW" alt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88558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5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</a:t>
            </a:r>
            <a:r>
              <a:rPr lang="zh-TW" altLang="en-US" dirty="0" smtClean="0"/>
              <a:t>精進</a:t>
            </a:r>
            <a:r>
              <a:rPr lang="zh-TW" altLang="en-US" dirty="0" smtClean="0"/>
              <a:t>方向 </a:t>
            </a:r>
            <a:r>
              <a:rPr lang="en-US" altLang="zh-TW" dirty="0"/>
              <a:t>&amp; Key</a:t>
            </a:r>
            <a:r>
              <a:rPr lang="zh-CN" altLang="en-US" dirty="0"/>
              <a:t> </a:t>
            </a:r>
            <a:r>
              <a:rPr lang="en-US" altLang="zh-CN" dirty="0" smtClean="0"/>
              <a:t>Take</a:t>
            </a:r>
            <a:r>
              <a:rPr lang="en-US" altLang="zh-TW" dirty="0" smtClean="0"/>
              <a:t>aways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未來精進方向</a:t>
            </a:r>
            <a:endParaRPr lang="en-US" altLang="zh-CN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</a:t>
            </a:r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好的分詞，斷句，詞庫，和語料庫會輸出更好的效果和摘要</a:t>
            </a:r>
            <a:endParaRPr lang="en-US" altLang="zh-CN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CN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10,000,000</a:t>
            </a:r>
            <a:r>
              <a:rPr lang="zh-CN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篇文章的語料庫 </a:t>
            </a:r>
            <a:r>
              <a:rPr lang="en-US" altLang="zh-CN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vs. 100</a:t>
            </a:r>
            <a:r>
              <a:rPr lang="zh-CN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篇文章的語料庫</a:t>
            </a:r>
            <a:endParaRPr lang="en-US" altLang="zh-CN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CN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更好的分詞和斷句更能保留文章的含義並提高摘要效果</a:t>
            </a:r>
            <a:endParaRPr lang="en-US" altLang="zh-CN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CN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大數據分析的</a:t>
            </a:r>
            <a:r>
              <a:rPr lang="en-US" altLang="zh-CN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80/20</a:t>
            </a:r>
            <a:r>
              <a:rPr lang="zh-CN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rule </a:t>
            </a:r>
          </a:p>
          <a:p>
            <a:pPr lvl="1">
              <a:buFontTx/>
              <a:buChar char="-"/>
            </a:pP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</a:t>
            </a:r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進階的演算法和計算方法</a:t>
            </a:r>
            <a:endParaRPr lang="en-US" altLang="zh-CN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CN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選擇恰當的</a:t>
            </a:r>
            <a:r>
              <a:rPr lang="en-US" altLang="zh-CN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 size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太多</a:t>
            </a:r>
            <a:r>
              <a:rPr lang="en-US" altLang="zh-CN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摘要會包括多餘的句子，太少</a:t>
            </a:r>
            <a:r>
              <a:rPr lang="en-US" altLang="zh-CN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會忽略一些重要的句子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2"/>
            <a:r>
              <a:rPr lang="zh-CN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CN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r>
              <a:rPr lang="zh-CN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分數的改進</a:t>
            </a:r>
            <a:r>
              <a:rPr lang="en-US" altLang="zh-CN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(e.g. </a:t>
            </a:r>
            <a:r>
              <a:rPr lang="zh-CN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只計算名詞的</a:t>
            </a:r>
            <a:r>
              <a:rPr lang="en-US" altLang="zh-CN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r>
              <a:rPr lang="zh-CN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分數，提高標題裏的詞的</a:t>
            </a:r>
            <a:r>
              <a:rPr lang="en-US" altLang="zh-CN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r>
              <a:rPr lang="zh-CN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分數，依照句子的位置加分</a:t>
            </a:r>
            <a:r>
              <a:rPr lang="en-US" altLang="zh-CN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CN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CN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 Takeaways</a:t>
            </a:r>
          </a:p>
          <a:p>
            <a:pPr lvl="1"/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文字探勘和數據處理是大數據分析最重要的部分</a:t>
            </a:r>
            <a:endParaRPr lang="en-US" altLang="zh-CN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CN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CN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arbage in, </a:t>
            </a:r>
            <a:r>
              <a:rPr lang="en-US" altLang="zh-CN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garbage out – </a:t>
            </a:r>
            <a:r>
              <a:rPr lang="zh-CN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如果數據不準確或完整，分析的結果也不會準確</a:t>
            </a:r>
            <a:endParaRPr lang="en-US" altLang="zh-CN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長文摘要是一個持續的過程，必須一直驗證測試模型並做適當的調整</a:t>
            </a:r>
            <a:endParaRPr lang="en-US" altLang="zh-CN" sz="2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487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專案摘要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467544" y="757555"/>
            <a:ext cx="3240360" cy="3600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背景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5436096" y="752520"/>
            <a:ext cx="3240360" cy="3600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研究摘要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-1962726" y="80362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Page 1 </a:t>
            </a:r>
            <a:r>
              <a:rPr lang="zh-TW" altLang="en-US" dirty="0" smtClean="0"/>
              <a:t>右半邊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39552" y="5487615"/>
            <a:ext cx="1548172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應用情境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7544" y="1264692"/>
            <a:ext cx="29523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随着近几年文本信息的爆发式增长，人们每天能接触到海量的文本信息，如新闻、博客、聊天、报告、论文、微博等。从大量文本信息中提取重要的内容，已成为我们的一个迫切需求，而自动文本摘要（</a:t>
            </a:r>
            <a:r>
              <a:rPr lang="en-US" altLang="zh-CN" dirty="0"/>
              <a:t>automatic text summarization</a:t>
            </a:r>
            <a:r>
              <a:rPr lang="zh-CN" altLang="en-US" dirty="0"/>
              <a:t>）则提供了一个高效的解决方案。</a:t>
            </a:r>
          </a:p>
          <a:p>
            <a:endParaRPr lang="zh-CN" altLang="en-US" dirty="0"/>
          </a:p>
          <a:p>
            <a:r>
              <a:rPr lang="zh-CN" altLang="en-US" dirty="0" smtClean="0"/>
              <a:t>自</a:t>
            </a:r>
            <a:r>
              <a:rPr lang="zh-CN" altLang="en-US" dirty="0"/>
              <a:t>动文本摘要旨在通过机器自动输出简洁、流畅、保留关键信息的摘要。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072240" y="393305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本次主要研究</a:t>
            </a:r>
            <a:r>
              <a:rPr lang="en-US" altLang="zh-TW" dirty="0" smtClean="0"/>
              <a:t>Extractive</a:t>
            </a:r>
            <a:r>
              <a:rPr lang="zh-TW" altLang="en-US" dirty="0" smtClean="0"/>
              <a:t>演算法，並以小樣本進行實作與驗證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05578"/>
              </p:ext>
            </p:extLst>
          </p:nvPr>
        </p:nvGraphicFramePr>
        <p:xfrm>
          <a:off x="4730602" y="1264692"/>
          <a:ext cx="4274997" cy="21852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0352"/>
                <a:gridCol w="2129646"/>
                <a:gridCol w="1424999"/>
              </a:tblGrid>
              <a:tr h="507861">
                <a:tc>
                  <a:txBody>
                    <a:bodyPr/>
                    <a:lstStyle/>
                    <a:p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8177" marR="78177" marT="39088" marB="39088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萃取法</a:t>
                      </a:r>
                      <a:endParaRPr lang="en-US" altLang="zh-CN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(Extractive)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8177" marR="78177" marT="39088" marB="39088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抽象法</a:t>
                      </a:r>
                      <a:endParaRPr lang="en-US" altLang="zh-CN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(Abstractive)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8177" marR="78177" marT="39088" marB="39088"/>
                </a:tc>
              </a:tr>
              <a:tr h="736615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Pros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8177" marR="78177" marT="39088" marB="3908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比較簡單開發</a:t>
                      </a:r>
                      <a:endParaRPr lang="en-US" altLang="zh-CN" sz="12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截至目前是效果最好的摘要方法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8177" marR="78177" marT="39088" marB="3908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輸出比萃取法還要進階</a:t>
                      </a:r>
                      <a:r>
                        <a:rPr lang="en-US" altLang="zh-CN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CN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比較像人類創造的摘要</a:t>
                      </a:r>
                      <a:r>
                        <a:rPr lang="en-US" altLang="zh-CN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8177" marR="78177" marT="39088" marB="39088"/>
                </a:tc>
              </a:tr>
              <a:tr h="736615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Cons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8177" marR="78177" marT="39088" marB="3908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只能提取和識別重要字詞</a:t>
                      </a:r>
                      <a:r>
                        <a:rPr lang="en-US" altLang="zh-CN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CN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句子，但不能產生完全新的摘要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8177" marR="78177" marT="39088" marB="3908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比萃取法更加困難</a:t>
                      </a:r>
                      <a:endParaRPr lang="en-US" altLang="zh-CN" sz="12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文句通順度是挑戰</a:t>
                      </a:r>
                      <a:r>
                        <a:rPr lang="en-US" altLang="zh-CN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(NLG)</a:t>
                      </a:r>
                    </a:p>
                  </a:txBody>
                  <a:tcPr marL="78177" marR="78177" marT="39088" marB="39088"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5652120" y="4837802"/>
            <a:ext cx="936104" cy="111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100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836436" y="4837802"/>
            <a:ext cx="936104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方法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868101" y="5194820"/>
            <a:ext cx="936104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方法</a:t>
            </a:r>
            <a:r>
              <a:rPr lang="en-US" altLang="zh-TW" smtClean="0"/>
              <a:t>1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836436" y="5764614"/>
            <a:ext cx="936104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方法</a:t>
            </a:r>
            <a:r>
              <a:rPr lang="en-US" altLang="zh-TW" smtClean="0"/>
              <a:t>1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916556" y="5022468"/>
            <a:ext cx="936104" cy="371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r>
              <a:rPr lang="zh-TW" altLang="en-US" dirty="0" smtClean="0"/>
              <a:t>驗證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892179" y="544144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摘要準確率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80%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12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開場：人怎麼做文本摘要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333" y="829733"/>
            <a:ext cx="5194755" cy="5822107"/>
          </a:xfrm>
          <a:ln>
            <a:solidFill>
              <a:schemeClr val="accent5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「我沒輸柯文哲」 丁守中：作弊才讓天玉里失準</a:t>
            </a:r>
          </a:p>
          <a:p>
            <a:pPr marL="0" indent="0">
              <a:buNone/>
            </a:pPr>
            <a:endParaRPr lang="en-US" altLang="zh-TW" sz="1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500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sz="1500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九合一大選，出現「邊投票邊開票的」荒唐情況，讓藍營參選人丁守中以些微差距敗給台北市長柯文哲。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儘管砸了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428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萬聲請驗票，最終仍無力回天，丁憤而提出選舉無效之訴。丁守中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日接受廣播專訪，他不甘心的表示「我不認為自己輸給了柯文哲」，天玉里章魚哥向來開票很準的，這次因為作弊才不準。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遭網友吐槽「輸不起」，丁守中說「我從來不在乎」，他感嘆，台灣政治文化就是這樣子，贏了得時候大家吹捧、輸了就酸言酸語，從政以來早已習慣政治冷暖。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丁守中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砸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428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萬驗票，依然無法翻盤，還與台北市長柯文哲的票數差距更擴大了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313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票。對此，丁守中一在強調「天玉里章魚哥開票很準」，「我不認為自己輸給了柯文哲」，這次是作弊才不準。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投票邊開票的亂象，讓丁守中憤恨不平，他說，姚文智的選票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點鐘後就停止成長，這就是發生棄</a:t>
            </a: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sz="1500" u="sng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</a:t>
            </a:r>
            <a:r>
              <a:rPr lang="zh-TW" altLang="en-US" sz="1500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指出，在網路上有人發起「救阿北」，讓姚文智的支持者改投給柯文哲，本來三人票數都是按照一定幅度上升。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他質疑，難道樂透可以一邊開獎一邊下注嗎</a:t>
            </a: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500" u="sng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這次</a:t>
            </a:r>
            <a:r>
              <a:rPr lang="zh-TW" altLang="en-US" sz="1500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是作弊才不</a:t>
            </a:r>
            <a:r>
              <a:rPr lang="zh-TW" altLang="en-US" sz="1500" u="sng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準。</a:t>
            </a:r>
            <a:endParaRPr lang="en-US" altLang="zh-TW" sz="1500" u="sng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zh-TW" altLang="en-US" sz="1500" u="sng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</a:t>
            </a:r>
            <a:r>
              <a:rPr lang="zh-TW" altLang="en-US" sz="1500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提到這次驗票發現太多瑕疵、太多違法事證，加上長輩不耐久站而沒投票，種種亂象害他輸掉了這場選舉</a:t>
            </a:r>
            <a:r>
              <a:rPr lang="zh-TW" altLang="en-US" sz="1500" u="sng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1500" u="sng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652120" y="980728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070C0"/>
                </a:solidFill>
              </a:rPr>
              <a:t>人如何進行文本摘要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標題相似</a:t>
            </a:r>
            <a:endParaRPr lang="en-US" altLang="zh-TW" dirty="0" smtClean="0"/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文句在文章中的位置</a:t>
            </a:r>
            <a:r>
              <a:rPr lang="en-US" altLang="zh-TW" dirty="0" smtClean="0"/>
              <a:t>(</a:t>
            </a:r>
            <a:r>
              <a:rPr lang="zh-TW" altLang="en-US" dirty="0" smtClean="0"/>
              <a:t>開頭、結尾</a:t>
            </a:r>
            <a:r>
              <a:rPr lang="en-US" altLang="zh-TW" dirty="0" smtClean="0"/>
              <a:t>)</a:t>
            </a:r>
          </a:p>
          <a:p>
            <a:pPr marL="285750" indent="-285750">
              <a:buFontTx/>
              <a:buChar char="-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78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文字探勘分析基礎工程：詞庫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098786"/>
              </p:ext>
            </p:extLst>
          </p:nvPr>
        </p:nvGraphicFramePr>
        <p:xfrm>
          <a:off x="287524" y="753904"/>
          <a:ext cx="8568952" cy="5987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238"/>
                <a:gridCol w="2142238"/>
                <a:gridCol w="2142238"/>
                <a:gridCol w="2142238"/>
              </a:tblGrid>
              <a:tr h="5688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一般用詞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專業用詞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停止詞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同義詞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5418645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因為中英文差異，中文需要</a:t>
                      </a:r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利用詞庫分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詞，才能進行後續演算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詞庫像是個字典，是用來“教”電腦認出字詞的結構</a:t>
                      </a:r>
                      <a:endParaRPr lang="en-US" altLang="zh-CN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分詞套件</a:t>
                      </a:r>
                      <a:r>
                        <a:rPr lang="en-US" altLang="zh-CN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(e.g. </a:t>
                      </a:r>
                      <a:r>
                        <a:rPr lang="en-US" altLang="zh-CN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jieba</a:t>
                      </a:r>
                      <a:r>
                        <a:rPr lang="en-US" altLang="zh-CN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會包含基本一般用詞的詞庫</a:t>
                      </a:r>
                      <a:endParaRPr lang="en-US" altLang="zh-TW" sz="17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雖然基本的詞庫可以分詞，平常會依照自己專案的需求和領域創造詞庫</a:t>
                      </a:r>
                      <a:endParaRPr lang="en-US" altLang="zh-CN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除了一般用詞，也有可能把名字，地點，及專有名詞加進詞庫裏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爲了減少數據裏面的“噪聲”，經常會用停止詞</a:t>
                      </a:r>
                      <a:r>
                        <a:rPr lang="en-US" altLang="zh-CN" sz="160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(stopwords)</a:t>
                      </a:r>
                      <a:r>
                        <a:rPr lang="zh-CN" altLang="en-US" sz="160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過濾掉不重要的字詞</a:t>
                      </a:r>
                      <a:endParaRPr lang="en-US" altLang="zh-CN" sz="160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停止詞平常會是常見但沒有重要性的字和標準符號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字詞常常會有不同的寫法或表述，但是電腦分不出來差別</a:t>
                      </a:r>
                      <a:endParaRPr lang="en-US" altLang="zh-CN" sz="160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以免電腦把同樣的字詞表達為兩個不同的詞，可以利用同義詞庫</a:t>
                      </a:r>
                      <a:endParaRPr lang="zh-TW" altLang="en-US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67544" y="4077072"/>
            <a:ext cx="1872208" cy="25545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问</a:t>
            </a:r>
            <a:r>
              <a:rPr lang="zh-TW" altLang="en-US" sz="1600" dirty="0"/>
              <a:t>题 </a:t>
            </a:r>
            <a:r>
              <a:rPr lang="en-US" altLang="zh-TW" sz="1600" dirty="0"/>
              <a:t>55563 n </a:t>
            </a:r>
          </a:p>
          <a:p>
            <a:r>
              <a:rPr lang="zh-TW" altLang="en-US" sz="1600" dirty="0" smtClean="0"/>
              <a:t>全</a:t>
            </a:r>
            <a:r>
              <a:rPr lang="zh-TW" altLang="en-US" sz="1600" dirty="0"/>
              <a:t>国 </a:t>
            </a:r>
            <a:r>
              <a:rPr lang="en-US" altLang="zh-TW" sz="1600" dirty="0"/>
              <a:t>48874 n</a:t>
            </a:r>
          </a:p>
          <a:p>
            <a:r>
              <a:rPr lang="zh-TW" altLang="en-US" sz="1600" dirty="0"/>
              <a:t>经济 </a:t>
            </a:r>
            <a:r>
              <a:rPr lang="en-US" altLang="zh-TW" sz="1600" dirty="0"/>
              <a:t>48718 n</a:t>
            </a:r>
          </a:p>
          <a:p>
            <a:r>
              <a:rPr lang="zh-TW" altLang="en-US" sz="1600" dirty="0" smtClean="0"/>
              <a:t>听 </a:t>
            </a:r>
            <a:r>
              <a:rPr lang="en-US" altLang="zh-TW" sz="1600" dirty="0"/>
              <a:t>45776 v</a:t>
            </a:r>
          </a:p>
          <a:p>
            <a:r>
              <a:rPr lang="zh-TW" altLang="en-US" sz="1600" dirty="0"/>
              <a:t>公司 </a:t>
            </a:r>
            <a:r>
              <a:rPr lang="en-US" altLang="zh-TW" sz="1600" dirty="0"/>
              <a:t>45604 n</a:t>
            </a:r>
          </a:p>
          <a:p>
            <a:r>
              <a:rPr lang="zh-TW" altLang="en-US" sz="1600" dirty="0"/>
              <a:t>成 </a:t>
            </a:r>
            <a:r>
              <a:rPr lang="en-US" altLang="zh-TW" sz="1600" dirty="0"/>
              <a:t>44880 n</a:t>
            </a:r>
          </a:p>
          <a:p>
            <a:r>
              <a:rPr lang="zh-TW" altLang="en-US" sz="1600" dirty="0"/>
              <a:t>各 </a:t>
            </a:r>
            <a:r>
              <a:rPr lang="en-US" altLang="zh-TW" sz="1600" dirty="0"/>
              <a:t>44807 r</a:t>
            </a:r>
          </a:p>
          <a:p>
            <a:r>
              <a:rPr lang="zh-TW" altLang="en-US" sz="1600" dirty="0" smtClean="0"/>
              <a:t>事 </a:t>
            </a:r>
            <a:r>
              <a:rPr lang="en-US" altLang="zh-TW" sz="1600" dirty="0" smtClean="0"/>
              <a:t>44769 n</a:t>
            </a:r>
          </a:p>
          <a:p>
            <a:r>
              <a:rPr lang="zh-TW" altLang="en-US" sz="1600" dirty="0" smtClean="0"/>
              <a:t>人民 </a:t>
            </a:r>
            <a:r>
              <a:rPr lang="en-US" altLang="zh-TW" sz="1600" dirty="0"/>
              <a:t>43719 </a:t>
            </a:r>
            <a:r>
              <a:rPr lang="en-US" altLang="zh-TW" sz="1600" dirty="0" smtClean="0"/>
              <a:t>n</a:t>
            </a:r>
          </a:p>
          <a:p>
            <a:r>
              <a:rPr lang="zh-TW" altLang="en-US" sz="1600" dirty="0"/>
              <a:t>社会 </a:t>
            </a:r>
            <a:r>
              <a:rPr lang="en-US" altLang="zh-TW" sz="1600" dirty="0"/>
              <a:t>43401 n </a:t>
            </a:r>
            <a:endParaRPr lang="en-US" altLang="zh-TW" sz="1600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2699792" y="4077072"/>
            <a:ext cx="1544538" cy="20621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蔡英文</a:t>
            </a:r>
            <a:r>
              <a:rPr lang="zh-TW" altLang="en-US" sz="1600" dirty="0" smtClean="0"/>
              <a:t> </a:t>
            </a:r>
            <a:r>
              <a:rPr lang="en-US" altLang="zh-CN" sz="1600" dirty="0" smtClean="0"/>
              <a:t>119</a:t>
            </a:r>
            <a:r>
              <a:rPr lang="zh-CN" altLang="en-US" sz="1600" dirty="0" smtClean="0"/>
              <a:t> </a:t>
            </a:r>
            <a:r>
              <a:rPr lang="en-US" altLang="zh-TW" sz="1600" dirty="0" smtClean="0"/>
              <a:t>n </a:t>
            </a:r>
            <a:endParaRPr lang="en-US" altLang="zh-CN" sz="1600" dirty="0" smtClean="0"/>
          </a:p>
          <a:p>
            <a:r>
              <a:rPr lang="zh-CN" altLang="en-US" sz="1600" dirty="0" smtClean="0"/>
              <a:t>韓國瑜 </a:t>
            </a:r>
            <a:r>
              <a:rPr lang="en-US" altLang="zh-CN" sz="1600" dirty="0" smtClean="0"/>
              <a:t>146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</a:t>
            </a:r>
          </a:p>
          <a:p>
            <a:r>
              <a:rPr lang="zh-CN" altLang="en-US" sz="1600" dirty="0" smtClean="0"/>
              <a:t>柯文哲 </a:t>
            </a:r>
            <a:r>
              <a:rPr lang="en-US" altLang="zh-CN" sz="1600" dirty="0" smtClean="0"/>
              <a:t>135 n</a:t>
            </a:r>
          </a:p>
          <a:p>
            <a:r>
              <a:rPr lang="zh-CN" altLang="en-US" sz="1600" dirty="0" smtClean="0"/>
              <a:t>侯友宜 </a:t>
            </a:r>
            <a:r>
              <a:rPr lang="en-US" altLang="zh-CN" sz="1600" dirty="0" smtClean="0"/>
              <a:t>123 n</a:t>
            </a:r>
          </a:p>
          <a:p>
            <a:r>
              <a:rPr lang="zh-CN" altLang="en-US" sz="1600" dirty="0" smtClean="0"/>
              <a:t>民進黨 </a:t>
            </a:r>
            <a:r>
              <a:rPr lang="en-US" altLang="zh-CN" sz="1600" dirty="0" smtClean="0"/>
              <a:t>202 n</a:t>
            </a:r>
          </a:p>
          <a:p>
            <a:r>
              <a:rPr lang="zh-CN" altLang="en-US" sz="1600" dirty="0" smtClean="0"/>
              <a:t>國民黨 </a:t>
            </a:r>
            <a:r>
              <a:rPr lang="en-US" altLang="zh-CN" sz="1600" dirty="0" smtClean="0"/>
              <a:t>213 n</a:t>
            </a:r>
          </a:p>
          <a:p>
            <a:r>
              <a:rPr lang="zh-CN" altLang="en-US" sz="1600" dirty="0" smtClean="0"/>
              <a:t>台北 </a:t>
            </a:r>
            <a:r>
              <a:rPr lang="en-US" altLang="zh-CN" sz="1600" dirty="0" smtClean="0"/>
              <a:t>422 n</a:t>
            </a:r>
          </a:p>
          <a:p>
            <a:r>
              <a:rPr lang="zh-CN" altLang="en-US" sz="1600" dirty="0" smtClean="0"/>
              <a:t>高雄 </a:t>
            </a:r>
            <a:r>
              <a:rPr lang="en-US" altLang="zh-CN" sz="1600" dirty="0" smtClean="0"/>
              <a:t>368 n</a:t>
            </a:r>
            <a:endParaRPr lang="en-US" altLang="zh-TW" sz="1600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4860032" y="4077444"/>
            <a:ext cx="1587996" cy="25545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numCol="3" rtlCol="0">
            <a:spAutoFit/>
          </a:bodyPr>
          <a:lstStyle/>
          <a:p>
            <a:r>
              <a:rPr lang="zh-TW" altLang="en-US" sz="1600" dirty="0"/>
              <a:t>的</a:t>
            </a:r>
          </a:p>
          <a:p>
            <a:r>
              <a:rPr lang="zh-TW" altLang="en-US" sz="1600" dirty="0"/>
              <a:t>是</a:t>
            </a:r>
          </a:p>
          <a:p>
            <a:r>
              <a:rPr lang="zh-TW" altLang="en-US" sz="1600" dirty="0"/>
              <a:t>一</a:t>
            </a:r>
          </a:p>
          <a:p>
            <a:r>
              <a:rPr lang="zh-TW" altLang="en-US" sz="1600" dirty="0"/>
              <a:t>在</a:t>
            </a:r>
          </a:p>
          <a:p>
            <a:r>
              <a:rPr lang="zh-TW" altLang="en-US" sz="1600" dirty="0"/>
              <a:t>有</a:t>
            </a:r>
          </a:p>
          <a:p>
            <a:r>
              <a:rPr lang="zh-TW" altLang="en-US" sz="1600" dirty="0"/>
              <a:t>個</a:t>
            </a:r>
          </a:p>
          <a:p>
            <a:r>
              <a:rPr lang="zh-TW" altLang="en-US" sz="1600" dirty="0"/>
              <a:t>我</a:t>
            </a:r>
          </a:p>
          <a:p>
            <a:r>
              <a:rPr lang="zh-TW" altLang="en-US" sz="1600" dirty="0"/>
              <a:t>不</a:t>
            </a:r>
          </a:p>
          <a:p>
            <a:r>
              <a:rPr lang="zh-TW" altLang="en-US" sz="1600" dirty="0"/>
              <a:t>這</a:t>
            </a:r>
          </a:p>
          <a:p>
            <a:r>
              <a:rPr lang="zh-TW" altLang="en-US" sz="1600" dirty="0" smtClean="0"/>
              <a:t>了</a:t>
            </a:r>
            <a:endParaRPr lang="en-US" altLang="zh-TW" sz="1600" dirty="0" smtClean="0"/>
          </a:p>
          <a:p>
            <a:r>
              <a:rPr lang="zh-CN" altLang="en-US" sz="1600" dirty="0" smtClean="0"/>
              <a:t>他</a:t>
            </a:r>
            <a:endParaRPr lang="en-US" altLang="zh-CN" sz="1600" dirty="0" smtClean="0"/>
          </a:p>
          <a:p>
            <a:r>
              <a:rPr lang="zh-CN" altLang="en-US" sz="1600" dirty="0" smtClean="0"/>
              <a:t>也</a:t>
            </a:r>
            <a:endParaRPr lang="en-US" altLang="zh-CN" sz="1600" dirty="0" smtClean="0"/>
          </a:p>
          <a:p>
            <a:r>
              <a:rPr lang="zh-CN" altLang="en-US" sz="1600" dirty="0" smtClean="0"/>
              <a:t>就</a:t>
            </a:r>
            <a:endParaRPr lang="en-US" altLang="zh-CN" sz="1600" dirty="0" smtClean="0"/>
          </a:p>
          <a:p>
            <a:r>
              <a:rPr lang="zh-CN" altLang="en-US" sz="1600" dirty="0" smtClean="0"/>
              <a:t>人</a:t>
            </a:r>
            <a:endParaRPr lang="en-US" altLang="zh-CN" sz="1600" dirty="0" smtClean="0"/>
          </a:p>
          <a:p>
            <a:r>
              <a:rPr lang="zh-CN" altLang="en-US" sz="1600" dirty="0" smtClean="0"/>
              <a:t>都</a:t>
            </a:r>
            <a:endParaRPr lang="en-US" altLang="zh-CN" sz="1600" dirty="0" smtClean="0"/>
          </a:p>
          <a:p>
            <a:r>
              <a:rPr lang="zh-CN" altLang="en-US" sz="1600" dirty="0" smtClean="0"/>
              <a:t>說</a:t>
            </a:r>
            <a:endParaRPr lang="en-US" altLang="zh-CN" sz="1600" dirty="0" smtClean="0"/>
          </a:p>
          <a:p>
            <a:r>
              <a:rPr lang="zh-CN" altLang="en-US" sz="1600" dirty="0" smtClean="0"/>
              <a:t>而</a:t>
            </a:r>
            <a:endParaRPr lang="en-US" altLang="zh-CN" sz="1600" dirty="0" smtClean="0"/>
          </a:p>
          <a:p>
            <a:r>
              <a:rPr lang="zh-CN" altLang="en-US" sz="1600" dirty="0" smtClean="0"/>
              <a:t>你</a:t>
            </a:r>
            <a:endParaRPr lang="en-US" altLang="zh-CN" sz="1600" dirty="0" smtClean="0"/>
          </a:p>
          <a:p>
            <a:r>
              <a:rPr lang="zh-CN" altLang="en-US" sz="1600" dirty="0" smtClean="0"/>
              <a:t>要</a:t>
            </a:r>
            <a:endParaRPr lang="en-US" altLang="zh-CN" sz="1600" dirty="0" smtClean="0"/>
          </a:p>
          <a:p>
            <a:r>
              <a:rPr lang="zh-CN" altLang="en-US" sz="1600" dirty="0" smtClean="0"/>
              <a:t>和</a:t>
            </a:r>
            <a:endParaRPr lang="en-US" altLang="zh-CN" sz="1600" dirty="0" smtClean="0"/>
          </a:p>
          <a:p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？</a:t>
            </a:r>
            <a:endParaRPr lang="en-US" altLang="zh-CN" sz="1600" dirty="0" smtClean="0"/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}</a:t>
            </a:r>
          </a:p>
          <a:p>
            <a:r>
              <a:rPr lang="en-US" altLang="zh-CN" sz="1600" dirty="0" smtClean="0"/>
              <a:t>(</a:t>
            </a:r>
          </a:p>
          <a:p>
            <a:r>
              <a:rPr lang="en-US" altLang="zh-CN" sz="1600" dirty="0" smtClean="0"/>
              <a:t>)</a:t>
            </a:r>
          </a:p>
          <a:p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zh-CN" altLang="en-US" sz="1600" dirty="0" smtClean="0"/>
              <a:t>、</a:t>
            </a:r>
            <a:endParaRPr lang="en-US" altLang="zh-TW" sz="1600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6804248" y="4077072"/>
            <a:ext cx="2016224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柯文哲</a:t>
            </a:r>
            <a:r>
              <a:rPr lang="en-US" altLang="zh-CN" sz="1600" dirty="0" smtClean="0"/>
              <a:t>\</a:t>
            </a:r>
            <a:r>
              <a:rPr lang="zh-CN" altLang="en-US" sz="1600" dirty="0" smtClean="0"/>
              <a:t>柯</a:t>
            </a:r>
            <a:r>
              <a:rPr lang="en-US" altLang="zh-CN" sz="1600" dirty="0" smtClean="0"/>
              <a:t>P\KP</a:t>
            </a:r>
          </a:p>
          <a:p>
            <a:r>
              <a:rPr lang="zh-CN" altLang="en-US" sz="1600" dirty="0" smtClean="0"/>
              <a:t>台北</a:t>
            </a:r>
            <a:r>
              <a:rPr lang="en-US" altLang="zh-TW" sz="1600" dirty="0" smtClean="0"/>
              <a:t>\</a:t>
            </a:r>
            <a:r>
              <a:rPr lang="zh-CN" altLang="en-US" sz="1600" dirty="0" smtClean="0"/>
              <a:t>臺北</a:t>
            </a:r>
            <a:endParaRPr lang="en-US" altLang="zh-CN" sz="1600" dirty="0"/>
          </a:p>
          <a:p>
            <a:r>
              <a:rPr lang="zh-CN" altLang="en-US" sz="1600" dirty="0" smtClean="0"/>
              <a:t>中國信托</a:t>
            </a:r>
            <a:r>
              <a:rPr lang="en-US" altLang="zh-CN" sz="1600" dirty="0" smtClean="0"/>
              <a:t>\</a:t>
            </a:r>
            <a:r>
              <a:rPr lang="zh-CN" altLang="en-US" sz="1600" dirty="0" smtClean="0"/>
              <a:t>中信</a:t>
            </a:r>
            <a:r>
              <a:rPr lang="en-US" altLang="zh-CN" sz="1600" dirty="0" smtClean="0"/>
              <a:t>\CTBC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302272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常用的</a:t>
            </a:r>
            <a:r>
              <a:rPr lang="zh-TW" altLang="en-US" dirty="0"/>
              <a:t>文本</a:t>
            </a:r>
            <a:r>
              <a:rPr lang="zh-TW" altLang="en-US" dirty="0" smtClean="0"/>
              <a:t>摘要方法論</a:t>
            </a:r>
            <a:endParaRPr lang="zh-TW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524278"/>
              </p:ext>
            </p:extLst>
          </p:nvPr>
        </p:nvGraphicFramePr>
        <p:xfrm>
          <a:off x="287524" y="764704"/>
          <a:ext cx="856895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7"/>
                <a:gridCol w="2856317"/>
                <a:gridCol w="2856317"/>
              </a:tblGrid>
              <a:tr h="411474"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輸入類型</a:t>
                      </a:r>
                      <a:endParaRPr lang="en-US" altLang="zh-CN" sz="1700" dirty="0" smtClean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Input Type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目的</a:t>
                      </a:r>
                      <a:endParaRPr lang="en-US" altLang="zh-CN" sz="1700" dirty="0" smtClean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Purpose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輸出類型</a:t>
                      </a:r>
                      <a:endParaRPr lang="en-US" altLang="zh-CN" sz="1700" dirty="0" smtClean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Output Type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323528" y="1340768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單文件 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(Single-Document)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(Multi-Document)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131840" y="1340768"/>
            <a:ext cx="28803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通用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(Generic)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特定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領域 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(Domain-specific)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基於查詢 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(Query-based)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012160" y="1340768"/>
            <a:ext cx="28083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萃取法 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(Extractive)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詞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數法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特徵法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機器學習法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聚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類法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圖論法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抽象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 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(Abstractive)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語義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223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實驗規劃 </a:t>
            </a:r>
            <a:r>
              <a:rPr lang="en-US" altLang="zh-TW" dirty="0" smtClean="0"/>
              <a:t>(</a:t>
            </a:r>
            <a:r>
              <a:rPr lang="zh-TW" altLang="en-US" dirty="0" smtClean="0"/>
              <a:t>字再自己改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79512" y="2816933"/>
            <a:ext cx="1224136" cy="792088"/>
            <a:chOff x="683568" y="2492896"/>
            <a:chExt cx="1224136" cy="792088"/>
          </a:xfrm>
        </p:grpSpPr>
        <p:sp>
          <p:nvSpPr>
            <p:cNvPr id="5" name="文字方塊 4"/>
            <p:cNvSpPr txBox="1"/>
            <p:nvPr/>
          </p:nvSpPr>
          <p:spPr>
            <a:xfrm>
              <a:off x="827584" y="270427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新文章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683568" y="2492896"/>
              <a:ext cx="1224136" cy="7920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向右箭號 7"/>
          <p:cNvSpPr/>
          <p:nvPr/>
        </p:nvSpPr>
        <p:spPr>
          <a:xfrm>
            <a:off x="1547664" y="3028311"/>
            <a:ext cx="576064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" name="群組 21"/>
          <p:cNvGrpSpPr/>
          <p:nvPr/>
        </p:nvGrpSpPr>
        <p:grpSpPr>
          <a:xfrm>
            <a:off x="2267744" y="2816933"/>
            <a:ext cx="1080120" cy="792088"/>
            <a:chOff x="2267744" y="3032956"/>
            <a:chExt cx="1080120" cy="792088"/>
          </a:xfrm>
        </p:grpSpPr>
        <p:sp>
          <p:nvSpPr>
            <p:cNvPr id="9" name="文字方塊 8"/>
            <p:cNvSpPr txBox="1"/>
            <p:nvPr/>
          </p:nvSpPr>
          <p:spPr>
            <a:xfrm>
              <a:off x="2466380" y="3243745"/>
              <a:ext cx="682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斷句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267744" y="3032956"/>
              <a:ext cx="1080120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向右箭號 11"/>
          <p:cNvSpPr/>
          <p:nvPr/>
        </p:nvSpPr>
        <p:spPr>
          <a:xfrm>
            <a:off x="3491880" y="3028311"/>
            <a:ext cx="576064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9" name="群組 38"/>
          <p:cNvGrpSpPr/>
          <p:nvPr/>
        </p:nvGrpSpPr>
        <p:grpSpPr>
          <a:xfrm>
            <a:off x="4150680" y="2816343"/>
            <a:ext cx="1789472" cy="792678"/>
            <a:chOff x="4150680" y="3032366"/>
            <a:chExt cx="1789472" cy="792678"/>
          </a:xfrm>
        </p:grpSpPr>
        <p:sp>
          <p:nvSpPr>
            <p:cNvPr id="17" name="文字方塊 16"/>
            <p:cNvSpPr txBox="1"/>
            <p:nvPr/>
          </p:nvSpPr>
          <p:spPr>
            <a:xfrm>
              <a:off x="5184068" y="3212976"/>
              <a:ext cx="648072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分詞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76056" y="3032366"/>
              <a:ext cx="864096" cy="7926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150680" y="3105245"/>
              <a:ext cx="9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詞庫</a:t>
              </a:r>
              <a:endPara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CN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停止詞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211960" y="3032366"/>
              <a:ext cx="864096" cy="7926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3203848" y="908721"/>
            <a:ext cx="1440160" cy="792083"/>
            <a:chOff x="6228184" y="3032958"/>
            <a:chExt cx="1440160" cy="792083"/>
          </a:xfrm>
        </p:grpSpPr>
        <p:sp>
          <p:nvSpPr>
            <p:cNvPr id="24" name="文字方塊 23"/>
            <p:cNvSpPr txBox="1"/>
            <p:nvPr/>
          </p:nvSpPr>
          <p:spPr>
            <a:xfrm>
              <a:off x="6363506" y="3244336"/>
              <a:ext cx="1169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文本資料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圓角矩形 24"/>
            <p:cNvSpPr/>
            <p:nvPr/>
          </p:nvSpPr>
          <p:spPr>
            <a:xfrm>
              <a:off x="6228184" y="3032958"/>
              <a:ext cx="1440160" cy="7920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8" name="肘形接點 27"/>
          <p:cNvCxnSpPr>
            <a:stCxn id="25" idx="3"/>
          </p:cNvCxnSpPr>
          <p:nvPr/>
        </p:nvCxnSpPr>
        <p:spPr>
          <a:xfrm>
            <a:off x="4644008" y="1304763"/>
            <a:ext cx="720080" cy="151217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/>
          <p:cNvGrpSpPr/>
          <p:nvPr/>
        </p:nvGrpSpPr>
        <p:grpSpPr>
          <a:xfrm>
            <a:off x="6624228" y="908720"/>
            <a:ext cx="1440160" cy="792083"/>
            <a:chOff x="6228184" y="3032958"/>
            <a:chExt cx="1440160" cy="792083"/>
          </a:xfrm>
        </p:grpSpPr>
        <p:sp>
          <p:nvSpPr>
            <p:cNvPr id="32" name="文字方塊 31"/>
            <p:cNvSpPr txBox="1"/>
            <p:nvPr/>
          </p:nvSpPr>
          <p:spPr>
            <a:xfrm>
              <a:off x="6363506" y="3244336"/>
              <a:ext cx="1169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語料庫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圓角矩形 32"/>
            <p:cNvSpPr/>
            <p:nvPr/>
          </p:nvSpPr>
          <p:spPr>
            <a:xfrm>
              <a:off x="6228184" y="3032958"/>
              <a:ext cx="1440160" cy="7920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5" name="文字方塊 34"/>
          <p:cNvSpPr txBox="1"/>
          <p:nvPr/>
        </p:nvSpPr>
        <p:spPr>
          <a:xfrm>
            <a:off x="6903566" y="3027132"/>
            <a:ext cx="88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804248" y="2816343"/>
            <a:ext cx="108012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6084168" y="3028311"/>
            <a:ext cx="576064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肘形接點 40"/>
          <p:cNvCxnSpPr>
            <a:endCxn id="33" idx="1"/>
          </p:cNvCxnSpPr>
          <p:nvPr/>
        </p:nvCxnSpPr>
        <p:spPr>
          <a:xfrm rot="5400000" flipH="1" flipV="1">
            <a:off x="5382089" y="1574794"/>
            <a:ext cx="1512171" cy="97210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3" idx="2"/>
            <a:endCxn id="36" idx="0"/>
          </p:cNvCxnSpPr>
          <p:nvPr/>
        </p:nvCxnSpPr>
        <p:spPr>
          <a:xfrm>
            <a:off x="7344308" y="1700803"/>
            <a:ext cx="0" cy="11155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群組 48"/>
          <p:cNvGrpSpPr/>
          <p:nvPr/>
        </p:nvGrpSpPr>
        <p:grpSpPr>
          <a:xfrm>
            <a:off x="6732240" y="4005065"/>
            <a:ext cx="1224136" cy="792088"/>
            <a:chOff x="683568" y="2492896"/>
            <a:chExt cx="1224136" cy="792088"/>
          </a:xfrm>
        </p:grpSpPr>
        <p:sp>
          <p:nvSpPr>
            <p:cNvPr id="50" name="文字方塊 49"/>
            <p:cNvSpPr txBox="1"/>
            <p:nvPr/>
          </p:nvSpPr>
          <p:spPr>
            <a:xfrm>
              <a:off x="701570" y="2704274"/>
              <a:ext cx="1188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文章向量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" name="橢圓 50"/>
            <p:cNvSpPr/>
            <p:nvPr/>
          </p:nvSpPr>
          <p:spPr>
            <a:xfrm>
              <a:off x="683568" y="2492896"/>
              <a:ext cx="1224136" cy="7920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6732240" y="4941169"/>
            <a:ext cx="1224136" cy="792088"/>
            <a:chOff x="683568" y="2492896"/>
            <a:chExt cx="1224136" cy="792088"/>
          </a:xfrm>
        </p:grpSpPr>
        <p:sp>
          <p:nvSpPr>
            <p:cNvPr id="54" name="文字方塊 53"/>
            <p:cNvSpPr txBox="1"/>
            <p:nvPr/>
          </p:nvSpPr>
          <p:spPr>
            <a:xfrm>
              <a:off x="701570" y="2566546"/>
              <a:ext cx="1188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語料庫</a:t>
              </a:r>
              <a:endPara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CN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向量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" name="橢圓 54"/>
            <p:cNvSpPr/>
            <p:nvPr/>
          </p:nvSpPr>
          <p:spPr>
            <a:xfrm>
              <a:off x="683568" y="2492896"/>
              <a:ext cx="1224136" cy="7920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4" name="迴轉箭號 73"/>
          <p:cNvSpPr/>
          <p:nvPr/>
        </p:nvSpPr>
        <p:spPr>
          <a:xfrm rot="5400000">
            <a:off x="7746341" y="3505720"/>
            <a:ext cx="1351755" cy="80835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21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79" name="肘形接點 78"/>
          <p:cNvCxnSpPr>
            <a:endCxn id="54" idx="3"/>
          </p:cNvCxnSpPr>
          <p:nvPr/>
        </p:nvCxnSpPr>
        <p:spPr>
          <a:xfrm>
            <a:off x="7884368" y="3001009"/>
            <a:ext cx="54006" cy="2336976"/>
          </a:xfrm>
          <a:prstGeom prst="bentConnector3">
            <a:avLst>
              <a:gd name="adj1" fmla="val 207533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向右箭號 80"/>
          <p:cNvSpPr/>
          <p:nvPr/>
        </p:nvSpPr>
        <p:spPr>
          <a:xfrm rot="10800000">
            <a:off x="6048165" y="4216444"/>
            <a:ext cx="576064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向右箭號 81"/>
          <p:cNvSpPr/>
          <p:nvPr/>
        </p:nvSpPr>
        <p:spPr>
          <a:xfrm rot="10800000">
            <a:off x="6048165" y="5152547"/>
            <a:ext cx="576064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4211960" y="4005066"/>
            <a:ext cx="1728192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4247964" y="4010787"/>
            <a:ext cx="1656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長文摘要技術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K-means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Graph theory</a:t>
            </a:r>
            <a:endParaRPr lang="zh-TW" altLang="en-US" dirty="0"/>
          </a:p>
        </p:txBody>
      </p:sp>
      <p:grpSp>
        <p:nvGrpSpPr>
          <p:cNvPr id="91" name="群組 90"/>
          <p:cNvGrpSpPr/>
          <p:nvPr/>
        </p:nvGrpSpPr>
        <p:grpSpPr>
          <a:xfrm>
            <a:off x="1346568" y="4276737"/>
            <a:ext cx="1788107" cy="1168488"/>
            <a:chOff x="561379" y="4144527"/>
            <a:chExt cx="1788107" cy="1168488"/>
          </a:xfrm>
        </p:grpSpPr>
        <p:sp>
          <p:nvSpPr>
            <p:cNvPr id="86" name="文字方塊 85"/>
            <p:cNvSpPr txBox="1"/>
            <p:nvPr/>
          </p:nvSpPr>
          <p:spPr>
            <a:xfrm>
              <a:off x="678273" y="4497939"/>
              <a:ext cx="15543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摘要結果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0" name="橢圓 89"/>
            <p:cNvSpPr/>
            <p:nvPr/>
          </p:nvSpPr>
          <p:spPr>
            <a:xfrm>
              <a:off x="561379" y="4144527"/>
              <a:ext cx="1788107" cy="11684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2" name="向右箭號 91"/>
          <p:cNvSpPr/>
          <p:nvPr/>
        </p:nvSpPr>
        <p:spPr>
          <a:xfrm rot="10800000">
            <a:off x="3266974" y="4715852"/>
            <a:ext cx="800969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0" name="群組 99"/>
          <p:cNvGrpSpPr/>
          <p:nvPr/>
        </p:nvGrpSpPr>
        <p:grpSpPr>
          <a:xfrm>
            <a:off x="2915816" y="5877272"/>
            <a:ext cx="1080120" cy="792088"/>
            <a:chOff x="2267744" y="3032956"/>
            <a:chExt cx="1080120" cy="792088"/>
          </a:xfrm>
        </p:grpSpPr>
        <p:sp>
          <p:nvSpPr>
            <p:cNvPr id="101" name="文字方塊 100"/>
            <p:cNvSpPr txBox="1"/>
            <p:nvPr/>
          </p:nvSpPr>
          <p:spPr>
            <a:xfrm>
              <a:off x="2466380" y="3243745"/>
              <a:ext cx="682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驗證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2267744" y="3032956"/>
              <a:ext cx="1080120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04" name="肘形接點 103"/>
          <p:cNvCxnSpPr>
            <a:stCxn id="90" idx="4"/>
            <a:endCxn id="102" idx="1"/>
          </p:cNvCxnSpPr>
          <p:nvPr/>
        </p:nvCxnSpPr>
        <p:spPr>
          <a:xfrm rot="16200000" flipH="1">
            <a:off x="2164174" y="5521673"/>
            <a:ext cx="828091" cy="675194"/>
          </a:xfrm>
          <a:prstGeom prst="bentConnector2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接點 105"/>
          <p:cNvCxnSpPr>
            <a:stCxn id="102" idx="3"/>
            <a:endCxn id="84" idx="2"/>
          </p:cNvCxnSpPr>
          <p:nvPr/>
        </p:nvCxnSpPr>
        <p:spPr>
          <a:xfrm flipV="1">
            <a:off x="3995936" y="5765113"/>
            <a:ext cx="1080120" cy="508203"/>
          </a:xfrm>
          <a:prstGeom prst="bentConnector2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2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 descr="C:\Users\YB0002777\Desktop\輿情平台\Social Listening Steps\Graph Based Summarization Mo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486" y="4398760"/>
            <a:ext cx="2476525" cy="234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自動文本摘要演算法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51623"/>
              </p:ext>
            </p:extLst>
          </p:nvPr>
        </p:nvGraphicFramePr>
        <p:xfrm>
          <a:off x="287524" y="764704"/>
          <a:ext cx="8568951" cy="599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7"/>
                <a:gridCol w="2856317"/>
                <a:gridCol w="2856317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方法論</a:t>
                      </a:r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1: </a:t>
                      </a:r>
                    </a:p>
                    <a:p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K-Means Clustering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方法論</a:t>
                      </a:r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2:</a:t>
                      </a:r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endParaRPr lang="en-US" altLang="zh-TW" sz="1700" dirty="0" smtClean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TF-IDF</a:t>
                      </a:r>
                      <a:r>
                        <a:rPr lang="zh-CN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詞數法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方法論</a:t>
                      </a:r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3: </a:t>
                      </a:r>
                    </a:p>
                    <a:p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Graph-based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53898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將文章中各個句子，以 </a:t>
                      </a:r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k-means clustering</a:t>
                      </a:r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演算法分為</a:t>
                      </a:r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k</a:t>
                      </a:r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群，每群摘取距離中心點最進的句子形成摘要</a:t>
                      </a:r>
                      <a:endParaRPr lang="en-US" altLang="zh-TW" sz="1700" dirty="0" smtClean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依照分群摘要法，每群會代表不同的話題</a:t>
                      </a:r>
                      <a:endParaRPr lang="en-US" altLang="zh-CN" sz="1700" baseline="0" dirty="0" smtClean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CN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小樣本</a:t>
                      </a:r>
                      <a:r>
                        <a:rPr lang="en-US" altLang="zh-CN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)</a:t>
                      </a:r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不需預先建立語料庫</a:t>
                      </a:r>
                      <a:r>
                        <a:rPr lang="zh-CN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或</a:t>
                      </a:r>
                      <a:r>
                        <a:rPr lang="en-US" altLang="zh-CN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training </a:t>
                      </a:r>
                      <a:r>
                        <a:rPr lang="en-US" altLang="zh-CN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data</a:t>
                      </a:r>
                      <a:endParaRPr lang="en-US" altLang="zh-TW" sz="1700" dirty="0" smtClean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term frequency–inverse document frequency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計算文章中各個句子的獨特性，摘取文章中最具獨特性的</a:t>
                      </a:r>
                      <a:r>
                        <a:rPr lang="en-US" altLang="zh-TW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r>
                        <a:rPr lang="zh-TW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個句子形成摘要</a:t>
                      </a:r>
                      <a:endParaRPr lang="en-US" altLang="zh-TW" sz="1700" b="0" i="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需要預先建立語料庫</a:t>
                      </a:r>
                      <a:r>
                        <a:rPr lang="zh-CN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，但不需要</a:t>
                      </a:r>
                      <a:r>
                        <a:rPr lang="en-US" altLang="zh-CN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training data</a:t>
                      </a:r>
                      <a:endParaRPr lang="en-US" altLang="zh-TW" sz="1700" b="0" i="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將</a:t>
                      </a:r>
                      <a:r>
                        <a:rPr lang="zh-TW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文章轉換成圖論，然後利用演算法</a:t>
                      </a:r>
                      <a:r>
                        <a:rPr lang="en-US" altLang="zh-TW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(PageRank)</a:t>
                      </a:r>
                      <a:r>
                        <a:rPr lang="zh-TW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找出最重要和句子來做摘要</a:t>
                      </a:r>
                      <a:endParaRPr lang="en-US" altLang="zh-TW" sz="1700" b="0" i="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在一個文章圖論中，每個節點會代表一個句子，而線段會代表節點</a:t>
                      </a:r>
                      <a:r>
                        <a:rPr lang="en-US" altLang="zh-TW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句子之間的相似度</a:t>
                      </a:r>
                      <a:r>
                        <a:rPr lang="en-US" altLang="zh-TW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(cosine similarity)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CN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小樣本</a:t>
                      </a:r>
                      <a:r>
                        <a:rPr lang="en-US" altLang="zh-CN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)</a:t>
                      </a:r>
                      <a:r>
                        <a:rPr lang="zh-TW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需要預先建立語料庫</a:t>
                      </a:r>
                      <a:r>
                        <a:rPr lang="zh-CN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，但不需要</a:t>
                      </a:r>
                      <a:r>
                        <a:rPr lang="en-US" altLang="zh-CN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training data</a:t>
                      </a:r>
                      <a:endParaRPr lang="en-US" altLang="zh-TW" sz="1700" b="0" i="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3" name="群組 2"/>
          <p:cNvGrpSpPr/>
          <p:nvPr/>
        </p:nvGrpSpPr>
        <p:grpSpPr>
          <a:xfrm>
            <a:off x="539552" y="5262343"/>
            <a:ext cx="2160120" cy="1406897"/>
            <a:chOff x="602056" y="2973999"/>
            <a:chExt cx="2160120" cy="1406897"/>
          </a:xfrm>
        </p:grpSpPr>
        <p:sp>
          <p:nvSpPr>
            <p:cNvPr id="5" name="橢圓 4"/>
            <p:cNvSpPr/>
            <p:nvPr/>
          </p:nvSpPr>
          <p:spPr>
            <a:xfrm>
              <a:off x="602056" y="2973999"/>
              <a:ext cx="1080000" cy="10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1151680" y="3167096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935656" y="341559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1088056" y="3567999"/>
              <a:ext cx="108000" cy="108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1294456" y="340268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863648" y="364733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1240456" y="372039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2212355" y="348140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1996331" y="3729903"/>
              <a:ext cx="108000" cy="108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108162" y="408870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355131" y="371698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924323" y="396163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2301131" y="403470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加號 18"/>
            <p:cNvSpPr/>
            <p:nvPr/>
          </p:nvSpPr>
          <p:spPr>
            <a:xfrm>
              <a:off x="2176559" y="3818389"/>
              <a:ext cx="88776" cy="984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1682176" y="3300896"/>
              <a:ext cx="1080000" cy="10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加號 20"/>
            <p:cNvSpPr/>
            <p:nvPr/>
          </p:nvSpPr>
          <p:spPr>
            <a:xfrm>
              <a:off x="1124521" y="3476159"/>
              <a:ext cx="88776" cy="984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3553886" y="4170716"/>
            <a:ext cx="2592288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記者</a:t>
            </a:r>
            <a:r>
              <a:rPr lang="zh-TW" altLang="en-US" dirty="0"/>
              <a:t>在</a:t>
            </a:r>
            <a:r>
              <a:rPr lang="zh-TW" altLang="en-US" dirty="0" smtClean="0"/>
              <a:t>台北報導</a:t>
            </a:r>
            <a:endParaRPr lang="en-US" altLang="zh-TW" dirty="0" smtClean="0"/>
          </a:p>
          <a:p>
            <a:r>
              <a:rPr lang="zh-TW" altLang="en-US" dirty="0" smtClean="0"/>
              <a:t>柯</a:t>
            </a:r>
            <a:r>
              <a:rPr lang="en-US" altLang="zh-TW" dirty="0" smtClean="0"/>
              <a:t>P</a:t>
            </a:r>
            <a:r>
              <a:rPr lang="zh-TW" altLang="en-US" dirty="0" smtClean="0"/>
              <a:t>決定選總統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10008" y="4725144"/>
            <a:ext cx="83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我是柯</a:t>
            </a:r>
            <a:r>
              <a:rPr lang="en-US" altLang="zh-CN" sz="1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-72565" y="4818788"/>
            <a:ext cx="78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</a:t>
            </a:r>
            <a:r>
              <a:rPr lang="en-US" altLang="zh-CN" sz="1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KP</a:t>
            </a:r>
            <a:endParaRPr lang="en-US" altLang="zh-CN" sz="140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-9647" y="4293096"/>
            <a:ext cx="1098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我是柯文哲</a:t>
            </a:r>
            <a:endParaRPr lang="zh-TW" altLang="en-US" sz="140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" name="直線單箭頭接點 30"/>
          <p:cNvCxnSpPr>
            <a:stCxn id="28" idx="2"/>
            <a:endCxn id="7" idx="1"/>
          </p:cNvCxnSpPr>
          <p:nvPr/>
        </p:nvCxnSpPr>
        <p:spPr>
          <a:xfrm>
            <a:off x="318722" y="5126565"/>
            <a:ext cx="570246" cy="5931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9" idx="2"/>
            <a:endCxn id="8" idx="1"/>
          </p:cNvCxnSpPr>
          <p:nvPr/>
        </p:nvCxnSpPr>
        <p:spPr>
          <a:xfrm>
            <a:off x="539765" y="4600873"/>
            <a:ext cx="501603" cy="12712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1" idx="2"/>
            <a:endCxn id="6" idx="7"/>
          </p:cNvCxnSpPr>
          <p:nvPr/>
        </p:nvCxnSpPr>
        <p:spPr>
          <a:xfrm>
            <a:off x="1128836" y="5032921"/>
            <a:ext cx="52524" cy="438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475656" y="4365104"/>
            <a:ext cx="1186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r>
              <a:rPr lang="zh-CN" altLang="en-US" sz="1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CN" sz="1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Trump</a:t>
            </a:r>
            <a:endParaRPr lang="zh-TW" altLang="en-US" sz="140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78585" y="4869160"/>
            <a:ext cx="1197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r>
              <a:rPr lang="zh-CN" altLang="en-US" sz="1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CN" sz="1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Donald</a:t>
            </a:r>
            <a:endParaRPr lang="zh-TW" altLang="en-US" sz="140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662483" y="5281463"/>
            <a:ext cx="891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r>
              <a:rPr lang="zh-CN" altLang="en-US" sz="1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CN" sz="1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DT</a:t>
            </a:r>
            <a:endParaRPr lang="zh-TW" altLang="en-US" sz="140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1" name="直線單箭頭接點 50"/>
          <p:cNvCxnSpPr>
            <a:stCxn id="32" idx="2"/>
            <a:endCxn id="14" idx="7"/>
          </p:cNvCxnSpPr>
          <p:nvPr/>
        </p:nvCxnSpPr>
        <p:spPr>
          <a:xfrm flipH="1">
            <a:off x="2026011" y="4672881"/>
            <a:ext cx="43059" cy="13611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5" idx="2"/>
            <a:endCxn id="13" idx="6"/>
          </p:cNvCxnSpPr>
          <p:nvPr/>
        </p:nvCxnSpPr>
        <p:spPr>
          <a:xfrm flipH="1">
            <a:off x="2257851" y="5176937"/>
            <a:ext cx="419370" cy="6468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9" idx="2"/>
            <a:endCxn id="16" idx="6"/>
          </p:cNvCxnSpPr>
          <p:nvPr/>
        </p:nvCxnSpPr>
        <p:spPr>
          <a:xfrm flipH="1">
            <a:off x="2400627" y="5589240"/>
            <a:ext cx="707558" cy="470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18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方法論</a:t>
            </a:r>
            <a:r>
              <a:rPr lang="en-US" altLang="zh-TW" dirty="0"/>
              <a:t>1: K-Means Clustering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24632"/>
              </p:ext>
            </p:extLst>
          </p:nvPr>
        </p:nvGraphicFramePr>
        <p:xfrm>
          <a:off x="395536" y="908720"/>
          <a:ext cx="3528392" cy="5544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16"/>
                <a:gridCol w="1860376"/>
              </a:tblGrid>
              <a:tr h="184820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轉向量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84820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算距離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820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摘要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等腰三角形 5"/>
          <p:cNvSpPr/>
          <p:nvPr/>
        </p:nvSpPr>
        <p:spPr>
          <a:xfrm flipV="1">
            <a:off x="1619672" y="2505142"/>
            <a:ext cx="93610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等腰三角形 6"/>
          <p:cNvSpPr/>
          <p:nvPr/>
        </p:nvSpPr>
        <p:spPr>
          <a:xfrm flipV="1">
            <a:off x="1619672" y="4365104"/>
            <a:ext cx="93610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1619672" y="6165304"/>
            <a:ext cx="93610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644007" y="926826"/>
            <a:ext cx="43924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小樣本實測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644008" y="1412776"/>
            <a:ext cx="4392488" cy="316835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《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柯文哲若尋求下任總統　民調：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民眾支持、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成反對</a:t>
            </a:r>
            <a:r>
              <a:rPr lang="en-US" altLang="zh-TW" sz="11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九合一選舉過後，誰來角逐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引發關注。 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台灣民意調查基金會今（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）日公布民調顯示，在政治人物的好感度方面，剛連任的台北市長柯文哲以（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65.81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度）領先高雄市長韓國瑜等政治人物。 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至於如果柯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尋求參選下任總統，民調顯示，有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的民眾支持，但有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成的人反對，反對的人多於支持的人。 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台灣民意基金會董事長游盈隆今天上午召開「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年終台灣重大民意走向」記者會。 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此次調查重點包括蔡英文總統聲望、賴清德內閣的施政表現、蔡英文總統兩岸表現的民意反應、台灣人對主要政治人的感情溫度、台灣人對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主要總統可能人選的支持傾向、台灣人的統獨傾向、台灣人的政黨認同。 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關於台灣人對主要政治人物的感情溫度，民調顯示，台北市長最高（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65.81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度）、其次是高雄市長韓國瑜（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62.12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度），第三是新北市長侯友宜（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59.79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度）、第四是行政院長賴清德（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53.818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度）、第五是蔡英文總統（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42.98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度）。 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至於柯文哲若參選下任總統？ 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民調顯示，有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18.3%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非常支持，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25.5%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還算支持，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25.1%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不太支持，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24.8%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一點也不支持，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6.3%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沒意見、不知道、拒答。 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換句話說，在二十歲以上的台灣人當中，有四成四的人基本上支持柯文哲參選下一屆總統，但有五成的人反對，反對的人多於支持的人。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644007" y="4653136"/>
            <a:ext cx="4392488" cy="20162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《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柯文哲若尋求下任總統　民調：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民眾支持、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成反對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 </a:t>
            </a:r>
            <a:r>
              <a:rPr lang="en-US" altLang="zh-TW" sz="11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九合一選舉過後，誰來角逐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引發關注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至於如果柯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尋求參選下任總統，民調顯示，有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的民眾支持，但有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成的人反對，反對的人多於支持的人。 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台灣民意基金會董事長游盈隆今天上午召開「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年終台灣重大民意走向」記者會。 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關於台灣人對主要政治人物的感情溫度，民調顯示，台北市長最高（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65.81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度）、其次是高雄市長韓國瑜（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62.12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度），第三是新北市長侯友宜（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59.79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度）、第四是行政院長賴清德（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53.818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度）、第五是蔡英文總統（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42.98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度）。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17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方法論</a:t>
            </a:r>
            <a:r>
              <a:rPr lang="en-US" altLang="zh-TW" dirty="0"/>
              <a:t>2:</a:t>
            </a:r>
            <a:r>
              <a:rPr lang="zh-TW" altLang="en-US" dirty="0"/>
              <a:t> </a:t>
            </a:r>
            <a:r>
              <a:rPr lang="en-US" altLang="zh-TW" dirty="0"/>
              <a:t>TF-IDF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93204" y="184482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開發</a:t>
            </a:r>
            <a:r>
              <a:rPr lang="zh-TW" altLang="en-US" dirty="0" smtClean="0"/>
              <a:t>流程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Page 2 + page 3 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44007" y="926826"/>
            <a:ext cx="43924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小樣本實測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644008" y="1412776"/>
            <a:ext cx="4392488" cy="316835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《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柯文哲若尋求下任總統　民調：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民眾支持、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成反對</a:t>
            </a:r>
            <a:r>
              <a:rPr lang="en-US" altLang="zh-TW" sz="11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九合一選舉過後，誰來角逐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引發關注。 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台灣民意調查基金會今（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）日公布民調顯示，在政治人物的好感度方面，剛連任的台北市長柯文哲以（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65.81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度）領先高雄市長韓國瑜等政治人物。 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至於如果柯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尋求參選下任總統，民調顯示，有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的民眾支持，但有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成的人反對，反對的人多於支持的人。 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台灣民意基金會董事長游盈隆今天上午召開「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年終台灣重大民意走向」記者會。 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此次調查重點包括蔡英文總統聲望、賴清德內閣的施政表現、蔡英文總統兩岸表現的民意反應、台灣人對主要政治人的感情溫度、台灣人對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主要總統可能人選的支持傾向、台灣人的統獨傾向、台灣人的政黨認同。 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關於台灣人對主要政治人物的感情溫度，民調顯示，台北市長最高（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65.81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度）、其次是高雄市長韓國瑜（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62.12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度），第三是新北市長侯友宜（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59.79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度）、第四是行政院長賴清德（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53.818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度）、第五是蔡英文總統（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42.98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度）。 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至於柯文哲若參選下任總統？ 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民調顯示，有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18.3%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非常支持，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25.5%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還算支持，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25.1%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不太支持，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24.8%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一點也不支持，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6.3%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沒意見、不知道、拒答。 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 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換句話說，在二十歲以上的台灣人當中，有四成四的人基本上支持柯文哲參選下一屆總統，但有五成的人反對，反對的人多於支持的人。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644007" y="4653136"/>
            <a:ext cx="4392488" cy="20162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《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柯文哲若尋求下任總統　民調：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民眾支持、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成反對</a:t>
            </a:r>
            <a:r>
              <a:rPr lang="en-US" altLang="zh-TW" sz="11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 </a:t>
            </a:r>
            <a:r>
              <a:rPr lang="en-US" altLang="zh-TW" sz="11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CN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CN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民意調查基金會今（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）日公布民調顯示，在政治人物的好感度方面，剛連任的台北市長柯文哲以（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65.81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度）領先高雄市長韓國瑜等政治人物。 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如果柯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尋求參選下任總統，民調顯示，有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的民眾支持，但有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成的人反對，反對的人多於支持的人。 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CN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此次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調查重點包括蔡英文總統聲望、賴清德內閣的施政表現、蔡英文總統兩岸表現的民意反應、台灣人對主要政治人的感情溫度、台灣人對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主要總統可能人選的支持傾向、台灣人的統獨傾向、台灣人的政黨認同。 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CN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台灣人對主要政治人物的感情溫度，民調顯示，台北市長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最高（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65.81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度）、其次是高雄市長韓國瑜（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62.12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度），第三是新北市長侯友宜（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59.79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度）、第四是行政院長賴清德（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53.818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度）、第五是蔡英文總統（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42.98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度）。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7504" y="926826"/>
            <a:ext cx="43924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概念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3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Type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BlueType</Template>
  <TotalTime>1402</TotalTime>
  <Words>1617</Words>
  <Application>Microsoft Office PowerPoint</Application>
  <PresentationFormat>如螢幕大小 (4:3)</PresentationFormat>
  <Paragraphs>279</Paragraphs>
  <Slides>12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BlueType</vt:lpstr>
      <vt:lpstr>實習專案報告：自動文本摘要</vt:lpstr>
      <vt:lpstr>專案摘要</vt:lpstr>
      <vt:lpstr>開場：人怎麼做文本摘要</vt:lpstr>
      <vt:lpstr>文字探勘分析基礎工程：詞庫</vt:lpstr>
      <vt:lpstr>常用的文本摘要方法論</vt:lpstr>
      <vt:lpstr>實驗規劃 (字再自己改)</vt:lpstr>
      <vt:lpstr>自動文本摘要演算法</vt:lpstr>
      <vt:lpstr>方法論1: K-Means Clustering</vt:lpstr>
      <vt:lpstr>方法論2: TF-IDF</vt:lpstr>
      <vt:lpstr>方法論3: Graph Theory </vt:lpstr>
      <vt:lpstr>三種方法論優缺點比較</vt:lpstr>
      <vt:lpstr>未來精進方向 &amp; Key Takeaways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實習專案報告：＜題目＞</dc:title>
  <dc:creator>周芳儀(Melanie Chou)</dc:creator>
  <cp:lastModifiedBy>黃威傑(Weichieh Huang)</cp:lastModifiedBy>
  <cp:revision>59</cp:revision>
  <dcterms:created xsi:type="dcterms:W3CDTF">2018-12-22T07:10:09Z</dcterms:created>
  <dcterms:modified xsi:type="dcterms:W3CDTF">2018-12-26T09:30:47Z</dcterms:modified>
</cp:coreProperties>
</file>