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0f847bf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0f847bf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dc24190ec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dc24190ec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dc24190ec_0_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dc24190ec_0_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dc24190ec_0_1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dc24190ec_0_1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0de1c317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0de1c317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0de1c31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0de1c31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0de1c317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0de1c317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0de1c317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0de1c31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0de1c317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0de1c317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Hello</a:t>
            </a:r>
            <a:endParaRPr/>
          </a:p>
        </p:txBody>
      </p:sp>
      <p:sp>
        <p:nvSpPr>
          <p:cNvPr id="64" name="Google Shape;64;p1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Sandra Luksic (Philosophy ‘20)</a:t>
            </a:r>
            <a:endParaRPr/>
          </a:p>
          <a:p>
            <a:pPr indent="0" lvl="0" marL="0" rtl="0" algn="l">
              <a:spcBef>
                <a:spcPts val="1600"/>
              </a:spcBef>
              <a:spcAft>
                <a:spcPts val="0"/>
              </a:spcAft>
              <a:buNone/>
            </a:pPr>
            <a:r>
              <a:rPr lang="en"/>
              <a:t>Alexis Malone (Statistical Science ‘19)</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Data + Women’s Spaces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311700" y="8154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rPr>
              <a:t>Data+ 2018: Project 6: </a:t>
            </a:r>
            <a:r>
              <a:rPr lang="en" sz="1800">
                <a:solidFill>
                  <a:schemeClr val="lt1"/>
                </a:solidFill>
              </a:rPr>
              <a:t>Women’s Spaces </a:t>
            </a:r>
            <a:endParaRPr sz="1800">
              <a:solidFill>
                <a:schemeClr val="lt1"/>
              </a:solidFill>
            </a:endParaRPr>
          </a:p>
          <a:p>
            <a:pPr indent="0" lvl="0" marL="0" rtl="0" algn="ctr">
              <a:spcBef>
                <a:spcPts val="0"/>
              </a:spcBef>
              <a:spcAft>
                <a:spcPts val="0"/>
              </a:spcAft>
              <a:buNone/>
            </a:pPr>
            <a:r>
              <a:rPr lang="en" sz="1800">
                <a:solidFill>
                  <a:schemeClr val="lt1"/>
                </a:solidFill>
              </a:rPr>
              <a:t>“Quantifying Representation in Women’s Magazines”</a:t>
            </a:r>
            <a:endParaRPr sz="1800">
              <a:solidFill>
                <a:schemeClr val="lt1"/>
              </a:solidFill>
            </a:endParaRPr>
          </a:p>
          <a:p>
            <a:pPr indent="0" lvl="0" marL="0" rtl="0" algn="l">
              <a:spcBef>
                <a:spcPts val="0"/>
              </a:spcBef>
              <a:spcAft>
                <a:spcPts val="0"/>
              </a:spcAft>
              <a:buNone/>
            </a:pPr>
            <a:r>
              <a:t/>
            </a:r>
            <a:endParaRPr>
              <a:solidFill>
                <a:schemeClr val="lt1"/>
              </a:solidFill>
            </a:endParaRPr>
          </a:p>
        </p:txBody>
      </p:sp>
      <p:sp>
        <p:nvSpPr>
          <p:cNvPr id="70" name="Google Shape;70;p14"/>
          <p:cNvSpPr txBox="1"/>
          <p:nvPr>
            <p:ph idx="1" type="body"/>
          </p:nvPr>
        </p:nvSpPr>
        <p:spPr>
          <a:xfrm>
            <a:off x="190075" y="1291650"/>
            <a:ext cx="6190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accent4"/>
                </a:solidFill>
                <a:latin typeface="Roboto Slab"/>
                <a:ea typeface="Roboto Slab"/>
                <a:cs typeface="Roboto Slab"/>
                <a:sym typeface="Roboto Slab"/>
              </a:rPr>
              <a:t>Objective:</a:t>
            </a:r>
            <a:r>
              <a:rPr b="1" lang="en" sz="1500">
                <a:solidFill>
                  <a:srgbClr val="000000"/>
                </a:solidFill>
                <a:latin typeface="Roboto Slab"/>
                <a:ea typeface="Roboto Slab"/>
                <a:cs typeface="Roboto Slab"/>
                <a:sym typeface="Roboto Slab"/>
              </a:rPr>
              <a:t> </a:t>
            </a:r>
            <a:r>
              <a:rPr lang="en" sz="1500">
                <a:solidFill>
                  <a:srgbClr val="000000"/>
                </a:solidFill>
                <a:latin typeface="Roboto Slab"/>
                <a:ea typeface="Roboto Slab"/>
                <a:cs typeface="Roboto Slab"/>
                <a:sym typeface="Roboto Slab"/>
              </a:rPr>
              <a:t>Understand how representations of women in magazines reinforce/undermine gender norms. ​</a:t>
            </a:r>
            <a:endParaRPr sz="1500">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800">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b="1" lang="en" sz="1500">
                <a:solidFill>
                  <a:schemeClr val="accent4"/>
                </a:solidFill>
                <a:latin typeface="Roboto Slab"/>
                <a:ea typeface="Roboto Slab"/>
                <a:cs typeface="Roboto Slab"/>
                <a:sym typeface="Roboto Slab"/>
              </a:rPr>
              <a:t>Background: </a:t>
            </a:r>
            <a:r>
              <a:rPr lang="en" sz="1500">
                <a:solidFill>
                  <a:srgbClr val="000000"/>
                </a:solidFill>
                <a:latin typeface="Roboto Slab"/>
                <a:ea typeface="Roboto Slab"/>
                <a:cs typeface="Roboto Slab"/>
                <a:sym typeface="Roboto Slab"/>
              </a:rPr>
              <a:t>Popular magazines influence mainstream perceptions of women and how women see themselves by choosing who to feature on the cover, which products to advertise, and which points of view to represent.</a:t>
            </a:r>
            <a:endParaRPr sz="1500">
              <a:solidFill>
                <a:srgbClr val="000000"/>
              </a:solidFill>
              <a:latin typeface="Roboto Slab"/>
              <a:ea typeface="Roboto Slab"/>
              <a:cs typeface="Roboto Slab"/>
              <a:sym typeface="Roboto Slab"/>
            </a:endParaRPr>
          </a:p>
          <a:p>
            <a:pPr indent="0" lvl="0" marL="0" rtl="0" algn="just">
              <a:spcBef>
                <a:spcPts val="0"/>
              </a:spcBef>
              <a:spcAft>
                <a:spcPts val="0"/>
              </a:spcAft>
              <a:buClr>
                <a:schemeClr val="dk1"/>
              </a:buClr>
              <a:buSzPts val="1100"/>
              <a:buFont typeface="Arial"/>
              <a:buNone/>
            </a:pPr>
            <a:r>
              <a:t/>
            </a:r>
            <a:endParaRPr sz="800">
              <a:solidFill>
                <a:srgbClr val="000000"/>
              </a:solidFill>
              <a:latin typeface="Roboto Slab"/>
              <a:ea typeface="Roboto Slab"/>
              <a:cs typeface="Roboto Slab"/>
              <a:sym typeface="Roboto Slab"/>
            </a:endParaRPr>
          </a:p>
          <a:p>
            <a:pPr indent="0" lvl="0" marL="0" rtl="0" algn="just">
              <a:spcBef>
                <a:spcPts val="0"/>
              </a:spcBef>
              <a:spcAft>
                <a:spcPts val="0"/>
              </a:spcAft>
              <a:buNone/>
            </a:pPr>
            <a:r>
              <a:rPr b="1" lang="en" sz="1500">
                <a:solidFill>
                  <a:schemeClr val="accent4"/>
                </a:solidFill>
                <a:latin typeface="Roboto Slab"/>
                <a:ea typeface="Roboto Slab"/>
                <a:cs typeface="Roboto Slab"/>
                <a:sym typeface="Roboto Slab"/>
              </a:rPr>
              <a:t>Research Question: </a:t>
            </a:r>
            <a:r>
              <a:rPr lang="en" sz="1500">
                <a:solidFill>
                  <a:srgbClr val="000000"/>
                </a:solidFill>
                <a:latin typeface="Roboto Slab"/>
                <a:ea typeface="Roboto Slab"/>
                <a:cs typeface="Roboto Slab"/>
                <a:sym typeface="Roboto Slab"/>
              </a:rPr>
              <a:t>Which messages are pervasive in women’s and men’s magazines and how do these messages change over time, across magazines, and between different target audiences?</a:t>
            </a:r>
            <a:endParaRPr sz="1500">
              <a:solidFill>
                <a:srgbClr val="000000"/>
              </a:solidFill>
              <a:latin typeface="Roboto Slab"/>
              <a:ea typeface="Roboto Slab"/>
              <a:cs typeface="Roboto Slab"/>
              <a:sym typeface="Roboto Slab"/>
            </a:endParaRPr>
          </a:p>
          <a:p>
            <a:pPr indent="0" lvl="0" marL="0" rtl="0" algn="just">
              <a:spcBef>
                <a:spcPts val="0"/>
              </a:spcBef>
              <a:spcAft>
                <a:spcPts val="0"/>
              </a:spcAft>
              <a:buNone/>
            </a:pPr>
            <a:r>
              <a:t/>
            </a:r>
            <a:endParaRPr sz="800">
              <a:solidFill>
                <a:srgbClr val="000000"/>
              </a:solidFill>
              <a:latin typeface="Roboto Slab"/>
              <a:ea typeface="Roboto Slab"/>
              <a:cs typeface="Roboto Slab"/>
              <a:sym typeface="Roboto Slab"/>
            </a:endParaRPr>
          </a:p>
          <a:p>
            <a:pPr indent="0" lvl="0" marL="0" rtl="0" algn="just">
              <a:spcBef>
                <a:spcPts val="0"/>
              </a:spcBef>
              <a:spcAft>
                <a:spcPts val="0"/>
              </a:spcAft>
              <a:buClr>
                <a:schemeClr val="dk1"/>
              </a:buClr>
              <a:buSzPts val="1100"/>
              <a:buFont typeface="Arial"/>
              <a:buNone/>
            </a:pPr>
            <a:r>
              <a:rPr b="1" lang="en" sz="1500">
                <a:solidFill>
                  <a:schemeClr val="accent4"/>
                </a:solidFill>
                <a:latin typeface="Roboto Slab"/>
                <a:ea typeface="Roboto Slab"/>
                <a:cs typeface="Roboto Slab"/>
                <a:sym typeface="Roboto Slab"/>
              </a:rPr>
              <a:t>Data: </a:t>
            </a:r>
            <a:r>
              <a:rPr lang="en" sz="1500">
                <a:solidFill>
                  <a:srgbClr val="000000"/>
                </a:solidFill>
                <a:latin typeface="Roboto Slab"/>
                <a:ea typeface="Roboto Slab"/>
                <a:cs typeface="Roboto Slab"/>
                <a:sym typeface="Roboto Slab"/>
              </a:rPr>
              <a:t>500+ covers from </a:t>
            </a:r>
            <a:r>
              <a:rPr i="1" lang="en" sz="1500">
                <a:solidFill>
                  <a:srgbClr val="000000"/>
                </a:solidFill>
                <a:latin typeface="Roboto Slab"/>
                <a:ea typeface="Roboto Slab"/>
                <a:cs typeface="Roboto Slab"/>
                <a:sym typeface="Roboto Slab"/>
              </a:rPr>
              <a:t>Cosmopolitan</a:t>
            </a:r>
            <a:r>
              <a:rPr lang="en" sz="1500">
                <a:solidFill>
                  <a:srgbClr val="000000"/>
                </a:solidFill>
                <a:latin typeface="Roboto Slab"/>
                <a:ea typeface="Roboto Slab"/>
                <a:cs typeface="Roboto Slab"/>
                <a:sym typeface="Roboto Slab"/>
              </a:rPr>
              <a:t>, </a:t>
            </a:r>
            <a:r>
              <a:rPr i="1" lang="en" sz="1500">
                <a:solidFill>
                  <a:srgbClr val="000000"/>
                </a:solidFill>
                <a:latin typeface="Roboto Slab"/>
                <a:ea typeface="Roboto Slab"/>
                <a:cs typeface="Roboto Slab"/>
                <a:sym typeface="Roboto Slab"/>
              </a:rPr>
              <a:t>Esquire</a:t>
            </a:r>
            <a:r>
              <a:rPr lang="en" sz="1500">
                <a:solidFill>
                  <a:srgbClr val="000000"/>
                </a:solidFill>
                <a:latin typeface="Roboto Slab"/>
                <a:ea typeface="Roboto Slab"/>
                <a:cs typeface="Roboto Slab"/>
                <a:sym typeface="Roboto Slab"/>
              </a:rPr>
              <a:t>, </a:t>
            </a:r>
            <a:r>
              <a:rPr i="1" lang="en" sz="1500">
                <a:solidFill>
                  <a:srgbClr val="000000"/>
                </a:solidFill>
                <a:latin typeface="Roboto Slab"/>
                <a:ea typeface="Roboto Slab"/>
                <a:cs typeface="Roboto Slab"/>
                <a:sym typeface="Roboto Slab"/>
              </a:rPr>
              <a:t>Essence,</a:t>
            </a:r>
            <a:r>
              <a:rPr lang="en" sz="1500">
                <a:solidFill>
                  <a:srgbClr val="000000"/>
                </a:solidFill>
                <a:latin typeface="Roboto Slab"/>
                <a:ea typeface="Roboto Slab"/>
                <a:cs typeface="Roboto Slab"/>
                <a:sym typeface="Roboto Slab"/>
              </a:rPr>
              <a:t> </a:t>
            </a:r>
            <a:r>
              <a:rPr i="1" lang="en" sz="1500">
                <a:solidFill>
                  <a:srgbClr val="000000"/>
                </a:solidFill>
                <a:latin typeface="Roboto Slab"/>
                <a:ea typeface="Roboto Slab"/>
                <a:cs typeface="Roboto Slab"/>
                <a:sym typeface="Roboto Slab"/>
              </a:rPr>
              <a:t>Good Housekeeping</a:t>
            </a:r>
            <a:r>
              <a:rPr lang="en" sz="1500">
                <a:solidFill>
                  <a:srgbClr val="000000"/>
                </a:solidFill>
                <a:latin typeface="Roboto Slab"/>
                <a:ea typeface="Roboto Slab"/>
                <a:cs typeface="Roboto Slab"/>
                <a:sym typeface="Roboto Slab"/>
              </a:rPr>
              <a:t>, </a:t>
            </a:r>
            <a:r>
              <a:rPr i="1" lang="en" sz="1500">
                <a:solidFill>
                  <a:srgbClr val="000000"/>
                </a:solidFill>
                <a:latin typeface="Roboto Slab"/>
                <a:ea typeface="Roboto Slab"/>
                <a:cs typeface="Roboto Slab"/>
                <a:sym typeface="Roboto Slab"/>
              </a:rPr>
              <a:t>Seventeen</a:t>
            </a:r>
            <a:r>
              <a:rPr lang="en" sz="1500">
                <a:solidFill>
                  <a:srgbClr val="000000"/>
                </a:solidFill>
                <a:latin typeface="Roboto Slab"/>
                <a:ea typeface="Roboto Slab"/>
                <a:cs typeface="Roboto Slab"/>
                <a:sym typeface="Roboto Slab"/>
              </a:rPr>
              <a:t> (Jan. 2010 - Jun. 2018)</a:t>
            </a:r>
            <a:endParaRPr sz="1500">
              <a:solidFill>
                <a:srgbClr val="000000"/>
              </a:solidFill>
              <a:latin typeface="Roboto Slab"/>
              <a:ea typeface="Roboto Slab"/>
              <a:cs typeface="Roboto Slab"/>
              <a:sym typeface="Roboto Slab"/>
            </a:endParaRPr>
          </a:p>
          <a:p>
            <a:pPr indent="0" lvl="0" marL="0" rtl="0" algn="l">
              <a:lnSpc>
                <a:spcPct val="100000"/>
              </a:lnSpc>
              <a:spcBef>
                <a:spcPts val="0"/>
              </a:spcBef>
              <a:spcAft>
                <a:spcPts val="0"/>
              </a:spcAft>
              <a:buClr>
                <a:schemeClr val="dk1"/>
              </a:buClr>
              <a:buSzPts val="1100"/>
              <a:buFont typeface="Arial"/>
              <a:buNone/>
            </a:pPr>
            <a:r>
              <a:t/>
            </a:r>
            <a:endParaRPr b="1" sz="1500">
              <a:solidFill>
                <a:srgbClr val="000000"/>
              </a:solidFill>
            </a:endParaRPr>
          </a:p>
          <a:p>
            <a:pPr indent="0" lvl="0" marL="0" rtl="0" algn="l">
              <a:spcBef>
                <a:spcPts val="0"/>
              </a:spcBef>
              <a:spcAft>
                <a:spcPts val="1600"/>
              </a:spcAft>
              <a:buNone/>
            </a:pPr>
            <a:r>
              <a:t/>
            </a:r>
            <a:endParaRPr sz="1500">
              <a:solidFill>
                <a:srgbClr val="000000"/>
              </a:solidFill>
            </a:endParaRPr>
          </a:p>
        </p:txBody>
      </p:sp>
      <p:sp>
        <p:nvSpPr>
          <p:cNvPr id="71" name="Google Shape;71;p14"/>
          <p:cNvSpPr txBox="1"/>
          <p:nvPr/>
        </p:nvSpPr>
        <p:spPr>
          <a:xfrm>
            <a:off x="-47500" y="611125"/>
            <a:ext cx="9144000" cy="77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4"/>
                </a:solidFill>
                <a:latin typeface="Roboto Slab"/>
                <a:ea typeface="Roboto Slab"/>
                <a:cs typeface="Roboto Slab"/>
                <a:sym typeface="Roboto Slab"/>
              </a:rPr>
              <a:t>Nathan Liang, </a:t>
            </a:r>
            <a:r>
              <a:rPr lang="en" sz="1100">
                <a:solidFill>
                  <a:schemeClr val="accent4"/>
                </a:solidFill>
                <a:latin typeface="Roboto Slab"/>
                <a:ea typeface="Roboto Slab"/>
                <a:cs typeface="Roboto Slab"/>
                <a:sym typeface="Roboto Slab"/>
              </a:rPr>
              <a:t>Sandra Luksic &amp; Alexis Malone | Michelle Sroka, Charlotte Sussman, Ph.D.</a:t>
            </a:r>
            <a:endParaRPr sz="1100">
              <a:solidFill>
                <a:schemeClr val="accent4"/>
              </a:solidFill>
              <a:latin typeface="Roboto Slab"/>
              <a:ea typeface="Roboto Slab"/>
              <a:cs typeface="Roboto Slab"/>
              <a:sym typeface="Roboto Slab"/>
            </a:endParaRPr>
          </a:p>
        </p:txBody>
      </p:sp>
      <p:pic>
        <p:nvPicPr>
          <p:cNvPr id="72" name="Google Shape;72;p14"/>
          <p:cNvPicPr preferRelativeResize="0"/>
          <p:nvPr/>
        </p:nvPicPr>
        <p:blipFill>
          <a:blip r:embed="rId3">
            <a:alphaModFix/>
          </a:blip>
          <a:stretch>
            <a:fillRect/>
          </a:stretch>
        </p:blipFill>
        <p:spPr>
          <a:xfrm>
            <a:off x="190067" y="101046"/>
            <a:ext cx="1074558" cy="510075"/>
          </a:xfrm>
          <a:prstGeom prst="rect">
            <a:avLst/>
          </a:prstGeom>
          <a:noFill/>
          <a:ln>
            <a:noFill/>
          </a:ln>
        </p:spPr>
      </p:pic>
      <p:pic>
        <p:nvPicPr>
          <p:cNvPr id="73" name="Google Shape;73;p14"/>
          <p:cNvPicPr preferRelativeResize="0"/>
          <p:nvPr/>
        </p:nvPicPr>
        <p:blipFill>
          <a:blip r:embed="rId4">
            <a:alphaModFix/>
          </a:blip>
          <a:stretch>
            <a:fillRect/>
          </a:stretch>
        </p:blipFill>
        <p:spPr>
          <a:xfrm>
            <a:off x="6457075" y="1388125"/>
            <a:ext cx="2458325" cy="32265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7" name="Shape 77"/>
        <p:cNvGrpSpPr/>
        <p:nvPr/>
      </p:nvGrpSpPr>
      <p:grpSpPr>
        <a:xfrm>
          <a:off x="0" y="0"/>
          <a:ext cx="0" cy="0"/>
          <a:chOff x="0" y="0"/>
          <a:chExt cx="0" cy="0"/>
        </a:xfrm>
      </p:grpSpPr>
      <p:sp>
        <p:nvSpPr>
          <p:cNvPr id="78" name="Google Shape;78;p15"/>
          <p:cNvSpPr txBox="1"/>
          <p:nvPr>
            <p:ph type="title"/>
          </p:nvPr>
        </p:nvSpPr>
        <p:spPr>
          <a:xfrm>
            <a:off x="78650" y="504300"/>
            <a:ext cx="40431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Text </a:t>
            </a:r>
            <a:r>
              <a:rPr lang="en">
                <a:solidFill>
                  <a:schemeClr val="lt1"/>
                </a:solidFill>
              </a:rPr>
              <a:t>Analysis</a:t>
            </a:r>
            <a:endParaRPr>
              <a:solidFill>
                <a:schemeClr val="lt1"/>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n" sz="1000">
                <a:solidFill>
                  <a:srgbClr val="000000"/>
                </a:solidFill>
              </a:rPr>
              <a:t>Text was s</a:t>
            </a:r>
            <a:r>
              <a:rPr lang="en" sz="1000">
                <a:solidFill>
                  <a:srgbClr val="000000"/>
                </a:solidFill>
              </a:rPr>
              <a:t>pell-checked, stemmed, removed of stop words and unrelated words.</a:t>
            </a:r>
            <a:endParaRPr sz="1000">
              <a:solidFill>
                <a:srgbClr val="000000"/>
              </a:solidFill>
            </a:endParaRPr>
          </a:p>
        </p:txBody>
      </p:sp>
      <p:sp>
        <p:nvSpPr>
          <p:cNvPr id="79" name="Google Shape;79;p15"/>
          <p:cNvSpPr txBox="1"/>
          <p:nvPr>
            <p:ph idx="1" type="body"/>
          </p:nvPr>
        </p:nvSpPr>
        <p:spPr>
          <a:xfrm>
            <a:off x="5069525" y="3906125"/>
            <a:ext cx="3895500" cy="111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000000"/>
                </a:solidFill>
                <a:latin typeface="Roboto Slab"/>
                <a:ea typeface="Roboto Slab"/>
                <a:cs typeface="Roboto Slab"/>
                <a:sym typeface="Roboto Slab"/>
              </a:rPr>
              <a:t>Figure 2: Words and Sentiments Correlated with "Beauty"</a:t>
            </a:r>
            <a:r>
              <a:rPr lang="en" sz="1000">
                <a:solidFill>
                  <a:srgbClr val="000000"/>
                </a:solidFill>
                <a:latin typeface="Roboto Slab"/>
                <a:ea typeface="Roboto Slab"/>
                <a:cs typeface="Roboto Slab"/>
                <a:sym typeface="Roboto Slab"/>
              </a:rPr>
              <a:t> Across all magazines, the word "beauty" is correlated with words related to money and selling products. Media and advertisers are able to generate a high demand for beauty products as a result of the demand for beauty. This is also indication of a woman’s value as a beauty and sex object.</a:t>
            </a:r>
            <a:br>
              <a:rPr lang="en" sz="1200">
                <a:solidFill>
                  <a:srgbClr val="000000"/>
                </a:solidFill>
                <a:latin typeface="Roboto Slab"/>
                <a:ea typeface="Roboto Slab"/>
                <a:cs typeface="Roboto Slab"/>
                <a:sym typeface="Roboto Slab"/>
              </a:rPr>
            </a:br>
            <a:br>
              <a:rPr lang="en" sz="1200">
                <a:solidFill>
                  <a:srgbClr val="000000"/>
                </a:solidFill>
                <a:latin typeface="Roboto Slab"/>
                <a:ea typeface="Roboto Slab"/>
                <a:cs typeface="Roboto Slab"/>
                <a:sym typeface="Roboto Slab"/>
              </a:rPr>
            </a:br>
            <a:r>
              <a:rPr lang="en" sz="1200">
                <a:latin typeface="Roboto Slab"/>
                <a:ea typeface="Roboto Slab"/>
                <a:cs typeface="Roboto Slab"/>
                <a:sym typeface="Roboto Slab"/>
              </a:rPr>
              <a:t>​</a:t>
            </a:r>
            <a:endParaRPr sz="1200">
              <a:latin typeface="Roboto Slab"/>
              <a:ea typeface="Roboto Slab"/>
              <a:cs typeface="Roboto Slab"/>
              <a:sym typeface="Roboto Slab"/>
            </a:endParaRPr>
          </a:p>
        </p:txBody>
      </p:sp>
      <p:sp>
        <p:nvSpPr>
          <p:cNvPr id="80" name="Google Shape;80;p15"/>
          <p:cNvSpPr txBox="1"/>
          <p:nvPr/>
        </p:nvSpPr>
        <p:spPr>
          <a:xfrm>
            <a:off x="5097725" y="147375"/>
            <a:ext cx="3686700" cy="119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latin typeface="Roboto Slab"/>
                <a:ea typeface="Roboto Slab"/>
                <a:cs typeface="Roboto Slab"/>
                <a:sym typeface="Roboto Slab"/>
              </a:rPr>
              <a:t>We created a Magazine Sentiment dictionary </a:t>
            </a:r>
            <a:r>
              <a:rPr lang="en" sz="1000">
                <a:latin typeface="Roboto Slab"/>
                <a:ea typeface="Roboto Slab"/>
                <a:cs typeface="Roboto Slab"/>
                <a:sym typeface="Roboto Slab"/>
              </a:rPr>
              <a:t>for words specific to magazine/advertising</a:t>
            </a:r>
            <a:r>
              <a:rPr b="1" lang="en" sz="1000">
                <a:latin typeface="Roboto Slab"/>
                <a:ea typeface="Roboto Slab"/>
                <a:cs typeface="Roboto Slab"/>
                <a:sym typeface="Roboto Slab"/>
              </a:rPr>
              <a:t> </a:t>
            </a:r>
            <a:r>
              <a:rPr lang="en" sz="1000">
                <a:latin typeface="Roboto Slab"/>
                <a:ea typeface="Roboto Slab"/>
                <a:cs typeface="Roboto Slab"/>
                <a:sym typeface="Roboto Slab"/>
              </a:rPr>
              <a:t>because existing sentiment libraries didn’t have magazine/advertising industry specific meanings. Our sentiments included </a:t>
            </a:r>
            <a:r>
              <a:rPr i="1" lang="en" sz="1000">
                <a:latin typeface="Roboto Slab"/>
                <a:ea typeface="Roboto Slab"/>
                <a:cs typeface="Roboto Slab"/>
                <a:sym typeface="Roboto Slab"/>
              </a:rPr>
              <a:t>positive, negative, empowering, sex, sell-words, appearance, home, professional, male, female.</a:t>
            </a:r>
            <a:endParaRPr i="1" sz="1000">
              <a:latin typeface="Roboto Slab"/>
              <a:ea typeface="Roboto Slab"/>
              <a:cs typeface="Roboto Slab"/>
              <a:sym typeface="Roboto Slab"/>
            </a:endParaRPr>
          </a:p>
        </p:txBody>
      </p:sp>
      <p:sp>
        <p:nvSpPr>
          <p:cNvPr id="81" name="Google Shape;81;p15"/>
          <p:cNvSpPr txBox="1"/>
          <p:nvPr/>
        </p:nvSpPr>
        <p:spPr>
          <a:xfrm>
            <a:off x="78650" y="3919175"/>
            <a:ext cx="4820700" cy="11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Roboto Slab"/>
                <a:ea typeface="Roboto Slab"/>
                <a:cs typeface="Roboto Slab"/>
                <a:sym typeface="Roboto Slab"/>
              </a:rPr>
              <a:t>Figure 1: Tf-idf word cloud for all magazines</a:t>
            </a:r>
            <a:r>
              <a:rPr lang="en" sz="1000">
                <a:latin typeface="Roboto Slab"/>
                <a:ea typeface="Roboto Slab"/>
                <a:cs typeface="Roboto Slab"/>
                <a:sym typeface="Roboto Slab"/>
              </a:rPr>
              <a:t> shows the most common words unique to each magazine. Generally, women’s magazines emphasized beauty, sex, and domesticity, and </a:t>
            </a:r>
            <a:r>
              <a:rPr i="1" lang="en" sz="1000">
                <a:latin typeface="Roboto Slab"/>
                <a:ea typeface="Roboto Slab"/>
                <a:cs typeface="Roboto Slab"/>
                <a:sym typeface="Roboto Slab"/>
              </a:rPr>
              <a:t>Esquire</a:t>
            </a:r>
            <a:r>
              <a:rPr lang="en" sz="1000">
                <a:latin typeface="Roboto Slab"/>
                <a:ea typeface="Roboto Slab"/>
                <a:cs typeface="Roboto Slab"/>
                <a:sym typeface="Roboto Slab"/>
              </a:rPr>
              <a:t>​ emphasized patriotism and wealth for men. In addition, each magazine targets a specific audience and sends different messages. For example, </a:t>
            </a:r>
            <a:r>
              <a:rPr i="1" lang="en" sz="1000">
                <a:latin typeface="Roboto Slab"/>
                <a:ea typeface="Roboto Slab"/>
                <a:cs typeface="Roboto Slab"/>
                <a:sym typeface="Roboto Slab"/>
              </a:rPr>
              <a:t>Seventeen</a:t>
            </a:r>
            <a:r>
              <a:rPr lang="en" sz="1000">
                <a:latin typeface="Roboto Slab"/>
                <a:ea typeface="Roboto Slab"/>
                <a:cs typeface="Roboto Slab"/>
                <a:sym typeface="Roboto Slab"/>
              </a:rPr>
              <a:t> targets younger readers with lower budgets and uses budget-friendly words, whereas </a:t>
            </a:r>
            <a:r>
              <a:rPr i="1" lang="en" sz="1000">
                <a:latin typeface="Roboto Slab"/>
                <a:ea typeface="Roboto Slab"/>
                <a:cs typeface="Roboto Slab"/>
                <a:sym typeface="Roboto Slab"/>
              </a:rPr>
              <a:t>Good Housekeeping </a:t>
            </a:r>
            <a:r>
              <a:rPr lang="en" sz="1000">
                <a:latin typeface="Roboto Slab"/>
                <a:ea typeface="Roboto Slab"/>
                <a:cs typeface="Roboto Slab"/>
                <a:sym typeface="Roboto Slab"/>
              </a:rPr>
              <a:t>targets middle-aged women.</a:t>
            </a:r>
            <a:endParaRPr sz="1000">
              <a:latin typeface="Roboto Slab"/>
              <a:ea typeface="Roboto Slab"/>
              <a:cs typeface="Roboto Slab"/>
              <a:sym typeface="Roboto Slab"/>
            </a:endParaRPr>
          </a:p>
          <a:p>
            <a:pPr indent="0" lvl="0" marL="0" rtl="0" algn="l">
              <a:spcBef>
                <a:spcPts val="0"/>
              </a:spcBef>
              <a:spcAft>
                <a:spcPts val="0"/>
              </a:spcAft>
              <a:buNone/>
            </a:pPr>
            <a:r>
              <a:t/>
            </a:r>
            <a:endParaRPr sz="1000">
              <a:latin typeface="Roboto Slab"/>
              <a:ea typeface="Roboto Slab"/>
              <a:cs typeface="Roboto Slab"/>
              <a:sym typeface="Roboto Slab"/>
            </a:endParaRPr>
          </a:p>
          <a:p>
            <a:pPr indent="0" lvl="0" marL="0" rtl="0" algn="l">
              <a:spcBef>
                <a:spcPts val="0"/>
              </a:spcBef>
              <a:spcAft>
                <a:spcPts val="0"/>
              </a:spcAft>
              <a:buNone/>
            </a:pPr>
            <a:r>
              <a:t/>
            </a:r>
            <a:endParaRPr sz="1000">
              <a:latin typeface="Roboto Slab"/>
              <a:ea typeface="Roboto Slab"/>
              <a:cs typeface="Roboto Slab"/>
              <a:sym typeface="Roboto Slab"/>
            </a:endParaRPr>
          </a:p>
        </p:txBody>
      </p:sp>
      <p:pic>
        <p:nvPicPr>
          <p:cNvPr id="82" name="Google Shape;82;p15"/>
          <p:cNvPicPr preferRelativeResize="0"/>
          <p:nvPr/>
        </p:nvPicPr>
        <p:blipFill>
          <a:blip r:embed="rId3">
            <a:alphaModFix/>
          </a:blip>
          <a:stretch>
            <a:fillRect/>
          </a:stretch>
        </p:blipFill>
        <p:spPr>
          <a:xfrm>
            <a:off x="5045263" y="1400775"/>
            <a:ext cx="3944020" cy="2469350"/>
          </a:xfrm>
          <a:prstGeom prst="rect">
            <a:avLst/>
          </a:prstGeom>
          <a:noFill/>
          <a:ln>
            <a:noFill/>
          </a:ln>
        </p:spPr>
      </p:pic>
      <p:pic>
        <p:nvPicPr>
          <p:cNvPr id="83" name="Google Shape;83;p15"/>
          <p:cNvPicPr preferRelativeResize="0"/>
          <p:nvPr/>
        </p:nvPicPr>
        <p:blipFill>
          <a:blip r:embed="rId4">
            <a:alphaModFix/>
          </a:blip>
          <a:stretch>
            <a:fillRect/>
          </a:stretch>
        </p:blipFill>
        <p:spPr>
          <a:xfrm>
            <a:off x="561975" y="1295606"/>
            <a:ext cx="3686700" cy="27042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92975" y="35050"/>
            <a:ext cx="6431700" cy="119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Image Analysis</a:t>
            </a:r>
            <a:endParaRPr>
              <a:solidFill>
                <a:schemeClr val="lt1"/>
              </a:solidFill>
            </a:endParaRPr>
          </a:p>
          <a:p>
            <a:pPr indent="0" lvl="0" marL="0" rtl="0" algn="l">
              <a:spcBef>
                <a:spcPts val="0"/>
              </a:spcBef>
              <a:spcAft>
                <a:spcPts val="0"/>
              </a:spcAft>
              <a:buNone/>
            </a:pPr>
            <a:r>
              <a:t/>
            </a:r>
            <a:endParaRPr sz="600">
              <a:solidFill>
                <a:schemeClr val="lt1"/>
              </a:solidFill>
            </a:endParaRPr>
          </a:p>
          <a:p>
            <a:pPr indent="0" lvl="0" marL="0" rtl="0" algn="l">
              <a:spcBef>
                <a:spcPts val="0"/>
              </a:spcBef>
              <a:spcAft>
                <a:spcPts val="0"/>
              </a:spcAft>
              <a:buNone/>
            </a:pPr>
            <a:r>
              <a:rPr lang="en" sz="1000">
                <a:solidFill>
                  <a:srgbClr val="000000"/>
                </a:solidFill>
              </a:rPr>
              <a:t>Microsoft Azure Face Detect w/ Python identified cover model(s), perceived gender, age, emotion, and smile intensity​. We recorded race/ethnicity and hair length​.</a:t>
            </a:r>
            <a:endParaRPr sz="1000">
              <a:solidFill>
                <a:srgbClr val="000000"/>
              </a:solidFill>
            </a:endParaRPr>
          </a:p>
        </p:txBody>
      </p:sp>
      <p:pic>
        <p:nvPicPr>
          <p:cNvPr id="89" name="Google Shape;89;p16"/>
          <p:cNvPicPr preferRelativeResize="0"/>
          <p:nvPr/>
        </p:nvPicPr>
        <p:blipFill rotWithShape="1">
          <a:blip r:embed="rId3">
            <a:alphaModFix/>
          </a:blip>
          <a:srcRect b="30261" l="13143" r="62343" t="20802"/>
          <a:stretch/>
        </p:blipFill>
        <p:spPr>
          <a:xfrm>
            <a:off x="6762000" y="89525"/>
            <a:ext cx="2062876" cy="2745252"/>
          </a:xfrm>
          <a:prstGeom prst="rect">
            <a:avLst/>
          </a:prstGeom>
          <a:noFill/>
          <a:ln>
            <a:noFill/>
          </a:ln>
        </p:spPr>
      </p:pic>
      <p:sp>
        <p:nvSpPr>
          <p:cNvPr id="90" name="Google Shape;90;p16"/>
          <p:cNvSpPr txBox="1"/>
          <p:nvPr/>
        </p:nvSpPr>
        <p:spPr>
          <a:xfrm>
            <a:off x="92975" y="3730300"/>
            <a:ext cx="5634000" cy="12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Roboto Slab"/>
                <a:ea typeface="Roboto Slab"/>
                <a:cs typeface="Roboto Slab"/>
                <a:sym typeface="Roboto Slab"/>
              </a:rPr>
              <a:t>Figure 3: Men Exhibit More Emotional Variance​. </a:t>
            </a:r>
            <a:r>
              <a:rPr lang="en" sz="1000">
                <a:latin typeface="Roboto Slab"/>
                <a:ea typeface="Roboto Slab"/>
                <a:cs typeface="Roboto Slab"/>
                <a:sym typeface="Roboto Slab"/>
              </a:rPr>
              <a:t>Most female cover models display positive and some neutral emotions, whereas most male cover models display neutral emotions and exhibit the full range of positive, negative, and neutral emotions across magazines.  This may be indication that men are viewed as more complex and sophisticated than women in magazines.</a:t>
            </a:r>
            <a:endParaRPr sz="1000">
              <a:latin typeface="Roboto Slab"/>
              <a:ea typeface="Roboto Slab"/>
              <a:cs typeface="Roboto Slab"/>
              <a:sym typeface="Roboto Slab"/>
            </a:endParaRPr>
          </a:p>
          <a:p>
            <a:pPr indent="0" lvl="0" marL="0" rtl="0" algn="l">
              <a:spcBef>
                <a:spcPts val="0"/>
              </a:spcBef>
              <a:spcAft>
                <a:spcPts val="0"/>
              </a:spcAft>
              <a:buNone/>
            </a:pPr>
            <a:r>
              <a:t/>
            </a:r>
            <a:endParaRPr sz="1000">
              <a:latin typeface="Roboto Slab"/>
              <a:ea typeface="Roboto Slab"/>
              <a:cs typeface="Roboto Slab"/>
              <a:sym typeface="Roboto Slab"/>
            </a:endParaRPr>
          </a:p>
          <a:p>
            <a:pPr indent="0" lvl="0" marL="0" rtl="0" algn="l">
              <a:spcBef>
                <a:spcPts val="0"/>
              </a:spcBef>
              <a:spcAft>
                <a:spcPts val="0"/>
              </a:spcAft>
              <a:buNone/>
            </a:pPr>
            <a:r>
              <a:rPr b="1" lang="en" sz="1000">
                <a:latin typeface="Roboto Slab"/>
                <a:ea typeface="Roboto Slab"/>
                <a:cs typeface="Roboto Slab"/>
                <a:sym typeface="Roboto Slab"/>
              </a:rPr>
              <a:t>Magazine covers lack diversity​.</a:t>
            </a:r>
            <a:r>
              <a:rPr lang="en" sz="1000">
                <a:latin typeface="Roboto Slab"/>
                <a:ea typeface="Roboto Slab"/>
                <a:cs typeface="Roboto Slab"/>
                <a:sym typeface="Roboto Slab"/>
              </a:rPr>
              <a:t> Excluding Essence, 85% of cover models are white and appear to have below average body sizes​. Asian men are not represented in any magazine. </a:t>
            </a:r>
            <a:endParaRPr sz="1000">
              <a:latin typeface="Roboto Slab"/>
              <a:ea typeface="Roboto Slab"/>
              <a:cs typeface="Roboto Slab"/>
              <a:sym typeface="Roboto Slab"/>
            </a:endParaRPr>
          </a:p>
        </p:txBody>
      </p:sp>
      <p:pic>
        <p:nvPicPr>
          <p:cNvPr id="91" name="Google Shape;91;p16"/>
          <p:cNvPicPr preferRelativeResize="0"/>
          <p:nvPr/>
        </p:nvPicPr>
        <p:blipFill>
          <a:blip r:embed="rId4">
            <a:alphaModFix/>
          </a:blip>
          <a:stretch>
            <a:fillRect/>
          </a:stretch>
        </p:blipFill>
        <p:spPr>
          <a:xfrm>
            <a:off x="755850" y="1337000"/>
            <a:ext cx="3892351" cy="2423684"/>
          </a:xfrm>
          <a:prstGeom prst="rect">
            <a:avLst/>
          </a:prstGeom>
          <a:noFill/>
          <a:ln>
            <a:noFill/>
          </a:ln>
        </p:spPr>
      </p:pic>
      <p:sp>
        <p:nvSpPr>
          <p:cNvPr id="92" name="Google Shape;92;p16"/>
          <p:cNvSpPr txBox="1"/>
          <p:nvPr>
            <p:ph type="title"/>
          </p:nvPr>
        </p:nvSpPr>
        <p:spPr>
          <a:xfrm>
            <a:off x="5879375" y="2562225"/>
            <a:ext cx="3112200" cy="3300300"/>
          </a:xfrm>
          <a:prstGeom prst="rect">
            <a:avLst/>
          </a:prstGeom>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Takeaways</a:t>
            </a:r>
            <a:endParaRPr sz="1000">
              <a:solidFill>
                <a:schemeClr val="lt1"/>
              </a:solidFill>
            </a:endParaRPr>
          </a:p>
          <a:p>
            <a:pPr indent="0" lvl="0" marL="0" rtl="0" algn="l">
              <a:spcBef>
                <a:spcPts val="0"/>
              </a:spcBef>
              <a:spcAft>
                <a:spcPts val="0"/>
              </a:spcAft>
              <a:buNone/>
            </a:pPr>
            <a:r>
              <a:t/>
            </a:r>
            <a:endParaRPr sz="600">
              <a:solidFill>
                <a:schemeClr val="lt1"/>
              </a:solidFill>
            </a:endParaRPr>
          </a:p>
          <a:p>
            <a:pPr indent="0" lvl="0" marL="0" rtl="0" algn="l">
              <a:spcBef>
                <a:spcPts val="0"/>
              </a:spcBef>
              <a:spcAft>
                <a:spcPts val="0"/>
              </a:spcAft>
              <a:buNone/>
            </a:pPr>
            <a:r>
              <a:rPr lang="en" sz="1000">
                <a:solidFill>
                  <a:srgbClr val="000000"/>
                </a:solidFill>
              </a:rPr>
              <a:t>Women’s magazines tend to reinforce gender norms and stereotypes. While each magazine caters to different audiences, the same messages are being conveyed to women across magazines (sex, beauty, domesticity, and women’s roles).</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n" sz="1000">
                <a:solidFill>
                  <a:srgbClr val="000000"/>
                </a:solidFill>
              </a:rPr>
              <a:t>Do women’s magazines have a responsibility to empower women? If so, women’s magazines should include a more diverse representation of women and present a wider range of messages. </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45720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t/>
            </a:r>
            <a:endParaRPr sz="1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6" name="Shape 96"/>
        <p:cNvGrpSpPr/>
        <p:nvPr/>
      </p:nvGrpSpPr>
      <p:grpSpPr>
        <a:xfrm>
          <a:off x="0" y="0"/>
          <a:ext cx="0" cy="0"/>
          <a:chOff x="0" y="0"/>
          <a:chExt cx="0" cy="0"/>
        </a:xfrm>
      </p:grpSpPr>
      <p:sp>
        <p:nvSpPr>
          <p:cNvPr id="97" name="Google Shape;9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17"/>
          <p:cNvPicPr preferRelativeResize="0"/>
          <p:nvPr/>
        </p:nvPicPr>
        <p:blipFill>
          <a:blip r:embed="rId3">
            <a:alphaModFix/>
          </a:blip>
          <a:stretch>
            <a:fillRect/>
          </a:stretch>
        </p:blipFill>
        <p:spPr>
          <a:xfrm>
            <a:off x="1137250" y="0"/>
            <a:ext cx="6869499" cy="5143501"/>
          </a:xfrm>
          <a:prstGeom prst="rect">
            <a:avLst/>
          </a:prstGeom>
          <a:noFill/>
          <a:ln>
            <a:noFill/>
          </a:ln>
        </p:spPr>
      </p:pic>
      <p:sp>
        <p:nvSpPr>
          <p:cNvPr id="100" name="Google Shape;100;p17"/>
          <p:cNvSpPr/>
          <p:nvPr/>
        </p:nvSpPr>
        <p:spPr>
          <a:xfrm>
            <a:off x="420700" y="1044975"/>
            <a:ext cx="556500" cy="59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So…how do I start this?</a:t>
            </a:r>
            <a:endParaRPr/>
          </a:p>
        </p:txBody>
      </p:sp>
      <p:sp>
        <p:nvSpPr>
          <p:cNvPr id="106" name="Google Shape;106;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⅔ members had no to little experience coding</a:t>
            </a:r>
            <a:endParaRPr sz="2400"/>
          </a:p>
          <a:p>
            <a:pPr indent="-381000" lvl="0" marL="457200" rtl="0" algn="l">
              <a:spcBef>
                <a:spcPts val="0"/>
              </a:spcBef>
              <a:spcAft>
                <a:spcPts val="0"/>
              </a:spcAft>
              <a:buSzPts val="2400"/>
              <a:buChar char="●"/>
            </a:pPr>
            <a:r>
              <a:rPr lang="en" sz="2400"/>
              <a:t>⅔ members had no feminist/media background </a:t>
            </a:r>
            <a:endParaRPr sz="2400"/>
          </a:p>
          <a:p>
            <a:pPr indent="-381000" lvl="0" marL="457200" rtl="0" algn="l">
              <a:spcBef>
                <a:spcPts val="0"/>
              </a:spcBef>
              <a:spcAft>
                <a:spcPts val="0"/>
              </a:spcAft>
              <a:buSzPts val="2400"/>
              <a:buChar char="●"/>
            </a:pPr>
            <a:r>
              <a:rPr lang="en" sz="2400"/>
              <a:t>No one had data science research experience</a:t>
            </a:r>
            <a:endParaRPr sz="2400"/>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Resources we used</a:t>
            </a:r>
            <a:endParaRPr/>
          </a:p>
        </p:txBody>
      </p:sp>
      <p:sp>
        <p:nvSpPr>
          <p:cNvPr id="112" name="Google Shape;112;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Duke University Librarians </a:t>
            </a:r>
            <a:endParaRPr sz="2400"/>
          </a:p>
          <a:p>
            <a:pPr indent="-381000" lvl="0" marL="457200" rtl="0" algn="l">
              <a:spcBef>
                <a:spcPts val="0"/>
              </a:spcBef>
              <a:spcAft>
                <a:spcPts val="0"/>
              </a:spcAft>
              <a:buSzPts val="2400"/>
              <a:buChar char="●"/>
            </a:pPr>
            <a:r>
              <a:rPr lang="en" sz="2400"/>
              <a:t>Data Visualization Lab: The Edge 1-3pm</a:t>
            </a:r>
            <a:endParaRPr sz="2400"/>
          </a:p>
          <a:p>
            <a:pPr indent="-381000" lvl="0" marL="457200" rtl="0" algn="l">
              <a:spcBef>
                <a:spcPts val="0"/>
              </a:spcBef>
              <a:spcAft>
                <a:spcPts val="0"/>
              </a:spcAft>
              <a:buSzPts val="2400"/>
              <a:buChar char="●"/>
            </a:pPr>
            <a:r>
              <a:rPr lang="en" sz="2400"/>
              <a:t>Professors</a:t>
            </a:r>
            <a:endParaRPr sz="2400"/>
          </a:p>
          <a:p>
            <a:pPr indent="-381000" lvl="0" marL="457200" rtl="0" algn="l">
              <a:spcBef>
                <a:spcPts val="0"/>
              </a:spcBef>
              <a:spcAft>
                <a:spcPts val="0"/>
              </a:spcAft>
              <a:buSzPts val="2400"/>
              <a:buChar char="●"/>
            </a:pPr>
            <a:r>
              <a:rPr lang="en" sz="2400"/>
              <a:t>Peers</a:t>
            </a:r>
            <a:endParaRPr sz="2400"/>
          </a:p>
          <a:p>
            <a:pPr indent="-381000" lvl="0" marL="457200" rtl="0" algn="l">
              <a:spcBef>
                <a:spcPts val="0"/>
              </a:spcBef>
              <a:spcAft>
                <a:spcPts val="0"/>
              </a:spcAft>
              <a:buSzPts val="2400"/>
              <a:buChar char="●"/>
            </a:pPr>
            <a:r>
              <a:rPr lang="en" sz="2400"/>
              <a:t>Brains and hearts</a:t>
            </a:r>
            <a:endParaRPr sz="2400"/>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Words of Advice</a:t>
            </a:r>
            <a:endParaRPr/>
          </a:p>
        </p:txBody>
      </p:sp>
      <p:sp>
        <p:nvSpPr>
          <p:cNvPr id="118" name="Google Shape;118;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Be dumb</a:t>
            </a:r>
            <a:endParaRPr sz="2400"/>
          </a:p>
          <a:p>
            <a:pPr indent="-381000" lvl="1" marL="914400" rtl="0" algn="l">
              <a:spcBef>
                <a:spcPts val="0"/>
              </a:spcBef>
              <a:spcAft>
                <a:spcPts val="0"/>
              </a:spcAft>
              <a:buSzPts val="2400"/>
              <a:buChar char="○"/>
            </a:pPr>
            <a:r>
              <a:rPr lang="en" sz="2400"/>
              <a:t>Especially in new fields </a:t>
            </a:r>
            <a:endParaRPr sz="2400"/>
          </a:p>
          <a:p>
            <a:pPr indent="-381000" lvl="0" marL="457200" rtl="0" algn="l">
              <a:spcBef>
                <a:spcPts val="0"/>
              </a:spcBef>
              <a:spcAft>
                <a:spcPts val="0"/>
              </a:spcAft>
              <a:buSzPts val="2400"/>
              <a:buChar char="●"/>
            </a:pPr>
            <a:r>
              <a:rPr lang="en" sz="2400"/>
              <a:t>Data is not objective </a:t>
            </a:r>
            <a:endParaRPr sz="2400"/>
          </a:p>
          <a:p>
            <a:pPr indent="-381000" lvl="0" marL="457200" rtl="0" algn="l">
              <a:spcBef>
                <a:spcPts val="0"/>
              </a:spcBef>
              <a:spcAft>
                <a:spcPts val="0"/>
              </a:spcAft>
              <a:buSzPts val="2400"/>
              <a:buChar char="●"/>
            </a:pPr>
            <a:r>
              <a:rPr lang="en" sz="2400"/>
              <a:t>Data analysis is not always the easiest or best way forward</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Apply for Data+ !</a:t>
            </a:r>
            <a:endParaRPr/>
          </a:p>
        </p:txBody>
      </p:sp>
      <p:sp>
        <p:nvSpPr>
          <p:cNvPr id="124" name="Google Shape;124;p21"/>
          <p:cNvSpPr txBox="1"/>
          <p:nvPr>
            <p:ph idx="1" type="body"/>
          </p:nvPr>
        </p:nvSpPr>
        <p:spPr>
          <a:xfrm>
            <a:off x="387900" y="1405737"/>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5" name="Google Shape;125;p21"/>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126" name="Google Shape;126;p21"/>
          <p:cNvPicPr preferRelativeResize="0"/>
          <p:nvPr/>
        </p:nvPicPr>
        <p:blipFill>
          <a:blip r:embed="rId3">
            <a:alphaModFix/>
          </a:blip>
          <a:stretch>
            <a:fillRect/>
          </a:stretch>
        </p:blipFill>
        <p:spPr>
          <a:xfrm>
            <a:off x="2087825" y="1673725"/>
            <a:ext cx="4822974" cy="2269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