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Michelle Srok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6-07T02:28:23.728">
    <p:pos x="196" y="725"/>
    <p:text>This is interesting, but it's unclear how it fits in with the other aspects of the research question, as it is written. Do some work to explain the incorporation.</p:text>
  </p:cm>
  <p:cm authorId="0" idx="2" dt="2018-06-07T02:26:38.310">
    <p:pos x="196" y="825"/>
    <p:text>You'll want to streamline this to be more precise. Think of a question that you can a) tell someone succinctly when they ask you "what are you working on?" and b) that you can theoretically throw into the title of a PPT slide. One idea would be something like, "How do the aesthetics of online and print media influence the stereotypes, roles, and goals of women?" You can then break down the question into bullet points, i.e. "this means looking at how aeshetics reinforce or challenge stereotypes, how they relate to topics a, b,c, etc."</p:text>
  </p:cm>
  <p:cm authorId="0" idx="3" dt="2018-06-07T02:27:45.327">
    <p:pos x="196" y="925"/>
    <p:text>Good. This can be the "Methodology" slide for your presentation - both WHAT you are doing (#2) as well as HOW (#3). You'll also need a WHY - how does this methodology best serve your purposes, more than another approach?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7f26d38f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7f26d38f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bbeefcb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bbeefcb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7f26d38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f26d38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7f26d38f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7f26d38f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bcd72d2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bcd72d2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7f26d38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7f26d38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bf834a2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bf834a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7f26d38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7f26d38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7f26d38f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7f26d3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7f26d38f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f26d38f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7f26d38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f26d38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7f26d38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7f26d38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7f26d38f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7f26d38f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c18598e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c18598e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bc2ab2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bc2ab2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b01340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b01340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b013408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b013408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b8fb37c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b8fb37c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b8fb37c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b8fb37c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c0c40a61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c0c40a61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b8fb37c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b8fb37c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7f26d38f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f26d38f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kanarinka.com/wp-content/uploads/2015/07/IEEE_Feminist_Data_Visualization.pdf" TargetMode="External"/><Relationship Id="rId4" Type="http://schemas.openxmlformats.org/officeDocument/2006/relationships/hyperlink" Target="https://www.databasic.io/en/" TargetMode="External"/><Relationship Id="rId5" Type="http://schemas.openxmlformats.org/officeDocument/2006/relationships/hyperlink" Target="https://www.tidytextmining.com/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crab.rutgers.edu/~goertzel/pathanal.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document/d/1Mf_t4jlxxnQoCfK7gNIVsLWTBRWJfwcZBEJkSkypxWQ/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7739454" cy="5143500"/>
          </a:xfrm>
          <a:prstGeom prst="rect">
            <a:avLst/>
          </a:prstGeom>
          <a:noFill/>
          <a:ln>
            <a:noFill/>
          </a:ln>
        </p:spPr>
      </p:pic>
      <p:sp>
        <p:nvSpPr>
          <p:cNvPr id="55" name="Google Shape;55;p13"/>
          <p:cNvSpPr txBox="1"/>
          <p:nvPr>
            <p:ph idx="1" type="subTitle"/>
          </p:nvPr>
        </p:nvSpPr>
        <p:spPr>
          <a:xfrm>
            <a:off x="899825" y="17791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Calibri"/>
                <a:ea typeface="Calibri"/>
                <a:cs typeface="Calibri"/>
                <a:sym typeface="Calibri"/>
              </a:rPr>
              <a:t>Data+ 2018: </a:t>
            </a:r>
            <a:endParaRPr b="1" sz="4000">
              <a:latin typeface="Calibri"/>
              <a:ea typeface="Calibri"/>
              <a:cs typeface="Calibri"/>
              <a:sym typeface="Calibri"/>
            </a:endParaRPr>
          </a:p>
          <a:p>
            <a:pPr indent="0" lvl="0" marL="0" rtl="0" algn="ctr">
              <a:spcBef>
                <a:spcPts val="0"/>
              </a:spcBef>
              <a:spcAft>
                <a:spcPts val="0"/>
              </a:spcAft>
              <a:buNone/>
            </a:pPr>
            <a:r>
              <a:rPr b="1" i="1" lang="en">
                <a:latin typeface="Calibri"/>
                <a:ea typeface="Calibri"/>
                <a:cs typeface="Calibri"/>
                <a:sym typeface="Calibri"/>
              </a:rPr>
              <a:t>Women’s Spaces</a:t>
            </a:r>
            <a:endParaRPr b="1" i="1">
              <a:latin typeface="Calibri"/>
              <a:ea typeface="Calibri"/>
              <a:cs typeface="Calibri"/>
              <a:sym typeface="Calibri"/>
            </a:endParaRPr>
          </a:p>
          <a:p>
            <a:pPr indent="0" lvl="0" marL="0" rtl="0" algn="ctr">
              <a:spcBef>
                <a:spcPts val="0"/>
              </a:spcBef>
              <a:spcAft>
                <a:spcPts val="0"/>
              </a:spcAft>
              <a:buNone/>
            </a:pPr>
            <a:r>
              <a:rPr b="1" lang="en" sz="1400">
                <a:latin typeface="Calibri"/>
                <a:ea typeface="Calibri"/>
                <a:cs typeface="Calibri"/>
                <a:sym typeface="Calibri"/>
              </a:rPr>
              <a:t>Dr. Charlotte Sussman</a:t>
            </a:r>
            <a:endParaRPr b="1" sz="1400">
              <a:latin typeface="Calibri"/>
              <a:ea typeface="Calibri"/>
              <a:cs typeface="Calibri"/>
              <a:sym typeface="Calibri"/>
            </a:endParaRPr>
          </a:p>
          <a:p>
            <a:pPr indent="0" lvl="0" marL="0" rtl="0" algn="ctr">
              <a:spcBef>
                <a:spcPts val="0"/>
              </a:spcBef>
              <a:spcAft>
                <a:spcPts val="0"/>
              </a:spcAft>
              <a:buNone/>
            </a:pPr>
            <a:r>
              <a:rPr b="1" lang="en" sz="1400">
                <a:latin typeface="Calibri"/>
                <a:ea typeface="Calibri"/>
                <a:cs typeface="Calibri"/>
                <a:sym typeface="Calibri"/>
              </a:rPr>
              <a:t>Michelle Sroka; Nathan Liang, </a:t>
            </a:r>
            <a:endParaRPr b="1" sz="1400">
              <a:latin typeface="Calibri"/>
              <a:ea typeface="Calibri"/>
              <a:cs typeface="Calibri"/>
              <a:sym typeface="Calibri"/>
            </a:endParaRPr>
          </a:p>
          <a:p>
            <a:pPr indent="0" lvl="0" marL="0" rtl="0" algn="ctr">
              <a:spcBef>
                <a:spcPts val="0"/>
              </a:spcBef>
              <a:spcAft>
                <a:spcPts val="0"/>
              </a:spcAft>
              <a:buNone/>
            </a:pPr>
            <a:r>
              <a:rPr b="1" lang="en" sz="1400">
                <a:latin typeface="Calibri"/>
                <a:ea typeface="Calibri"/>
                <a:cs typeface="Calibri"/>
                <a:sym typeface="Calibri"/>
              </a:rPr>
              <a:t>Alexis Malone &amp; Sandra Luksic</a:t>
            </a:r>
            <a:endParaRPr b="1" sz="1400">
              <a:latin typeface="Calibri"/>
              <a:ea typeface="Calibri"/>
              <a:cs typeface="Calibri"/>
              <a:sym typeface="Calibri"/>
            </a:endParaRPr>
          </a:p>
          <a:p>
            <a:pPr indent="0" lvl="0" marL="0" rtl="0" algn="ctr">
              <a:spcBef>
                <a:spcPts val="0"/>
              </a:spcBef>
              <a:spcAft>
                <a:spcPts val="0"/>
              </a:spcAft>
              <a:buNone/>
            </a:pPr>
            <a:r>
              <a:t/>
            </a:r>
            <a:endParaRPr b="1">
              <a:latin typeface="Calibri"/>
              <a:ea typeface="Calibri"/>
              <a:cs typeface="Calibri"/>
              <a:sym typeface="Calibri"/>
            </a:endParaRPr>
          </a:p>
          <a:p>
            <a:pPr indent="0" lvl="0" marL="0" rtl="0" algn="ctr">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Wednesday </a:t>
            </a:r>
            <a:r>
              <a:rPr lang="en"/>
              <a:t>6/6</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Agenda</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Decide on research questions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Begin using OCR to test out stage one of image analysis (converting HTMLs to PDFs and using Abbyy Fine Reader)</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Met with more DVS people (Eric and Mark), who pointed us towards resources and possible</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Set up meetings with visual research librarian Kelly tomorrow and John Little on Friday</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To Do/Questions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Learn how to webscrape to pull multiple images at once and test for quality control</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Learn more about aesthetics and how it relates to feminism</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Think about presentation next monday</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6/6 Research Questions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1) How do the aesthetics of online and print media (women's magazines and Instagram accounts of females) function as (a) reinforcers or challenges to gender stereotypes; (b) relate to topics such as sex, motherhood, dating, beauty, race, ageing, consumer goods; (c) change how "feminism" and feminist goals are achieved (such as body positivity, sexual health, economic empowerment, diversity, etc)?</a:t>
            </a:r>
            <a:br>
              <a:rPr lang="en" sz="1400"/>
            </a:br>
            <a:r>
              <a:rPr lang="en" sz="1400"/>
              <a:t>(2) </a:t>
            </a:r>
            <a:r>
              <a:rPr lang="en" sz="1400"/>
              <a:t>We will look at color, proportion, race/body aesthetics of social medias as they relate to the text and content/messages of these medias.</a:t>
            </a:r>
            <a:br>
              <a:rPr lang="en" sz="1400"/>
            </a:br>
            <a:r>
              <a:rPr lang="en" sz="1400"/>
              <a:t>(3) Examples of analysis (a) color to word correlations on magazine covers (b) psychological/subliminal theories of color and design (c) how a societal focus on women's appearances connects with a analysis of appearance-theory</a:t>
            </a:r>
            <a:br>
              <a:rPr lang="en" sz="1400"/>
            </a:br>
            <a:r>
              <a:rPr lang="en" sz="1400"/>
              <a:t>(</a:t>
            </a:r>
            <a:r>
              <a:rPr lang="en" sz="1400"/>
              <a:t>4) How 21st century feminist Movement (3rd wave intersectional feminism) uses aesthetics and color to further its goals (for example, how does pink pussy hats, pink Planned Parenthood, pink Breast Cancer awareness relate to all white cover models?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Thursday 6/7</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Agenda</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Refine research questions and define methodology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Work with R to download all magazine covers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Meet with John Little at 11</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Made first draft of presentation and sent to Group 19</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Successfully used R to scrape images off of websites!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To Do/Questions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Meet with Eric to do OCR analysis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Friday </a:t>
            </a:r>
            <a:r>
              <a:rPr lang="en"/>
              <a:t>6/8</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Agenda</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Meet with Group 16, Kelly Wooten (GSF Research Librarian), Stat. Prof Mine</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Summary</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Worked on slides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Collected feminist media info + plans to reach out to women and media researchers @ Duke</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Prof. Mine - consider having a control group</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To Do/Questions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What image recognition software should we use?</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How to make resolution higher on photos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How to use OCR with different text sizes and how to have R recognize similes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b="1" lang="en" sz="1200">
                <a:latin typeface="Calibri"/>
                <a:ea typeface="Calibri"/>
                <a:cs typeface="Calibri"/>
                <a:sym typeface="Calibri"/>
              </a:rPr>
              <a:t>THIS WEEKEND</a:t>
            </a:r>
            <a:endParaRPr b="1"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Familiarize with:</a:t>
            </a:r>
            <a:endParaRPr sz="1200">
              <a:latin typeface="Calibri"/>
              <a:ea typeface="Calibri"/>
              <a:cs typeface="Calibri"/>
              <a:sym typeface="Calibri"/>
            </a:endParaRPr>
          </a:p>
          <a:p>
            <a:pPr indent="-304800" lvl="2" marL="1371600" rtl="0" algn="l">
              <a:spcBef>
                <a:spcPts val="0"/>
              </a:spcBef>
              <a:spcAft>
                <a:spcPts val="0"/>
              </a:spcAft>
              <a:buSzPts val="1200"/>
              <a:buFont typeface="Calibri"/>
              <a:buChar char="■"/>
            </a:pPr>
            <a:r>
              <a:rPr lang="en" sz="1200">
                <a:latin typeface="Calibri"/>
                <a:ea typeface="Calibri"/>
                <a:cs typeface="Calibri"/>
                <a:sym typeface="Calibri"/>
              </a:rPr>
              <a:t>Eric Olsen resources on digital humanities</a:t>
            </a:r>
            <a:endParaRPr sz="1200">
              <a:latin typeface="Calibri"/>
              <a:ea typeface="Calibri"/>
              <a:cs typeface="Calibri"/>
              <a:sym typeface="Calibri"/>
            </a:endParaRPr>
          </a:p>
          <a:p>
            <a:pPr indent="-304800" lvl="2" marL="1371600" rtl="0" algn="l">
              <a:spcBef>
                <a:spcPts val="0"/>
              </a:spcBef>
              <a:spcAft>
                <a:spcPts val="0"/>
              </a:spcAft>
              <a:buSzPts val="1200"/>
              <a:buFont typeface="Calibri"/>
              <a:buChar char="■"/>
            </a:pPr>
            <a:r>
              <a:rPr lang="en" sz="1200">
                <a:latin typeface="Calibri"/>
                <a:ea typeface="Calibri"/>
                <a:cs typeface="Calibri"/>
                <a:sym typeface="Calibri"/>
              </a:rPr>
              <a:t>Text analysis, Image recognition</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 sz="1200">
                <a:latin typeface="Calibri"/>
                <a:ea typeface="Calibri"/>
                <a:cs typeface="Calibri"/>
                <a:sym typeface="Calibri"/>
              </a:rPr>
              <a:t>Work on presentation, call Sunday</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Research to do this weekend! (Please send by Friday night)</a:t>
            </a:r>
            <a:endParaRPr sz="2400"/>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http://www.kanarinka.com/wp-content/uploads/2015/07/IEEE_Feminist_Data_Visualization.pdf</a:t>
            </a:r>
            <a:endParaRPr/>
          </a:p>
          <a:p>
            <a:pPr indent="-342900" lvl="0" marL="457200" rtl="0" algn="l">
              <a:spcBef>
                <a:spcPts val="0"/>
              </a:spcBef>
              <a:spcAft>
                <a:spcPts val="0"/>
              </a:spcAft>
              <a:buSzPts val="1800"/>
              <a:buChar char="-"/>
            </a:pPr>
            <a:r>
              <a:rPr lang="en" u="sng">
                <a:solidFill>
                  <a:schemeClr val="hlink"/>
                </a:solidFill>
                <a:hlinkClick r:id="rId4"/>
              </a:rPr>
              <a:t>https://www.databasic.io/en/</a:t>
            </a:r>
            <a:endParaRPr/>
          </a:p>
          <a:p>
            <a:pPr indent="-342900" lvl="0" marL="457200" rtl="0" algn="l">
              <a:spcBef>
                <a:spcPts val="0"/>
              </a:spcBef>
              <a:spcAft>
                <a:spcPts val="0"/>
              </a:spcAft>
              <a:buSzPts val="1800"/>
              <a:buChar char="-"/>
            </a:pPr>
            <a:r>
              <a:rPr lang="en" u="sng">
                <a:solidFill>
                  <a:schemeClr val="hlink"/>
                </a:solidFill>
                <a:hlinkClick r:id="rId5"/>
              </a:rPr>
              <a:t>https://www.tidytextmining.com/index.html</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3: 6/11 - 6/15</a:t>
            </a:r>
            <a:endParaRPr/>
          </a:p>
        </p:txBody>
      </p:sp>
      <p:sp>
        <p:nvSpPr>
          <p:cNvPr id="138" name="Google Shape;138;p27"/>
          <p:cNvSpPr txBox="1"/>
          <p:nvPr>
            <p:ph idx="1" type="body"/>
          </p:nvPr>
        </p:nvSpPr>
        <p:spPr>
          <a:xfrm>
            <a:off x="270725"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Week 2 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Switched to computer tools for data collection and analysis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Learned basics of R, OCR, and AbbbyFineReader</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Created presentation for next monday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Focused research</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Weekend To Do:</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Background research</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Figure out image resolution web-scraping in R</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Find image recognition</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Week 3 Agenda: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Download magazine images and convert to PDF</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Run images through ABBYYFineReader for text</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Start image analysis?</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 6/18 - 6/22</a:t>
            </a:r>
            <a:endParaRPr/>
          </a:p>
        </p:txBody>
      </p:sp>
      <p:sp>
        <p:nvSpPr>
          <p:cNvPr id="144" name="Google Shape;144;p28"/>
          <p:cNvSpPr txBox="1"/>
          <p:nvPr>
            <p:ph idx="1" type="body"/>
          </p:nvPr>
        </p:nvSpPr>
        <p:spPr>
          <a:xfrm>
            <a:off x="270725"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Week 3 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Manually download magazine covers and transcribe text into .txt files to be fed directly into R</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Familiarize ourselves with R packages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Explore LDA, sentiment analysis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Weekend To Do:</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More background research</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Finish transcription and proofreading</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Facial recognition exploration</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Explore full capabilities of R</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Week 3 Agenda: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Finish coding in R</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Conduct image analyses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Meet with three different groups to discuss LDA approaches</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8E7CC3"/>
        </a:solidFill>
      </p:bgPr>
    </p:bg>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1976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PHILOSOPHICAL &amp; PSYCHOLOGICAL THEORETICAL FRAMEWORK</a:t>
            </a:r>
            <a:endParaRPr b="1" sz="48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are we operationalizing (i.e., measuring and, in qualitative terms, understanding) a women’s space?</a:t>
            </a:r>
            <a:endParaRPr sz="1800"/>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A women’s space is a broad and conceptually multipartite concept. Therefore, we will seek to target specific elements of what we perceive to be indices of the psychosocial boundaries provided to women generally by Western societal schemas and enforcing standards (stereotypes).</a:t>
            </a:r>
            <a:endParaRPr sz="1200">
              <a:latin typeface="Calibri"/>
              <a:ea typeface="Calibri"/>
              <a:cs typeface="Calibri"/>
              <a:sym typeface="Calibri"/>
            </a:endParaRPr>
          </a:p>
          <a:p>
            <a:pPr indent="0" lvl="0" marL="0" rtl="0" algn="l">
              <a:spcBef>
                <a:spcPts val="1600"/>
              </a:spcBef>
              <a:spcAft>
                <a:spcPts val="0"/>
              </a:spcAft>
              <a:buNone/>
            </a:pPr>
            <a:r>
              <a:rPr lang="en" sz="1200">
                <a:latin typeface="Calibri"/>
                <a:ea typeface="Calibri"/>
                <a:cs typeface="Calibri"/>
                <a:sym typeface="Calibri"/>
              </a:rPr>
              <a:t>“Women’s space” is an ambiguous and misleading term that neither includes nor explains our research effectively. A better way to understand what our research is getting at is </a:t>
            </a:r>
            <a:r>
              <a:rPr b="1" lang="en" sz="1400">
                <a:latin typeface="Calibri"/>
                <a:ea typeface="Calibri"/>
                <a:cs typeface="Calibri"/>
                <a:sym typeface="Calibri"/>
              </a:rPr>
              <a:t>what women are currently allowed and therefore encouraged to be</a:t>
            </a:r>
            <a:r>
              <a:rPr lang="en" sz="1200">
                <a:latin typeface="Calibri"/>
                <a:ea typeface="Calibri"/>
                <a:cs typeface="Calibri"/>
                <a:sym typeface="Calibri"/>
              </a:rPr>
              <a:t> (to be being loosely defined physically/figuratively). To understand this vast idea, </a:t>
            </a:r>
            <a:r>
              <a:rPr b="1" lang="en" sz="1400">
                <a:latin typeface="Calibri"/>
                <a:ea typeface="Calibri"/>
                <a:cs typeface="Calibri"/>
                <a:sym typeface="Calibri"/>
              </a:rPr>
              <a:t>we are collecting data on various indices of women’s societal portrayal under the assumption that magazine cover portrayals epitomize societal standards of Western female existence</a:t>
            </a:r>
            <a:r>
              <a:rPr lang="en" sz="1200">
                <a:latin typeface="Calibri"/>
                <a:ea typeface="Calibri"/>
                <a:cs typeface="Calibri"/>
                <a:sym typeface="Calibri"/>
              </a:rPr>
              <a:t>. </a:t>
            </a:r>
            <a:endParaRPr sz="1200">
              <a:latin typeface="Calibri"/>
              <a:ea typeface="Calibri"/>
              <a:cs typeface="Calibri"/>
              <a:sym typeface="Calibri"/>
            </a:endParaRPr>
          </a:p>
          <a:p>
            <a:pPr indent="0" lvl="0" marL="0" rtl="0" algn="l">
              <a:spcBef>
                <a:spcPts val="1600"/>
              </a:spcBef>
              <a:spcAft>
                <a:spcPts val="1600"/>
              </a:spcAft>
              <a:buClr>
                <a:schemeClr val="dk1"/>
              </a:buClr>
              <a:buSzPts val="1100"/>
              <a:buFont typeface="Arial"/>
              <a:buNone/>
            </a:pPr>
            <a:r>
              <a:t/>
            </a:r>
            <a:endParaRPr sz="1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Objectives/Research Questions</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1600"/>
              </a:spcBef>
              <a:spcAft>
                <a:spcPts val="0"/>
              </a:spcAft>
              <a:buNone/>
            </a:pPr>
            <a:r>
              <a:t/>
            </a:r>
            <a:endParaRPr sz="1200">
              <a:latin typeface="Calibri"/>
              <a:ea typeface="Calibri"/>
              <a:cs typeface="Calibri"/>
              <a:sym typeface="Calibri"/>
            </a:endParaRPr>
          </a:p>
          <a:p>
            <a:pPr indent="0" lvl="0" marL="0" rtl="0" algn="l">
              <a:spcBef>
                <a:spcPts val="1600"/>
              </a:spcBef>
              <a:spcAft>
                <a:spcPts val="0"/>
              </a:spcAft>
              <a:buNone/>
            </a:pPr>
            <a:r>
              <a:t/>
            </a:r>
            <a:endParaRPr sz="1200">
              <a:latin typeface="Calibri"/>
              <a:ea typeface="Calibri"/>
              <a:cs typeface="Calibri"/>
              <a:sym typeface="Calibri"/>
            </a:endParaRPr>
          </a:p>
          <a:p>
            <a:pPr indent="-304800" lvl="0" marL="457200" rtl="0" algn="l">
              <a:spcBef>
                <a:spcPts val="1600"/>
              </a:spcBef>
              <a:spcAft>
                <a:spcPts val="0"/>
              </a:spcAft>
              <a:buSzPts val="1200"/>
              <a:buFont typeface="Calibri"/>
              <a:buAutoNum type="arabicPeriod"/>
            </a:pPr>
            <a:r>
              <a:rPr lang="en" sz="1200">
                <a:latin typeface="Calibri"/>
                <a:ea typeface="Calibri"/>
                <a:cs typeface="Calibri"/>
                <a:sym typeface="Calibri"/>
              </a:rPr>
              <a:t>Is, and if so, how, is color an enforcer of women’s psychosocial imprisonment in male-defined standards?</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How are sexuality, fashion, age, identity, etc. predictors of women’s success? (as represented by magazine sales,/popularity ratings, etc.  under the assumption that women who want to be successful or successful at </a:t>
            </a:r>
            <a:r>
              <a:rPr lang="en" sz="1200" u="sng">
                <a:latin typeface="Calibri"/>
                <a:ea typeface="Calibri"/>
                <a:cs typeface="Calibri"/>
                <a:sym typeface="Calibri"/>
              </a:rPr>
              <a:t> x </a:t>
            </a:r>
            <a:r>
              <a:rPr lang="en" sz="1200">
                <a:latin typeface="Calibri"/>
                <a:ea typeface="Calibri"/>
                <a:cs typeface="Calibri"/>
                <a:sym typeface="Calibri"/>
              </a:rPr>
              <a:t> would be reading magazine </a:t>
            </a:r>
            <a:r>
              <a:rPr lang="en" sz="1200" u="sng">
                <a:latin typeface="Calibri"/>
                <a:ea typeface="Calibri"/>
                <a:cs typeface="Calibri"/>
                <a:sym typeface="Calibri"/>
              </a:rPr>
              <a:t>a,b,c</a:t>
            </a:r>
            <a:endParaRPr sz="1200" u="sng">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How are the variables we are measuring inter-related? Should we establish a path analysis? See: </a:t>
            </a:r>
            <a:r>
              <a:rPr lang="en" sz="1200" u="sng">
                <a:solidFill>
                  <a:schemeClr val="hlink"/>
                </a:solidFill>
                <a:latin typeface="Calibri"/>
                <a:ea typeface="Calibri"/>
                <a:cs typeface="Calibri"/>
                <a:sym typeface="Calibri"/>
                <a:hlinkClick r:id="rId3"/>
              </a:rPr>
              <a:t>http://crab.rutgers.edu/~goertzel/pathanal.htm</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What, if any, variables mediate predictive relationships?</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How do the IVs we measure portray a women’s space, and how does that compare to what the literature suggests? (We would be doing basically a reverse-rev-of-lit)</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976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167" name="Google Shape;16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“Feminine” colors will predict greater female viewership and higher magazine popularity ratings</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lang="en" sz="1200">
                <a:latin typeface="Calibri"/>
                <a:ea typeface="Calibri"/>
                <a:cs typeface="Calibri"/>
                <a:sym typeface="Calibri"/>
              </a:rPr>
              <a:t>TBD</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(Relaxed) ETA to completion: 10 weeks</a:t>
            </a:r>
            <a:endParaRPr/>
          </a:p>
        </p:txBody>
      </p:sp>
      <p:sp>
        <p:nvSpPr>
          <p:cNvPr id="173" name="Google Shape;17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Calibri"/>
                <a:ea typeface="Calibri"/>
                <a:cs typeface="Calibri"/>
                <a:sym typeface="Calibri"/>
              </a:rPr>
              <a:t>Week 1 (Identifying research topic and approach):</a:t>
            </a:r>
            <a:r>
              <a:rPr lang="en" sz="1200">
                <a:latin typeface="Calibri"/>
                <a:ea typeface="Calibri"/>
                <a:cs typeface="Calibri"/>
                <a:sym typeface="Calibri"/>
              </a:rPr>
              <a:t> Orientation ⇒ establish conceptual framework ⇒ experimental design ⇒ variables ⇒ coding scheme </a:t>
            </a:r>
            <a:endParaRPr sz="1200">
              <a:latin typeface="Calibri"/>
              <a:ea typeface="Calibri"/>
              <a:cs typeface="Calibri"/>
              <a:sym typeface="Calibri"/>
            </a:endParaRPr>
          </a:p>
          <a:p>
            <a:pPr indent="0" lvl="0" marL="0" rtl="0" algn="l">
              <a:lnSpc>
                <a:spcPct val="100000"/>
              </a:lnSpc>
              <a:spcBef>
                <a:spcPts val="1600"/>
              </a:spcBef>
              <a:spcAft>
                <a:spcPts val="0"/>
              </a:spcAft>
              <a:buNone/>
            </a:pPr>
            <a:r>
              <a:rPr b="1" lang="en" sz="1200">
                <a:latin typeface="Calibri"/>
                <a:ea typeface="Calibri"/>
                <a:cs typeface="Calibri"/>
                <a:sym typeface="Calibri"/>
              </a:rPr>
              <a:t>Week 2 (Preliminary data collection)</a:t>
            </a:r>
            <a:r>
              <a:rPr lang="en" sz="1200">
                <a:latin typeface="Calibri"/>
                <a:ea typeface="Calibri"/>
                <a:cs typeface="Calibri"/>
                <a:sym typeface="Calibri"/>
              </a:rPr>
              <a:t>: Get access to all the magazines we need, decide on publication year range. Conduct a three-way test run to compare gauge the consistency of responses. Begin coding, establish clearer methodology (if we run into high response variance) and timeline based on magazine/cover analysis completion duration, troubleshoot as necessary.</a:t>
            </a:r>
            <a:endParaRPr sz="1200">
              <a:latin typeface="Calibri"/>
              <a:ea typeface="Calibri"/>
              <a:cs typeface="Calibri"/>
              <a:sym typeface="Calibri"/>
            </a:endParaRPr>
          </a:p>
          <a:p>
            <a:pPr indent="0" lvl="0" marL="0" rtl="0" algn="l">
              <a:lnSpc>
                <a:spcPct val="100000"/>
              </a:lnSpc>
              <a:spcBef>
                <a:spcPts val="1600"/>
              </a:spcBef>
              <a:spcAft>
                <a:spcPts val="0"/>
              </a:spcAft>
              <a:buNone/>
            </a:pPr>
            <a:r>
              <a:rPr b="1" lang="en" sz="1200">
                <a:latin typeface="Calibri"/>
                <a:ea typeface="Calibri"/>
                <a:cs typeface="Calibri"/>
                <a:sym typeface="Calibri"/>
              </a:rPr>
              <a:t>Week 3-5 (First-round data collection)</a:t>
            </a:r>
            <a:r>
              <a:rPr lang="en" sz="1200">
                <a:latin typeface="Calibri"/>
                <a:ea typeface="Calibri"/>
                <a:cs typeface="Calibri"/>
                <a:sym typeface="Calibri"/>
              </a:rPr>
              <a:t>: Finish image analysis variables and secure OCR technology to enable textual analyses--we may not have time to do visual and textual analyses for each magazine together, probably will have to do them separately.</a:t>
            </a:r>
            <a:endParaRPr sz="1200">
              <a:latin typeface="Calibri"/>
              <a:ea typeface="Calibri"/>
              <a:cs typeface="Calibri"/>
              <a:sym typeface="Calibri"/>
            </a:endParaRPr>
          </a:p>
          <a:p>
            <a:pPr indent="0" lvl="0" marL="0" rtl="0" algn="l">
              <a:lnSpc>
                <a:spcPct val="100000"/>
              </a:lnSpc>
              <a:spcBef>
                <a:spcPts val="1600"/>
              </a:spcBef>
              <a:spcAft>
                <a:spcPts val="0"/>
              </a:spcAft>
              <a:buNone/>
            </a:pPr>
            <a:r>
              <a:rPr b="1" lang="en" sz="1200">
                <a:latin typeface="Calibri"/>
                <a:ea typeface="Calibri"/>
                <a:cs typeface="Calibri"/>
                <a:sym typeface="Calibri"/>
              </a:rPr>
              <a:t>Week 6-8 (Second-round data collection)</a:t>
            </a:r>
            <a:r>
              <a:rPr lang="en" sz="1200">
                <a:latin typeface="Calibri"/>
                <a:ea typeface="Calibri"/>
                <a:cs typeface="Calibri"/>
                <a:sym typeface="Calibri"/>
              </a:rPr>
              <a:t>: Finish textual analysis and color-extracting of images (we’re gonna have to either manually do this--last option--or just recruit some help in reformatting pre-existing .php code to do what we want). Clean dataset.csv in excel/r.</a:t>
            </a:r>
            <a:endParaRPr sz="1200">
              <a:latin typeface="Calibri"/>
              <a:ea typeface="Calibri"/>
              <a:cs typeface="Calibri"/>
              <a:sym typeface="Calibri"/>
            </a:endParaRPr>
          </a:p>
          <a:p>
            <a:pPr indent="0" lvl="0" marL="0" rtl="0" algn="l">
              <a:lnSpc>
                <a:spcPct val="100000"/>
              </a:lnSpc>
              <a:spcBef>
                <a:spcPts val="1600"/>
              </a:spcBef>
              <a:spcAft>
                <a:spcPts val="0"/>
              </a:spcAft>
              <a:buNone/>
            </a:pPr>
            <a:r>
              <a:rPr b="1" lang="en" sz="1200">
                <a:latin typeface="Calibri"/>
                <a:ea typeface="Calibri"/>
                <a:cs typeface="Calibri"/>
                <a:sym typeface="Calibri"/>
              </a:rPr>
              <a:t>Week 9 (Statistical Analysis)</a:t>
            </a:r>
            <a:r>
              <a:rPr lang="en" sz="1200">
                <a:latin typeface="Calibri"/>
                <a:ea typeface="Calibri"/>
                <a:cs typeface="Calibri"/>
                <a:sym typeface="Calibri"/>
              </a:rPr>
              <a:t>: Conduct all statistical analyses and respond to research questions/hypotheses. Draft results.</a:t>
            </a:r>
            <a:endParaRPr sz="1200">
              <a:latin typeface="Calibri"/>
              <a:ea typeface="Calibri"/>
              <a:cs typeface="Calibri"/>
              <a:sym typeface="Calibri"/>
            </a:endParaRPr>
          </a:p>
          <a:p>
            <a:pPr indent="0" lvl="0" marL="0" rtl="0" algn="l">
              <a:lnSpc>
                <a:spcPct val="100000"/>
              </a:lnSpc>
              <a:spcBef>
                <a:spcPts val="1600"/>
              </a:spcBef>
              <a:spcAft>
                <a:spcPts val="1600"/>
              </a:spcAft>
              <a:buNone/>
            </a:pPr>
            <a:r>
              <a:rPr b="1" lang="en" sz="1200">
                <a:latin typeface="Calibri"/>
                <a:ea typeface="Calibri"/>
                <a:cs typeface="Calibri"/>
                <a:sym typeface="Calibri"/>
              </a:rPr>
              <a:t>Week </a:t>
            </a:r>
            <a:r>
              <a:rPr b="1" lang="en" sz="1200">
                <a:latin typeface="Calibri"/>
                <a:ea typeface="Calibri"/>
                <a:cs typeface="Calibri"/>
                <a:sym typeface="Calibri"/>
              </a:rPr>
              <a:t>10 (Presentation)</a:t>
            </a:r>
            <a:r>
              <a:rPr lang="en" sz="1200">
                <a:latin typeface="Calibri"/>
                <a:ea typeface="Calibri"/>
                <a:cs typeface="Calibri"/>
                <a:sym typeface="Calibri"/>
              </a:rPr>
              <a:t>: Present poster board and get published!!! :)</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(Accelerated) ETA to completion: 8 weeks</a:t>
            </a:r>
            <a:endParaRPr/>
          </a:p>
        </p:txBody>
      </p:sp>
      <p:sp>
        <p:nvSpPr>
          <p:cNvPr id="179" name="Google Shape;17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Calibri"/>
                <a:ea typeface="Calibri"/>
                <a:cs typeface="Calibri"/>
                <a:sym typeface="Calibri"/>
              </a:rPr>
              <a:t>Week 1 (Identifying research topic and approach):</a:t>
            </a:r>
            <a:r>
              <a:rPr lang="en" sz="1200">
                <a:latin typeface="Calibri"/>
                <a:ea typeface="Calibri"/>
                <a:cs typeface="Calibri"/>
                <a:sym typeface="Calibri"/>
              </a:rPr>
              <a:t> Orientation ⇒ establish conceptual framework ⇒ experimental design ⇒ variables ⇒ coding scheme </a:t>
            </a:r>
            <a:endParaRPr sz="1200">
              <a:latin typeface="Calibri"/>
              <a:ea typeface="Calibri"/>
              <a:cs typeface="Calibri"/>
              <a:sym typeface="Calibri"/>
            </a:endParaRPr>
          </a:p>
          <a:p>
            <a:pPr indent="0" lvl="0" marL="0" rtl="0" algn="l">
              <a:lnSpc>
                <a:spcPct val="100000"/>
              </a:lnSpc>
              <a:spcBef>
                <a:spcPts val="1600"/>
              </a:spcBef>
              <a:spcAft>
                <a:spcPts val="0"/>
              </a:spcAft>
              <a:buNone/>
            </a:pPr>
            <a:r>
              <a:rPr b="1" lang="en" sz="1200">
                <a:latin typeface="Calibri"/>
                <a:ea typeface="Calibri"/>
                <a:cs typeface="Calibri"/>
                <a:sym typeface="Calibri"/>
              </a:rPr>
              <a:t>Week 2-6 (Data collection)</a:t>
            </a:r>
            <a:r>
              <a:rPr lang="en" sz="1200">
                <a:latin typeface="Calibri"/>
                <a:ea typeface="Calibri"/>
                <a:cs typeface="Calibri"/>
                <a:sym typeface="Calibri"/>
              </a:rPr>
              <a:t>: Get access to all the magazines we need, decide on publication year range. Conduct a three-way test run to compare gauge the consistency of responses. Begin coding, establish clearer methodology (if we run into high response variance) and timeline based on magazine/cover analysis completion duration, troubleshoot as necessary. Finish image analysis variables and secure OCR technology to enable textual analyses--we may not have time to do visual and textual analyses for each magazine together, probably will have to do them separately. Finish textual analysis and color-extracting of images (we’re gonna have to either manually do this--last option--or just recruit some help in reformatting pre-existing .php code to do what we want). Clean dataset.csv in excel/r.</a:t>
            </a:r>
            <a:endParaRPr sz="1200">
              <a:latin typeface="Calibri"/>
              <a:ea typeface="Calibri"/>
              <a:cs typeface="Calibri"/>
              <a:sym typeface="Calibri"/>
            </a:endParaRPr>
          </a:p>
          <a:p>
            <a:pPr indent="0" lvl="0" marL="0" rtl="0" algn="l">
              <a:lnSpc>
                <a:spcPct val="100000"/>
              </a:lnSpc>
              <a:spcBef>
                <a:spcPts val="1600"/>
              </a:spcBef>
              <a:spcAft>
                <a:spcPts val="0"/>
              </a:spcAft>
              <a:buNone/>
            </a:pPr>
            <a:r>
              <a:rPr b="1" lang="en" sz="1200">
                <a:latin typeface="Calibri"/>
                <a:ea typeface="Calibri"/>
                <a:cs typeface="Calibri"/>
                <a:sym typeface="Calibri"/>
              </a:rPr>
              <a:t>Week 7 (Statistical Analysis)</a:t>
            </a:r>
            <a:r>
              <a:rPr lang="en" sz="1200">
                <a:latin typeface="Calibri"/>
                <a:ea typeface="Calibri"/>
                <a:cs typeface="Calibri"/>
                <a:sym typeface="Calibri"/>
              </a:rPr>
              <a:t>: Conduct all statistical analyses and respond to research questions/hypotheses. Draft results.</a:t>
            </a:r>
            <a:endParaRPr sz="1200">
              <a:latin typeface="Calibri"/>
              <a:ea typeface="Calibri"/>
              <a:cs typeface="Calibri"/>
              <a:sym typeface="Calibri"/>
            </a:endParaRPr>
          </a:p>
          <a:p>
            <a:pPr indent="0" lvl="0" marL="0" rtl="0" algn="l">
              <a:lnSpc>
                <a:spcPct val="100000"/>
              </a:lnSpc>
              <a:spcBef>
                <a:spcPts val="1600"/>
              </a:spcBef>
              <a:spcAft>
                <a:spcPts val="1600"/>
              </a:spcAft>
              <a:buNone/>
            </a:pPr>
            <a:r>
              <a:rPr b="1" lang="en" sz="1200">
                <a:latin typeface="Calibri"/>
                <a:ea typeface="Calibri"/>
                <a:cs typeface="Calibri"/>
                <a:sym typeface="Calibri"/>
              </a:rPr>
              <a:t>Week 8-10 (Exploratory Analyses and Presentation)</a:t>
            </a:r>
            <a:r>
              <a:rPr lang="en" sz="1200">
                <a:latin typeface="Calibri"/>
                <a:ea typeface="Calibri"/>
                <a:cs typeface="Calibri"/>
                <a:sym typeface="Calibri"/>
              </a:rPr>
              <a:t>: Explore other avenues of potential research to better develop understanding of current vs/ ideal women’s world (space). Present poster board and get published!!! :)</a:t>
            </a:r>
            <a:endParaRPr sz="1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5"/>
          <p:cNvSpPr txBox="1"/>
          <p:nvPr/>
        </p:nvSpPr>
        <p:spPr>
          <a:xfrm>
            <a:off x="311700" y="-8837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Calibri"/>
                <a:ea typeface="Calibri"/>
                <a:cs typeface="Calibri"/>
                <a:sym typeface="Calibri"/>
              </a:rPr>
              <a:t>Theoretical Model (Structural Equation Modeling)</a:t>
            </a:r>
            <a:endParaRPr sz="1800">
              <a:solidFill>
                <a:srgbClr val="000000"/>
              </a:solidFill>
              <a:latin typeface="Calibri"/>
              <a:ea typeface="Calibri"/>
              <a:cs typeface="Calibri"/>
              <a:sym typeface="Calibri"/>
            </a:endParaRPr>
          </a:p>
        </p:txBody>
      </p:sp>
      <p:sp>
        <p:nvSpPr>
          <p:cNvPr id="185" name="Google Shape;185;p35"/>
          <p:cNvSpPr txBox="1"/>
          <p:nvPr/>
        </p:nvSpPr>
        <p:spPr>
          <a:xfrm>
            <a:off x="325925" y="4843925"/>
            <a:ext cx="95712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alibri"/>
                <a:ea typeface="Calibri"/>
                <a:cs typeface="Calibri"/>
                <a:sym typeface="Calibri"/>
              </a:rPr>
              <a:t>*This model will be individually applied to each magazine with the exception of ANOVA, which will be done across magazine—&gt;i.e., we will be comparing averages of the same variable across magazines</a:t>
            </a:r>
            <a:endParaRPr sz="800">
              <a:latin typeface="Calibri"/>
              <a:ea typeface="Calibri"/>
              <a:cs typeface="Calibri"/>
              <a:sym typeface="Calibri"/>
            </a:endParaRPr>
          </a:p>
        </p:txBody>
      </p:sp>
      <p:cxnSp>
        <p:nvCxnSpPr>
          <p:cNvPr id="186" name="Google Shape;186;p35"/>
          <p:cNvCxnSpPr>
            <a:stCxn id="187" idx="1"/>
            <a:endCxn id="188" idx="6"/>
          </p:cNvCxnSpPr>
          <p:nvPr/>
        </p:nvCxnSpPr>
        <p:spPr>
          <a:xfrm rot="10800000">
            <a:off x="4726547" y="3218321"/>
            <a:ext cx="742500" cy="0"/>
          </a:xfrm>
          <a:prstGeom prst="straightConnector1">
            <a:avLst/>
          </a:prstGeom>
          <a:noFill/>
          <a:ln cap="flat" cmpd="sng" w="9525">
            <a:solidFill>
              <a:srgbClr val="595959"/>
            </a:solidFill>
            <a:prstDash val="solid"/>
            <a:round/>
            <a:headEnd len="med" w="med" type="triangle"/>
            <a:tailEnd len="med" w="med" type="triangle"/>
          </a:ln>
        </p:spPr>
      </p:cxnSp>
      <p:sp>
        <p:nvSpPr>
          <p:cNvPr id="187" name="Google Shape;187;p35"/>
          <p:cNvSpPr/>
          <p:nvPr/>
        </p:nvSpPr>
        <p:spPr>
          <a:xfrm>
            <a:off x="5469047" y="2761571"/>
            <a:ext cx="904500" cy="9135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HSL Color Codes for 10 most frequent colors</a:t>
            </a:r>
            <a:endParaRPr sz="1000">
              <a:latin typeface="Calibri"/>
              <a:ea typeface="Calibri"/>
              <a:cs typeface="Calibri"/>
              <a:sym typeface="Calibri"/>
            </a:endParaRPr>
          </a:p>
        </p:txBody>
      </p:sp>
      <p:sp>
        <p:nvSpPr>
          <p:cNvPr id="189" name="Google Shape;189;p35"/>
          <p:cNvSpPr/>
          <p:nvPr/>
        </p:nvSpPr>
        <p:spPr>
          <a:xfrm>
            <a:off x="1261850" y="2144900"/>
            <a:ext cx="1268400" cy="3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Lipstick Score</a:t>
            </a:r>
            <a:endParaRPr sz="1000">
              <a:latin typeface="Calibri"/>
              <a:ea typeface="Calibri"/>
              <a:cs typeface="Calibri"/>
              <a:sym typeface="Calibri"/>
            </a:endParaRPr>
          </a:p>
        </p:txBody>
      </p:sp>
      <p:sp>
        <p:nvSpPr>
          <p:cNvPr id="190" name="Google Shape;190;p35"/>
          <p:cNvSpPr/>
          <p:nvPr/>
        </p:nvSpPr>
        <p:spPr>
          <a:xfrm>
            <a:off x="1261842" y="2753730"/>
            <a:ext cx="1268400" cy="3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Eye Makeup Score</a:t>
            </a:r>
            <a:endParaRPr sz="1000">
              <a:latin typeface="Calibri"/>
              <a:ea typeface="Calibri"/>
              <a:cs typeface="Calibri"/>
              <a:sym typeface="Calibri"/>
            </a:endParaRPr>
          </a:p>
        </p:txBody>
      </p:sp>
      <p:sp>
        <p:nvSpPr>
          <p:cNvPr id="191" name="Google Shape;191;p35"/>
          <p:cNvSpPr/>
          <p:nvPr/>
        </p:nvSpPr>
        <p:spPr>
          <a:xfrm>
            <a:off x="1261850" y="4003350"/>
            <a:ext cx="1268400" cy="3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Manifest V</a:t>
            </a:r>
            <a:r>
              <a:rPr lang="en" sz="1000">
                <a:latin typeface="Calibri"/>
                <a:ea typeface="Calibri"/>
                <a:cs typeface="Calibri"/>
                <a:sym typeface="Calibri"/>
              </a:rPr>
              <a:t>ariable n</a:t>
            </a:r>
            <a:endParaRPr sz="1000">
              <a:latin typeface="Calibri"/>
              <a:ea typeface="Calibri"/>
              <a:cs typeface="Calibri"/>
              <a:sym typeface="Calibri"/>
            </a:endParaRPr>
          </a:p>
        </p:txBody>
      </p:sp>
      <p:cxnSp>
        <p:nvCxnSpPr>
          <p:cNvPr id="192" name="Google Shape;192;p35"/>
          <p:cNvCxnSpPr>
            <a:stCxn id="188" idx="0"/>
            <a:endCxn id="189" idx="3"/>
          </p:cNvCxnSpPr>
          <p:nvPr/>
        </p:nvCxnSpPr>
        <p:spPr>
          <a:xfrm rot="10800000">
            <a:off x="2530157" y="2297066"/>
            <a:ext cx="1218900" cy="717900"/>
          </a:xfrm>
          <a:prstGeom prst="straightConnector1">
            <a:avLst/>
          </a:prstGeom>
          <a:noFill/>
          <a:ln cap="flat" cmpd="sng" w="9525">
            <a:solidFill>
              <a:srgbClr val="595959"/>
            </a:solidFill>
            <a:prstDash val="solid"/>
            <a:round/>
            <a:headEnd len="med" w="med" type="none"/>
            <a:tailEnd len="med" w="med" type="triangle"/>
          </a:ln>
        </p:spPr>
      </p:cxnSp>
      <p:cxnSp>
        <p:nvCxnSpPr>
          <p:cNvPr id="193" name="Google Shape;193;p35"/>
          <p:cNvCxnSpPr>
            <a:stCxn id="188" idx="1"/>
            <a:endCxn id="190" idx="3"/>
          </p:cNvCxnSpPr>
          <p:nvPr/>
        </p:nvCxnSpPr>
        <p:spPr>
          <a:xfrm rot="10800000">
            <a:off x="2530124" y="2905940"/>
            <a:ext cx="527700" cy="168600"/>
          </a:xfrm>
          <a:prstGeom prst="straightConnector1">
            <a:avLst/>
          </a:prstGeom>
          <a:noFill/>
          <a:ln cap="flat" cmpd="sng" w="9525">
            <a:solidFill>
              <a:srgbClr val="595959"/>
            </a:solidFill>
            <a:prstDash val="solid"/>
            <a:round/>
            <a:headEnd len="med" w="med" type="none"/>
            <a:tailEnd len="med" w="med" type="triangle"/>
          </a:ln>
        </p:spPr>
      </p:cxnSp>
      <p:cxnSp>
        <p:nvCxnSpPr>
          <p:cNvPr id="194" name="Google Shape;194;p35"/>
          <p:cNvCxnSpPr>
            <a:stCxn id="188" idx="4"/>
            <a:endCxn id="191" idx="3"/>
          </p:cNvCxnSpPr>
          <p:nvPr/>
        </p:nvCxnSpPr>
        <p:spPr>
          <a:xfrm flipH="1">
            <a:off x="2530157" y="3421766"/>
            <a:ext cx="1218900" cy="733800"/>
          </a:xfrm>
          <a:prstGeom prst="straightConnector1">
            <a:avLst/>
          </a:prstGeom>
          <a:noFill/>
          <a:ln cap="flat" cmpd="sng" w="9525">
            <a:solidFill>
              <a:srgbClr val="595959"/>
            </a:solidFill>
            <a:prstDash val="solid"/>
            <a:round/>
            <a:headEnd len="med" w="med" type="none"/>
            <a:tailEnd len="med" w="med" type="triangle"/>
          </a:ln>
        </p:spPr>
      </p:cxnSp>
      <p:sp>
        <p:nvSpPr>
          <p:cNvPr id="195" name="Google Shape;195;p35"/>
          <p:cNvSpPr/>
          <p:nvPr/>
        </p:nvSpPr>
        <p:spPr>
          <a:xfrm>
            <a:off x="1261850" y="3378536"/>
            <a:ext cx="1268400" cy="30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Sex Appeal Score</a:t>
            </a:r>
            <a:endParaRPr sz="1000">
              <a:latin typeface="Calibri"/>
              <a:ea typeface="Calibri"/>
              <a:cs typeface="Calibri"/>
              <a:sym typeface="Calibri"/>
            </a:endParaRPr>
          </a:p>
        </p:txBody>
      </p:sp>
      <p:cxnSp>
        <p:nvCxnSpPr>
          <p:cNvPr id="196" name="Google Shape;196;p35"/>
          <p:cNvCxnSpPr>
            <a:stCxn id="188" idx="3"/>
            <a:endCxn id="195" idx="3"/>
          </p:cNvCxnSpPr>
          <p:nvPr/>
        </p:nvCxnSpPr>
        <p:spPr>
          <a:xfrm flipH="1">
            <a:off x="2530124" y="3362191"/>
            <a:ext cx="527700" cy="168600"/>
          </a:xfrm>
          <a:prstGeom prst="straightConnector1">
            <a:avLst/>
          </a:prstGeom>
          <a:noFill/>
          <a:ln cap="flat" cmpd="sng" w="9525">
            <a:solidFill>
              <a:srgbClr val="595959"/>
            </a:solidFill>
            <a:prstDash val="solid"/>
            <a:round/>
            <a:headEnd len="med" w="med" type="none"/>
            <a:tailEnd len="med" w="med" type="triangle"/>
          </a:ln>
        </p:spPr>
      </p:cxnSp>
      <p:cxnSp>
        <p:nvCxnSpPr>
          <p:cNvPr id="197" name="Google Shape;197;p35"/>
          <p:cNvCxnSpPr>
            <a:stCxn id="189" idx="3"/>
            <a:endCxn id="189" idx="0"/>
          </p:cNvCxnSpPr>
          <p:nvPr/>
        </p:nvCxnSpPr>
        <p:spPr>
          <a:xfrm rot="10800000">
            <a:off x="1896050" y="2144750"/>
            <a:ext cx="634200" cy="152400"/>
          </a:xfrm>
          <a:prstGeom prst="curvedConnector4">
            <a:avLst>
              <a:gd fmla="val -37547" name="adj1"/>
              <a:gd fmla="val 256152" name="adj2"/>
            </a:avLst>
          </a:prstGeom>
          <a:noFill/>
          <a:ln cap="flat" cmpd="sng" w="9525">
            <a:solidFill>
              <a:srgbClr val="595959"/>
            </a:solidFill>
            <a:prstDash val="solid"/>
            <a:round/>
            <a:headEnd len="med" w="med" type="triangle"/>
            <a:tailEnd len="med" w="med" type="triangle"/>
          </a:ln>
        </p:spPr>
      </p:cxnSp>
      <p:sp>
        <p:nvSpPr>
          <p:cNvPr id="198" name="Google Shape;198;p35"/>
          <p:cNvSpPr/>
          <p:nvPr/>
        </p:nvSpPr>
        <p:spPr>
          <a:xfrm>
            <a:off x="2183608" y="1785750"/>
            <a:ext cx="272700" cy="266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e</a:t>
            </a:r>
            <a:r>
              <a:rPr baseline="-25000" lang="en" sz="800">
                <a:latin typeface="Calibri"/>
                <a:ea typeface="Calibri"/>
                <a:cs typeface="Calibri"/>
                <a:sym typeface="Calibri"/>
              </a:rPr>
              <a:t>1</a:t>
            </a:r>
            <a:endParaRPr baseline="-25000" sz="800">
              <a:latin typeface="Calibri"/>
              <a:ea typeface="Calibri"/>
              <a:cs typeface="Calibri"/>
              <a:sym typeface="Calibri"/>
            </a:endParaRPr>
          </a:p>
        </p:txBody>
      </p:sp>
      <p:cxnSp>
        <p:nvCxnSpPr>
          <p:cNvPr id="199" name="Google Shape;199;p35"/>
          <p:cNvCxnSpPr>
            <a:stCxn id="190" idx="3"/>
            <a:endCxn id="190" idx="0"/>
          </p:cNvCxnSpPr>
          <p:nvPr/>
        </p:nvCxnSpPr>
        <p:spPr>
          <a:xfrm rot="10800000">
            <a:off x="1896042" y="2753580"/>
            <a:ext cx="634200" cy="152400"/>
          </a:xfrm>
          <a:prstGeom prst="curvedConnector4">
            <a:avLst>
              <a:gd fmla="val -37547" name="adj1"/>
              <a:gd fmla="val 256152" name="adj2"/>
            </a:avLst>
          </a:prstGeom>
          <a:noFill/>
          <a:ln cap="flat" cmpd="sng" w="9525">
            <a:solidFill>
              <a:srgbClr val="595959"/>
            </a:solidFill>
            <a:prstDash val="solid"/>
            <a:round/>
            <a:headEnd len="med" w="med" type="triangle"/>
            <a:tailEnd len="med" w="med" type="triangle"/>
          </a:ln>
        </p:spPr>
      </p:cxnSp>
      <p:sp>
        <p:nvSpPr>
          <p:cNvPr id="200" name="Google Shape;200;p35"/>
          <p:cNvSpPr/>
          <p:nvPr/>
        </p:nvSpPr>
        <p:spPr>
          <a:xfrm>
            <a:off x="2319290" y="2468279"/>
            <a:ext cx="272700" cy="266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e</a:t>
            </a:r>
            <a:r>
              <a:rPr baseline="-25000" lang="en" sz="800">
                <a:latin typeface="Calibri"/>
                <a:ea typeface="Calibri"/>
                <a:cs typeface="Calibri"/>
                <a:sym typeface="Calibri"/>
              </a:rPr>
              <a:t>2</a:t>
            </a:r>
            <a:endParaRPr baseline="-25000" sz="800">
              <a:latin typeface="Calibri"/>
              <a:ea typeface="Calibri"/>
              <a:cs typeface="Calibri"/>
              <a:sym typeface="Calibri"/>
            </a:endParaRPr>
          </a:p>
        </p:txBody>
      </p:sp>
      <p:cxnSp>
        <p:nvCxnSpPr>
          <p:cNvPr id="201" name="Google Shape;201;p35"/>
          <p:cNvCxnSpPr>
            <a:stCxn id="195" idx="3"/>
            <a:endCxn id="195" idx="2"/>
          </p:cNvCxnSpPr>
          <p:nvPr/>
        </p:nvCxnSpPr>
        <p:spPr>
          <a:xfrm flipH="1">
            <a:off x="1896050" y="3530786"/>
            <a:ext cx="634200" cy="152400"/>
          </a:xfrm>
          <a:prstGeom prst="curvedConnector4">
            <a:avLst>
              <a:gd fmla="val -37547" name="adj1"/>
              <a:gd fmla="val 256152" name="adj2"/>
            </a:avLst>
          </a:prstGeom>
          <a:noFill/>
          <a:ln cap="flat" cmpd="sng" w="9525">
            <a:solidFill>
              <a:srgbClr val="595959"/>
            </a:solidFill>
            <a:prstDash val="solid"/>
            <a:round/>
            <a:headEnd len="med" w="med" type="triangle"/>
            <a:tailEnd len="med" w="med" type="triangle"/>
          </a:ln>
        </p:spPr>
      </p:cxnSp>
      <p:sp>
        <p:nvSpPr>
          <p:cNvPr id="202" name="Google Shape;202;p35"/>
          <p:cNvSpPr/>
          <p:nvPr/>
        </p:nvSpPr>
        <p:spPr>
          <a:xfrm>
            <a:off x="2319290" y="3712795"/>
            <a:ext cx="272700" cy="266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e</a:t>
            </a:r>
            <a:r>
              <a:rPr baseline="-25000" lang="en" sz="800">
                <a:latin typeface="Calibri"/>
                <a:ea typeface="Calibri"/>
                <a:cs typeface="Calibri"/>
                <a:sym typeface="Calibri"/>
              </a:rPr>
              <a:t>3</a:t>
            </a:r>
            <a:endParaRPr baseline="-25000" sz="800">
              <a:latin typeface="Calibri"/>
              <a:ea typeface="Calibri"/>
              <a:cs typeface="Calibri"/>
              <a:sym typeface="Calibri"/>
            </a:endParaRPr>
          </a:p>
        </p:txBody>
      </p:sp>
      <p:cxnSp>
        <p:nvCxnSpPr>
          <p:cNvPr id="203" name="Google Shape;203;p35"/>
          <p:cNvCxnSpPr>
            <a:stCxn id="191" idx="3"/>
            <a:endCxn id="191" idx="2"/>
          </p:cNvCxnSpPr>
          <p:nvPr/>
        </p:nvCxnSpPr>
        <p:spPr>
          <a:xfrm flipH="1">
            <a:off x="1896050" y="4155600"/>
            <a:ext cx="634200" cy="152400"/>
          </a:xfrm>
          <a:prstGeom prst="curvedConnector4">
            <a:avLst>
              <a:gd fmla="val -37547" name="adj1"/>
              <a:gd fmla="val 256152" name="adj2"/>
            </a:avLst>
          </a:prstGeom>
          <a:noFill/>
          <a:ln cap="flat" cmpd="sng" w="9525">
            <a:solidFill>
              <a:srgbClr val="595959"/>
            </a:solidFill>
            <a:prstDash val="solid"/>
            <a:round/>
            <a:headEnd len="med" w="med" type="triangle"/>
            <a:tailEnd len="med" w="med" type="triangle"/>
          </a:ln>
        </p:spPr>
      </p:cxnSp>
      <p:sp>
        <p:nvSpPr>
          <p:cNvPr id="204" name="Google Shape;204;p35"/>
          <p:cNvSpPr/>
          <p:nvPr/>
        </p:nvSpPr>
        <p:spPr>
          <a:xfrm>
            <a:off x="2183608" y="4384748"/>
            <a:ext cx="272700" cy="266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e</a:t>
            </a:r>
            <a:r>
              <a:rPr baseline="-25000" lang="en" sz="800">
                <a:latin typeface="Calibri"/>
                <a:ea typeface="Calibri"/>
                <a:cs typeface="Calibri"/>
                <a:sym typeface="Calibri"/>
              </a:rPr>
              <a:t>4</a:t>
            </a:r>
            <a:endParaRPr baseline="-25000" sz="800">
              <a:latin typeface="Calibri"/>
              <a:ea typeface="Calibri"/>
              <a:cs typeface="Calibri"/>
              <a:sym typeface="Calibri"/>
            </a:endParaRPr>
          </a:p>
        </p:txBody>
      </p:sp>
      <p:sp>
        <p:nvSpPr>
          <p:cNvPr id="188" name="Google Shape;188;p35"/>
          <p:cNvSpPr/>
          <p:nvPr/>
        </p:nvSpPr>
        <p:spPr>
          <a:xfrm>
            <a:off x="2771507" y="3014966"/>
            <a:ext cx="1955100" cy="406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Femininity</a:t>
            </a:r>
            <a:endParaRPr sz="1000">
              <a:latin typeface="Calibri"/>
              <a:ea typeface="Calibri"/>
              <a:cs typeface="Calibri"/>
              <a:sym typeface="Calibri"/>
            </a:endParaRPr>
          </a:p>
        </p:txBody>
      </p:sp>
      <p:cxnSp>
        <p:nvCxnSpPr>
          <p:cNvPr id="205" name="Google Shape;205;p35"/>
          <p:cNvCxnSpPr>
            <a:stCxn id="195" idx="1"/>
            <a:endCxn id="190" idx="1"/>
          </p:cNvCxnSpPr>
          <p:nvPr/>
        </p:nvCxnSpPr>
        <p:spPr>
          <a:xfrm flipH="1" rot="10800000">
            <a:off x="1261850" y="2905886"/>
            <a:ext cx="600" cy="624900"/>
          </a:xfrm>
          <a:prstGeom prst="curvedConnector3">
            <a:avLst>
              <a:gd fmla="val -39688770" name="adj1"/>
            </a:avLst>
          </a:prstGeom>
          <a:noFill/>
          <a:ln cap="flat" cmpd="sng" w="9525">
            <a:solidFill>
              <a:srgbClr val="595959"/>
            </a:solidFill>
            <a:prstDash val="solid"/>
            <a:round/>
            <a:headEnd len="med" w="med" type="triangle"/>
            <a:tailEnd len="med" w="med" type="triangle"/>
          </a:ln>
        </p:spPr>
      </p:cxnSp>
      <p:cxnSp>
        <p:nvCxnSpPr>
          <p:cNvPr id="206" name="Google Shape;206;p35"/>
          <p:cNvCxnSpPr>
            <a:stCxn id="191" idx="1"/>
            <a:endCxn id="195" idx="1"/>
          </p:cNvCxnSpPr>
          <p:nvPr/>
        </p:nvCxnSpPr>
        <p:spPr>
          <a:xfrm flipH="1" rot="10800000">
            <a:off x="1261850" y="3530700"/>
            <a:ext cx="600" cy="624900"/>
          </a:xfrm>
          <a:prstGeom prst="curvedConnector3">
            <a:avLst>
              <a:gd fmla="val -39687500" name="adj1"/>
            </a:avLst>
          </a:prstGeom>
          <a:noFill/>
          <a:ln cap="flat" cmpd="sng" w="9525">
            <a:solidFill>
              <a:srgbClr val="595959"/>
            </a:solidFill>
            <a:prstDash val="solid"/>
            <a:round/>
            <a:headEnd len="med" w="med" type="triangle"/>
            <a:tailEnd len="med" w="med" type="triangle"/>
          </a:ln>
        </p:spPr>
      </p:cxnSp>
      <p:cxnSp>
        <p:nvCxnSpPr>
          <p:cNvPr id="207" name="Google Shape;207;p35"/>
          <p:cNvCxnSpPr>
            <a:stCxn id="190" idx="1"/>
            <a:endCxn id="189" idx="1"/>
          </p:cNvCxnSpPr>
          <p:nvPr/>
        </p:nvCxnSpPr>
        <p:spPr>
          <a:xfrm flipH="1" rot="10800000">
            <a:off x="1261842" y="2297280"/>
            <a:ext cx="600" cy="608700"/>
          </a:xfrm>
          <a:prstGeom prst="curvedConnector3">
            <a:avLst>
              <a:gd fmla="val -39687500" name="adj1"/>
            </a:avLst>
          </a:prstGeom>
          <a:noFill/>
          <a:ln cap="flat" cmpd="sng" w="9525">
            <a:solidFill>
              <a:srgbClr val="595959"/>
            </a:solidFill>
            <a:prstDash val="solid"/>
            <a:round/>
            <a:headEnd len="med" w="med" type="triangle"/>
            <a:tailEnd len="med" w="med" type="triangle"/>
          </a:ln>
        </p:spPr>
      </p:cxnSp>
      <p:cxnSp>
        <p:nvCxnSpPr>
          <p:cNvPr id="208" name="Google Shape;208;p35"/>
          <p:cNvCxnSpPr>
            <a:stCxn id="195" idx="1"/>
            <a:endCxn id="189" idx="1"/>
          </p:cNvCxnSpPr>
          <p:nvPr/>
        </p:nvCxnSpPr>
        <p:spPr>
          <a:xfrm flipH="1" rot="10800000">
            <a:off x="1261850" y="2297186"/>
            <a:ext cx="600" cy="1233600"/>
          </a:xfrm>
          <a:prstGeom prst="curvedConnector3">
            <a:avLst>
              <a:gd fmla="val -57166668" name="adj1"/>
            </a:avLst>
          </a:prstGeom>
          <a:noFill/>
          <a:ln cap="flat" cmpd="sng" w="9525">
            <a:solidFill>
              <a:srgbClr val="595959"/>
            </a:solidFill>
            <a:prstDash val="solid"/>
            <a:round/>
            <a:headEnd len="med" w="med" type="triangle"/>
            <a:tailEnd len="med" w="med" type="triangle"/>
          </a:ln>
        </p:spPr>
      </p:cxnSp>
      <p:cxnSp>
        <p:nvCxnSpPr>
          <p:cNvPr id="209" name="Google Shape;209;p35"/>
          <p:cNvCxnSpPr>
            <a:stCxn id="191" idx="1"/>
            <a:endCxn id="190" idx="1"/>
          </p:cNvCxnSpPr>
          <p:nvPr/>
        </p:nvCxnSpPr>
        <p:spPr>
          <a:xfrm flipH="1" rot="10800000">
            <a:off x="1261850" y="2906100"/>
            <a:ext cx="600" cy="1249500"/>
          </a:xfrm>
          <a:prstGeom prst="curvedConnector3">
            <a:avLst>
              <a:gd fmla="val -53837501" name="adj1"/>
            </a:avLst>
          </a:prstGeom>
          <a:noFill/>
          <a:ln cap="flat" cmpd="sng" w="9525">
            <a:solidFill>
              <a:srgbClr val="595959"/>
            </a:solidFill>
            <a:prstDash val="solid"/>
            <a:round/>
            <a:headEnd len="med" w="med" type="triangle"/>
            <a:tailEnd len="med" w="med" type="triangle"/>
          </a:ln>
        </p:spPr>
      </p:cxnSp>
      <p:cxnSp>
        <p:nvCxnSpPr>
          <p:cNvPr id="210" name="Google Shape;210;p35"/>
          <p:cNvCxnSpPr>
            <a:stCxn id="191" idx="1"/>
            <a:endCxn id="189" idx="1"/>
          </p:cNvCxnSpPr>
          <p:nvPr/>
        </p:nvCxnSpPr>
        <p:spPr>
          <a:xfrm flipH="1" rot="10800000">
            <a:off x="1261850" y="2297100"/>
            <a:ext cx="600" cy="1858500"/>
          </a:xfrm>
          <a:prstGeom prst="curvedConnector3">
            <a:avLst>
              <a:gd fmla="val -85466668" name="adj1"/>
            </a:avLst>
          </a:prstGeom>
          <a:noFill/>
          <a:ln cap="flat" cmpd="sng" w="9525">
            <a:solidFill>
              <a:srgbClr val="595959"/>
            </a:solidFill>
            <a:prstDash val="solid"/>
            <a:round/>
            <a:headEnd len="med" w="med" type="triangl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Tuesday 5/29</a:t>
            </a:r>
            <a:endParaRPr>
              <a:latin typeface="Calibri"/>
              <a:ea typeface="Calibri"/>
              <a:cs typeface="Calibri"/>
              <a:sym typeface="Calibri"/>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Agenda</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Chose 4 magazines to cover: Essence, Cosmo, Home &amp; Garden, Parent Mag.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Chose timeline: Post 1970’s?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Brainstormed ways to quantify magazine analyses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Chose some useful background research articles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Questions</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Current or predictive research? Are we studying an ideal women’s space or the space as it is now (or in the past) as deduced by magazines</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What is a woman’s space for our research purposes? Physical? Figurative (encompassing physical as well)?</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Discuss more.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How to quantify? Discuss more.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Final outcome? Discuss more. </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How to organize images? Sandra emailed prof.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To Do</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Light reading of both background and magazine / try to get an idea of what we want to do</a:t>
            </a:r>
            <a:endParaRPr sz="1100">
              <a:latin typeface="Calibri"/>
              <a:ea typeface="Calibri"/>
              <a:cs typeface="Calibri"/>
              <a:sym typeface="Calibri"/>
            </a:endParaRPr>
          </a:p>
          <a:p>
            <a:pPr indent="0" lvl="0" marL="0" marR="0" rtl="0" algn="l">
              <a:lnSpc>
                <a:spcPct val="115000"/>
              </a:lnSpc>
              <a:spcBef>
                <a:spcPts val="1600"/>
              </a:spcBef>
              <a:spcAft>
                <a:spcPts val="1600"/>
              </a:spcAft>
              <a:buNone/>
            </a:pPr>
            <a:r>
              <a:t/>
            </a:r>
            <a:endParaRPr sz="1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Wednesday 5/30</a:t>
            </a:r>
            <a:endParaRPr>
              <a:latin typeface="Calibri"/>
              <a:ea typeface="Calibri"/>
              <a:cs typeface="Calibri"/>
              <a:sym typeface="Calibri"/>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Font typeface="Calibri"/>
              <a:buChar char="●"/>
            </a:pPr>
            <a:r>
              <a:rPr lang="en" sz="900">
                <a:latin typeface="Calibri"/>
                <a:ea typeface="Calibri"/>
                <a:cs typeface="Calibri"/>
                <a:sym typeface="Calibri"/>
              </a:rPr>
              <a:t>Agenda</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Continue exploratory research </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Speak to a project lead about quantifying data</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Find way to organize images. </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What kind of databases do we want? What kind of info?</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Summary</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Organized methods of analyzing magazines (see </a:t>
            </a:r>
            <a:r>
              <a:rPr lang="en" sz="900" u="sng">
                <a:solidFill>
                  <a:schemeClr val="hlink"/>
                </a:solidFill>
                <a:latin typeface="Calibri"/>
                <a:ea typeface="Calibri"/>
                <a:cs typeface="Calibri"/>
                <a:sym typeface="Calibri"/>
                <a:hlinkClick r:id="rId3"/>
              </a:rPr>
              <a:t>https://docs.google.com/document/d/1Mf_t4jlxxnQoCfK7gNIVsLWTBRWJfwcZBEJkSkypxWQ/edit?usp=sharing</a:t>
            </a:r>
            <a:r>
              <a:rPr lang="en" sz="900">
                <a:latin typeface="Calibri"/>
                <a:ea typeface="Calibri"/>
                <a:cs typeface="Calibri"/>
                <a:sym typeface="Calibri"/>
              </a:rPr>
              <a:t>)</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Created excel sheet with categories </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Brainstormed how to connect mag. standards with real life issues</a:t>
            </a:r>
            <a:endParaRPr sz="900">
              <a:latin typeface="Calibri"/>
              <a:ea typeface="Calibri"/>
              <a:cs typeface="Calibri"/>
              <a:sym typeface="Calibri"/>
            </a:endParaRPr>
          </a:p>
          <a:p>
            <a:pPr indent="-285750" lvl="2" marL="1371600" rtl="0" algn="l">
              <a:spcBef>
                <a:spcPts val="0"/>
              </a:spcBef>
              <a:spcAft>
                <a:spcPts val="0"/>
              </a:spcAft>
              <a:buSzPts val="900"/>
              <a:buFont typeface="Calibri"/>
              <a:buChar char="■"/>
            </a:pPr>
            <a:r>
              <a:rPr lang="en" sz="900">
                <a:latin typeface="Calibri"/>
                <a:ea typeface="Calibri"/>
                <a:cs typeface="Calibri"/>
                <a:sym typeface="Calibri"/>
              </a:rPr>
              <a:t>Magazines sold per issue? Occupations of women on cover vs real life? Influence on politics/voting/laws?</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Questions</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Can we get access to number of magazine issues sold, who subscribes to these magazines, women occupation/labor force data?</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lang="en" sz="900">
                <a:latin typeface="Calibri"/>
                <a:ea typeface="Calibri"/>
                <a:cs typeface="Calibri"/>
                <a:sym typeface="Calibri"/>
              </a:rPr>
              <a:t>How do we best objectively quantify our observations?</a:t>
            </a:r>
            <a:endParaRPr sz="900">
              <a:latin typeface="Calibri"/>
              <a:ea typeface="Calibri"/>
              <a:cs typeface="Calibri"/>
              <a:sym typeface="Calibri"/>
            </a:endParaRPr>
          </a:p>
          <a:p>
            <a:pPr indent="-285750" lvl="1" marL="914400" rtl="0" algn="l">
              <a:spcBef>
                <a:spcPts val="0"/>
              </a:spcBef>
              <a:spcAft>
                <a:spcPts val="0"/>
              </a:spcAft>
              <a:buSzPts val="900"/>
              <a:buFont typeface="Calibri"/>
              <a:buChar char="○"/>
            </a:pPr>
            <a:r>
              <a:rPr b="1" lang="en" sz="900">
                <a:latin typeface="Calibri"/>
                <a:ea typeface="Calibri"/>
                <a:cs typeface="Calibri"/>
                <a:sym typeface="Calibri"/>
              </a:rPr>
              <a:t>Michelle: We are working on narrowing our focus and incorporating data science/research methods/real life - any ideas?</a:t>
            </a:r>
            <a:endParaRPr sz="900">
              <a:latin typeface="Calibri"/>
              <a:ea typeface="Calibri"/>
              <a:cs typeface="Calibri"/>
              <a:sym typeface="Calibri"/>
            </a:endParaRPr>
          </a:p>
          <a:p>
            <a:pPr indent="-285750" lvl="0" marL="457200" marR="0" rtl="0" algn="l">
              <a:lnSpc>
                <a:spcPct val="115000"/>
              </a:lnSpc>
              <a:spcBef>
                <a:spcPts val="0"/>
              </a:spcBef>
              <a:spcAft>
                <a:spcPts val="0"/>
              </a:spcAft>
              <a:buClr>
                <a:schemeClr val="dk2"/>
              </a:buClr>
              <a:buSzPts val="900"/>
              <a:buFont typeface="Calibri"/>
              <a:buChar char="●"/>
            </a:pPr>
            <a:r>
              <a:rPr lang="en" sz="900">
                <a:latin typeface="Calibri"/>
                <a:ea typeface="Calibri"/>
                <a:cs typeface="Calibri"/>
                <a:sym typeface="Calibri"/>
              </a:rPr>
              <a:t>Take-aways</a:t>
            </a:r>
            <a:endParaRPr sz="900">
              <a:latin typeface="Calibri"/>
              <a:ea typeface="Calibri"/>
              <a:cs typeface="Calibri"/>
              <a:sym typeface="Calibri"/>
            </a:endParaRPr>
          </a:p>
          <a:p>
            <a:pPr indent="-285750" lvl="1" marL="914400" marR="0" rtl="0" algn="l">
              <a:lnSpc>
                <a:spcPct val="115000"/>
              </a:lnSpc>
              <a:spcBef>
                <a:spcPts val="0"/>
              </a:spcBef>
              <a:spcAft>
                <a:spcPts val="0"/>
              </a:spcAft>
              <a:buSzPts val="900"/>
              <a:buFont typeface="Calibri"/>
              <a:buChar char="○"/>
            </a:pPr>
            <a:r>
              <a:rPr lang="en" sz="900">
                <a:latin typeface="Calibri"/>
                <a:ea typeface="Calibri"/>
                <a:cs typeface="Calibri"/>
                <a:sym typeface="Calibri"/>
              </a:rPr>
              <a:t>Keep a business or real life question in mind, even when it seems irrelevant and we have no clue where we are going</a:t>
            </a:r>
            <a:endParaRPr sz="900">
              <a:latin typeface="Calibri"/>
              <a:ea typeface="Calibri"/>
              <a:cs typeface="Calibri"/>
              <a:sym typeface="Calibri"/>
            </a:endParaRPr>
          </a:p>
          <a:p>
            <a:pPr indent="-285750" lvl="1" marL="914400" marR="0" rtl="0" algn="l">
              <a:lnSpc>
                <a:spcPct val="115000"/>
              </a:lnSpc>
              <a:spcBef>
                <a:spcPts val="0"/>
              </a:spcBef>
              <a:spcAft>
                <a:spcPts val="0"/>
              </a:spcAft>
              <a:buSzPts val="900"/>
              <a:buFont typeface="Calibri"/>
              <a:buChar char="○"/>
            </a:pPr>
            <a:r>
              <a:rPr lang="en" sz="900">
                <a:latin typeface="Calibri"/>
                <a:ea typeface="Calibri"/>
                <a:cs typeface="Calibri"/>
                <a:sym typeface="Calibri"/>
              </a:rPr>
              <a:t>Reach out to other groups for image/text analysis software</a:t>
            </a:r>
            <a:endParaRPr sz="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Thursday 5/31</a:t>
            </a:r>
            <a:endParaRPr>
              <a:latin typeface="Calibri"/>
              <a:ea typeface="Calibri"/>
              <a:cs typeface="Calibri"/>
              <a:sym typeface="Calibri"/>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Agenda</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strike="sngStrike">
                <a:latin typeface="Calibri"/>
                <a:ea typeface="Calibri"/>
                <a:cs typeface="Calibri"/>
                <a:sym typeface="Calibri"/>
              </a:rPr>
              <a:t>Better understand how media influences real life</a:t>
            </a:r>
            <a:endParaRPr strike="sngStrike">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strike="sngStrike">
                <a:latin typeface="Calibri"/>
                <a:ea typeface="Calibri"/>
                <a:cs typeface="Calibri"/>
                <a:sym typeface="Calibri"/>
              </a:rPr>
              <a:t>Continue creating metrics for magazine covers</a:t>
            </a:r>
            <a:endParaRPr strike="sngStrike">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strike="sngStrike">
                <a:latin typeface="Calibri"/>
                <a:ea typeface="Calibri"/>
                <a:cs typeface="Calibri"/>
                <a:sym typeface="Calibri"/>
              </a:rPr>
              <a:t>Confirm meeting with David Siegel Friday June 1st, 1PM</a:t>
            </a:r>
            <a:endParaRPr strike="sngStrike">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strike="sngStrike">
                <a:latin typeface="Calibri"/>
                <a:ea typeface="Calibri"/>
                <a:cs typeface="Calibri"/>
                <a:sym typeface="Calibri"/>
              </a:rPr>
              <a:t>Begin analyzing magazine covers and inputting info into Excel sheet</a:t>
            </a:r>
            <a:endParaRPr strike="sngStrike">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Defined and thought about categories, changed magazines, discussed gender ideas, called Michelle to check in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To Do before tomorrow</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Read up on resources Michelle sent</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Questions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How to get mag. Subscriptions for most recent years?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Friday 6/1</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Agenda</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Write plan for next week</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Finish categories and do prelim. magazine analysis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Finish excel sheet</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strike="sngStrike">
                <a:latin typeface="Calibri"/>
                <a:ea typeface="Calibri"/>
                <a:cs typeface="Calibri"/>
                <a:sym typeface="Calibri"/>
              </a:rPr>
              <a:t>Meet with Dr. </a:t>
            </a:r>
            <a:r>
              <a:rPr lang="en" strike="sngStrike">
                <a:latin typeface="Calibri"/>
                <a:ea typeface="Calibri"/>
                <a:cs typeface="Calibri"/>
                <a:sym typeface="Calibri"/>
              </a:rPr>
              <a:t>Siegel</a:t>
            </a:r>
            <a:r>
              <a:rPr lang="en" strike="sngStrike">
                <a:latin typeface="Calibri"/>
                <a:ea typeface="Calibri"/>
                <a:cs typeface="Calibri"/>
                <a:sym typeface="Calibri"/>
              </a:rPr>
              <a:t> at 1pm </a:t>
            </a:r>
            <a:endParaRPr strike="sngStrike">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strike="sngStrike">
                <a:latin typeface="Calibri"/>
                <a:ea typeface="Calibri"/>
                <a:cs typeface="Calibri"/>
                <a:sym typeface="Calibri"/>
              </a:rPr>
              <a:t>Meet with Group 24</a:t>
            </a:r>
            <a:endParaRPr strike="sngStrike">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Finalized categories and defended assumptions - want more research</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To Do before next meeting</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Next Wed. (6/6) have prelim. drafts of slides (present Monday 6/11!)</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2: 6/4 - 6/8</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Week 1 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Created method for analyzing magazine cover text and images</a:t>
            </a:r>
            <a:endParaRPr>
              <a:latin typeface="Calibri"/>
              <a:ea typeface="Calibri"/>
              <a:cs typeface="Calibri"/>
              <a:sym typeface="Calibri"/>
            </a:endParaRPr>
          </a:p>
          <a:p>
            <a:pPr indent="-317500" lvl="2" marL="1371600" rtl="0" algn="l">
              <a:spcBef>
                <a:spcPts val="0"/>
              </a:spcBef>
              <a:spcAft>
                <a:spcPts val="0"/>
              </a:spcAft>
              <a:buSzPts val="1400"/>
              <a:buFont typeface="Calibri"/>
              <a:buChar char="■"/>
            </a:pPr>
            <a:r>
              <a:rPr lang="en">
                <a:latin typeface="Calibri"/>
                <a:ea typeface="Calibri"/>
                <a:cs typeface="Calibri"/>
                <a:sym typeface="Calibri"/>
              </a:rPr>
              <a:t>Cosmo, Essence, Seventeen, Good Housekeeping May ‘98- May’18</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Week 2 Agenda: </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Start data collection of magazines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Think about dependant variable/big picture research questions  - what real data we want to learn about women in relation to “women’s media standards/depictions”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Think about possible spaces that empower women</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Monday 6/4</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Agenda</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Come up with some potential research questions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Read background research on media and beauty standards, sex, women’s empowerment</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Started magazine analysis - taking less time than thought originally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Thought about inter-generational connections between women</a:t>
            </a:r>
            <a:endParaRPr>
              <a:latin typeface="Calibri"/>
              <a:ea typeface="Calibri"/>
              <a:cs typeface="Calibri"/>
              <a:sym typeface="Calibri"/>
            </a:endParaRPr>
          </a:p>
          <a:p>
            <a:pPr indent="-317500" lvl="2" marL="1371600" rtl="0" algn="l">
              <a:spcBef>
                <a:spcPts val="0"/>
              </a:spcBef>
              <a:spcAft>
                <a:spcPts val="0"/>
              </a:spcAft>
              <a:buSzPts val="1400"/>
              <a:buFont typeface="Calibri"/>
              <a:buChar char="■"/>
            </a:pPr>
            <a:r>
              <a:rPr lang="en">
                <a:latin typeface="Calibri"/>
                <a:ea typeface="Calibri"/>
                <a:cs typeface="Calibri"/>
                <a:sym typeface="Calibri"/>
              </a:rPr>
              <a:t>Mothers’ spaces as teenage spaces as working women spaces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To Do/Questions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Narrow down research questions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Interview actual women?</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Data sets on #/$ of magazine issues sold</a:t>
            </a:r>
            <a:endParaRPr>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Tuesday </a:t>
            </a:r>
            <a:r>
              <a:rPr lang="en"/>
              <a:t>6/5</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Agenda</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Think about narrowing down research questions to 2-3</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Meet with Data Vis. lab to find other tools to help us achieve text/image analysis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Met with Research Librarian Hannah and DVS consultant Drew, who pointed us towards helpful OCR software, web scraping, and text analysis</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To Do/Questions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How do you web scrape from the site that we want without being blocked?</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
                <a:latin typeface="Calibri"/>
                <a:ea typeface="Calibri"/>
                <a:cs typeface="Calibri"/>
                <a:sym typeface="Calibri"/>
              </a:rPr>
              <a:t>What is our research question and how does it connect to our tools?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