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59" r:id="rId3"/>
    <p:sldId id="261" r:id="rId4"/>
    <p:sldId id="293" r:id="rId5"/>
    <p:sldId id="263" r:id="rId6"/>
    <p:sldId id="280" r:id="rId7"/>
    <p:sldId id="277" r:id="rId8"/>
    <p:sldId id="302" r:id="rId9"/>
    <p:sldId id="289" r:id="rId10"/>
    <p:sldId id="295" r:id="rId11"/>
    <p:sldId id="285" r:id="rId12"/>
    <p:sldId id="305" r:id="rId13"/>
  </p:sldIdLst>
  <p:sldSz cx="9144000" cy="5143500" type="screen16x9"/>
  <p:notesSz cx="6858000" cy="9144000"/>
  <p:embeddedFontLst>
    <p:embeddedFont>
      <p:font typeface="Cambay" panose="020B0604020202020204" charset="0"/>
      <p:regular r:id="rId15"/>
      <p:bold r:id="rId16"/>
      <p:italic r:id="rId17"/>
      <p:boldItalic r:id="rId18"/>
    </p:embeddedFont>
    <p:embeddedFont>
      <p:font typeface="DM Sans"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05DB07-C621-49C8-B39D-2933B4323F47}">
  <a:tblStyle styleId="{4E05DB07-C621-49C8-B39D-2933B4323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73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marquez\Downloads\Grafico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[Graficos.xlsx]Hoja2!TablaDinámica1</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DM Sans" pitchFamily="2" charset="0"/>
                <a:ea typeface="+mn-ea"/>
                <a:cs typeface="+mn-cs"/>
              </a:defRPr>
            </a:pPr>
            <a:r>
              <a:rPr lang="en-US">
                <a:latin typeface="DM Sans" pitchFamily="2" charset="0"/>
              </a:rPr>
              <a:t>Total de Unidades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DM Sans" pitchFamily="2" charset="0"/>
              <a:ea typeface="+mn-ea"/>
              <a:cs typeface="+mn-cs"/>
            </a:defRPr>
          </a:pPr>
          <a:endParaRPr lang="es-AR"/>
        </a:p>
      </c:txPr>
    </c:title>
    <c:autoTitleDeleted val="0"/>
    <c:pivotFmts>
      <c:pivotFmt>
        <c:idx val="0"/>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Hoja2!$B$3</c:f>
              <c:strCache>
                <c:ptCount val="1"/>
                <c:pt idx="0">
                  <c:v>Total</c:v>
                </c:pt>
              </c:strCache>
            </c:strRef>
          </c:tx>
          <c:spPr>
            <a:solidFill>
              <a:schemeClr val="tx1">
                <a:lumMod val="85000"/>
                <a:lumOff val="15000"/>
                <a:alpha val="85000"/>
              </a:schemeClr>
            </a:solidFill>
            <a:ln w="9525" cap="flat" cmpd="sng" algn="ctr">
              <a:solidFill>
                <a:schemeClr val="tx1">
                  <a:lumMod val="75000"/>
                  <a:lumOff val="25000"/>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DM Sans" pitchFamily="2" charset="0"/>
                    <a:ea typeface="+mn-ea"/>
                    <a:cs typeface="+mn-cs"/>
                  </a:defRPr>
                </a:pPr>
                <a:endParaRPr lang="es-A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Hoja2!$A$4:$A$12</c:f>
              <c:strCache>
                <c:ptCount val="8"/>
                <c:pt idx="0">
                  <c:v>OTROS (58)</c:v>
                </c:pt>
                <c:pt idx="1">
                  <c:v>HYUNDAI</c:v>
                </c:pt>
                <c:pt idx="2">
                  <c:v>TOYOTA</c:v>
                </c:pt>
                <c:pt idx="3">
                  <c:v>MERCEDES-BENZ</c:v>
                </c:pt>
                <c:pt idx="4">
                  <c:v>FORD</c:v>
                </c:pt>
                <c:pt idx="5">
                  <c:v>CHEVROLET</c:v>
                </c:pt>
                <c:pt idx="6">
                  <c:v>BMW</c:v>
                </c:pt>
                <c:pt idx="7">
                  <c:v>HONDA</c:v>
                </c:pt>
              </c:strCache>
            </c:strRef>
          </c:cat>
          <c:val>
            <c:numRef>
              <c:f>Hoja2!$B$4:$B$12</c:f>
              <c:numCache>
                <c:formatCode>General</c:formatCode>
                <c:ptCount val="8"/>
                <c:pt idx="0">
                  <c:v>5415</c:v>
                </c:pt>
                <c:pt idx="1">
                  <c:v>3729</c:v>
                </c:pt>
                <c:pt idx="2">
                  <c:v>3606</c:v>
                </c:pt>
                <c:pt idx="3">
                  <c:v>2043</c:v>
                </c:pt>
                <c:pt idx="4">
                  <c:v>1088</c:v>
                </c:pt>
                <c:pt idx="5">
                  <c:v>1047</c:v>
                </c:pt>
                <c:pt idx="6">
                  <c:v>1036</c:v>
                </c:pt>
                <c:pt idx="7">
                  <c:v>960</c:v>
                </c:pt>
              </c:numCache>
            </c:numRef>
          </c:val>
          <c:extLst>
            <c:ext xmlns:c16="http://schemas.microsoft.com/office/drawing/2014/chart" uri="{C3380CC4-5D6E-409C-BE32-E72D297353CC}">
              <c16:uniqueId val="{00000000-FA2A-4145-B176-E8A8A0496722}"/>
            </c:ext>
          </c:extLst>
        </c:ser>
        <c:dLbls>
          <c:dLblPos val="inEnd"/>
          <c:showLegendKey val="0"/>
          <c:showVal val="1"/>
          <c:showCatName val="0"/>
          <c:showSerName val="0"/>
          <c:showPercent val="0"/>
          <c:showBubbleSize val="0"/>
        </c:dLbls>
        <c:gapWidth val="65"/>
        <c:axId val="1611249711"/>
        <c:axId val="1611252111"/>
      </c:barChart>
      <c:catAx>
        <c:axId val="16112497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0" i="0" u="none" strike="noStrike" kern="1200" cap="all" baseline="0">
                <a:solidFill>
                  <a:schemeClr val="dk1">
                    <a:lumMod val="75000"/>
                    <a:lumOff val="25000"/>
                  </a:schemeClr>
                </a:solidFill>
                <a:latin typeface="DM Sans" pitchFamily="2" charset="0"/>
                <a:ea typeface="+mn-ea"/>
                <a:cs typeface="+mn-cs"/>
              </a:defRPr>
            </a:pPr>
            <a:endParaRPr lang="es-AR"/>
          </a:p>
        </c:txPr>
        <c:crossAx val="1611252111"/>
        <c:crosses val="autoZero"/>
        <c:auto val="1"/>
        <c:lblAlgn val="ctr"/>
        <c:lblOffset val="100"/>
        <c:noMultiLvlLbl val="0"/>
      </c:catAx>
      <c:valAx>
        <c:axId val="16112521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11249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AR"/>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1c32e4b9e4_0_18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1c32e4b9e4_0_18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1c32e4b9e4_0_18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1c32e4b9e4_0_18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21c32e4b9e4_0_18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21c32e4b9e4_0_18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1c32e4b9e4_0_18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1c32e4b9e4_0_18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6fc200b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6fc200b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1c32e4b9e4_0_18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1c32e4b9e4_0_18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1c32e4b9e4_0_18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1c32e4b9e4_0_18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21c32e4b9e4_0_18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21c32e4b9e4_0_18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21c32e4b9e4_0_18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21c32e4b9e4_0_18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6">
    <p:bg>
      <p:bgPr>
        <a:gradFill>
          <a:gsLst>
            <a:gs pos="0">
              <a:schemeClr val="lt1"/>
            </a:gs>
            <a:gs pos="100000">
              <a:schemeClr val="dk2"/>
            </a:gs>
          </a:gsLst>
          <a:lin ang="8099331" scaled="0"/>
        </a:gradFill>
        <a:effectLst/>
      </p:bgPr>
    </p:bg>
    <p:spTree>
      <p:nvGrpSpPr>
        <p:cNvPr id="1" name="Shape 256"/>
        <p:cNvGrpSpPr/>
        <p:nvPr/>
      </p:nvGrpSpPr>
      <p:grpSpPr>
        <a:xfrm>
          <a:off x="0" y="0"/>
          <a:ext cx="0" cy="0"/>
          <a:chOff x="0" y="0"/>
          <a:chExt cx="0" cy="0"/>
        </a:xfrm>
      </p:grpSpPr>
      <p:grpSp>
        <p:nvGrpSpPr>
          <p:cNvPr id="257" name="Google Shape;257;p23"/>
          <p:cNvGrpSpPr/>
          <p:nvPr/>
        </p:nvGrpSpPr>
        <p:grpSpPr>
          <a:xfrm>
            <a:off x="-38737" y="-1500"/>
            <a:ext cx="9297685" cy="5295400"/>
            <a:chOff x="-38737" y="-1500"/>
            <a:chExt cx="9297685" cy="5295400"/>
          </a:xfrm>
        </p:grpSpPr>
        <p:sp>
          <p:nvSpPr>
            <p:cNvPr id="258" name="Google Shape;258;p23"/>
            <p:cNvSpPr/>
            <p:nvPr/>
          </p:nvSpPr>
          <p:spPr>
            <a:xfrm rot="-5400000" flipH="1">
              <a:off x="-2215950" y="2214450"/>
              <a:ext cx="5146500" cy="714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60" name="Google Shape;260;p23"/>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261" name="Google Shape;261;p23"/>
            <p:cNvSpPr/>
            <p:nvPr/>
          </p:nvSpPr>
          <p:spPr>
            <a:xfrm rot="10800000" flipH="1">
              <a:off x="-38737" y="355299"/>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10800000">
              <a:off x="-1" y="43988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23"/>
          <p:cNvSpPr txBox="1">
            <a:spLocks noGrp="1"/>
          </p:cNvSpPr>
          <p:nvPr>
            <p:ph type="title" hasCustomPrompt="1"/>
          </p:nvPr>
        </p:nvSpPr>
        <p:spPr>
          <a:xfrm>
            <a:off x="1071662" y="1081675"/>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4" name="Google Shape;264;p23"/>
          <p:cNvSpPr txBox="1">
            <a:spLocks noGrp="1"/>
          </p:cNvSpPr>
          <p:nvPr>
            <p:ph type="subTitle" idx="1"/>
          </p:nvPr>
        </p:nvSpPr>
        <p:spPr>
          <a:xfrm>
            <a:off x="1071685" y="2105175"/>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5" name="Google Shape;265;p23"/>
          <p:cNvSpPr txBox="1">
            <a:spLocks noGrp="1"/>
          </p:cNvSpPr>
          <p:nvPr>
            <p:ph type="title" idx="2" hasCustomPrompt="1"/>
          </p:nvPr>
        </p:nvSpPr>
        <p:spPr>
          <a:xfrm>
            <a:off x="1071662" y="2659950"/>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6" name="Google Shape;266;p23"/>
          <p:cNvSpPr txBox="1">
            <a:spLocks noGrp="1"/>
          </p:cNvSpPr>
          <p:nvPr>
            <p:ph type="subTitle" idx="3"/>
          </p:nvPr>
        </p:nvSpPr>
        <p:spPr>
          <a:xfrm>
            <a:off x="1071685" y="3683450"/>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7" name="Google Shape;267;p23"/>
          <p:cNvSpPr txBox="1">
            <a:spLocks noGrp="1"/>
          </p:cNvSpPr>
          <p:nvPr>
            <p:ph type="title" idx="4" hasCustomPrompt="1"/>
          </p:nvPr>
        </p:nvSpPr>
        <p:spPr>
          <a:xfrm>
            <a:off x="4882112" y="1081675"/>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8" name="Google Shape;268;p23"/>
          <p:cNvSpPr txBox="1">
            <a:spLocks noGrp="1"/>
          </p:cNvSpPr>
          <p:nvPr>
            <p:ph type="subTitle" idx="5"/>
          </p:nvPr>
        </p:nvSpPr>
        <p:spPr>
          <a:xfrm>
            <a:off x="4882135" y="2105175"/>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23"/>
          <p:cNvSpPr txBox="1">
            <a:spLocks noGrp="1"/>
          </p:cNvSpPr>
          <p:nvPr>
            <p:ph type="title" idx="6" hasCustomPrompt="1"/>
          </p:nvPr>
        </p:nvSpPr>
        <p:spPr>
          <a:xfrm>
            <a:off x="4882112" y="2659950"/>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0" name="Google Shape;270;p23"/>
          <p:cNvSpPr txBox="1">
            <a:spLocks noGrp="1"/>
          </p:cNvSpPr>
          <p:nvPr>
            <p:ph type="subTitle" idx="7"/>
          </p:nvPr>
        </p:nvSpPr>
        <p:spPr>
          <a:xfrm>
            <a:off x="4882135" y="3683450"/>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5">
    <p:bg>
      <p:bgPr>
        <a:gradFill>
          <a:gsLst>
            <a:gs pos="0">
              <a:schemeClr val="lt1"/>
            </a:gs>
            <a:gs pos="100000">
              <a:schemeClr val="dk2"/>
            </a:gs>
          </a:gsLst>
          <a:lin ang="18900732" scaled="0"/>
        </a:gradFill>
        <a:effectLst/>
      </p:bgPr>
    </p:bg>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790875" y="1042504"/>
            <a:ext cx="3523800" cy="1691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91" name="Google Shape;291;p25"/>
          <p:cNvSpPr txBox="1">
            <a:spLocks noGrp="1"/>
          </p:cNvSpPr>
          <p:nvPr>
            <p:ph type="subTitle" idx="1"/>
          </p:nvPr>
        </p:nvSpPr>
        <p:spPr>
          <a:xfrm>
            <a:off x="790944" y="2847857"/>
            <a:ext cx="3523800" cy="111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25"/>
          <p:cNvSpPr>
            <a:spLocks noGrp="1"/>
          </p:cNvSpPr>
          <p:nvPr>
            <p:ph type="pic" idx="2"/>
          </p:nvPr>
        </p:nvSpPr>
        <p:spPr>
          <a:xfrm>
            <a:off x="4139610" y="25"/>
            <a:ext cx="6199800" cy="5146500"/>
          </a:xfrm>
          <a:prstGeom prst="parallelogram">
            <a:avLst>
              <a:gd name="adj" fmla="val 25000"/>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chemeClr val="lt1"/>
            </a:gs>
            <a:gs pos="100000">
              <a:schemeClr val="dk2"/>
            </a:gs>
          </a:gsLst>
          <a:lin ang="2700006" scaled="0"/>
        </a:gradFill>
        <a:effectLst/>
      </p:bgPr>
    </p:bg>
    <p:spTree>
      <p:nvGrpSpPr>
        <p:cNvPr id="1" name="Shape 293"/>
        <p:cNvGrpSpPr/>
        <p:nvPr/>
      </p:nvGrpSpPr>
      <p:grpSpPr>
        <a:xfrm>
          <a:off x="0" y="0"/>
          <a:ext cx="0" cy="0"/>
          <a:chOff x="0" y="0"/>
          <a:chExt cx="0" cy="0"/>
        </a:xfrm>
      </p:grpSpPr>
      <p:grpSp>
        <p:nvGrpSpPr>
          <p:cNvPr id="294" name="Google Shape;294;p26"/>
          <p:cNvGrpSpPr/>
          <p:nvPr/>
        </p:nvGrpSpPr>
        <p:grpSpPr>
          <a:xfrm>
            <a:off x="4773650" y="-71350"/>
            <a:ext cx="4370350" cy="5217875"/>
            <a:chOff x="4773650" y="-71350"/>
            <a:chExt cx="4370350" cy="5217875"/>
          </a:xfrm>
        </p:grpSpPr>
        <p:sp>
          <p:nvSpPr>
            <p:cNvPr id="295" name="Google Shape;295;p26"/>
            <p:cNvSpPr/>
            <p:nvPr/>
          </p:nvSpPr>
          <p:spPr>
            <a:xfrm>
              <a:off x="4773650" y="-71350"/>
              <a:ext cx="3670275" cy="680175"/>
            </a:xfrm>
            <a:custGeom>
              <a:avLst/>
              <a:gdLst/>
              <a:ahLst/>
              <a:cxnLst/>
              <a:rect l="l" t="t" r="r" b="b"/>
              <a:pathLst>
                <a:path w="146811" h="27207" extrusionOk="0">
                  <a:moveTo>
                    <a:pt x="6032" y="0"/>
                  </a:moveTo>
                  <a:lnTo>
                    <a:pt x="0" y="27207"/>
                  </a:lnTo>
                  <a:lnTo>
                    <a:pt x="146540" y="26751"/>
                  </a:lnTo>
                  <a:lnTo>
                    <a:pt x="146811" y="477"/>
                  </a:lnTo>
                  <a:close/>
                </a:path>
              </a:pathLst>
            </a:custGeom>
            <a:solidFill>
              <a:schemeClr val="lt2"/>
            </a:solidFill>
            <a:ln>
              <a:noFill/>
            </a:ln>
          </p:spPr>
        </p:sp>
        <p:sp>
          <p:nvSpPr>
            <p:cNvPr id="296" name="Google Shape;296;p26"/>
            <p:cNvSpPr/>
            <p:nvPr/>
          </p:nvSpPr>
          <p:spPr>
            <a:xfrm>
              <a:off x="5386507" y="-67000"/>
              <a:ext cx="1130850" cy="670250"/>
            </a:xfrm>
            <a:custGeom>
              <a:avLst/>
              <a:gdLst/>
              <a:ahLst/>
              <a:cxnLst/>
              <a:rect l="l" t="t" r="r" b="b"/>
              <a:pathLst>
                <a:path w="45234" h="26810" extrusionOk="0">
                  <a:moveTo>
                    <a:pt x="6867" y="0"/>
                  </a:moveTo>
                  <a:lnTo>
                    <a:pt x="0" y="26756"/>
                  </a:lnTo>
                  <a:lnTo>
                    <a:pt x="38345" y="26810"/>
                  </a:lnTo>
                  <a:lnTo>
                    <a:pt x="45234" y="95"/>
                  </a:lnTo>
                  <a:close/>
                </a:path>
              </a:pathLst>
            </a:custGeom>
            <a:gradFill>
              <a:gsLst>
                <a:gs pos="0">
                  <a:schemeClr val="lt2"/>
                </a:gs>
                <a:gs pos="100000">
                  <a:schemeClr val="accent2"/>
                </a:gs>
              </a:gsLst>
              <a:lin ang="2700006" scaled="0"/>
            </a:gradFill>
            <a:ln>
              <a:noFill/>
            </a:ln>
          </p:spPr>
        </p:sp>
        <p:sp>
          <p:nvSpPr>
            <p:cNvPr id="297" name="Google Shape;297;p26"/>
            <p:cNvSpPr/>
            <p:nvPr/>
          </p:nvSpPr>
          <p:spPr>
            <a:xfrm>
              <a:off x="6715225" y="-68950"/>
              <a:ext cx="1724125" cy="673225"/>
            </a:xfrm>
            <a:custGeom>
              <a:avLst/>
              <a:gdLst/>
              <a:ahLst/>
              <a:cxnLst/>
              <a:rect l="l" t="t" r="r" b="b"/>
              <a:pathLst>
                <a:path w="68965" h="26929" extrusionOk="0">
                  <a:moveTo>
                    <a:pt x="6867" y="173"/>
                  </a:moveTo>
                  <a:lnTo>
                    <a:pt x="0" y="26929"/>
                  </a:lnTo>
                  <a:lnTo>
                    <a:pt x="68965" y="26827"/>
                  </a:lnTo>
                  <a:lnTo>
                    <a:pt x="68958" y="0"/>
                  </a:lnTo>
                  <a:close/>
                </a:path>
              </a:pathLst>
            </a:custGeom>
            <a:gradFill>
              <a:gsLst>
                <a:gs pos="0">
                  <a:schemeClr val="lt2"/>
                </a:gs>
                <a:gs pos="100000">
                  <a:schemeClr val="accent2"/>
                </a:gs>
              </a:gsLst>
              <a:lin ang="2700006" scaled="0"/>
            </a:gradFill>
            <a:ln>
              <a:noFill/>
            </a:ln>
          </p:spPr>
        </p:sp>
        <p:sp>
          <p:nvSpPr>
            <p:cNvPr id="298" name="Google Shape;298;p26"/>
            <p:cNvSpPr/>
            <p:nvPr/>
          </p:nvSpPr>
          <p:spPr>
            <a:xfrm rot="-5400000">
              <a:off x="6190050" y="2192575"/>
              <a:ext cx="51936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6"/>
          <p:cNvSpPr txBox="1">
            <a:spLocks noGrp="1"/>
          </p:cNvSpPr>
          <p:nvPr>
            <p:ph type="title"/>
          </p:nvPr>
        </p:nvSpPr>
        <p:spPr>
          <a:xfrm>
            <a:off x="5032007" y="2087433"/>
            <a:ext cx="3405000" cy="140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0" name="Google Shape;300;p26"/>
          <p:cNvSpPr txBox="1">
            <a:spLocks noGrp="1"/>
          </p:cNvSpPr>
          <p:nvPr>
            <p:ph type="title" idx="2" hasCustomPrompt="1"/>
          </p:nvPr>
        </p:nvSpPr>
        <p:spPr>
          <a:xfrm>
            <a:off x="5032000" y="902513"/>
            <a:ext cx="1738200" cy="113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1" name="Google Shape;301;p26"/>
          <p:cNvSpPr txBox="1">
            <a:spLocks noGrp="1"/>
          </p:cNvSpPr>
          <p:nvPr>
            <p:ph type="subTitle" idx="1"/>
          </p:nvPr>
        </p:nvSpPr>
        <p:spPr>
          <a:xfrm>
            <a:off x="5032007" y="3641895"/>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2" name="Google Shape;302;p26"/>
          <p:cNvSpPr>
            <a:spLocks noGrp="1"/>
          </p:cNvSpPr>
          <p:nvPr>
            <p:ph type="pic" idx="3"/>
          </p:nvPr>
        </p:nvSpPr>
        <p:spPr>
          <a:xfrm>
            <a:off x="-1492843" y="-102600"/>
            <a:ext cx="6443400" cy="5348700"/>
          </a:xfrm>
          <a:prstGeom prst="parallelogram">
            <a:avLst>
              <a:gd name="adj" fmla="val 25000"/>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7">
    <p:bg>
      <p:bgPr>
        <a:gradFill>
          <a:gsLst>
            <a:gs pos="0">
              <a:schemeClr val="lt1"/>
            </a:gs>
            <a:gs pos="100000">
              <a:schemeClr val="dk2"/>
            </a:gs>
          </a:gsLst>
          <a:lin ang="18900732" scaled="0"/>
        </a:gradFill>
        <a:effectLst/>
      </p:bgPr>
    </p:bg>
    <p:spTree>
      <p:nvGrpSpPr>
        <p:cNvPr id="1" name="Shape 347"/>
        <p:cNvGrpSpPr/>
        <p:nvPr/>
      </p:nvGrpSpPr>
      <p:grpSpPr>
        <a:xfrm>
          <a:off x="0" y="0"/>
          <a:ext cx="0" cy="0"/>
          <a:chOff x="0" y="0"/>
          <a:chExt cx="0" cy="0"/>
        </a:xfrm>
      </p:grpSpPr>
      <p:sp>
        <p:nvSpPr>
          <p:cNvPr id="348" name="Google Shape;348;p32"/>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txBox="1">
            <a:spLocks noGrp="1"/>
          </p:cNvSpPr>
          <p:nvPr>
            <p:ph type="title"/>
          </p:nvPr>
        </p:nvSpPr>
        <p:spPr>
          <a:xfrm>
            <a:off x="714675" y="536275"/>
            <a:ext cx="3857400" cy="8535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5700"/>
            </a:lvl1pPr>
            <a:lvl2pPr lvl="1">
              <a:spcBef>
                <a:spcPts val="0"/>
              </a:spcBef>
              <a:spcAft>
                <a:spcPts val="0"/>
              </a:spcAft>
              <a:buSzPts val="3300"/>
              <a:buNone/>
              <a:defRPr>
                <a:latin typeface="DM Sans"/>
                <a:ea typeface="DM Sans"/>
                <a:cs typeface="DM Sans"/>
                <a:sym typeface="DM Sans"/>
              </a:defRPr>
            </a:lvl2pPr>
            <a:lvl3pPr lvl="2">
              <a:spcBef>
                <a:spcPts val="0"/>
              </a:spcBef>
              <a:spcAft>
                <a:spcPts val="0"/>
              </a:spcAft>
              <a:buSzPts val="3300"/>
              <a:buNone/>
              <a:defRPr>
                <a:latin typeface="DM Sans"/>
                <a:ea typeface="DM Sans"/>
                <a:cs typeface="DM Sans"/>
                <a:sym typeface="DM Sans"/>
              </a:defRPr>
            </a:lvl3pPr>
            <a:lvl4pPr lvl="3">
              <a:spcBef>
                <a:spcPts val="0"/>
              </a:spcBef>
              <a:spcAft>
                <a:spcPts val="0"/>
              </a:spcAft>
              <a:buSzPts val="3300"/>
              <a:buNone/>
              <a:defRPr>
                <a:latin typeface="DM Sans"/>
                <a:ea typeface="DM Sans"/>
                <a:cs typeface="DM Sans"/>
                <a:sym typeface="DM Sans"/>
              </a:defRPr>
            </a:lvl4pPr>
            <a:lvl5pPr lvl="4">
              <a:spcBef>
                <a:spcPts val="0"/>
              </a:spcBef>
              <a:spcAft>
                <a:spcPts val="0"/>
              </a:spcAft>
              <a:buSzPts val="3300"/>
              <a:buNone/>
              <a:defRPr>
                <a:latin typeface="DM Sans"/>
                <a:ea typeface="DM Sans"/>
                <a:cs typeface="DM Sans"/>
                <a:sym typeface="DM Sans"/>
              </a:defRPr>
            </a:lvl5pPr>
            <a:lvl6pPr lvl="5">
              <a:spcBef>
                <a:spcPts val="0"/>
              </a:spcBef>
              <a:spcAft>
                <a:spcPts val="0"/>
              </a:spcAft>
              <a:buSzPts val="3300"/>
              <a:buNone/>
              <a:defRPr>
                <a:latin typeface="DM Sans"/>
                <a:ea typeface="DM Sans"/>
                <a:cs typeface="DM Sans"/>
                <a:sym typeface="DM Sans"/>
              </a:defRPr>
            </a:lvl6pPr>
            <a:lvl7pPr lvl="6">
              <a:spcBef>
                <a:spcPts val="0"/>
              </a:spcBef>
              <a:spcAft>
                <a:spcPts val="0"/>
              </a:spcAft>
              <a:buSzPts val="3300"/>
              <a:buNone/>
              <a:defRPr>
                <a:latin typeface="DM Sans"/>
                <a:ea typeface="DM Sans"/>
                <a:cs typeface="DM Sans"/>
                <a:sym typeface="DM Sans"/>
              </a:defRPr>
            </a:lvl7pPr>
            <a:lvl8pPr lvl="7">
              <a:spcBef>
                <a:spcPts val="0"/>
              </a:spcBef>
              <a:spcAft>
                <a:spcPts val="0"/>
              </a:spcAft>
              <a:buSzPts val="3300"/>
              <a:buNone/>
              <a:defRPr>
                <a:latin typeface="DM Sans"/>
                <a:ea typeface="DM Sans"/>
                <a:cs typeface="DM Sans"/>
                <a:sym typeface="DM Sans"/>
              </a:defRPr>
            </a:lvl8pPr>
            <a:lvl9pPr lvl="8">
              <a:spcBef>
                <a:spcPts val="0"/>
              </a:spcBef>
              <a:spcAft>
                <a:spcPts val="0"/>
              </a:spcAft>
              <a:buSzPts val="3300"/>
              <a:buNone/>
              <a:defRPr>
                <a:latin typeface="DM Sans"/>
                <a:ea typeface="DM Sans"/>
                <a:cs typeface="DM Sans"/>
                <a:sym typeface="DM Sans"/>
              </a:defRPr>
            </a:lvl9pPr>
          </a:lstStyle>
          <a:p>
            <a:endParaRPr/>
          </a:p>
        </p:txBody>
      </p:sp>
      <p:sp>
        <p:nvSpPr>
          <p:cNvPr id="350" name="Google Shape;350;p32"/>
          <p:cNvSpPr txBox="1">
            <a:spLocks noGrp="1"/>
          </p:cNvSpPr>
          <p:nvPr>
            <p:ph type="subTitle" idx="1"/>
          </p:nvPr>
        </p:nvSpPr>
        <p:spPr>
          <a:xfrm>
            <a:off x="714675" y="1510925"/>
            <a:ext cx="3857400" cy="12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1" name="Google Shape;351;p32"/>
          <p:cNvSpPr>
            <a:spLocks noGrp="1"/>
          </p:cNvSpPr>
          <p:nvPr>
            <p:ph type="pic" idx="2"/>
          </p:nvPr>
        </p:nvSpPr>
        <p:spPr>
          <a:xfrm>
            <a:off x="4476825" y="-102600"/>
            <a:ext cx="6443400" cy="5348700"/>
          </a:xfrm>
          <a:prstGeom prst="parallelogram">
            <a:avLst>
              <a:gd name="adj" fmla="val 25000"/>
            </a:avLst>
          </a:prstGeom>
          <a:noFill/>
          <a:ln>
            <a:noFill/>
          </a:ln>
        </p:spPr>
      </p:sp>
      <p:sp>
        <p:nvSpPr>
          <p:cNvPr id="352" name="Google Shape;352;p32"/>
          <p:cNvSpPr txBox="1"/>
          <p:nvPr/>
        </p:nvSpPr>
        <p:spPr>
          <a:xfrm>
            <a:off x="812775" y="3558501"/>
            <a:ext cx="36612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b="1">
                <a:solidFill>
                  <a:schemeClr val="dk1"/>
                </a:solidFill>
                <a:latin typeface="DM Sans"/>
                <a:ea typeface="DM Sans"/>
                <a:cs typeface="DM Sans"/>
                <a:sym typeface="DM Sans"/>
              </a:rPr>
              <a:t>CREDITS: </a:t>
            </a:r>
            <a:r>
              <a:rPr lang="en" sz="1200">
                <a:solidFill>
                  <a:schemeClr val="dk1"/>
                </a:solidFill>
                <a:latin typeface="DM Sans"/>
                <a:ea typeface="DM Sans"/>
                <a:cs typeface="DM Sans"/>
                <a:sym typeface="DM Sans"/>
              </a:rPr>
              <a:t>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b="1">
                <a:solidFill>
                  <a:schemeClr val="dk1"/>
                </a:solidFill>
                <a:latin typeface="DM Sans"/>
                <a:ea typeface="DM Sans"/>
                <a:cs typeface="DM Sans"/>
                <a:sym typeface="DM Sans"/>
              </a:rPr>
              <a:t> </a:t>
            </a:r>
            <a:r>
              <a:rPr lang="en" sz="1200">
                <a:solidFill>
                  <a:schemeClr val="dk1"/>
                </a:solidFill>
                <a:latin typeface="DM Sans"/>
                <a:ea typeface="DM Sans"/>
                <a:cs typeface="DM Sans"/>
                <a:sym typeface="DM Sans"/>
              </a:rPr>
              <a:t>and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8100019" scaled="0"/>
        </a:gradFill>
        <a:effectLst/>
      </p:bgPr>
    </p:bg>
    <p:spTree>
      <p:nvGrpSpPr>
        <p:cNvPr id="1" name="Shape 50"/>
        <p:cNvGrpSpPr/>
        <p:nvPr/>
      </p:nvGrpSpPr>
      <p:grpSpPr>
        <a:xfrm>
          <a:off x="0" y="0"/>
          <a:ext cx="0" cy="0"/>
          <a:chOff x="0" y="0"/>
          <a:chExt cx="0" cy="0"/>
        </a:xfrm>
      </p:grpSpPr>
      <p:grpSp>
        <p:nvGrpSpPr>
          <p:cNvPr id="51" name="Google Shape;51;p6"/>
          <p:cNvGrpSpPr/>
          <p:nvPr/>
        </p:nvGrpSpPr>
        <p:grpSpPr>
          <a:xfrm>
            <a:off x="-594014" y="-19776"/>
            <a:ext cx="9738014" cy="5342996"/>
            <a:chOff x="-594014" y="-19776"/>
            <a:chExt cx="9738014" cy="5342996"/>
          </a:xfrm>
        </p:grpSpPr>
        <p:sp>
          <p:nvSpPr>
            <p:cNvPr id="52" name="Google Shape;52;p6"/>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55" name="Google Shape;55;p6"/>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56" name="Google Shape;56;p6"/>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57" name="Google Shape;57;p6"/>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2"/>
            </a:gs>
          </a:gsLst>
          <a:lin ang="8099331" scaled="0"/>
        </a:gradFill>
        <a:effectLst/>
      </p:bgPr>
    </p:bg>
    <p:spTree>
      <p:nvGrpSpPr>
        <p:cNvPr id="1" name="Shape 59"/>
        <p:cNvGrpSpPr/>
        <p:nvPr/>
      </p:nvGrpSpPr>
      <p:grpSpPr>
        <a:xfrm>
          <a:off x="0" y="0"/>
          <a:ext cx="0" cy="0"/>
          <a:chOff x="0" y="0"/>
          <a:chExt cx="0" cy="0"/>
        </a:xfrm>
      </p:grpSpPr>
      <p:grpSp>
        <p:nvGrpSpPr>
          <p:cNvPr id="60" name="Google Shape;60;p7"/>
          <p:cNvGrpSpPr/>
          <p:nvPr/>
        </p:nvGrpSpPr>
        <p:grpSpPr>
          <a:xfrm>
            <a:off x="-33789" y="-58626"/>
            <a:ext cx="9297685" cy="5203626"/>
            <a:chOff x="-33789" y="-58626"/>
            <a:chExt cx="9297685" cy="5203626"/>
          </a:xfrm>
        </p:grpSpPr>
        <p:sp>
          <p:nvSpPr>
            <p:cNvPr id="61" name="Google Shape;61;p7"/>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7"/>
          <p:cNvSpPr txBox="1">
            <a:spLocks noGrp="1"/>
          </p:cNvSpPr>
          <p:nvPr>
            <p:ph type="subTitle" idx="1"/>
          </p:nvPr>
        </p:nvSpPr>
        <p:spPr>
          <a:xfrm>
            <a:off x="814950" y="1788150"/>
            <a:ext cx="4504800" cy="213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64" name="Google Shape;64;p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5" name="Google Shape;65;p7"/>
          <p:cNvSpPr>
            <a:spLocks noGrp="1"/>
          </p:cNvSpPr>
          <p:nvPr>
            <p:ph type="pic" idx="2"/>
          </p:nvPr>
        </p:nvSpPr>
        <p:spPr>
          <a:xfrm>
            <a:off x="5012136" y="1770300"/>
            <a:ext cx="7554000" cy="3373200"/>
          </a:xfrm>
          <a:prstGeom prst="parallelogram">
            <a:avLst>
              <a:gd name="adj" fmla="val 25000"/>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18900732" scaled="0"/>
        </a:gradFill>
        <a:effectLst/>
      </p:bgPr>
    </p:bg>
    <p:spTree>
      <p:nvGrpSpPr>
        <p:cNvPr id="1" name="Shape 88"/>
        <p:cNvGrpSpPr/>
        <p:nvPr/>
      </p:nvGrpSpPr>
      <p:grpSpPr>
        <a:xfrm>
          <a:off x="0" y="0"/>
          <a:ext cx="0" cy="0"/>
          <a:chOff x="0" y="0"/>
          <a:chExt cx="0" cy="0"/>
        </a:xfrm>
      </p:grpSpPr>
      <p:grpSp>
        <p:nvGrpSpPr>
          <p:cNvPr id="89" name="Google Shape;89;p11"/>
          <p:cNvGrpSpPr/>
          <p:nvPr/>
        </p:nvGrpSpPr>
        <p:grpSpPr>
          <a:xfrm>
            <a:off x="-38737" y="-1500"/>
            <a:ext cx="9297685" cy="5295400"/>
            <a:chOff x="-38737" y="-1500"/>
            <a:chExt cx="9297685" cy="5295400"/>
          </a:xfrm>
        </p:grpSpPr>
        <p:sp>
          <p:nvSpPr>
            <p:cNvPr id="90" name="Google Shape;90;p11"/>
            <p:cNvSpPr/>
            <p:nvPr/>
          </p:nvSpPr>
          <p:spPr>
            <a:xfrm rot="5400000">
              <a:off x="5780824"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19951"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92" name="Google Shape;92;p11"/>
            <p:cNvSpPr/>
            <p:nvPr/>
          </p:nvSpPr>
          <p:spPr>
            <a:xfrm>
              <a:off x="4232199"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93" name="Google Shape;93;p11"/>
            <p:cNvSpPr/>
            <p:nvPr/>
          </p:nvSpPr>
          <p:spPr>
            <a:xfrm>
              <a:off x="5560924"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94" name="Google Shape;94;p11"/>
            <p:cNvSpPr/>
            <p:nvPr/>
          </p:nvSpPr>
          <p:spPr>
            <a:xfrm rot="10800000">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10800000">
              <a:off x="-9455"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txBox="1">
            <a:spLocks noGrp="1"/>
          </p:cNvSpPr>
          <p:nvPr>
            <p:ph type="title" hasCustomPrompt="1"/>
          </p:nvPr>
        </p:nvSpPr>
        <p:spPr>
          <a:xfrm>
            <a:off x="1615525" y="1500070"/>
            <a:ext cx="5124900" cy="14151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gradFill>
          <a:gsLst>
            <a:gs pos="0">
              <a:schemeClr val="lt1"/>
            </a:gs>
            <a:gs pos="100000">
              <a:schemeClr val="dk2"/>
            </a:gs>
          </a:gsLst>
          <a:lin ang="18900044" scaled="0"/>
        </a:gradFill>
        <a:effectLst/>
      </p:bgPr>
    </p:bg>
    <p:spTree>
      <p:nvGrpSpPr>
        <p:cNvPr id="1" name="Shape 166"/>
        <p:cNvGrpSpPr/>
        <p:nvPr/>
      </p:nvGrpSpPr>
      <p:grpSpPr>
        <a:xfrm>
          <a:off x="0" y="0"/>
          <a:ext cx="0" cy="0"/>
          <a:chOff x="0" y="0"/>
          <a:chExt cx="0" cy="0"/>
        </a:xfrm>
      </p:grpSpPr>
      <p:grpSp>
        <p:nvGrpSpPr>
          <p:cNvPr id="167" name="Google Shape;167;p18"/>
          <p:cNvGrpSpPr/>
          <p:nvPr/>
        </p:nvGrpSpPr>
        <p:grpSpPr>
          <a:xfrm>
            <a:off x="-232900" y="-58626"/>
            <a:ext cx="10141432" cy="5348633"/>
            <a:chOff x="-232900" y="-58626"/>
            <a:chExt cx="10141432" cy="5348633"/>
          </a:xfrm>
        </p:grpSpPr>
        <p:sp>
          <p:nvSpPr>
            <p:cNvPr id="168" name="Google Shape;168;p18"/>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71" name="Google Shape;171;p18"/>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72" name="Google Shape;172;p18"/>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73" name="Google Shape;173;p1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4" name="Google Shape;174;p18"/>
          <p:cNvSpPr txBox="1">
            <a:spLocks noGrp="1"/>
          </p:cNvSpPr>
          <p:nvPr>
            <p:ph type="subTitle" idx="1"/>
          </p:nvPr>
        </p:nvSpPr>
        <p:spPr>
          <a:xfrm>
            <a:off x="2057050"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5" name="Google Shape;175;p18"/>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8"/>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7" name="Google Shape;177;p18"/>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18"/>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9" name="Google Shape;179;p18"/>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18"/>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81" name="Google Shape;181;p18"/>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n columns">
  <p:cSld name="CUSTOM_3_2_1_1">
    <p:bg>
      <p:bgPr>
        <a:gradFill>
          <a:gsLst>
            <a:gs pos="0">
              <a:schemeClr val="lt1"/>
            </a:gs>
            <a:gs pos="100000">
              <a:schemeClr val="dk2"/>
            </a:gs>
          </a:gsLst>
          <a:lin ang="18900044" scaled="0"/>
        </a:gradFill>
        <a:effectLst/>
      </p:bgPr>
    </p:bg>
    <p:spTree>
      <p:nvGrpSpPr>
        <p:cNvPr id="1" name="Shape 220"/>
        <p:cNvGrpSpPr/>
        <p:nvPr/>
      </p:nvGrpSpPr>
      <p:grpSpPr>
        <a:xfrm>
          <a:off x="0" y="0"/>
          <a:ext cx="0" cy="0"/>
          <a:chOff x="0" y="0"/>
          <a:chExt cx="0" cy="0"/>
        </a:xfrm>
      </p:grpSpPr>
      <p:grpSp>
        <p:nvGrpSpPr>
          <p:cNvPr id="221" name="Google Shape;221;p21"/>
          <p:cNvGrpSpPr/>
          <p:nvPr/>
        </p:nvGrpSpPr>
        <p:grpSpPr>
          <a:xfrm>
            <a:off x="-232900" y="-58626"/>
            <a:ext cx="10141432" cy="5348633"/>
            <a:chOff x="-232900" y="-58626"/>
            <a:chExt cx="10141432" cy="5348633"/>
          </a:xfrm>
        </p:grpSpPr>
        <p:sp>
          <p:nvSpPr>
            <p:cNvPr id="222" name="Google Shape;222;p21"/>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23" name="Google Shape;223;p21"/>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224" name="Google Shape;224;p21"/>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227" name="Google Shape;227;p21"/>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8" name="Google Shape;228;p21"/>
          <p:cNvSpPr txBox="1">
            <a:spLocks noGrp="1"/>
          </p:cNvSpPr>
          <p:nvPr>
            <p:ph type="subTitle" idx="1"/>
          </p:nvPr>
        </p:nvSpPr>
        <p:spPr>
          <a:xfrm>
            <a:off x="1555604" y="14630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9" name="Google Shape;229;p21"/>
          <p:cNvSpPr txBox="1">
            <a:spLocks noGrp="1"/>
          </p:cNvSpPr>
          <p:nvPr>
            <p:ph type="title" idx="2" hasCustomPrompt="1"/>
          </p:nvPr>
        </p:nvSpPr>
        <p:spPr>
          <a:xfrm>
            <a:off x="894612" y="1463076"/>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0" name="Google Shape;230;p21"/>
          <p:cNvSpPr txBox="1">
            <a:spLocks noGrp="1"/>
          </p:cNvSpPr>
          <p:nvPr>
            <p:ph type="subTitle" idx="3"/>
          </p:nvPr>
        </p:nvSpPr>
        <p:spPr>
          <a:xfrm>
            <a:off x="1555604" y="2070900"/>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21"/>
          <p:cNvSpPr txBox="1">
            <a:spLocks noGrp="1"/>
          </p:cNvSpPr>
          <p:nvPr>
            <p:ph type="title" idx="4" hasCustomPrompt="1"/>
          </p:nvPr>
        </p:nvSpPr>
        <p:spPr>
          <a:xfrm>
            <a:off x="894612" y="207090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2" name="Google Shape;232;p21"/>
          <p:cNvSpPr txBox="1">
            <a:spLocks noGrp="1"/>
          </p:cNvSpPr>
          <p:nvPr>
            <p:ph type="subTitle" idx="5"/>
          </p:nvPr>
        </p:nvSpPr>
        <p:spPr>
          <a:xfrm>
            <a:off x="1555604" y="267872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3" name="Google Shape;233;p21"/>
          <p:cNvSpPr txBox="1">
            <a:spLocks noGrp="1"/>
          </p:cNvSpPr>
          <p:nvPr>
            <p:ph type="title" idx="6" hasCustomPrompt="1"/>
          </p:nvPr>
        </p:nvSpPr>
        <p:spPr>
          <a:xfrm>
            <a:off x="894612" y="267872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4" name="Google Shape;234;p21"/>
          <p:cNvSpPr txBox="1">
            <a:spLocks noGrp="1"/>
          </p:cNvSpPr>
          <p:nvPr>
            <p:ph type="subTitle" idx="7"/>
          </p:nvPr>
        </p:nvSpPr>
        <p:spPr>
          <a:xfrm>
            <a:off x="1555604" y="3286550"/>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5" name="Google Shape;235;p21"/>
          <p:cNvSpPr txBox="1">
            <a:spLocks noGrp="1"/>
          </p:cNvSpPr>
          <p:nvPr>
            <p:ph type="title" idx="8" hasCustomPrompt="1"/>
          </p:nvPr>
        </p:nvSpPr>
        <p:spPr>
          <a:xfrm>
            <a:off x="894612" y="328655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6" name="Google Shape;236;p21"/>
          <p:cNvSpPr txBox="1">
            <a:spLocks noGrp="1"/>
          </p:cNvSpPr>
          <p:nvPr>
            <p:ph type="subTitle" idx="9"/>
          </p:nvPr>
        </p:nvSpPr>
        <p:spPr>
          <a:xfrm>
            <a:off x="1555604" y="38943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7" name="Google Shape;237;p21"/>
          <p:cNvSpPr txBox="1">
            <a:spLocks noGrp="1"/>
          </p:cNvSpPr>
          <p:nvPr>
            <p:ph type="title" idx="13" hasCustomPrompt="1"/>
          </p:nvPr>
        </p:nvSpPr>
        <p:spPr>
          <a:xfrm>
            <a:off x="894612" y="38943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8" name="Google Shape;238;p21"/>
          <p:cNvSpPr txBox="1">
            <a:spLocks noGrp="1"/>
          </p:cNvSpPr>
          <p:nvPr>
            <p:ph type="subTitle" idx="14"/>
          </p:nvPr>
        </p:nvSpPr>
        <p:spPr>
          <a:xfrm>
            <a:off x="5413279" y="14630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9" name="Google Shape;239;p21"/>
          <p:cNvSpPr txBox="1">
            <a:spLocks noGrp="1"/>
          </p:cNvSpPr>
          <p:nvPr>
            <p:ph type="title" idx="15" hasCustomPrompt="1"/>
          </p:nvPr>
        </p:nvSpPr>
        <p:spPr>
          <a:xfrm>
            <a:off x="4752037" y="14630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0" name="Google Shape;240;p21"/>
          <p:cNvSpPr txBox="1">
            <a:spLocks noGrp="1"/>
          </p:cNvSpPr>
          <p:nvPr>
            <p:ph type="subTitle" idx="16"/>
          </p:nvPr>
        </p:nvSpPr>
        <p:spPr>
          <a:xfrm>
            <a:off x="5413279" y="2070909"/>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 name="Google Shape;241;p21"/>
          <p:cNvSpPr txBox="1">
            <a:spLocks noGrp="1"/>
          </p:cNvSpPr>
          <p:nvPr>
            <p:ph type="title" idx="17" hasCustomPrompt="1"/>
          </p:nvPr>
        </p:nvSpPr>
        <p:spPr>
          <a:xfrm>
            <a:off x="4752037" y="207090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2" name="Google Shape;242;p21"/>
          <p:cNvSpPr txBox="1">
            <a:spLocks noGrp="1"/>
          </p:cNvSpPr>
          <p:nvPr>
            <p:ph type="subTitle" idx="18"/>
          </p:nvPr>
        </p:nvSpPr>
        <p:spPr>
          <a:xfrm>
            <a:off x="5413279" y="2678731"/>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21"/>
          <p:cNvSpPr txBox="1">
            <a:spLocks noGrp="1"/>
          </p:cNvSpPr>
          <p:nvPr>
            <p:ph type="title" idx="19" hasCustomPrompt="1"/>
          </p:nvPr>
        </p:nvSpPr>
        <p:spPr>
          <a:xfrm>
            <a:off x="4752037" y="267872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4" name="Google Shape;244;p21"/>
          <p:cNvSpPr txBox="1">
            <a:spLocks noGrp="1"/>
          </p:cNvSpPr>
          <p:nvPr>
            <p:ph type="subTitle" idx="20"/>
          </p:nvPr>
        </p:nvSpPr>
        <p:spPr>
          <a:xfrm>
            <a:off x="5413279" y="3286553"/>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5" name="Google Shape;245;p21"/>
          <p:cNvSpPr txBox="1">
            <a:spLocks noGrp="1"/>
          </p:cNvSpPr>
          <p:nvPr>
            <p:ph type="title" idx="21" hasCustomPrompt="1"/>
          </p:nvPr>
        </p:nvSpPr>
        <p:spPr>
          <a:xfrm>
            <a:off x="4752037" y="328655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6" name="Google Shape;246;p21"/>
          <p:cNvSpPr txBox="1">
            <a:spLocks noGrp="1"/>
          </p:cNvSpPr>
          <p:nvPr>
            <p:ph type="subTitle" idx="22"/>
          </p:nvPr>
        </p:nvSpPr>
        <p:spPr>
          <a:xfrm>
            <a:off x="5413279" y="38943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 name="Google Shape;247;p21"/>
          <p:cNvSpPr txBox="1">
            <a:spLocks noGrp="1"/>
          </p:cNvSpPr>
          <p:nvPr>
            <p:ph type="title" idx="23" hasCustomPrompt="1"/>
          </p:nvPr>
        </p:nvSpPr>
        <p:spPr>
          <a:xfrm>
            <a:off x="4752037" y="38943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7" r:id="rId5"/>
    <p:sldLayoutId id="2147483658" r:id="rId6"/>
    <p:sldLayoutId id="2147483664" r:id="rId7"/>
    <p:sldLayoutId id="2147483667" r:id="rId8"/>
    <p:sldLayoutId id="2147483668" r:id="rId9"/>
    <p:sldLayoutId id="2147483669" r:id="rId10"/>
    <p:sldLayoutId id="2147483671" r:id="rId11"/>
    <p:sldLayoutId id="2147483672" r:id="rId12"/>
    <p:sldLayoutId id="2147483678"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clementemarquez85/"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6375" y="543413"/>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txBody>
              <a:bodyPr/>
              <a:lstStyle/>
              <a:p>
                <a:endParaRPr lang="es-AR" dirty="0"/>
              </a:p>
            </p:txBody>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dirty="0"/>
              </a:p>
            </p:txBody>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txBody>
              <a:bodyPr/>
              <a:lstStyle/>
              <a:p>
                <a:endParaRPr lang="es-AR" dirty="0"/>
              </a:p>
            </p:txBody>
          </p:sp>
        </p:grpSp>
      </p:grpSp>
      <p:sp>
        <p:nvSpPr>
          <p:cNvPr id="383" name="Google Shape;383;p38"/>
          <p:cNvSpPr txBox="1">
            <a:spLocks noGrp="1"/>
          </p:cNvSpPr>
          <p:nvPr>
            <p:ph type="ctrTitle"/>
          </p:nvPr>
        </p:nvSpPr>
        <p:spPr>
          <a:xfrm>
            <a:off x="168870" y="1531928"/>
            <a:ext cx="5232470" cy="1926428"/>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s-ES" sz="3600" b="0" i="0" dirty="0">
                <a:solidFill>
                  <a:srgbClr val="D5D5D5"/>
                </a:solidFill>
                <a:effectLst/>
                <a:latin typeface="Roboto" panose="02000000000000000000" pitchFamily="2" charset="0"/>
              </a:rPr>
              <a:t>Modelo de Predicción del Precio de Vehículos Usados</a:t>
            </a:r>
            <a:endParaRPr sz="3600" dirty="0"/>
          </a:p>
        </p:txBody>
      </p:sp>
      <p:sp>
        <p:nvSpPr>
          <p:cNvPr id="384" name="Google Shape;384;p38"/>
          <p:cNvSpPr txBox="1">
            <a:spLocks noGrp="1"/>
          </p:cNvSpPr>
          <p:nvPr>
            <p:ph type="subTitle" idx="1"/>
          </p:nvPr>
        </p:nvSpPr>
        <p:spPr>
          <a:xfrm>
            <a:off x="168871" y="3298371"/>
            <a:ext cx="4229930" cy="4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b="0" i="0" dirty="0">
                <a:solidFill>
                  <a:srgbClr val="D5D5D5"/>
                </a:solidFill>
                <a:effectLst/>
                <a:latin typeface="Roboto" panose="02000000000000000000" pitchFamily="2" charset="0"/>
              </a:rPr>
              <a:t>Data </a:t>
            </a:r>
            <a:r>
              <a:rPr lang="es-ES" sz="1200" b="0" i="0" dirty="0" err="1">
                <a:solidFill>
                  <a:srgbClr val="D5D5D5"/>
                </a:solidFill>
                <a:effectLst/>
                <a:latin typeface="Roboto" panose="02000000000000000000" pitchFamily="2" charset="0"/>
              </a:rPr>
              <a:t>Science</a:t>
            </a:r>
            <a:r>
              <a:rPr lang="es-ES" sz="1200" b="0" i="0" dirty="0">
                <a:solidFill>
                  <a:srgbClr val="D5D5D5"/>
                </a:solidFill>
                <a:effectLst/>
                <a:latin typeface="Roboto" panose="02000000000000000000" pitchFamily="2" charset="0"/>
              </a:rPr>
              <a:t> II: Machine </a:t>
            </a:r>
            <a:r>
              <a:rPr lang="es-ES" sz="1200" b="0" i="0" dirty="0" err="1">
                <a:solidFill>
                  <a:srgbClr val="D5D5D5"/>
                </a:solidFill>
                <a:effectLst/>
                <a:latin typeface="Roboto" panose="02000000000000000000" pitchFamily="2" charset="0"/>
              </a:rPr>
              <a:t>Learning</a:t>
            </a:r>
            <a:r>
              <a:rPr lang="es-ES" sz="1200" b="0" i="0" dirty="0">
                <a:solidFill>
                  <a:srgbClr val="D5D5D5"/>
                </a:solidFill>
                <a:effectLst/>
                <a:latin typeface="Roboto" panose="02000000000000000000" pitchFamily="2" charset="0"/>
              </a:rPr>
              <a:t> para la Ciencia de Datos</a:t>
            </a:r>
            <a:endParaRPr sz="1200"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45200" y="1187487"/>
            <a:ext cx="5293500" cy="3299100"/>
          </a:xfrm>
          <a:prstGeom prst="parallelogram">
            <a:avLst>
              <a:gd name="adj" fmla="val 25000"/>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77"/>
          <p:cNvSpPr txBox="1">
            <a:spLocks noGrp="1"/>
          </p:cNvSpPr>
          <p:nvPr>
            <p:ph type="title"/>
          </p:nvPr>
        </p:nvSpPr>
        <p:spPr>
          <a:xfrm>
            <a:off x="87989" y="474139"/>
            <a:ext cx="3711713"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$83,2 </a:t>
            </a:r>
            <a:r>
              <a:rPr lang="en" sz="2000" dirty="0"/>
              <a:t>mil millones</a:t>
            </a:r>
            <a:endParaRPr dirty="0"/>
          </a:p>
        </p:txBody>
      </p:sp>
      <p:sp>
        <p:nvSpPr>
          <p:cNvPr id="1074" name="Google Shape;1074;p77"/>
          <p:cNvSpPr txBox="1">
            <a:spLocks noGrp="1"/>
          </p:cNvSpPr>
          <p:nvPr>
            <p:ph type="subTitle" idx="1"/>
          </p:nvPr>
        </p:nvSpPr>
        <p:spPr>
          <a:xfrm>
            <a:off x="150358" y="1191221"/>
            <a:ext cx="3834416" cy="71743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600"/>
              </a:spcAft>
              <a:buNone/>
            </a:pPr>
            <a:r>
              <a:rPr lang="en" sz="1200" dirty="0"/>
              <a:t>Ventas Hyundai: 3729 unidades.</a:t>
            </a:r>
          </a:p>
          <a:p>
            <a:pPr marL="0" lvl="0" indent="0" algn="l" rtl="0">
              <a:lnSpc>
                <a:spcPct val="100000"/>
              </a:lnSpc>
              <a:spcBef>
                <a:spcPts val="0"/>
              </a:spcBef>
              <a:spcAft>
                <a:spcPts val="600"/>
              </a:spcAft>
              <a:buNone/>
            </a:pPr>
            <a:r>
              <a:rPr lang="en" sz="1200" dirty="0"/>
              <a:t>Precio promedio: $22.300.</a:t>
            </a:r>
            <a:endParaRPr sz="1200" dirty="0"/>
          </a:p>
        </p:txBody>
      </p:sp>
      <p:sp>
        <p:nvSpPr>
          <p:cNvPr id="1075" name="Google Shape;1075;p77"/>
          <p:cNvSpPr txBox="1">
            <a:spLocks noGrp="1"/>
          </p:cNvSpPr>
          <p:nvPr>
            <p:ph type="title" idx="2"/>
          </p:nvPr>
        </p:nvSpPr>
        <p:spPr>
          <a:xfrm>
            <a:off x="511015" y="1770279"/>
            <a:ext cx="3694730"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6500" b="1" i="0" u="none" strike="noStrike" kern="0" cap="none" spc="0" normalizeH="0" baseline="0" noProof="0" dirty="0">
                <a:ln>
                  <a:noFill/>
                </a:ln>
                <a:solidFill>
                  <a:srgbClr val="FFFFFF"/>
                </a:solidFill>
                <a:effectLst/>
                <a:uLnTx/>
                <a:uFillTx/>
                <a:latin typeface="Cambay"/>
                <a:cs typeface="Cambay"/>
                <a:sym typeface="Cambay"/>
              </a:rPr>
              <a:t>$51,6 </a:t>
            </a:r>
            <a:r>
              <a:rPr kumimoji="0" lang="en" sz="2000" b="1" i="0" u="none" strike="noStrike" kern="0" cap="none" spc="0" normalizeH="0" baseline="0" noProof="0" dirty="0">
                <a:ln>
                  <a:noFill/>
                </a:ln>
                <a:solidFill>
                  <a:srgbClr val="FFFFFF"/>
                </a:solidFill>
                <a:effectLst/>
                <a:uLnTx/>
                <a:uFillTx/>
                <a:latin typeface="Cambay"/>
                <a:cs typeface="Cambay"/>
                <a:sym typeface="Cambay"/>
              </a:rPr>
              <a:t>mil millones</a:t>
            </a:r>
            <a:endParaRPr dirty="0"/>
          </a:p>
        </p:txBody>
      </p:sp>
      <p:sp>
        <p:nvSpPr>
          <p:cNvPr id="1076" name="Google Shape;1076;p77"/>
          <p:cNvSpPr txBox="1">
            <a:spLocks noGrp="1"/>
          </p:cNvSpPr>
          <p:nvPr>
            <p:ph type="subTitle" idx="3"/>
          </p:nvPr>
        </p:nvSpPr>
        <p:spPr>
          <a:xfrm>
            <a:off x="794574" y="2561811"/>
            <a:ext cx="3190200"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Toyota: 3606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$14.300.</a:t>
            </a:r>
          </a:p>
        </p:txBody>
      </p:sp>
      <p:sp>
        <p:nvSpPr>
          <p:cNvPr id="1077" name="Google Shape;1077;p77"/>
          <p:cNvSpPr txBox="1">
            <a:spLocks noGrp="1"/>
          </p:cNvSpPr>
          <p:nvPr>
            <p:ph type="title" idx="4"/>
          </p:nvPr>
        </p:nvSpPr>
        <p:spPr>
          <a:xfrm>
            <a:off x="1163091" y="3079686"/>
            <a:ext cx="3809674"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6500" b="1" i="0" u="none" strike="noStrike" kern="0" cap="none" spc="0" normalizeH="0" baseline="0" noProof="0" dirty="0">
                <a:ln>
                  <a:noFill/>
                </a:ln>
                <a:solidFill>
                  <a:srgbClr val="FFFFFF"/>
                </a:solidFill>
                <a:effectLst/>
                <a:uLnTx/>
                <a:uFillTx/>
                <a:latin typeface="Cambay"/>
                <a:cs typeface="Cambay"/>
                <a:sym typeface="Cambay"/>
              </a:rPr>
              <a:t>$38,0 </a:t>
            </a:r>
            <a:r>
              <a:rPr kumimoji="0" lang="en" sz="2000" b="1" i="0" u="none" strike="noStrike" kern="0" cap="none" spc="0" normalizeH="0" baseline="0" noProof="0" dirty="0">
                <a:ln>
                  <a:noFill/>
                </a:ln>
                <a:solidFill>
                  <a:srgbClr val="FFFFFF"/>
                </a:solidFill>
                <a:effectLst/>
                <a:uLnTx/>
                <a:uFillTx/>
                <a:latin typeface="Cambay"/>
                <a:cs typeface="Cambay"/>
                <a:sym typeface="Cambay"/>
              </a:rPr>
              <a:t>mil millones</a:t>
            </a:r>
            <a:endParaRPr dirty="0"/>
          </a:p>
        </p:txBody>
      </p:sp>
      <p:sp>
        <p:nvSpPr>
          <p:cNvPr id="1078" name="Google Shape;1078;p77"/>
          <p:cNvSpPr txBox="1">
            <a:spLocks noGrp="1"/>
          </p:cNvSpPr>
          <p:nvPr>
            <p:ph type="subTitle" idx="5"/>
          </p:nvPr>
        </p:nvSpPr>
        <p:spPr>
          <a:xfrm>
            <a:off x="1608084" y="3823861"/>
            <a:ext cx="3190200"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Mercedes-Benz: 2043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$18.600.</a:t>
            </a:r>
          </a:p>
        </p:txBody>
      </p:sp>
      <p:sp>
        <p:nvSpPr>
          <p:cNvPr id="1079" name="Google Shape;1079;p77"/>
          <p:cNvSpPr txBox="1">
            <a:spLocks noGrp="1"/>
          </p:cNvSpPr>
          <p:nvPr>
            <p:ph type="title" idx="6"/>
          </p:nvPr>
        </p:nvSpPr>
        <p:spPr>
          <a:xfrm>
            <a:off x="4836320" y="1770279"/>
            <a:ext cx="4424709"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t>$327,9</a:t>
            </a:r>
            <a:r>
              <a:rPr lang="en" sz="2400" dirty="0"/>
              <a:t>mil millones</a:t>
            </a:r>
            <a:endParaRPr sz="2400" dirty="0"/>
          </a:p>
        </p:txBody>
      </p:sp>
      <p:sp>
        <p:nvSpPr>
          <p:cNvPr id="1080" name="Google Shape;1080;p77"/>
          <p:cNvSpPr txBox="1">
            <a:spLocks noGrp="1"/>
          </p:cNvSpPr>
          <p:nvPr>
            <p:ph type="subTitle" idx="7"/>
          </p:nvPr>
        </p:nvSpPr>
        <p:spPr>
          <a:xfrm>
            <a:off x="5360513" y="2581313"/>
            <a:ext cx="2697447"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Totales: 18.924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$17.300.</a:t>
            </a:r>
          </a:p>
        </p:txBody>
      </p:sp>
      <p:sp>
        <p:nvSpPr>
          <p:cNvPr id="4" name="Google Shape;953;p71">
            <a:extLst>
              <a:ext uri="{FF2B5EF4-FFF2-40B4-BE49-F238E27FC236}">
                <a16:creationId xmlns:a16="http://schemas.microsoft.com/office/drawing/2014/main" id="{AEDB68ED-4CC0-2370-99A1-8BC7E45073FE}"/>
              </a:ext>
            </a:extLst>
          </p:cNvPr>
          <p:cNvSpPr txBox="1">
            <a:spLocks/>
          </p:cNvSpPr>
          <p:nvPr/>
        </p:nvSpPr>
        <p:spPr>
          <a:xfrm>
            <a:off x="4489304" y="0"/>
            <a:ext cx="4771725"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0"/>
              <a:buFont typeface="Cambay"/>
              <a:buNone/>
              <a:defRPr sz="6500" b="1" i="0" u="none" strike="noStrike" cap="none">
                <a:solidFill>
                  <a:schemeClr val="dk1"/>
                </a:solidFill>
                <a:latin typeface="Cambay"/>
                <a:ea typeface="Cambay"/>
                <a:cs typeface="Cambay"/>
                <a:sym typeface="Cambay"/>
              </a:defRPr>
            </a:lvl1pPr>
            <a:lvl2pPr marR="0" lvl="1"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2pPr>
            <a:lvl3pPr marR="0" lvl="2"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3pPr>
            <a:lvl4pPr marR="0" lvl="3"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4pPr>
            <a:lvl5pPr marR="0" lvl="4"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5pPr>
            <a:lvl6pPr marR="0" lvl="5"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6pPr>
            <a:lvl7pPr marR="0" lvl="6"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7pPr>
            <a:lvl8pPr marR="0" lvl="7"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8pPr>
            <a:lvl9pPr marR="0" lvl="8"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9pPr>
          </a:lstStyle>
          <a:p>
            <a:r>
              <a:rPr lang="es-ES" sz="3600" dirty="0"/>
              <a:t>TOP 3 Ventas Marcas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7"/>
          <p:cNvSpPr txBox="1">
            <a:spLocks noGrp="1"/>
          </p:cNvSpPr>
          <p:nvPr>
            <p:ph type="title"/>
          </p:nvPr>
        </p:nvSpPr>
        <p:spPr>
          <a:xfrm>
            <a:off x="70671" y="440819"/>
            <a:ext cx="7714800" cy="4240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noProof="0" dirty="0"/>
              <a:t>Información Observada EDA</a:t>
            </a:r>
            <a:r>
              <a:rPr lang="en" sz="2000" dirty="0"/>
              <a:t>.</a:t>
            </a:r>
            <a:endParaRPr sz="2000" dirty="0"/>
          </a:p>
        </p:txBody>
      </p:sp>
      <p:sp>
        <p:nvSpPr>
          <p:cNvPr id="875" name="Google Shape;875;p67"/>
          <p:cNvSpPr txBox="1">
            <a:spLocks noGrp="1"/>
          </p:cNvSpPr>
          <p:nvPr>
            <p:ph type="subTitle" idx="1"/>
          </p:nvPr>
        </p:nvSpPr>
        <p:spPr>
          <a:xfrm>
            <a:off x="-92362" y="933142"/>
            <a:ext cx="5054223" cy="4210358"/>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s-ES" sz="1200" noProof="0" dirty="0"/>
              <a:t>Hay muestras que pertenecen a marcas, modelos o categorías de automóviles muy específicas que podríamos descartar ya que pueden traer más problemas al modelo que beneficios. </a:t>
            </a:r>
          </a:p>
          <a:p>
            <a:pPr marL="457200" lvl="0" indent="-317500" algn="l" rtl="0">
              <a:spcBef>
                <a:spcPts val="1000"/>
              </a:spcBef>
              <a:spcAft>
                <a:spcPts val="0"/>
              </a:spcAft>
              <a:buSzPts val="1400"/>
              <a:buChar char="●"/>
            </a:pPr>
            <a:r>
              <a:rPr lang="es-ES" sz="1200" noProof="0" dirty="0"/>
              <a:t>Algunas marcas tienen suficientes muestras lo que nos permitiría comparar el comportamiento del modelo aplicado a todas las marcas o segmentándolo por algunas, viendo su comportamiento.</a:t>
            </a:r>
          </a:p>
          <a:p>
            <a:pPr marL="457200" lvl="0" indent="-317500" algn="l" rtl="0">
              <a:spcBef>
                <a:spcPts val="1000"/>
              </a:spcBef>
              <a:spcAft>
                <a:spcPts val="0"/>
              </a:spcAft>
              <a:buSzPts val="1400"/>
              <a:buChar char="●"/>
            </a:pPr>
            <a:r>
              <a:rPr lang="es-ES" sz="1200" noProof="0" dirty="0"/>
              <a:t>Al ver la correlación de variables no se observa alguna relación lineal con nuestra variable objetivo, por lo que podríamos suponer que las especificaciones técnicas o estéticas, por si solas no tienen un efecto considerable en el valor del precio.</a:t>
            </a:r>
          </a:p>
          <a:p>
            <a:pPr marL="457200" lvl="0" indent="-317500" algn="l" rtl="0">
              <a:spcBef>
                <a:spcPts val="1000"/>
              </a:spcBef>
              <a:spcAft>
                <a:spcPts val="0"/>
              </a:spcAft>
              <a:buSzPts val="1400"/>
              <a:buChar char="●"/>
            </a:pPr>
            <a:r>
              <a:rPr lang="es-ES" sz="1200" noProof="0" dirty="0"/>
              <a:t>La cantidad de dinero que genera el mercado de automóviles usados hace que nuestro proyecto sea de gran interés para diversas empresas que podrían sacar beneficios económicos considerables además de ventajas competitivas.</a:t>
            </a:r>
          </a:p>
        </p:txBody>
      </p:sp>
      <p:pic>
        <p:nvPicPr>
          <p:cNvPr id="876" name="Google Shape;876;p67"/>
          <p:cNvPicPr preferRelativeResize="0">
            <a:picLocks noGrp="1"/>
          </p:cNvPicPr>
          <p:nvPr>
            <p:ph type="pic" idx="2"/>
          </p:nvPr>
        </p:nvPicPr>
        <p:blipFill rotWithShape="1">
          <a:blip r:embed="rId3">
            <a:alphaModFix/>
          </a:blip>
          <a:srcRect l="25250" t="16501" r="-25250" b="16501"/>
          <a:stretch/>
        </p:blipFill>
        <p:spPr>
          <a:xfrm>
            <a:off x="5012136" y="1770300"/>
            <a:ext cx="7554000" cy="3373200"/>
          </a:xfrm>
          <a:prstGeom prst="parallelogram">
            <a:avLst>
              <a:gd name="adj" fmla="val 25000"/>
            </a:avLst>
          </a:prstGeom>
        </p:spPr>
      </p:pic>
      <p:sp>
        <p:nvSpPr>
          <p:cNvPr id="877" name="Google Shape;877;p67"/>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a:p>
        </p:txBody>
      </p:sp>
      <p:sp>
        <p:nvSpPr>
          <p:cNvPr id="878" name="Google Shape;878;p67"/>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txBody>
          <a:bodyPr/>
          <a:lstStyle/>
          <a:p>
            <a:endParaRPr lang="es-AR"/>
          </a:p>
        </p:txBody>
      </p:sp>
      <p:sp>
        <p:nvSpPr>
          <p:cNvPr id="879" name="Google Shape;879;p67"/>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txBody>
          <a:bodyPr/>
          <a:lstStyle/>
          <a:p>
            <a:endParaRPr lang="es-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87"/>
          <p:cNvSpPr txBox="1">
            <a:spLocks noGrp="1"/>
          </p:cNvSpPr>
          <p:nvPr>
            <p:ph type="title"/>
          </p:nvPr>
        </p:nvSpPr>
        <p:spPr>
          <a:xfrm>
            <a:off x="714675" y="536275"/>
            <a:ext cx="3857400" cy="8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Gracias!</a:t>
            </a:r>
            <a:endParaRPr dirty="0"/>
          </a:p>
        </p:txBody>
      </p:sp>
      <p:sp>
        <p:nvSpPr>
          <p:cNvPr id="1315" name="Google Shape;1315;p87"/>
          <p:cNvSpPr txBox="1">
            <a:spLocks noGrp="1"/>
          </p:cNvSpPr>
          <p:nvPr>
            <p:ph type="subTitle" idx="1"/>
          </p:nvPr>
        </p:nvSpPr>
        <p:spPr>
          <a:xfrm>
            <a:off x="716027" y="1482926"/>
            <a:ext cx="3857400" cy="11399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¿Preguntas?</a:t>
            </a:r>
            <a:endParaRPr dirty="0"/>
          </a:p>
          <a:p>
            <a:pPr marL="0" lvl="0" indent="0" algn="ctr" rtl="0">
              <a:spcBef>
                <a:spcPts val="1000"/>
              </a:spcBef>
              <a:spcAft>
                <a:spcPts val="0"/>
              </a:spcAft>
              <a:buClr>
                <a:schemeClr val="dk1"/>
              </a:buClr>
              <a:buSzPts val="1100"/>
              <a:buFont typeface="Arial"/>
              <a:buNone/>
            </a:pPr>
            <a:r>
              <a:rPr lang="en" dirty="0"/>
              <a:t>clementeelias85@gmail.com </a:t>
            </a:r>
            <a:endParaRPr dirty="0"/>
          </a:p>
          <a:p>
            <a:pPr marL="0" lvl="0" indent="0" algn="ctr" rtl="0">
              <a:spcBef>
                <a:spcPts val="0"/>
              </a:spcBef>
              <a:spcAft>
                <a:spcPts val="0"/>
              </a:spcAft>
              <a:buClr>
                <a:schemeClr val="dk1"/>
              </a:buClr>
              <a:buSzPts val="1100"/>
              <a:buFont typeface="Arial"/>
              <a:buNone/>
            </a:pPr>
            <a:r>
              <a:rPr lang="en" dirty="0"/>
              <a:t>+54 9 11 2265 2777 </a:t>
            </a:r>
            <a:endParaRPr dirty="0"/>
          </a:p>
        </p:txBody>
      </p:sp>
      <p:grpSp>
        <p:nvGrpSpPr>
          <p:cNvPr id="1320" name="Google Shape;1320;p87"/>
          <p:cNvGrpSpPr/>
          <p:nvPr/>
        </p:nvGrpSpPr>
        <p:grpSpPr>
          <a:xfrm>
            <a:off x="1062993" y="2749501"/>
            <a:ext cx="512239" cy="512239"/>
            <a:chOff x="1379798" y="1723250"/>
            <a:chExt cx="397887" cy="397887"/>
          </a:xfrm>
        </p:grpSpPr>
        <p:sp>
          <p:nvSpPr>
            <p:cNvPr id="1321" name="Google Shape;1321;p8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7">
              <a:hlinkClick r:id="rId3"/>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29" name="Google Shape;1329;p87"/>
          <p:cNvPicPr preferRelativeResize="0">
            <a:picLocks noGrp="1"/>
          </p:cNvPicPr>
          <p:nvPr>
            <p:ph type="pic" idx="2"/>
          </p:nvPr>
        </p:nvPicPr>
        <p:blipFill rotWithShape="1">
          <a:blip r:embed="rId4">
            <a:alphaModFix/>
          </a:blip>
          <a:srcRect l="8835" r="10991"/>
          <a:stretch/>
        </p:blipFill>
        <p:spPr>
          <a:xfrm>
            <a:off x="4476825" y="-102600"/>
            <a:ext cx="6443400" cy="5348700"/>
          </a:xfrm>
          <a:prstGeom prst="parallelogram">
            <a:avLst>
              <a:gd name="adj" fmla="val 25000"/>
            </a:avLst>
          </a:prstGeom>
        </p:spPr>
      </p:pic>
      <p:sp>
        <p:nvSpPr>
          <p:cNvPr id="1330" name="Google Shape;1330;p87"/>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7"/>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txBody>
          <a:bodyPr/>
          <a:lstStyle/>
          <a:p>
            <a:endParaRPr lang="es-AR"/>
          </a:p>
        </p:txBody>
      </p:sp>
      <p:sp>
        <p:nvSpPr>
          <p:cNvPr id="2" name="Google Shape;1315;p87">
            <a:extLst>
              <a:ext uri="{FF2B5EF4-FFF2-40B4-BE49-F238E27FC236}">
                <a16:creationId xmlns:a16="http://schemas.microsoft.com/office/drawing/2014/main" id="{26F672B8-2295-A9B1-E9C0-7F10CF1C3F65}"/>
              </a:ext>
            </a:extLst>
          </p:cNvPr>
          <p:cNvSpPr txBox="1">
            <a:spLocks/>
          </p:cNvSpPr>
          <p:nvPr/>
        </p:nvSpPr>
        <p:spPr>
          <a:xfrm>
            <a:off x="1652462" y="2912926"/>
            <a:ext cx="2396650" cy="348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Bef>
                <a:spcPts val="1000"/>
              </a:spcBef>
              <a:buSzPts val="1100"/>
              <a:buFont typeface="Arial"/>
              <a:buNone/>
            </a:pPr>
            <a:r>
              <a:rPr lang="es-AR" dirty="0"/>
              <a:t>Clemente E. Márquez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a:t>
            </a:r>
            <a:r>
              <a:rPr lang="es-ES" dirty="0"/>
              <a:t>Hilary Mason</a:t>
            </a:r>
            <a:endParaRPr dirty="0"/>
          </a:p>
        </p:txBody>
      </p:sp>
      <p:sp>
        <p:nvSpPr>
          <p:cNvPr id="417" name="Google Shape;417;p41"/>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a:t>
            </a:r>
            <a:r>
              <a:rPr lang="es-ES" dirty="0"/>
              <a:t>La principal ventaja de los datos es que te dicen algo sobre el mundo que no sabías antes</a:t>
            </a:r>
            <a:r>
              <a:rPr lang="en" dirty="0"/>
              <a:t>.”</a:t>
            </a:r>
            <a:endParaRPr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6;p41">
            <a:extLst>
              <a:ext uri="{FF2B5EF4-FFF2-40B4-BE49-F238E27FC236}">
                <a16:creationId xmlns:a16="http://schemas.microsoft.com/office/drawing/2014/main" id="{04859C8D-1FF8-BF6B-B025-B6B1209345A3}"/>
              </a:ext>
            </a:extLst>
          </p:cNvPr>
          <p:cNvSpPr txBox="1">
            <a:spLocks/>
          </p:cNvSpPr>
          <p:nvPr/>
        </p:nvSpPr>
        <p:spPr>
          <a:xfrm>
            <a:off x="4883727" y="3470879"/>
            <a:ext cx="3545598"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300"/>
              <a:buFont typeface="Cambay"/>
              <a:buNone/>
              <a:defRPr sz="2700" b="1" i="0" u="none" strike="noStrike" cap="none">
                <a:solidFill>
                  <a:schemeClr val="lt2"/>
                </a:solidFill>
                <a:latin typeface="Cambay"/>
                <a:ea typeface="Cambay"/>
                <a:cs typeface="Cambay"/>
                <a:sym typeface="Cambay"/>
              </a:defRPr>
            </a:lvl1pPr>
            <a:lvl2pPr marR="0" lvl="1"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9pPr>
          </a:lstStyle>
          <a:p>
            <a:pPr>
              <a:buSzPts val="1100"/>
              <a:buFont typeface="Arial"/>
              <a:buNone/>
            </a:pPr>
            <a:r>
              <a:rPr lang="es-ES" sz="1050" dirty="0"/>
              <a:t>Científica de datos y Fundadora, </a:t>
            </a:r>
            <a:r>
              <a:rPr lang="es-ES" sz="1050" dirty="0" err="1"/>
              <a:t>Fast</a:t>
            </a:r>
            <a:r>
              <a:rPr lang="es-ES" sz="1050" dirty="0"/>
              <a:t> Forward </a:t>
            </a:r>
            <a:r>
              <a:rPr lang="es-ES" sz="1050" dirty="0" err="1"/>
              <a:t>Labs</a:t>
            </a:r>
            <a:endParaRPr lang="es-AR"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5000401" y="1372681"/>
            <a:ext cx="4023097" cy="9923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ES" sz="3600" dirty="0"/>
              <a:t>Ventas de vehículos usados</a:t>
            </a:r>
          </a:p>
        </p:txBody>
      </p:sp>
      <p:sp>
        <p:nvSpPr>
          <p:cNvPr id="436" name="Google Shape;436;p43"/>
          <p:cNvSpPr txBox="1">
            <a:spLocks noGrp="1"/>
          </p:cNvSpPr>
          <p:nvPr>
            <p:ph type="subTitle" idx="1"/>
          </p:nvPr>
        </p:nvSpPr>
        <p:spPr>
          <a:xfrm>
            <a:off x="5000401" y="2381574"/>
            <a:ext cx="3908275" cy="1897311"/>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dk1"/>
              </a:buClr>
              <a:buSzPts val="1100"/>
              <a:buFontTx/>
              <a:buChar char="-"/>
            </a:pPr>
            <a:r>
              <a:rPr lang="es-ES" sz="1400" dirty="0"/>
              <a:t>Mercado en constante crecimiento a nivel mundial (8% anual).</a:t>
            </a:r>
          </a:p>
          <a:p>
            <a:pPr marL="285750" lvl="0" indent="-285750" algn="just" rtl="0">
              <a:spcBef>
                <a:spcPts val="0"/>
              </a:spcBef>
              <a:spcAft>
                <a:spcPts val="0"/>
              </a:spcAft>
              <a:buClr>
                <a:schemeClr val="dk1"/>
              </a:buClr>
              <a:buSzPts val="1100"/>
              <a:buFontTx/>
              <a:buChar char="-"/>
            </a:pPr>
            <a:r>
              <a:rPr lang="es-ES" sz="1400" dirty="0"/>
              <a:t>Ingresos de más de 140 mil millones de USD. para el 2021.</a:t>
            </a:r>
          </a:p>
          <a:p>
            <a:pPr marL="285750" lvl="0" indent="-285750" algn="just" rtl="0">
              <a:spcBef>
                <a:spcPts val="0"/>
              </a:spcBef>
              <a:spcAft>
                <a:spcPts val="0"/>
              </a:spcAft>
              <a:buClr>
                <a:schemeClr val="dk1"/>
              </a:buClr>
              <a:buSzPts val="1100"/>
              <a:buFontTx/>
              <a:buChar char="-"/>
            </a:pPr>
            <a:r>
              <a:rPr lang="es-ES" sz="1400" dirty="0"/>
              <a:t>Digitalización e inclusión tecnológica del mercado.</a:t>
            </a:r>
          </a:p>
          <a:p>
            <a:pPr marL="285750" lvl="0" indent="-285750" algn="just" rtl="0">
              <a:spcBef>
                <a:spcPts val="0"/>
              </a:spcBef>
              <a:spcAft>
                <a:spcPts val="0"/>
              </a:spcAft>
              <a:buClr>
                <a:schemeClr val="dk1"/>
              </a:buClr>
              <a:buSzPts val="1100"/>
              <a:buFontTx/>
              <a:buChar char="-"/>
            </a:pPr>
            <a:r>
              <a:rPr lang="es-ES" sz="1400" dirty="0"/>
              <a:t>Generación de gran cantidad de datos explotables.</a:t>
            </a:r>
          </a:p>
        </p:txBody>
      </p:sp>
      <p:pic>
        <p:nvPicPr>
          <p:cNvPr id="437" name="Google Shape;437;p43"/>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a:p>
        </p:txBody>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5"/>
          <p:cNvSpPr txBox="1">
            <a:spLocks noGrp="1"/>
          </p:cNvSpPr>
          <p:nvPr>
            <p:ph type="title"/>
          </p:nvPr>
        </p:nvSpPr>
        <p:spPr>
          <a:xfrm>
            <a:off x="0" y="2005760"/>
            <a:ext cx="9144000" cy="11669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$284 mil millones</a:t>
            </a:r>
            <a:endParaRPr dirty="0"/>
          </a:p>
        </p:txBody>
      </p:sp>
      <p:sp>
        <p:nvSpPr>
          <p:cNvPr id="1055" name="Google Shape;1055;p75"/>
          <p:cNvSpPr txBox="1">
            <a:spLocks noGrp="1"/>
          </p:cNvSpPr>
          <p:nvPr>
            <p:ph type="subTitle" idx="1"/>
          </p:nvPr>
        </p:nvSpPr>
        <p:spPr>
          <a:xfrm>
            <a:off x="3929233" y="2826042"/>
            <a:ext cx="5124900" cy="4101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dirty="0"/>
              <a:t>Ingresos proyectados para el 2030.</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5"/>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Principales razones de este crecimiento</a:t>
            </a:r>
            <a:endParaRPr sz="3300" dirty="0"/>
          </a:p>
        </p:txBody>
      </p:sp>
      <p:sp>
        <p:nvSpPr>
          <p:cNvPr id="461" name="Google Shape;461;p45"/>
          <p:cNvSpPr txBox="1">
            <a:spLocks noGrp="1"/>
          </p:cNvSpPr>
          <p:nvPr>
            <p:ph type="subTitle" idx="1"/>
          </p:nvPr>
        </p:nvSpPr>
        <p:spPr>
          <a:xfrm>
            <a:off x="2057049" y="1743926"/>
            <a:ext cx="2826751"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Mercado Organizado</a:t>
            </a:r>
            <a:endParaRPr dirty="0"/>
          </a:p>
        </p:txBody>
      </p:sp>
      <p:sp>
        <p:nvSpPr>
          <p:cNvPr id="462" name="Google Shape;462;p45"/>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a:t>Participación de fabricantes y empresas organizadas</a:t>
            </a:r>
          </a:p>
        </p:txBody>
      </p:sp>
      <p:sp>
        <p:nvSpPr>
          <p:cNvPr id="463" name="Google Shape;463;p45"/>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Financiamiento</a:t>
            </a:r>
            <a:endParaRPr dirty="0"/>
          </a:p>
        </p:txBody>
      </p:sp>
      <p:sp>
        <p:nvSpPr>
          <p:cNvPr id="464" name="Google Shape;464;p45"/>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Creditos y aumentos en los ingresos.</a:t>
            </a:r>
            <a:endParaRPr dirty="0"/>
          </a:p>
        </p:txBody>
      </p:sp>
      <p:sp>
        <p:nvSpPr>
          <p:cNvPr id="465" name="Google Shape;465;p45"/>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Digitalizacion </a:t>
            </a:r>
            <a:endParaRPr dirty="0"/>
          </a:p>
        </p:txBody>
      </p:sp>
      <p:sp>
        <p:nvSpPr>
          <p:cNvPr id="466" name="Google Shape;466;p45"/>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Inclusión tecnológica y experiencias emergentes</a:t>
            </a:r>
          </a:p>
          <a:p>
            <a:pPr marL="0" lvl="0" indent="0" algn="l" rtl="0">
              <a:spcBef>
                <a:spcPts val="0"/>
              </a:spcBef>
              <a:spcAft>
                <a:spcPts val="0"/>
              </a:spcAft>
              <a:buNone/>
            </a:pPr>
            <a:endParaRPr dirty="0"/>
          </a:p>
        </p:txBody>
      </p:sp>
      <p:sp>
        <p:nvSpPr>
          <p:cNvPr id="467" name="Google Shape;467;p45"/>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Nuevas tendencias</a:t>
            </a:r>
            <a:endParaRPr dirty="0"/>
          </a:p>
        </p:txBody>
      </p:sp>
      <p:sp>
        <p:nvSpPr>
          <p:cNvPr id="468" name="Google Shape;468;p45"/>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Periodos de propiedad más cortos, demanda de autos de lujo, uso de compactos.</a:t>
            </a:r>
          </a:p>
        </p:txBody>
      </p:sp>
      <p:grpSp>
        <p:nvGrpSpPr>
          <p:cNvPr id="469" name="Google Shape;469;p45"/>
          <p:cNvGrpSpPr/>
          <p:nvPr/>
        </p:nvGrpSpPr>
        <p:grpSpPr>
          <a:xfrm>
            <a:off x="1346288" y="1925732"/>
            <a:ext cx="518267" cy="427246"/>
            <a:chOff x="1190625" y="696425"/>
            <a:chExt cx="5219200" cy="4302575"/>
          </a:xfrm>
        </p:grpSpPr>
        <p:sp>
          <p:nvSpPr>
            <p:cNvPr id="470" name="Google Shape;470;p45"/>
            <p:cNvSpPr/>
            <p:nvPr/>
          </p:nvSpPr>
          <p:spPr>
            <a:xfrm>
              <a:off x="2678900" y="2858300"/>
              <a:ext cx="2242625" cy="458325"/>
            </a:xfrm>
            <a:custGeom>
              <a:avLst/>
              <a:gdLst/>
              <a:ahLst/>
              <a:cxnLst/>
              <a:rect l="l" t="t" r="r" b="b"/>
              <a:pathLst>
                <a:path w="89705" h="18333" extrusionOk="0">
                  <a:moveTo>
                    <a:pt x="0" y="1"/>
                  </a:moveTo>
                  <a:lnTo>
                    <a:pt x="10569" y="18333"/>
                  </a:lnTo>
                  <a:lnTo>
                    <a:pt x="79136" y="18333"/>
                  </a:lnTo>
                  <a:lnTo>
                    <a:pt x="89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5"/>
            <p:cNvSpPr/>
            <p:nvPr/>
          </p:nvSpPr>
          <p:spPr>
            <a:xfrm>
              <a:off x="5010400" y="2858300"/>
              <a:ext cx="1399425" cy="458325"/>
            </a:xfrm>
            <a:custGeom>
              <a:avLst/>
              <a:gdLst/>
              <a:ahLst/>
              <a:cxnLst/>
              <a:rect l="l" t="t" r="r" b="b"/>
              <a:pathLst>
                <a:path w="55977" h="18333" extrusionOk="0">
                  <a:moveTo>
                    <a:pt x="10569" y="1"/>
                  </a:moveTo>
                  <a:lnTo>
                    <a:pt x="0" y="18333"/>
                  </a:lnTo>
                  <a:lnTo>
                    <a:pt x="55976" y="18333"/>
                  </a:lnTo>
                  <a:lnTo>
                    <a:pt x="55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5"/>
            <p:cNvSpPr/>
            <p:nvPr/>
          </p:nvSpPr>
          <p:spPr>
            <a:xfrm>
              <a:off x="1255025" y="696425"/>
              <a:ext cx="5090375" cy="1856100"/>
            </a:xfrm>
            <a:custGeom>
              <a:avLst/>
              <a:gdLst/>
              <a:ahLst/>
              <a:cxnLst/>
              <a:rect l="l" t="t" r="r" b="b"/>
              <a:pathLst>
                <a:path w="203615" h="74244" extrusionOk="0">
                  <a:moveTo>
                    <a:pt x="60478" y="0"/>
                  </a:moveTo>
                  <a:cubicBezTo>
                    <a:pt x="49583" y="0"/>
                    <a:pt x="39438" y="5872"/>
                    <a:pt x="33991" y="15332"/>
                  </a:cubicBezTo>
                  <a:lnTo>
                    <a:pt x="1" y="74243"/>
                  </a:lnTo>
                  <a:lnTo>
                    <a:pt x="203614" y="74243"/>
                  </a:lnTo>
                  <a:lnTo>
                    <a:pt x="169624" y="15332"/>
                  </a:lnTo>
                  <a:cubicBezTo>
                    <a:pt x="164177" y="5872"/>
                    <a:pt x="154032" y="0"/>
                    <a:pt x="14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5"/>
            <p:cNvSpPr/>
            <p:nvPr/>
          </p:nvSpPr>
          <p:spPr>
            <a:xfrm>
              <a:off x="5034050" y="4234050"/>
              <a:ext cx="1375775" cy="764950"/>
            </a:xfrm>
            <a:custGeom>
              <a:avLst/>
              <a:gdLst/>
              <a:ahLst/>
              <a:cxnLst/>
              <a:rect l="l" t="t" r="r" b="b"/>
              <a:pathLst>
                <a:path w="55031" h="30598" extrusionOk="0">
                  <a:moveTo>
                    <a:pt x="0" y="0"/>
                  </a:moveTo>
                  <a:lnTo>
                    <a:pt x="0" y="30598"/>
                  </a:lnTo>
                  <a:lnTo>
                    <a:pt x="55030" y="30598"/>
                  </a:lnTo>
                  <a:lnTo>
                    <a:pt x="550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5"/>
            <p:cNvSpPr/>
            <p:nvPr/>
          </p:nvSpPr>
          <p:spPr>
            <a:xfrm>
              <a:off x="1190625" y="3622425"/>
              <a:ext cx="5219200" cy="305825"/>
            </a:xfrm>
            <a:custGeom>
              <a:avLst/>
              <a:gdLst/>
              <a:ahLst/>
              <a:cxnLst/>
              <a:rect l="l" t="t" r="r" b="b"/>
              <a:pathLst>
                <a:path w="208768" h="12233" extrusionOk="0">
                  <a:moveTo>
                    <a:pt x="0" y="0"/>
                  </a:moveTo>
                  <a:lnTo>
                    <a:pt x="0" y="12233"/>
                  </a:lnTo>
                  <a:lnTo>
                    <a:pt x="208767" y="12233"/>
                  </a:lnTo>
                  <a:lnTo>
                    <a:pt x="208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a:off x="1190625" y="4234050"/>
              <a:ext cx="1376575" cy="764950"/>
            </a:xfrm>
            <a:custGeom>
              <a:avLst/>
              <a:gdLst/>
              <a:ahLst/>
              <a:cxnLst/>
              <a:rect l="l" t="t" r="r" b="b"/>
              <a:pathLst>
                <a:path w="55063" h="30598" extrusionOk="0">
                  <a:moveTo>
                    <a:pt x="0" y="0"/>
                  </a:moveTo>
                  <a:lnTo>
                    <a:pt x="0" y="30598"/>
                  </a:lnTo>
                  <a:lnTo>
                    <a:pt x="55062" y="30598"/>
                  </a:lnTo>
                  <a:lnTo>
                    <a:pt x="55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p:nvPr/>
          </p:nvSpPr>
          <p:spPr>
            <a:xfrm>
              <a:off x="1190625" y="2858300"/>
              <a:ext cx="1399400" cy="458325"/>
            </a:xfrm>
            <a:custGeom>
              <a:avLst/>
              <a:gdLst/>
              <a:ahLst/>
              <a:cxnLst/>
              <a:rect l="l" t="t" r="r" b="b"/>
              <a:pathLst>
                <a:path w="55976" h="18333" extrusionOk="0">
                  <a:moveTo>
                    <a:pt x="0" y="1"/>
                  </a:moveTo>
                  <a:lnTo>
                    <a:pt x="0" y="18333"/>
                  </a:lnTo>
                  <a:lnTo>
                    <a:pt x="55976" y="18333"/>
                  </a:lnTo>
                  <a:lnTo>
                    <a:pt x="45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45"/>
          <p:cNvGrpSpPr/>
          <p:nvPr/>
        </p:nvGrpSpPr>
        <p:grpSpPr>
          <a:xfrm>
            <a:off x="1346288" y="3325866"/>
            <a:ext cx="518267" cy="501100"/>
            <a:chOff x="1190625" y="324550"/>
            <a:chExt cx="5219200" cy="5046325"/>
          </a:xfrm>
        </p:grpSpPr>
        <p:sp>
          <p:nvSpPr>
            <p:cNvPr id="497" name="Google Shape;497;p45"/>
            <p:cNvSpPr/>
            <p:nvPr/>
          </p:nvSpPr>
          <p:spPr>
            <a:xfrm>
              <a:off x="1190625" y="630375"/>
              <a:ext cx="5219200" cy="3517250"/>
            </a:xfrm>
            <a:custGeom>
              <a:avLst/>
              <a:gdLst/>
              <a:ahLst/>
              <a:cxnLst/>
              <a:rect l="l" t="t" r="r" b="b"/>
              <a:pathLst>
                <a:path w="208768" h="140690" extrusionOk="0">
                  <a:moveTo>
                    <a:pt x="0" y="0"/>
                  </a:moveTo>
                  <a:lnTo>
                    <a:pt x="0" y="140690"/>
                  </a:lnTo>
                  <a:lnTo>
                    <a:pt x="208767" y="140690"/>
                  </a:lnTo>
                  <a:lnTo>
                    <a:pt x="208767" y="0"/>
                  </a:lnTo>
                  <a:lnTo>
                    <a:pt x="164078" y="0"/>
                  </a:lnTo>
                  <a:lnTo>
                    <a:pt x="184302" y="35067"/>
                  </a:lnTo>
                  <a:lnTo>
                    <a:pt x="184302" y="116225"/>
                  </a:lnTo>
                  <a:lnTo>
                    <a:pt x="147605" y="116225"/>
                  </a:lnTo>
                  <a:lnTo>
                    <a:pt x="147605" y="91760"/>
                  </a:lnTo>
                  <a:lnTo>
                    <a:pt x="61162" y="91760"/>
                  </a:lnTo>
                  <a:lnTo>
                    <a:pt x="61162" y="116225"/>
                  </a:lnTo>
                  <a:lnTo>
                    <a:pt x="24465" y="116225"/>
                  </a:lnTo>
                  <a:lnTo>
                    <a:pt x="24465" y="35067"/>
                  </a:lnTo>
                  <a:lnTo>
                    <a:pt x="44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4945150" y="1701125"/>
              <a:ext cx="547225" cy="305825"/>
            </a:xfrm>
            <a:custGeom>
              <a:avLst/>
              <a:gdLst/>
              <a:ahLst/>
              <a:cxnLst/>
              <a:rect l="l" t="t" r="r" b="b"/>
              <a:pathLst>
                <a:path w="21889" h="12233" extrusionOk="0">
                  <a:moveTo>
                    <a:pt x="7079" y="0"/>
                  </a:moveTo>
                  <a:lnTo>
                    <a:pt x="1" y="12232"/>
                  </a:lnTo>
                  <a:lnTo>
                    <a:pt x="21889" y="12232"/>
                  </a:lnTo>
                  <a:lnTo>
                    <a:pt x="218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2831400" y="1701125"/>
              <a:ext cx="1937625" cy="305825"/>
            </a:xfrm>
            <a:custGeom>
              <a:avLst/>
              <a:gdLst/>
              <a:ahLst/>
              <a:cxnLst/>
              <a:rect l="l" t="t" r="r" b="b"/>
              <a:pathLst>
                <a:path w="77505" h="12233" extrusionOk="0">
                  <a:moveTo>
                    <a:pt x="0" y="0"/>
                  </a:moveTo>
                  <a:lnTo>
                    <a:pt x="7046" y="12232"/>
                  </a:lnTo>
                  <a:lnTo>
                    <a:pt x="70459" y="12232"/>
                  </a:lnTo>
                  <a:lnTo>
                    <a:pt x="77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2219775" y="324550"/>
              <a:ext cx="3160875" cy="1070775"/>
            </a:xfrm>
            <a:custGeom>
              <a:avLst/>
              <a:gdLst/>
              <a:ahLst/>
              <a:cxnLst/>
              <a:rect l="l" t="t" r="r" b="b"/>
              <a:pathLst>
                <a:path w="126435" h="42831" extrusionOk="0">
                  <a:moveTo>
                    <a:pt x="31772" y="1"/>
                  </a:moveTo>
                  <a:cubicBezTo>
                    <a:pt x="27401" y="1"/>
                    <a:pt x="23356" y="2349"/>
                    <a:pt x="21171" y="6133"/>
                  </a:cubicBezTo>
                  <a:lnTo>
                    <a:pt x="0" y="42831"/>
                  </a:lnTo>
                  <a:lnTo>
                    <a:pt x="126435" y="42831"/>
                  </a:lnTo>
                  <a:lnTo>
                    <a:pt x="105265" y="6133"/>
                  </a:lnTo>
                  <a:cubicBezTo>
                    <a:pt x="103079" y="2349"/>
                    <a:pt x="99034" y="1"/>
                    <a:pt x="94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2108050" y="2924350"/>
              <a:ext cx="305825" cy="305850"/>
            </a:xfrm>
            <a:custGeom>
              <a:avLst/>
              <a:gdLst/>
              <a:ahLst/>
              <a:cxnLst/>
              <a:rect l="l" t="t" r="r" b="b"/>
              <a:pathLst>
                <a:path w="12233" h="12234" extrusionOk="0">
                  <a:moveTo>
                    <a:pt x="0" y="1"/>
                  </a:moveTo>
                  <a:lnTo>
                    <a:pt x="0" y="12233"/>
                  </a:lnTo>
                  <a:lnTo>
                    <a:pt x="12233" y="12233"/>
                  </a:lnTo>
                  <a:lnTo>
                    <a:pt x="122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5186550" y="2924350"/>
              <a:ext cx="305825" cy="305850"/>
            </a:xfrm>
            <a:custGeom>
              <a:avLst/>
              <a:gdLst/>
              <a:ahLst/>
              <a:cxnLst/>
              <a:rect l="l" t="t" r="r" b="b"/>
              <a:pathLst>
                <a:path w="12233" h="12234" extrusionOk="0">
                  <a:moveTo>
                    <a:pt x="0" y="1"/>
                  </a:moveTo>
                  <a:lnTo>
                    <a:pt x="0" y="12233"/>
                  </a:lnTo>
                  <a:lnTo>
                    <a:pt x="12233" y="12233"/>
                  </a:lnTo>
                  <a:lnTo>
                    <a:pt x="122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2108050" y="1701125"/>
              <a:ext cx="547225" cy="305825"/>
            </a:xfrm>
            <a:custGeom>
              <a:avLst/>
              <a:gdLst/>
              <a:ahLst/>
              <a:cxnLst/>
              <a:rect l="l" t="t" r="r" b="b"/>
              <a:pathLst>
                <a:path w="21889" h="12233" extrusionOk="0">
                  <a:moveTo>
                    <a:pt x="0" y="0"/>
                  </a:moveTo>
                  <a:lnTo>
                    <a:pt x="0" y="12232"/>
                  </a:lnTo>
                  <a:lnTo>
                    <a:pt x="21888" y="12232"/>
                  </a:lnTo>
                  <a:lnTo>
                    <a:pt x="14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2108050" y="2312725"/>
              <a:ext cx="3384325" cy="305850"/>
            </a:xfrm>
            <a:custGeom>
              <a:avLst/>
              <a:gdLst/>
              <a:ahLst/>
              <a:cxnLst/>
              <a:rect l="l" t="t" r="r" b="b"/>
              <a:pathLst>
                <a:path w="135373" h="12234" extrusionOk="0">
                  <a:moveTo>
                    <a:pt x="0" y="1"/>
                  </a:moveTo>
                  <a:lnTo>
                    <a:pt x="0" y="12233"/>
                  </a:lnTo>
                  <a:lnTo>
                    <a:pt x="135373" y="12233"/>
                  </a:lnTo>
                  <a:lnTo>
                    <a:pt x="135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1802225" y="4453425"/>
              <a:ext cx="3995975" cy="917450"/>
            </a:xfrm>
            <a:custGeom>
              <a:avLst/>
              <a:gdLst/>
              <a:ahLst/>
              <a:cxnLst/>
              <a:rect l="l" t="t" r="r" b="b"/>
              <a:pathLst>
                <a:path w="159839" h="36698" extrusionOk="0">
                  <a:moveTo>
                    <a:pt x="55324" y="0"/>
                  </a:moveTo>
                  <a:lnTo>
                    <a:pt x="51410" y="19539"/>
                  </a:lnTo>
                  <a:cubicBezTo>
                    <a:pt x="50855" y="22377"/>
                    <a:pt x="48344" y="24465"/>
                    <a:pt x="45440" y="24465"/>
                  </a:cubicBezTo>
                  <a:lnTo>
                    <a:pt x="1" y="24465"/>
                  </a:lnTo>
                  <a:lnTo>
                    <a:pt x="1" y="36697"/>
                  </a:lnTo>
                  <a:lnTo>
                    <a:pt x="159838" y="36697"/>
                  </a:lnTo>
                  <a:lnTo>
                    <a:pt x="159838" y="24465"/>
                  </a:lnTo>
                  <a:lnTo>
                    <a:pt x="114399" y="24465"/>
                  </a:lnTo>
                  <a:cubicBezTo>
                    <a:pt x="111496" y="24465"/>
                    <a:pt x="108984" y="22377"/>
                    <a:pt x="108429" y="19539"/>
                  </a:cubicBezTo>
                  <a:lnTo>
                    <a:pt x="104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19;p52">
            <a:extLst>
              <a:ext uri="{FF2B5EF4-FFF2-40B4-BE49-F238E27FC236}">
                <a16:creationId xmlns:a16="http://schemas.microsoft.com/office/drawing/2014/main" id="{E02B1979-978D-BE9F-D0D4-3BD606712A9F}"/>
              </a:ext>
            </a:extLst>
          </p:cNvPr>
          <p:cNvGrpSpPr/>
          <p:nvPr/>
        </p:nvGrpSpPr>
        <p:grpSpPr>
          <a:xfrm>
            <a:off x="5076294" y="1925690"/>
            <a:ext cx="492348" cy="456671"/>
            <a:chOff x="-62511900" y="4129100"/>
            <a:chExt cx="304050" cy="282000"/>
          </a:xfrm>
        </p:grpSpPr>
        <p:sp>
          <p:nvSpPr>
            <p:cNvPr id="3" name="Google Shape;620;p52">
              <a:extLst>
                <a:ext uri="{FF2B5EF4-FFF2-40B4-BE49-F238E27FC236}">
                  <a16:creationId xmlns:a16="http://schemas.microsoft.com/office/drawing/2014/main" id="{5714C1B1-D843-BA6C-BAB6-E12445D824E2}"/>
                </a:ext>
              </a:extLst>
            </p:cNvPr>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1;p52">
              <a:extLst>
                <a:ext uri="{FF2B5EF4-FFF2-40B4-BE49-F238E27FC236}">
                  <a16:creationId xmlns:a16="http://schemas.microsoft.com/office/drawing/2014/main" id="{51BCF436-0BF6-A55A-968D-42A61A6881AD}"/>
                </a:ext>
              </a:extLst>
            </p:cNvPr>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2;p52">
              <a:extLst>
                <a:ext uri="{FF2B5EF4-FFF2-40B4-BE49-F238E27FC236}">
                  <a16:creationId xmlns:a16="http://schemas.microsoft.com/office/drawing/2014/main" id="{2E5C57D2-4056-507B-3EF7-157B6EC4DDB5}"/>
                </a:ext>
              </a:extLst>
            </p:cNvPr>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3;p52">
              <a:extLst>
                <a:ext uri="{FF2B5EF4-FFF2-40B4-BE49-F238E27FC236}">
                  <a16:creationId xmlns:a16="http://schemas.microsoft.com/office/drawing/2014/main" id="{8A8A1632-1FA3-AD4F-A674-5D636889178A}"/>
                </a:ext>
              </a:extLst>
            </p:cNvPr>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52">
              <a:extLst>
                <a:ext uri="{FF2B5EF4-FFF2-40B4-BE49-F238E27FC236}">
                  <a16:creationId xmlns:a16="http://schemas.microsoft.com/office/drawing/2014/main" id="{B07B6DA2-099C-20BD-41FD-847B7F5C84CA}"/>
                </a:ext>
              </a:extLst>
            </p:cNvPr>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94;p78">
            <a:extLst>
              <a:ext uri="{FF2B5EF4-FFF2-40B4-BE49-F238E27FC236}">
                <a16:creationId xmlns:a16="http://schemas.microsoft.com/office/drawing/2014/main" id="{ED8D8431-3260-1FEF-CF1C-68F4B50D19D5}"/>
              </a:ext>
            </a:extLst>
          </p:cNvPr>
          <p:cNvGrpSpPr/>
          <p:nvPr/>
        </p:nvGrpSpPr>
        <p:grpSpPr>
          <a:xfrm>
            <a:off x="5103339" y="3395102"/>
            <a:ext cx="465303" cy="408217"/>
            <a:chOff x="1054950" y="2380900"/>
            <a:chExt cx="269725" cy="235800"/>
          </a:xfrm>
        </p:grpSpPr>
        <p:sp>
          <p:nvSpPr>
            <p:cNvPr id="14" name="Google Shape;1095;p78">
              <a:extLst>
                <a:ext uri="{FF2B5EF4-FFF2-40B4-BE49-F238E27FC236}">
                  <a16:creationId xmlns:a16="http://schemas.microsoft.com/office/drawing/2014/main" id="{8D77F3D2-A2A7-371A-E4ED-0A7FCA7B1F2D}"/>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6;p78">
              <a:extLst>
                <a:ext uri="{FF2B5EF4-FFF2-40B4-BE49-F238E27FC236}">
                  <a16:creationId xmlns:a16="http://schemas.microsoft.com/office/drawing/2014/main" id="{A6AEEA1A-5368-4E3D-F7C2-EAE31EAAEEDA}"/>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7;p78">
              <a:extLst>
                <a:ext uri="{FF2B5EF4-FFF2-40B4-BE49-F238E27FC236}">
                  <a16:creationId xmlns:a16="http://schemas.microsoft.com/office/drawing/2014/main" id="{5D21E017-00F9-8A04-A7C7-E867D57712B0}"/>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8;p78">
              <a:extLst>
                <a:ext uri="{FF2B5EF4-FFF2-40B4-BE49-F238E27FC236}">
                  <a16:creationId xmlns:a16="http://schemas.microsoft.com/office/drawing/2014/main" id="{517116E7-F146-313F-49FE-7FA46CC5F20E}"/>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2"/>
          <p:cNvSpPr txBox="1">
            <a:spLocks noGrp="1"/>
          </p:cNvSpPr>
          <p:nvPr>
            <p:ph type="title"/>
          </p:nvPr>
        </p:nvSpPr>
        <p:spPr>
          <a:xfrm>
            <a:off x="-16775" y="1052103"/>
            <a:ext cx="5202446" cy="11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3000" dirty="0"/>
              <a:t>Modelo predictivo del precio de automóviles usados</a:t>
            </a:r>
          </a:p>
        </p:txBody>
      </p:sp>
      <p:sp>
        <p:nvSpPr>
          <p:cNvPr id="776" name="Google Shape;776;p62"/>
          <p:cNvSpPr txBox="1">
            <a:spLocks noGrp="1"/>
          </p:cNvSpPr>
          <p:nvPr>
            <p:ph type="subTitle" idx="1"/>
          </p:nvPr>
        </p:nvSpPr>
        <p:spPr>
          <a:xfrm>
            <a:off x="94780" y="2266626"/>
            <a:ext cx="4295792" cy="141514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Dirigido a personal operativo de una empresa vendedora o para desarrollar un aplicativo web o celular que facilite la experiencia al cliente que desee vender un automovil.</a:t>
            </a:r>
          </a:p>
        </p:txBody>
      </p:sp>
      <p:pic>
        <p:nvPicPr>
          <p:cNvPr id="777" name="Google Shape;777;p62"/>
          <p:cNvPicPr preferRelativeResize="0">
            <a:picLocks noGrp="1"/>
          </p:cNvPicPr>
          <p:nvPr>
            <p:ph type="pic" idx="2"/>
          </p:nvPr>
        </p:nvPicPr>
        <p:blipFill rotWithShape="1">
          <a:blip r:embed="rId3">
            <a:alphaModFix/>
          </a:blip>
          <a:srcRect l="15969" t="5449" r="-20070" b="30444"/>
          <a:stretch/>
        </p:blipFill>
        <p:spPr>
          <a:xfrm>
            <a:off x="4139610" y="25"/>
            <a:ext cx="6199800" cy="5146500"/>
          </a:xfrm>
          <a:prstGeom prst="parallelogram">
            <a:avLst>
              <a:gd name="adj" fmla="val 25000"/>
            </a:avLst>
          </a:prstGeom>
        </p:spPr>
      </p:pic>
      <p:grpSp>
        <p:nvGrpSpPr>
          <p:cNvPr id="778" name="Google Shape;778;p62"/>
          <p:cNvGrpSpPr/>
          <p:nvPr/>
        </p:nvGrpSpPr>
        <p:grpSpPr>
          <a:xfrm>
            <a:off x="-594014" y="25"/>
            <a:ext cx="9941507" cy="5323195"/>
            <a:chOff x="-594014" y="25"/>
            <a:chExt cx="9941507" cy="5323195"/>
          </a:xfrm>
        </p:grpSpPr>
        <p:sp>
          <p:nvSpPr>
            <p:cNvPr id="779" name="Google Shape;779;p62"/>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2"/>
            <p:cNvSpPr/>
            <p:nvPr/>
          </p:nvSpPr>
          <p:spPr>
            <a:xfrm rot="10800000">
              <a:off x="-16775" y="536277"/>
              <a:ext cx="9364267" cy="42619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62"/>
            <p:cNvGrpSpPr/>
            <p:nvPr/>
          </p:nvGrpSpPr>
          <p:grpSpPr>
            <a:xfrm>
              <a:off x="-594014" y="4598900"/>
              <a:ext cx="9024089" cy="724320"/>
              <a:chOff x="-594014" y="4598900"/>
              <a:chExt cx="9024089" cy="724320"/>
            </a:xfrm>
          </p:grpSpPr>
          <p:sp>
            <p:nvSpPr>
              <p:cNvPr id="782" name="Google Shape;782;p62"/>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txBody>
              <a:bodyPr/>
              <a:lstStyle/>
              <a:p>
                <a:endParaRPr lang="es-AR"/>
              </a:p>
            </p:txBody>
          </p:sp>
          <p:sp>
            <p:nvSpPr>
              <p:cNvPr id="783" name="Google Shape;783;p62"/>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txBody>
              <a:bodyPr/>
              <a:lstStyle/>
              <a:p>
                <a:endParaRPr lang="es-AR"/>
              </a:p>
            </p:txBody>
          </p:sp>
          <p:sp>
            <p:nvSpPr>
              <p:cNvPr id="784" name="Google Shape;784;p62"/>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txBody>
              <a:bodyPr/>
              <a:lstStyle/>
              <a:p>
                <a:endParaRPr lang="es-AR"/>
              </a:p>
            </p:txBody>
          </p:sp>
          <p:sp>
            <p:nvSpPr>
              <p:cNvPr id="785" name="Google Shape;785;p62"/>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9"/>
          <p:cNvSpPr txBox="1">
            <a:spLocks noGrp="1"/>
          </p:cNvSpPr>
          <p:nvPr>
            <p:ph type="title"/>
          </p:nvPr>
        </p:nvSpPr>
        <p:spPr>
          <a:xfrm>
            <a:off x="4790899" y="495750"/>
            <a:ext cx="3405000" cy="11536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Dataset</a:t>
            </a:r>
            <a:endParaRPr dirty="0"/>
          </a:p>
        </p:txBody>
      </p:sp>
      <p:sp>
        <p:nvSpPr>
          <p:cNvPr id="737" name="Google Shape;737;p59"/>
          <p:cNvSpPr txBox="1">
            <a:spLocks noGrp="1"/>
          </p:cNvSpPr>
          <p:nvPr>
            <p:ph type="subTitle" idx="1"/>
          </p:nvPr>
        </p:nvSpPr>
        <p:spPr>
          <a:xfrm>
            <a:off x="4572000" y="1349026"/>
            <a:ext cx="4499429" cy="3298724"/>
          </a:xfrm>
          <a:prstGeom prst="rect">
            <a:avLst/>
          </a:prstGeom>
        </p:spPr>
        <p:txBody>
          <a:bodyPr spcFirstLastPara="1" wrap="square" lIns="91425" tIns="91425" rIns="91425" bIns="91425" anchor="t" anchorCtr="0">
            <a:noAutofit/>
          </a:bodyPr>
          <a:lstStyle/>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19.237 muestras con 17 columnas y 1 variable objetivo.</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Fabricante: marca, modelo, categoría y año de producción.</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Técnicos: tipo de combustible, volumen del motor, cantidad de cilindros, tipo de transmisión, tipo de tracción, ubicación del volante y cantidad de airbags.</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Estéticos: Interior de cuero, cantidad de puertas y color.</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de Uso: Kilometraje</a:t>
            </a:r>
            <a:r>
              <a:rPr lang="es-ES" sz="1800" b="0" i="0" dirty="0">
                <a:solidFill>
                  <a:srgbClr val="D5D5D5"/>
                </a:solidFill>
                <a:effectLst/>
                <a:latin typeface="Roboto" panose="02000000000000000000" pitchFamily="2" charset="0"/>
              </a:rPr>
              <a:t> </a:t>
            </a:r>
          </a:p>
          <a:p>
            <a:pPr marL="0" lvl="0" indent="0" algn="l" rtl="0">
              <a:spcBef>
                <a:spcPts val="0"/>
              </a:spcBef>
              <a:spcAft>
                <a:spcPts val="1600"/>
              </a:spcAft>
              <a:buClr>
                <a:schemeClr val="dk1"/>
              </a:buClr>
              <a:buSzPts val="1100"/>
              <a:buFont typeface="Arial"/>
              <a:buNone/>
            </a:pPr>
            <a:endParaRPr lang="es-ES" dirty="0">
              <a:solidFill>
                <a:srgbClr val="D5D5D5"/>
              </a:solidFill>
              <a:latin typeface="Roboto" panose="02000000000000000000" pitchFamily="2" charset="0"/>
            </a:endParaRPr>
          </a:p>
        </p:txBody>
      </p:sp>
      <p:pic>
        <p:nvPicPr>
          <p:cNvPr id="738" name="Google Shape;738;p59"/>
          <p:cNvPicPr preferRelativeResize="0">
            <a:picLocks noGrp="1"/>
          </p:cNvPicPr>
          <p:nvPr>
            <p:ph type="pic" idx="3"/>
          </p:nvPr>
        </p:nvPicPr>
        <p:blipFill rotWithShape="1">
          <a:blip r:embed="rId3">
            <a:alphaModFix/>
          </a:blip>
          <a:srcRect l="14609" t="5838" r="9729"/>
          <a:stretch/>
        </p:blipFill>
        <p:spPr>
          <a:xfrm>
            <a:off x="-1492843" y="-102600"/>
            <a:ext cx="6443400" cy="5348700"/>
          </a:xfrm>
          <a:prstGeom prst="parallelogram">
            <a:avLst>
              <a:gd name="adj" fmla="val 25000"/>
            </a:avLst>
          </a:prstGeom>
        </p:spPr>
      </p:pic>
      <p:sp>
        <p:nvSpPr>
          <p:cNvPr id="739" name="Google Shape;739;p59"/>
          <p:cNvSpPr/>
          <p:nvPr/>
        </p:nvSpPr>
        <p:spPr>
          <a:xfrm rot="10800000" flipH="1">
            <a:off x="-38737" y="4402672"/>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rot="10800000">
            <a:off x="-222899" y="68701"/>
            <a:ext cx="9382824" cy="42704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1"/>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2">
            <a:extLst>
              <a:ext uri="{FF2B5EF4-FFF2-40B4-BE49-F238E27FC236}">
                <a16:creationId xmlns:a16="http://schemas.microsoft.com/office/drawing/2014/main" id="{601346FB-ECBD-B34C-DDAC-12B417213D72}"/>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6" name="Rectangle 3">
            <a:extLst>
              <a:ext uri="{FF2B5EF4-FFF2-40B4-BE49-F238E27FC236}">
                <a16:creationId xmlns:a16="http://schemas.microsoft.com/office/drawing/2014/main" id="{2EF86483-79B5-025F-0852-6F011EDF5B68}"/>
              </a:ext>
            </a:extLst>
          </p:cNvPr>
          <p:cNvSpPr>
            <a:spLocks noChangeArrowheads="1"/>
          </p:cNvSpPr>
          <p:nvPr/>
        </p:nvSpPr>
        <p:spPr bwMode="auto">
          <a:xfrm>
            <a:off x="0" y="1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000" b="0" i="0" u="none" strike="noStrike" cap="none" normalizeH="0" baseline="0">
                <a:ln>
                  <a:noFill/>
                </a:ln>
                <a:solidFill>
                  <a:srgbClr val="D5D5D5"/>
                </a:solidFill>
                <a:effectLst/>
                <a:latin typeface="Roboto" panose="02000000000000000000" pitchFamily="2" charset="0"/>
              </a:rPr>
            </a:b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84"/>
          <p:cNvSpPr txBox="1">
            <a:spLocks noGrp="1"/>
          </p:cNvSpPr>
          <p:nvPr>
            <p:ph type="title"/>
          </p:nvPr>
        </p:nvSpPr>
        <p:spPr>
          <a:xfrm>
            <a:off x="706579" y="354988"/>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3300" noProof="0" dirty="0"/>
              <a:t>Hipótesis</a:t>
            </a:r>
          </a:p>
        </p:txBody>
      </p:sp>
      <p:sp>
        <p:nvSpPr>
          <p:cNvPr id="1273" name="Google Shape;1273;p84"/>
          <p:cNvSpPr txBox="1">
            <a:spLocks noGrp="1"/>
          </p:cNvSpPr>
          <p:nvPr>
            <p:ph type="subTitle" idx="7"/>
          </p:nvPr>
        </p:nvSpPr>
        <p:spPr>
          <a:xfrm>
            <a:off x="1368612" y="1845868"/>
            <a:ext cx="3203386"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¿Que categoria tiene el mayor impacto?</a:t>
            </a:r>
            <a:endParaRPr sz="1200" dirty="0"/>
          </a:p>
        </p:txBody>
      </p:sp>
      <p:sp>
        <p:nvSpPr>
          <p:cNvPr id="1274" name="Google Shape;1274;p84"/>
          <p:cNvSpPr txBox="1">
            <a:spLocks noGrp="1"/>
          </p:cNvSpPr>
          <p:nvPr>
            <p:ph type="title" idx="8"/>
          </p:nvPr>
        </p:nvSpPr>
        <p:spPr>
          <a:xfrm>
            <a:off x="723433" y="1845868"/>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01</a:t>
            </a:r>
            <a:endParaRPr dirty="0"/>
          </a:p>
        </p:txBody>
      </p:sp>
      <p:sp>
        <p:nvSpPr>
          <p:cNvPr id="1275" name="Google Shape;1275;p84"/>
          <p:cNvSpPr txBox="1">
            <a:spLocks noGrp="1"/>
          </p:cNvSpPr>
          <p:nvPr>
            <p:ph type="subTitle" idx="9"/>
          </p:nvPr>
        </p:nvSpPr>
        <p:spPr>
          <a:xfrm>
            <a:off x="1368611" y="2471427"/>
            <a:ext cx="7477515"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¿Vale la pena considerar las caracteristicas tecnicas y esteticas pensando en el valor de reventa?</a:t>
            </a:r>
            <a:endParaRPr sz="1200" dirty="0"/>
          </a:p>
        </p:txBody>
      </p:sp>
      <p:sp>
        <p:nvSpPr>
          <p:cNvPr id="1276" name="Google Shape;1276;p84"/>
          <p:cNvSpPr txBox="1">
            <a:spLocks noGrp="1"/>
          </p:cNvSpPr>
          <p:nvPr>
            <p:ph type="title" idx="13"/>
          </p:nvPr>
        </p:nvSpPr>
        <p:spPr>
          <a:xfrm>
            <a:off x="723433" y="2471427"/>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03</a:t>
            </a:r>
            <a:endParaRPr dirty="0"/>
          </a:p>
        </p:txBody>
      </p:sp>
      <p:sp>
        <p:nvSpPr>
          <p:cNvPr id="1283" name="Google Shape;1283;p84"/>
          <p:cNvSpPr txBox="1">
            <a:spLocks noGrp="1"/>
          </p:cNvSpPr>
          <p:nvPr>
            <p:ph type="subTitle" idx="20"/>
          </p:nvPr>
        </p:nvSpPr>
        <p:spPr>
          <a:xfrm>
            <a:off x="5433307" y="1850425"/>
            <a:ext cx="3412819" cy="4058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¿Este impacto se repite en todas las marcas?</a:t>
            </a:r>
            <a:endParaRPr sz="1200" dirty="0"/>
          </a:p>
        </p:txBody>
      </p:sp>
      <p:sp>
        <p:nvSpPr>
          <p:cNvPr id="1284" name="Google Shape;1284;p84"/>
          <p:cNvSpPr txBox="1">
            <a:spLocks noGrp="1"/>
          </p:cNvSpPr>
          <p:nvPr>
            <p:ph type="title" idx="21"/>
          </p:nvPr>
        </p:nvSpPr>
        <p:spPr>
          <a:xfrm>
            <a:off x="4790915" y="1845868"/>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02</a:t>
            </a:r>
            <a:endParaRPr dirty="0"/>
          </a:p>
        </p:txBody>
      </p:sp>
      <p:sp>
        <p:nvSpPr>
          <p:cNvPr id="2" name="Google Shape;1266;p84">
            <a:extLst>
              <a:ext uri="{FF2B5EF4-FFF2-40B4-BE49-F238E27FC236}">
                <a16:creationId xmlns:a16="http://schemas.microsoft.com/office/drawing/2014/main" id="{8CE3A570-61F7-AF1E-42A2-D5FA9985C518}"/>
              </a:ext>
            </a:extLst>
          </p:cNvPr>
          <p:cNvSpPr txBox="1">
            <a:spLocks/>
          </p:cNvSpPr>
          <p:nvPr/>
        </p:nvSpPr>
        <p:spPr>
          <a:xfrm>
            <a:off x="695708" y="3084900"/>
            <a:ext cx="7714800"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1pPr>
            <a:lvl2pPr marR="0" lvl="1"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9pPr>
          </a:lstStyle>
          <a:p>
            <a:r>
              <a:rPr lang="es-AR" dirty="0"/>
              <a:t>Objetivo</a:t>
            </a:r>
          </a:p>
        </p:txBody>
      </p:sp>
      <p:sp>
        <p:nvSpPr>
          <p:cNvPr id="5" name="Google Shape;737;p59">
            <a:extLst>
              <a:ext uri="{FF2B5EF4-FFF2-40B4-BE49-F238E27FC236}">
                <a16:creationId xmlns:a16="http://schemas.microsoft.com/office/drawing/2014/main" id="{6410C6E9-7BD9-1EB6-6FEE-591C2681B7D6}"/>
              </a:ext>
            </a:extLst>
          </p:cNvPr>
          <p:cNvSpPr txBox="1">
            <a:spLocks noGrp="1"/>
          </p:cNvSpPr>
          <p:nvPr>
            <p:ph type="subTitle" idx="1"/>
          </p:nvPr>
        </p:nvSpPr>
        <p:spPr>
          <a:xfrm>
            <a:off x="722621" y="889517"/>
            <a:ext cx="8123506" cy="800737"/>
          </a:xfrm>
          <a:prstGeom prst="rect">
            <a:avLst/>
          </a:prstGeom>
        </p:spPr>
        <p:txBody>
          <a:bodyPr spcFirstLastPara="1" wrap="square" lIns="91425" tIns="91425" rIns="91425" bIns="91425" anchor="t" anchorCtr="0">
            <a:noAutofit/>
          </a:bodyPr>
          <a:lstStyle/>
          <a:p>
            <a:pPr marL="0" indent="0">
              <a:spcAft>
                <a:spcPts val="1600"/>
              </a:spcAft>
              <a:buSzPts val="1100"/>
            </a:pPr>
            <a:r>
              <a:rPr lang="es-ES" dirty="0"/>
              <a:t>Con toda esta información se busca identificar la relación de cada uno de estos factores con la valoración final del precio de un automóvil. Una vez contemos con este análisis nos gustaría poder responder las siguientes preguntas:</a:t>
            </a:r>
          </a:p>
        </p:txBody>
      </p:sp>
      <p:sp>
        <p:nvSpPr>
          <p:cNvPr id="6" name="Google Shape;737;p59">
            <a:extLst>
              <a:ext uri="{FF2B5EF4-FFF2-40B4-BE49-F238E27FC236}">
                <a16:creationId xmlns:a16="http://schemas.microsoft.com/office/drawing/2014/main" id="{1E9A989E-493B-9681-0C19-5523529B02C3}"/>
              </a:ext>
            </a:extLst>
          </p:cNvPr>
          <p:cNvSpPr txBox="1">
            <a:spLocks/>
          </p:cNvSpPr>
          <p:nvPr/>
        </p:nvSpPr>
        <p:spPr>
          <a:xfrm>
            <a:off x="733492" y="3619674"/>
            <a:ext cx="8133581" cy="966181"/>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Aft>
                <a:spcPts val="1600"/>
              </a:spcAft>
              <a:buSzPts val="1100"/>
              <a:buFont typeface="Arial"/>
              <a:buNone/>
            </a:pPr>
            <a:r>
              <a:rPr lang="es-ES" dirty="0">
                <a:solidFill>
                  <a:srgbClr val="D5D5D5"/>
                </a:solidFill>
                <a:latin typeface="Roboto" panose="02000000000000000000" pitchFamily="2" charset="0"/>
              </a:rPr>
              <a:t>Desarrollar un modelo de data </a:t>
            </a:r>
            <a:r>
              <a:rPr lang="es-ES" dirty="0" err="1">
                <a:solidFill>
                  <a:srgbClr val="D5D5D5"/>
                </a:solidFill>
                <a:latin typeface="Roboto" panose="02000000000000000000" pitchFamily="2" charset="0"/>
              </a:rPr>
              <a:t>science</a:t>
            </a:r>
            <a:r>
              <a:rPr lang="es-ES" dirty="0">
                <a:solidFill>
                  <a:srgbClr val="D5D5D5"/>
                </a:solidFill>
                <a:latin typeface="Roboto" panose="02000000000000000000" pitchFamily="2" charset="0"/>
              </a:rPr>
              <a:t> que pueda predecir el valor de venta de un automóvil usado basándose en diversas características. Para lograr esto, usaremos diversos algoritmos, para poder comparar la efectividad de cada uno de ellos e inclinarnos por el que genere los mejores resultados en la predicción.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71"/>
          <p:cNvSpPr txBox="1">
            <a:spLocks noGrp="1"/>
          </p:cNvSpPr>
          <p:nvPr>
            <p:ph type="title"/>
          </p:nvPr>
        </p:nvSpPr>
        <p:spPr>
          <a:xfrm>
            <a:off x="714675" y="397662"/>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Impacto en el mercado por marca</a:t>
            </a:r>
            <a:endParaRPr dirty="0"/>
          </a:p>
        </p:txBody>
      </p:sp>
      <p:graphicFrame>
        <p:nvGraphicFramePr>
          <p:cNvPr id="12" name="Gráfico 11">
            <a:extLst>
              <a:ext uri="{FF2B5EF4-FFF2-40B4-BE49-F238E27FC236}">
                <a16:creationId xmlns:a16="http://schemas.microsoft.com/office/drawing/2014/main" id="{4F130E53-91D9-24FF-7256-3C277005453F}"/>
              </a:ext>
            </a:extLst>
          </p:cNvPr>
          <p:cNvGraphicFramePr>
            <a:graphicFrameLocks/>
          </p:cNvGraphicFramePr>
          <p:nvPr>
            <p:extLst>
              <p:ext uri="{D42A27DB-BD31-4B8C-83A1-F6EECF244321}">
                <p14:modId xmlns:p14="http://schemas.microsoft.com/office/powerpoint/2010/main" val="4273242602"/>
              </p:ext>
            </p:extLst>
          </p:nvPr>
        </p:nvGraphicFramePr>
        <p:xfrm>
          <a:off x="166817" y="1191654"/>
          <a:ext cx="4658498" cy="31455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a 18">
            <a:extLst>
              <a:ext uri="{FF2B5EF4-FFF2-40B4-BE49-F238E27FC236}">
                <a16:creationId xmlns:a16="http://schemas.microsoft.com/office/drawing/2014/main" id="{119D896A-8B96-AD14-0FA5-80B2BE8C40F5}"/>
              </a:ext>
            </a:extLst>
          </p:cNvPr>
          <p:cNvGraphicFramePr>
            <a:graphicFrameLocks noGrp="1"/>
          </p:cNvGraphicFramePr>
          <p:nvPr>
            <p:extLst>
              <p:ext uri="{D42A27DB-BD31-4B8C-83A1-F6EECF244321}">
                <p14:modId xmlns:p14="http://schemas.microsoft.com/office/powerpoint/2010/main" val="588797523"/>
              </p:ext>
            </p:extLst>
          </p:nvPr>
        </p:nvGraphicFramePr>
        <p:xfrm>
          <a:off x="5166496" y="1228210"/>
          <a:ext cx="3052117" cy="1860980"/>
        </p:xfrm>
        <a:graphic>
          <a:graphicData uri="http://schemas.openxmlformats.org/drawingml/2006/table">
            <a:tbl>
              <a:tblPr/>
              <a:tblGrid>
                <a:gridCol w="1188435">
                  <a:extLst>
                    <a:ext uri="{9D8B030D-6E8A-4147-A177-3AD203B41FA5}">
                      <a16:colId xmlns:a16="http://schemas.microsoft.com/office/drawing/2014/main" val="1260413805"/>
                    </a:ext>
                  </a:extLst>
                </a:gridCol>
                <a:gridCol w="918336">
                  <a:extLst>
                    <a:ext uri="{9D8B030D-6E8A-4147-A177-3AD203B41FA5}">
                      <a16:colId xmlns:a16="http://schemas.microsoft.com/office/drawing/2014/main" val="1590802257"/>
                    </a:ext>
                  </a:extLst>
                </a:gridCol>
                <a:gridCol w="945346">
                  <a:extLst>
                    <a:ext uri="{9D8B030D-6E8A-4147-A177-3AD203B41FA5}">
                      <a16:colId xmlns:a16="http://schemas.microsoft.com/office/drawing/2014/main" val="2382555014"/>
                    </a:ext>
                  </a:extLst>
                </a:gridCol>
              </a:tblGrid>
              <a:tr h="251484">
                <a:tc>
                  <a:txBody>
                    <a:bodyPr/>
                    <a:lstStyle/>
                    <a:p>
                      <a:pPr algn="l" fontAlgn="b"/>
                      <a:r>
                        <a:rPr lang="es-AR" sz="1400" b="1" i="0" u="none" strike="noStrike" dirty="0">
                          <a:solidFill>
                            <a:srgbClr val="FFFFFF"/>
                          </a:solidFill>
                          <a:effectLst/>
                          <a:latin typeface="DM Sans" pitchFamily="2" charset="0"/>
                        </a:rPr>
                        <a:t>Fabricante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400" b="1" i="0" u="none" strike="noStrike" dirty="0">
                          <a:solidFill>
                            <a:srgbClr val="FFFFFF"/>
                          </a:solidFill>
                          <a:effectLst/>
                          <a:latin typeface="DM Sans" pitchFamily="2" charset="0"/>
                        </a:rPr>
                        <a:t>Modelo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400" b="1" i="0" u="none" strike="noStrike" dirty="0">
                          <a:solidFill>
                            <a:srgbClr val="FFFFFF"/>
                          </a:solidFill>
                          <a:effectLst/>
                          <a:latin typeface="DM Sans" pitchFamily="2" charset="0"/>
                        </a:rPr>
                        <a:t>Unidades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347389988"/>
                  </a:ext>
                </a:extLst>
              </a:tr>
              <a:tr h="201187">
                <a:tc>
                  <a:txBody>
                    <a:bodyPr/>
                    <a:lstStyle/>
                    <a:p>
                      <a:pPr algn="l" fontAlgn="b"/>
                      <a:r>
                        <a:rPr lang="es-AR" sz="1100" b="0" i="0" u="none" strike="noStrike" dirty="0">
                          <a:solidFill>
                            <a:srgbClr val="FFFFFF"/>
                          </a:solidFill>
                          <a:effectLst/>
                          <a:latin typeface="DM Sans" pitchFamily="2" charset="0"/>
                        </a:rPr>
                        <a:t>OTROS (58)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Optima (Kia)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67927774"/>
                  </a:ext>
                </a:extLst>
              </a:tr>
              <a:tr h="201187">
                <a:tc>
                  <a:txBody>
                    <a:bodyPr/>
                    <a:lstStyle/>
                    <a:p>
                      <a:pPr algn="l" fontAlgn="b"/>
                      <a:r>
                        <a:rPr lang="es-AR" sz="1100" b="0" i="0" u="none" strike="noStrike">
                          <a:solidFill>
                            <a:srgbClr val="FFFFFF"/>
                          </a:solidFill>
                          <a:effectLst/>
                          <a:latin typeface="DM Sans" pitchFamily="2" charset="0"/>
                        </a:rPr>
                        <a:t>HYUNDAI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Sonata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1067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84112638"/>
                  </a:ext>
                </a:extLst>
              </a:tr>
              <a:tr h="201187">
                <a:tc>
                  <a:txBody>
                    <a:bodyPr/>
                    <a:lstStyle/>
                    <a:p>
                      <a:pPr algn="l" fontAlgn="b"/>
                      <a:r>
                        <a:rPr lang="es-AR" sz="1100" b="0" i="0" u="none" strike="noStrike">
                          <a:solidFill>
                            <a:srgbClr val="FFFFFF"/>
                          </a:solidFill>
                          <a:effectLst/>
                          <a:latin typeface="DM Sans" pitchFamily="2" charset="0"/>
                        </a:rPr>
                        <a:t>TOYOTA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Prius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1069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14415120"/>
                  </a:ext>
                </a:extLst>
              </a:tr>
              <a:tr h="201187">
                <a:tc>
                  <a:txBody>
                    <a:bodyPr/>
                    <a:lstStyle/>
                    <a:p>
                      <a:pPr algn="l" fontAlgn="b"/>
                      <a:r>
                        <a:rPr lang="es-AR" sz="1100" b="0" i="0" u="none" strike="noStrike">
                          <a:solidFill>
                            <a:srgbClr val="FFFFFF"/>
                          </a:solidFill>
                          <a:effectLst/>
                          <a:latin typeface="DM Sans" pitchFamily="2" charset="0"/>
                        </a:rPr>
                        <a:t>MERCEDES-BENZ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dirty="0">
                          <a:solidFill>
                            <a:srgbClr val="FFFFFF"/>
                          </a:solidFill>
                          <a:effectLst/>
                          <a:latin typeface="DM Sans" pitchFamily="2" charset="0"/>
                        </a:rPr>
                        <a:t>E 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42477409"/>
                  </a:ext>
                </a:extLst>
              </a:tr>
              <a:tr h="201187">
                <a:tc>
                  <a:txBody>
                    <a:bodyPr/>
                    <a:lstStyle/>
                    <a:p>
                      <a:pPr algn="l" fontAlgn="b"/>
                      <a:r>
                        <a:rPr lang="es-AR" sz="1100" b="0" i="0" u="none" strike="noStrike">
                          <a:solidFill>
                            <a:srgbClr val="FFFFFF"/>
                          </a:solidFill>
                          <a:effectLst/>
                          <a:latin typeface="DM Sans" pitchFamily="2"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Fusion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57884882"/>
                  </a:ext>
                </a:extLst>
              </a:tr>
              <a:tr h="201187">
                <a:tc>
                  <a:txBody>
                    <a:bodyPr/>
                    <a:lstStyle/>
                    <a:p>
                      <a:pPr algn="l" fontAlgn="b"/>
                      <a:r>
                        <a:rPr lang="es-AR" sz="1100" b="0" i="0" u="none" strike="noStrike">
                          <a:solidFill>
                            <a:srgbClr val="FFFFFF"/>
                          </a:solidFill>
                          <a:effectLst/>
                          <a:latin typeface="DM Sans" pitchFamily="2" charset="0"/>
                        </a:rPr>
                        <a:t>CHEVROLET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Cruze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93339278"/>
                  </a:ext>
                </a:extLst>
              </a:tr>
              <a:tr h="201187">
                <a:tc>
                  <a:txBody>
                    <a:bodyPr/>
                    <a:lstStyle/>
                    <a:p>
                      <a:pPr algn="l" fontAlgn="b"/>
                      <a:r>
                        <a:rPr lang="es-AR" sz="1100" b="0" i="0" u="none" strike="noStrike">
                          <a:solidFill>
                            <a:srgbClr val="FFFFFF"/>
                          </a:solidFill>
                          <a:effectLst/>
                          <a:latin typeface="DM Sans" pitchFamily="2" charset="0"/>
                        </a:rPr>
                        <a:t>BMW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351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508705574"/>
                  </a:ext>
                </a:extLst>
              </a:tr>
              <a:tr h="201187">
                <a:tc>
                  <a:txBody>
                    <a:bodyPr/>
                    <a:lstStyle/>
                    <a:p>
                      <a:pPr algn="l" fontAlgn="b"/>
                      <a:r>
                        <a:rPr lang="es-AR" sz="1100" b="0" i="0" u="none" strike="noStrike" dirty="0">
                          <a:solidFill>
                            <a:srgbClr val="FFFFFF"/>
                          </a:solidFill>
                          <a:effectLst/>
                          <a:latin typeface="DM Sans" pitchFamily="2" charset="0"/>
                        </a:rPr>
                        <a:t>HONDA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dirty="0">
                          <a:solidFill>
                            <a:srgbClr val="FFFFFF"/>
                          </a:solidFill>
                          <a:effectLst/>
                          <a:latin typeface="DM Sans" pitchFamily="2" charset="0"/>
                        </a:rPr>
                        <a:t>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dirty="0">
                          <a:solidFill>
                            <a:srgbClr val="FFFFFF"/>
                          </a:solidFill>
                          <a:effectLst/>
                          <a:latin typeface="DM Sans" pitchFamily="2" charset="0"/>
                        </a:rPr>
                        <a:t>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859199132"/>
                  </a:ext>
                </a:extLst>
              </a:tr>
            </a:tbl>
          </a:graphicData>
        </a:graphic>
      </p:graphicFrame>
      <p:sp>
        <p:nvSpPr>
          <p:cNvPr id="20" name="Rectángulo 19">
            <a:extLst>
              <a:ext uri="{FF2B5EF4-FFF2-40B4-BE49-F238E27FC236}">
                <a16:creationId xmlns:a16="http://schemas.microsoft.com/office/drawing/2014/main" id="{88BC140F-3003-2EDD-A560-D376F098DE08}"/>
              </a:ext>
            </a:extLst>
          </p:cNvPr>
          <p:cNvSpPr/>
          <p:nvPr/>
        </p:nvSpPr>
        <p:spPr>
          <a:xfrm>
            <a:off x="5121875" y="1191654"/>
            <a:ext cx="3157152" cy="18975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Google Shape;737;p59">
            <a:extLst>
              <a:ext uri="{FF2B5EF4-FFF2-40B4-BE49-F238E27FC236}">
                <a16:creationId xmlns:a16="http://schemas.microsoft.com/office/drawing/2014/main" id="{FAF6BA9B-6EF4-9AAC-47EE-5FC1E1211811}"/>
              </a:ext>
            </a:extLst>
          </p:cNvPr>
          <p:cNvSpPr txBox="1">
            <a:spLocks/>
          </p:cNvSpPr>
          <p:nvPr/>
        </p:nvSpPr>
        <p:spPr>
          <a:xfrm>
            <a:off x="69271" y="4276023"/>
            <a:ext cx="3546765" cy="2770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s-ES" sz="1000" dirty="0">
                <a:solidFill>
                  <a:schemeClr val="tx2"/>
                </a:solidFill>
                <a:latin typeface="DM Sans" pitchFamily="2" charset="0"/>
              </a:rPr>
              <a:t>*Otros contiene las marcas restantes 28% de la muestra.</a:t>
            </a:r>
          </a:p>
        </p:txBody>
      </p:sp>
      <p:sp>
        <p:nvSpPr>
          <p:cNvPr id="23" name="Google Shape;737;p59">
            <a:extLst>
              <a:ext uri="{FF2B5EF4-FFF2-40B4-BE49-F238E27FC236}">
                <a16:creationId xmlns:a16="http://schemas.microsoft.com/office/drawing/2014/main" id="{BB1A2034-D08B-A376-3990-5995A139BA5C}"/>
              </a:ext>
            </a:extLst>
          </p:cNvPr>
          <p:cNvSpPr txBox="1">
            <a:spLocks/>
          </p:cNvSpPr>
          <p:nvPr/>
        </p:nvSpPr>
        <p:spPr>
          <a:xfrm>
            <a:off x="3246738" y="4060131"/>
            <a:ext cx="3157153" cy="2770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s-ES" sz="1000" dirty="0">
                <a:solidFill>
                  <a:schemeClr val="tx2"/>
                </a:solidFill>
                <a:latin typeface="DM Sans" pitchFamily="2" charset="0"/>
              </a:rPr>
              <a:t>Unidades totales: 18.924</a:t>
            </a:r>
          </a:p>
        </p:txBody>
      </p:sp>
    </p:spTree>
  </p:cSld>
  <p:clrMapOvr>
    <a:masterClrMapping/>
  </p:clrMapOvr>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676</Words>
  <Application>Microsoft Office PowerPoint</Application>
  <PresentationFormat>Presentación en pantalla (16:9)</PresentationFormat>
  <Paragraphs>94</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Cambay</vt:lpstr>
      <vt:lpstr>Arial</vt:lpstr>
      <vt:lpstr>DM Sans</vt:lpstr>
      <vt:lpstr>Roboto</vt:lpstr>
      <vt:lpstr>Automotive Industry Consulting by Slidesgo</vt:lpstr>
      <vt:lpstr>Modelo de Predicción del Precio de Vehículos Usados</vt:lpstr>
      <vt:lpstr>—Hilary Mason</vt:lpstr>
      <vt:lpstr>Ventas de vehículos usados</vt:lpstr>
      <vt:lpstr>$284 mil millones</vt:lpstr>
      <vt:lpstr>Principales razones de este crecimiento</vt:lpstr>
      <vt:lpstr>Modelo predictivo del precio de automóviles usados</vt:lpstr>
      <vt:lpstr>Dataset</vt:lpstr>
      <vt:lpstr>Hipótesis</vt:lpstr>
      <vt:lpstr>Impacto en el mercado por marca</vt:lpstr>
      <vt:lpstr>$83,2 mil millones</vt:lpstr>
      <vt:lpstr>Información Observada EDA.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Clemente Marquez</dc:creator>
  <cp:lastModifiedBy>Clemente Marquez</cp:lastModifiedBy>
  <cp:revision>13</cp:revision>
  <dcterms:modified xsi:type="dcterms:W3CDTF">2024-10-17T22:49:20Z</dcterms:modified>
</cp:coreProperties>
</file>