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/>
    <p:restoredTop sz="94643"/>
  </p:normalViewPr>
  <p:slideViewPr>
    <p:cSldViewPr>
      <p:cViewPr>
        <p:scale>
          <a:sx n="90" d="100"/>
          <a:sy n="90" d="100"/>
        </p:scale>
        <p:origin x="-374" y="125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0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ABD1-FD76-4043-A038-58FA0CAB21C7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69BD-D404-46ED-ABA7-973B257C6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2543175" y="1444625"/>
            <a:ext cx="7186295" cy="4293870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50490" y="3453130"/>
            <a:ext cx="188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MyCAT</a:t>
            </a:r>
          </a:p>
        </p:txBody>
      </p:sp>
      <p:pic>
        <p:nvPicPr>
          <p:cNvPr id="3" name="图片 2" descr="云数据库 RD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3945" y="2478405"/>
            <a:ext cx="974725" cy="974725"/>
          </a:xfrm>
          <a:prstGeom prst="rect">
            <a:avLst/>
          </a:prstGeom>
        </p:spPr>
      </p:pic>
      <p:pic>
        <p:nvPicPr>
          <p:cNvPr id="9" name="图片 8" descr="分布式关系型数据库服务 DRD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6420" y="2477770"/>
            <a:ext cx="975360" cy="975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12745" y="144462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MyCAT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53610" y="144462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DataBase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06975" y="3606800"/>
            <a:ext cx="78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ecshop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9" name=" 199"/>
          <p:cNvSpPr/>
          <p:nvPr/>
        </p:nvSpPr>
        <p:spPr>
          <a:xfrm>
            <a:off x="6729095" y="2477770"/>
            <a:ext cx="793750" cy="97599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7795" y="144462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Table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00850" y="3606800"/>
            <a:ext cx="78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00060" y="144462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拆分键</a:t>
            </a:r>
          </a:p>
        </p:txBody>
      </p:sp>
      <p:sp>
        <p:nvSpPr>
          <p:cNvPr id="185" name=" 185"/>
          <p:cNvSpPr/>
          <p:nvPr/>
        </p:nvSpPr>
        <p:spPr>
          <a:xfrm>
            <a:off x="8303260" y="2484120"/>
            <a:ext cx="975995" cy="975995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34350" y="360680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081780" y="2965450"/>
            <a:ext cx="812165" cy="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59145" y="2948940"/>
            <a:ext cx="812165" cy="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438390" y="2964815"/>
            <a:ext cx="812165" cy="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>
            <p:custDataLst>
              <p:tags r:id="rId1"/>
            </p:custDataLst>
          </p:nvPr>
        </p:nvGrpSpPr>
        <p:grpSpPr>
          <a:xfrm>
            <a:off x="2623185" y="4483735"/>
            <a:ext cx="7007860" cy="1049020"/>
            <a:chOff x="1581150" y="1726407"/>
            <a:chExt cx="5191125" cy="635793"/>
          </a:xfrm>
        </p:grpSpPr>
        <p:sp>
          <p:nvSpPr>
            <p:cNvPr id="33" name="同侧圆角矩形 32"/>
            <p:cNvSpPr/>
            <p:nvPr>
              <p:custDataLst>
                <p:tags r:id="rId6"/>
              </p:custDataLst>
            </p:nvPr>
          </p:nvSpPr>
          <p:spPr>
            <a:xfrm>
              <a:off x="1581150" y="1726407"/>
              <a:ext cx="2250281" cy="335756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rgbClr val="72C5EA"/>
            </a:solidFill>
          </p:spPr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en-US" altLang="zh-CN" sz="1200" b="1" dirty="0" err="1">
                  <a:solidFill>
                    <a:srgbClr val="FFFFFF"/>
                  </a:solidFill>
                </a:rPr>
                <a:t>DDL</a:t>
              </a:r>
            </a:p>
          </p:txBody>
        </p:sp>
        <p:sp>
          <p:nvSpPr>
            <p:cNvPr id="34" name="矩形 33"/>
            <p:cNvSpPr/>
            <p:nvPr>
              <p:custDataLst>
                <p:tags r:id="rId7"/>
              </p:custDataLst>
            </p:nvPr>
          </p:nvSpPr>
          <p:spPr>
            <a:xfrm>
              <a:off x="1943100" y="1771650"/>
              <a:ext cx="4829175" cy="5905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9D9D9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just"/>
              <a:r>
                <a:rPr lang="zh-CN" altLang="en-US" sz="1000" dirty="0">
                  <a:sym typeface="+mn-ea"/>
                </a:rPr>
                <a:t>  PRIMARY KEY </a:t>
              </a:r>
              <a:r>
                <a:rPr lang="zh-CN" altLang="en-US" sz="1000" dirty="0" smtClean="0">
                  <a:sym typeface="+mn-ea"/>
                </a:rPr>
                <a:t>(`id</a:t>
              </a:r>
              <a:r>
                <a:rPr lang="zh-CN" altLang="en-US" sz="1000" dirty="0">
                  <a:sym typeface="+mn-ea"/>
                </a:rPr>
                <a:t>`),</a:t>
              </a:r>
              <a:endParaRPr lang="zh-CN" altLang="en-US" sz="1000" dirty="0"/>
            </a:p>
            <a:p>
              <a:pPr algn="just"/>
              <a:r>
                <a:rPr lang="zh-CN" altLang="en-US" sz="1000" dirty="0" smtClean="0">
                  <a:sym typeface="+mn-ea"/>
                </a:rPr>
                <a:t>) </a:t>
              </a:r>
              <a:r>
                <a:rPr lang="zh-CN" altLang="en-US" sz="1000" dirty="0">
                  <a:sym typeface="+mn-ea"/>
                </a:rPr>
                <a:t>ENGINE=InnoDB </a:t>
              </a:r>
              <a:r>
                <a:rPr lang="zh-CN" altLang="en-US" sz="1000" dirty="0" smtClean="0">
                  <a:sym typeface="+mn-ea"/>
                </a:rPr>
                <a:t>COMMENT</a:t>
              </a:r>
              <a:r>
                <a:rPr lang="zh-CN" altLang="en-US" sz="1000" dirty="0" smtClean="0">
                  <a:sym typeface="+mn-ea"/>
                </a:rPr>
                <a:t>=</a:t>
              </a:r>
              <a:r>
                <a:rPr lang="en-US" altLang="zh-CN" sz="1000" dirty="0" smtClean="0">
                  <a:sym typeface="+mn-ea"/>
                </a:rPr>
                <a:t>‘</a:t>
              </a:r>
              <a:r>
                <a:rPr lang="zh-CN" altLang="en-US" sz="1000" dirty="0" smtClean="0">
                  <a:sym typeface="+mn-ea"/>
                </a:rPr>
                <a:t>测试表</a:t>
              </a:r>
              <a:r>
                <a:rPr lang="en-US" altLang="zh-CN" sz="1000" dirty="0" smtClean="0">
                  <a:sym typeface="+mn-ea"/>
                </a:rPr>
                <a:t>’</a:t>
              </a:r>
              <a:r>
                <a:rPr lang="zh-CN" altLang="en-US" sz="1000" dirty="0" smtClean="0">
                  <a:sym typeface="+mn-ea"/>
                </a:rPr>
                <a:t> </a:t>
              </a:r>
              <a:endParaRPr lang="zh-CN" altLang="en-US" sz="1000" dirty="0">
                <a:sym typeface="+mn-ea"/>
              </a:endParaRPr>
            </a:p>
            <a:p>
              <a:pPr algn="just"/>
              <a:r>
                <a:rPr lang="zh-CN" altLang="en-US" sz="1000" b="1" dirty="0">
                  <a:solidFill>
                    <a:srgbClr val="FF0000"/>
                  </a:solidFill>
                  <a:sym typeface="+mn-ea"/>
                </a:rPr>
                <a:t>dbpartition by hash</a:t>
              </a:r>
              <a:r>
                <a:rPr lang="zh-CN" altLang="en-US" sz="1000" b="1" dirty="0" smtClean="0">
                  <a:solidFill>
                    <a:srgbClr val="FF0000"/>
                  </a:solidFill>
                  <a:sym typeface="+mn-ea"/>
                </a:rPr>
                <a:t>(`</a:t>
              </a:r>
              <a:r>
                <a:rPr lang="en-US" altLang="zh-CN" sz="1000" b="1" dirty="0" smtClean="0">
                  <a:solidFill>
                    <a:srgbClr val="FF0000"/>
                  </a:solidFill>
                  <a:sym typeface="+mn-ea"/>
                </a:rPr>
                <a:t>id)</a:t>
              </a:r>
              <a:endParaRPr lang="zh-CN" altLang="en-US" sz="1000" b="1" dirty="0">
                <a:solidFill>
                  <a:srgbClr val="FF0000"/>
                </a:solidFill>
                <a:sym typeface="+mn-ea"/>
              </a:endParaRPr>
            </a:p>
          </p:txBody>
        </p:sp>
      </p:grpSp>
      <p:pic>
        <p:nvPicPr>
          <p:cNvPr id="39" name="图片 38" descr="云数据库 RD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690" y="4558665"/>
            <a:ext cx="974725" cy="974725"/>
          </a:xfrm>
          <a:prstGeom prst="rect">
            <a:avLst/>
          </a:prstGeom>
        </p:spPr>
      </p:pic>
      <p:pic>
        <p:nvPicPr>
          <p:cNvPr id="40" name="图片 39" descr="云数据库 RD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690" y="3030855"/>
            <a:ext cx="974725" cy="974725"/>
          </a:xfrm>
          <a:prstGeom prst="rect">
            <a:avLst/>
          </a:prstGeom>
        </p:spPr>
      </p:pic>
      <p:pic>
        <p:nvPicPr>
          <p:cNvPr id="41" name="图片 40" descr="云数据库 RD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690" y="1503045"/>
            <a:ext cx="974725" cy="974725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10558780" y="1448435"/>
            <a:ext cx="1341120" cy="4286250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94335" y="3606800"/>
            <a:ext cx="170053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000" dirty="0"/>
              <a:t>FROM </a:t>
            </a:r>
            <a:r>
              <a:rPr lang="en-US" altLang="zh-CN" sz="1000" dirty="0" smtClean="0"/>
              <a:t>t2</a:t>
            </a:r>
            <a:endParaRPr lang="en-US" altLang="zh-CN" sz="1000" dirty="0"/>
          </a:p>
          <a:p>
            <a:r>
              <a:rPr lang="zh-CN" altLang="en-US" sz="1000" dirty="0"/>
              <a:t>WHERE   </a:t>
            </a:r>
            <a:r>
              <a:rPr lang="en-US" altLang="zh-CN" sz="1000" dirty="0" smtClean="0"/>
              <a:t>id </a:t>
            </a:r>
            <a:r>
              <a:rPr lang="zh-CN" altLang="en-US" sz="1000" dirty="0" smtClean="0"/>
              <a:t>&gt;= </a:t>
            </a:r>
            <a:r>
              <a:rPr lang="en-US" altLang="zh-CN" sz="1000" dirty="0" smtClean="0"/>
              <a:t>10</a:t>
            </a:r>
            <a:endParaRPr lang="zh-CN" altLang="en-US" sz="1000" dirty="0"/>
          </a:p>
        </p:txBody>
      </p:sp>
      <p:grpSp>
        <p:nvGrpSpPr>
          <p:cNvPr id="56" name="组合 55"/>
          <p:cNvGrpSpPr/>
          <p:nvPr>
            <p:custDataLst>
              <p:tags r:id="rId2"/>
            </p:custDataLst>
          </p:nvPr>
        </p:nvGrpSpPr>
        <p:grpSpPr>
          <a:xfrm>
            <a:off x="612775" y="2533650"/>
            <a:ext cx="965835" cy="965835"/>
            <a:chOff x="1228725" y="3267075"/>
            <a:chExt cx="2381250" cy="2381250"/>
          </a:xfrm>
        </p:grpSpPr>
        <p:sp>
          <p:nvSpPr>
            <p:cNvPr id="57" name="同心圆 56"/>
            <p:cNvSpPr/>
            <p:nvPr>
              <p:custDataLst>
                <p:tags r:id="rId3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t">
              <a:normAutofit/>
            </a:bodyPr>
            <a:lstStyle/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8" name="任意多边形 57"/>
            <p:cNvSpPr/>
            <p:nvPr>
              <p:custDataLst>
                <p:tags r:id="rId4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solidFill>
              <a:srgbClr val="2CBE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ETL</a:t>
              </a:r>
            </a:p>
          </p:txBody>
        </p:sp>
        <p:sp>
          <p:nvSpPr>
            <p:cNvPr id="59" name="文本框 58"/>
            <p:cNvSpPr txBox="1"/>
            <p:nvPr>
              <p:custDataLst>
                <p:tags r:id="rId5"/>
              </p:custDataLst>
            </p:nvPr>
          </p:nvSpPr>
          <p:spPr>
            <a:xfrm>
              <a:off x="1851827" y="3281166"/>
              <a:ext cx="1135047" cy="585528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32500" lnSpcReduction="20000"/>
            </a:bodyPr>
            <a:lstStyle/>
            <a:p>
              <a:pPr algn="ctr"/>
              <a:r>
                <a:rPr lang="en-US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SQL</a:t>
              </a:r>
            </a:p>
          </p:txBody>
        </p:sp>
      </p:grpSp>
      <p:cxnSp>
        <p:nvCxnSpPr>
          <p:cNvPr id="60" name="直接连接符 59"/>
          <p:cNvCxnSpPr/>
          <p:nvPr/>
        </p:nvCxnSpPr>
        <p:spPr>
          <a:xfrm>
            <a:off x="1631315" y="2997200"/>
            <a:ext cx="86423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729470" y="2971800"/>
            <a:ext cx="812165" cy="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41635" y="1071245"/>
            <a:ext cx="9893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数据存储节点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543175" y="1071245"/>
            <a:ext cx="2192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000" dirty="0" err="1"/>
              <a:t>分布式关系型数据库服务</a:t>
            </a:r>
            <a:r>
              <a:rPr sz="1000" dirty="0"/>
              <a:t> </a:t>
            </a:r>
            <a:r>
              <a:rPr lang="en-US" sz="1000" dirty="0" smtClean="0"/>
              <a:t>MyCAT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100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398397" y="2228487"/>
            <a:ext cx="896990" cy="246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七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层负载</a:t>
            </a: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文本框 23"/>
          <p:cNvSpPr txBox="1"/>
          <p:nvPr/>
        </p:nvSpPr>
        <p:spPr>
          <a:xfrm>
            <a:off x="6764991" y="1445794"/>
            <a:ext cx="875301" cy="246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keepalived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75" y="3487495"/>
            <a:ext cx="409457" cy="406571"/>
          </a:xfrm>
          <a:prstGeom prst="rect">
            <a:avLst/>
          </a:prstGeom>
        </p:spPr>
      </p:pic>
      <p:sp>
        <p:nvSpPr>
          <p:cNvPr id="5" name="文本框 23"/>
          <p:cNvSpPr txBox="1"/>
          <p:nvPr/>
        </p:nvSpPr>
        <p:spPr>
          <a:xfrm>
            <a:off x="3777983" y="3884672"/>
            <a:ext cx="113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Mycat_01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1741" y="5148398"/>
            <a:ext cx="3732448" cy="1448953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6312024" y="5924605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pxc_node1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3"/>
          <p:cNvSpPr txBox="1"/>
          <p:nvPr/>
        </p:nvSpPr>
        <p:spPr>
          <a:xfrm>
            <a:off x="7782232" y="5916315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xc_node2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0"/>
          <p:cNvSpPr txBox="1"/>
          <p:nvPr/>
        </p:nvSpPr>
        <p:spPr>
          <a:xfrm>
            <a:off x="9229199" y="5916315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xc_node3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31"/>
          <p:cNvSpPr txBox="1"/>
          <p:nvPr/>
        </p:nvSpPr>
        <p:spPr>
          <a:xfrm>
            <a:off x="4749360" y="3884671"/>
            <a:ext cx="2053505" cy="246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分库分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表、负载均衡、读写分离</a:t>
            </a: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34" y="5624143"/>
            <a:ext cx="409457" cy="40657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37" y="5632144"/>
            <a:ext cx="409457" cy="40657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09" y="5632145"/>
            <a:ext cx="409457" cy="406571"/>
          </a:xfrm>
          <a:prstGeom prst="rect">
            <a:avLst/>
          </a:prstGeom>
        </p:spPr>
      </p:pic>
      <p:sp>
        <p:nvSpPr>
          <p:cNvPr id="54" name="文本框 7"/>
          <p:cNvSpPr txBox="1"/>
          <p:nvPr/>
        </p:nvSpPr>
        <p:spPr>
          <a:xfrm>
            <a:off x="1415480" y="5924605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mastera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2885688" y="5916315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masterb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文本框 20"/>
          <p:cNvSpPr txBox="1"/>
          <p:nvPr/>
        </p:nvSpPr>
        <p:spPr>
          <a:xfrm>
            <a:off x="4332655" y="5916315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slave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90" y="5624143"/>
            <a:ext cx="409457" cy="40657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3" y="5632144"/>
            <a:ext cx="409457" cy="40657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65" y="5632145"/>
            <a:ext cx="409457" cy="406571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7" y="3501767"/>
            <a:ext cx="409457" cy="406571"/>
          </a:xfrm>
          <a:prstGeom prst="rect">
            <a:avLst/>
          </a:prstGeom>
        </p:spPr>
      </p:pic>
      <p:sp>
        <p:nvSpPr>
          <p:cNvPr id="81" name="圆角矩形 80"/>
          <p:cNvSpPr/>
          <p:nvPr/>
        </p:nvSpPr>
        <p:spPr>
          <a:xfrm>
            <a:off x="1512882" y="5148399"/>
            <a:ext cx="3732448" cy="1447218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3186693" y="3415487"/>
            <a:ext cx="5088956" cy="715648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3"/>
          <p:cNvSpPr txBox="1"/>
          <p:nvPr/>
        </p:nvSpPr>
        <p:spPr>
          <a:xfrm>
            <a:off x="6649392" y="3894066"/>
            <a:ext cx="113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Mycat_02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36" y="1831311"/>
            <a:ext cx="409457" cy="406571"/>
          </a:xfrm>
          <a:prstGeom prst="rect">
            <a:avLst/>
          </a:prstGeom>
        </p:spPr>
      </p:pic>
      <p:sp>
        <p:nvSpPr>
          <p:cNvPr id="31" name="文本框 23"/>
          <p:cNvSpPr txBox="1"/>
          <p:nvPr/>
        </p:nvSpPr>
        <p:spPr>
          <a:xfrm>
            <a:off x="3791744" y="2228488"/>
            <a:ext cx="113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haproxy_01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02" y="1839451"/>
            <a:ext cx="409457" cy="406571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3215681" y="1403983"/>
            <a:ext cx="5059968" cy="1070968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23"/>
          <p:cNvSpPr txBox="1"/>
          <p:nvPr/>
        </p:nvSpPr>
        <p:spPr>
          <a:xfrm>
            <a:off x="6639015" y="2237882"/>
            <a:ext cx="113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haproxy_02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23"/>
          <p:cNvSpPr txBox="1"/>
          <p:nvPr/>
        </p:nvSpPr>
        <p:spPr>
          <a:xfrm>
            <a:off x="3997895" y="1445794"/>
            <a:ext cx="876098" cy="246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keepalived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5591944" y="812704"/>
            <a:ext cx="608662" cy="246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文本框 31"/>
          <p:cNvSpPr txBox="1"/>
          <p:nvPr/>
        </p:nvSpPr>
        <p:spPr>
          <a:xfrm>
            <a:off x="5500232" y="1466486"/>
            <a:ext cx="741286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高可用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endParaRPr kumimoji="1"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41" idx="2"/>
            <a:endCxn id="39" idx="0"/>
          </p:cNvCxnSpPr>
          <p:nvPr/>
        </p:nvCxnSpPr>
        <p:spPr>
          <a:xfrm flipH="1">
            <a:off x="4435944" y="1058925"/>
            <a:ext cx="1460331" cy="386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1" idx="2"/>
            <a:endCxn id="40" idx="0"/>
          </p:cNvCxnSpPr>
          <p:nvPr/>
        </p:nvCxnSpPr>
        <p:spPr>
          <a:xfrm>
            <a:off x="5896275" y="1058925"/>
            <a:ext cx="1306367" cy="386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1" idx="2"/>
            <a:endCxn id="4" idx="0"/>
          </p:cNvCxnSpPr>
          <p:nvPr/>
        </p:nvCxnSpPr>
        <p:spPr>
          <a:xfrm flipH="1">
            <a:off x="4344404" y="2474709"/>
            <a:ext cx="13760" cy="1012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4" idx="0"/>
          </p:cNvCxnSpPr>
          <p:nvPr/>
        </p:nvCxnSpPr>
        <p:spPr>
          <a:xfrm>
            <a:off x="4345180" y="2480841"/>
            <a:ext cx="2838686" cy="1020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5" idx="2"/>
            <a:endCxn id="4" idx="0"/>
          </p:cNvCxnSpPr>
          <p:nvPr/>
        </p:nvCxnSpPr>
        <p:spPr>
          <a:xfrm flipH="1">
            <a:off x="4344404" y="2484103"/>
            <a:ext cx="2861031" cy="1003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5" idx="2"/>
            <a:endCxn id="64" idx="0"/>
          </p:cNvCxnSpPr>
          <p:nvPr/>
        </p:nvCxnSpPr>
        <p:spPr>
          <a:xfrm flipH="1">
            <a:off x="7183866" y="2484103"/>
            <a:ext cx="21569" cy="1017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58" idx="0"/>
          </p:cNvCxnSpPr>
          <p:nvPr/>
        </p:nvCxnSpPr>
        <p:spPr>
          <a:xfrm flipH="1">
            <a:off x="1956819" y="4130893"/>
            <a:ext cx="2387584" cy="149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2"/>
            <a:endCxn id="59" idx="0"/>
          </p:cNvCxnSpPr>
          <p:nvPr/>
        </p:nvCxnSpPr>
        <p:spPr>
          <a:xfrm flipH="1">
            <a:off x="3391422" y="4130893"/>
            <a:ext cx="952981" cy="1501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60" idx="0"/>
          </p:cNvCxnSpPr>
          <p:nvPr/>
        </p:nvCxnSpPr>
        <p:spPr>
          <a:xfrm>
            <a:off x="4358164" y="4130893"/>
            <a:ext cx="515830" cy="1501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6" idx="0"/>
          </p:cNvCxnSpPr>
          <p:nvPr/>
        </p:nvCxnSpPr>
        <p:spPr>
          <a:xfrm>
            <a:off x="4358164" y="4131135"/>
            <a:ext cx="2495199" cy="149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7" idx="0"/>
          </p:cNvCxnSpPr>
          <p:nvPr/>
        </p:nvCxnSpPr>
        <p:spPr>
          <a:xfrm>
            <a:off x="4344403" y="4140287"/>
            <a:ext cx="3943563" cy="149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0"/>
          </p:cNvCxnSpPr>
          <p:nvPr/>
        </p:nvCxnSpPr>
        <p:spPr>
          <a:xfrm>
            <a:off x="4358164" y="4131135"/>
            <a:ext cx="5412374" cy="150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8" idx="0"/>
          </p:cNvCxnSpPr>
          <p:nvPr/>
        </p:nvCxnSpPr>
        <p:spPr>
          <a:xfrm flipH="1">
            <a:off x="1956819" y="4140287"/>
            <a:ext cx="5258993" cy="1483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8" idx="2"/>
            <a:endCxn id="59" idx="0"/>
          </p:cNvCxnSpPr>
          <p:nvPr/>
        </p:nvCxnSpPr>
        <p:spPr>
          <a:xfrm flipH="1">
            <a:off x="3391422" y="4140287"/>
            <a:ext cx="3824390" cy="149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0" idx="0"/>
          </p:cNvCxnSpPr>
          <p:nvPr/>
        </p:nvCxnSpPr>
        <p:spPr>
          <a:xfrm flipH="1">
            <a:off x="4873994" y="4140287"/>
            <a:ext cx="2341818" cy="1491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46" idx="0"/>
          </p:cNvCxnSpPr>
          <p:nvPr/>
        </p:nvCxnSpPr>
        <p:spPr>
          <a:xfrm flipH="1">
            <a:off x="6853363" y="4140287"/>
            <a:ext cx="362449" cy="1483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8" idx="2"/>
            <a:endCxn id="47" idx="0"/>
          </p:cNvCxnSpPr>
          <p:nvPr/>
        </p:nvCxnSpPr>
        <p:spPr>
          <a:xfrm>
            <a:off x="7215812" y="4140287"/>
            <a:ext cx="1072154" cy="149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48" idx="0"/>
          </p:cNvCxnSpPr>
          <p:nvPr/>
        </p:nvCxnSpPr>
        <p:spPr>
          <a:xfrm>
            <a:off x="7215812" y="4140287"/>
            <a:ext cx="2554726" cy="1491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14"/>
          <p:cNvSpPr txBox="1"/>
          <p:nvPr/>
        </p:nvSpPr>
        <p:spPr>
          <a:xfrm>
            <a:off x="2856551" y="6349396"/>
            <a:ext cx="1082675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MMS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高可用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14"/>
          <p:cNvSpPr txBox="1"/>
          <p:nvPr/>
        </p:nvSpPr>
        <p:spPr>
          <a:xfrm>
            <a:off x="7641780" y="6351131"/>
            <a:ext cx="1082675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PXC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集群</a:t>
            </a:r>
          </a:p>
        </p:txBody>
      </p:sp>
      <p:sp>
        <p:nvSpPr>
          <p:cNvPr id="89" name="TextBox 42"/>
          <p:cNvSpPr txBox="1"/>
          <p:nvPr/>
        </p:nvSpPr>
        <p:spPr>
          <a:xfrm>
            <a:off x="61134" y="194910"/>
            <a:ext cx="448799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宋体" pitchFamily="2" charset="-122"/>
                <a:ea typeface="宋体" pitchFamily="2" charset="-122"/>
              </a:rPr>
              <a:t>MyCAT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宋体" pitchFamily="2" charset="-122"/>
                <a:ea typeface="宋体" pitchFamily="2" charset="-122"/>
              </a:rPr>
              <a:t>的分布式数据库架构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24174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724789" y="2298804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mastera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6875114" y="2290631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masterb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303911" y="3763563"/>
            <a:ext cx="10826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slave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99" y="1998342"/>
            <a:ext cx="409457" cy="406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19" y="2006460"/>
            <a:ext cx="409457" cy="406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21" y="3479393"/>
            <a:ext cx="409457" cy="406571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287688" y="1209245"/>
            <a:ext cx="5040560" cy="3528392"/>
          </a:xfrm>
          <a:prstGeom prst="roundRect">
            <a:avLst>
              <a:gd name="adj" fmla="val 26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5287895" y="4460639"/>
            <a:ext cx="1082675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MMS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高可用</a:t>
            </a:r>
            <a:endParaRPr kumimoji="1"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470856" y="2132856"/>
            <a:ext cx="270526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70856" y="2276872"/>
            <a:ext cx="2705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9" idx="1"/>
          </p:cNvCxnSpPr>
          <p:nvPr/>
        </p:nvCxnSpPr>
        <p:spPr>
          <a:xfrm>
            <a:off x="4266127" y="2668374"/>
            <a:ext cx="1374394" cy="101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9" idx="3"/>
          </p:cNvCxnSpPr>
          <p:nvPr/>
        </p:nvCxnSpPr>
        <p:spPr>
          <a:xfrm flipH="1">
            <a:off x="6049978" y="2660201"/>
            <a:ext cx="1366474" cy="102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38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47_6*i*1"/>
  <p:tag name="KSO_WM_TEMPLATE_CATEGORY" val="diagram"/>
  <p:tag name="KSO_WM_TEMPLATE_INDEX" val="160447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i"/>
  <p:tag name="KSO_WM_UNIT_INDEX" val="1_1"/>
  <p:tag name="KSO_WM_UNIT_ID" val="261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47"/>
  <p:tag name="KSO_WM_UNIT_TYPE" val="m_h_f"/>
  <p:tag name="KSO_WM_UNIT_INDEX" val="1_1_1"/>
  <p:tag name="KSO_WM_UNIT_ID" val="261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Office PowerPoint</Application>
  <PresentationFormat>自定义</PresentationFormat>
  <Paragraphs>58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</dc:creator>
  <cp:lastModifiedBy>魏亚萍</cp:lastModifiedBy>
  <cp:revision>56</cp:revision>
  <dcterms:created xsi:type="dcterms:W3CDTF">2015-06-03T07:34:00Z</dcterms:created>
  <dcterms:modified xsi:type="dcterms:W3CDTF">2018-02-09T05:59:43Z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