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8"/>
  </p:notesMasterIdLst>
  <p:sldIdLst>
    <p:sldId id="2745" r:id="rId2"/>
    <p:sldId id="2781" r:id="rId3"/>
    <p:sldId id="2746" r:id="rId4"/>
    <p:sldId id="2777" r:id="rId5"/>
    <p:sldId id="2767" r:id="rId6"/>
    <p:sldId id="2782" r:id="rId7"/>
    <p:sldId id="2783" r:id="rId8"/>
    <p:sldId id="2796" r:id="rId9"/>
    <p:sldId id="2784" r:id="rId10"/>
    <p:sldId id="2797" r:id="rId11"/>
    <p:sldId id="2787" r:id="rId12"/>
    <p:sldId id="2788" r:id="rId13"/>
    <p:sldId id="2747" r:id="rId14"/>
    <p:sldId id="2785" r:id="rId15"/>
    <p:sldId id="2776" r:id="rId16"/>
    <p:sldId id="2754" r:id="rId17"/>
    <p:sldId id="2769" r:id="rId18"/>
    <p:sldId id="2778" r:id="rId19"/>
    <p:sldId id="2765" r:id="rId20"/>
    <p:sldId id="2770" r:id="rId21"/>
    <p:sldId id="2798" r:id="rId22"/>
    <p:sldId id="2759" r:id="rId23"/>
    <p:sldId id="2752" r:id="rId24"/>
    <p:sldId id="2779" r:id="rId25"/>
    <p:sldId id="2793" r:id="rId26"/>
    <p:sldId id="2780" r:id="rId27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pos="4050">
          <p15:clr>
            <a:srgbClr val="A4A3A4"/>
          </p15:clr>
        </p15:guide>
        <p15:guide id="3" pos="512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5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2E3C"/>
    <a:srgbClr val="FBBF09"/>
    <a:srgbClr val="EF4232"/>
    <a:srgbClr val="03A9F0"/>
    <a:srgbClr val="FFFFFF"/>
    <a:srgbClr val="FABCA8"/>
    <a:srgbClr val="57562F"/>
    <a:srgbClr val="FBCDBE"/>
    <a:srgbClr val="6B6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9" autoAdjust="0"/>
    <p:restoredTop sz="92986" autoAdjust="0"/>
  </p:normalViewPr>
  <p:slideViewPr>
    <p:cSldViewPr>
      <p:cViewPr varScale="1">
        <p:scale>
          <a:sx n="78" d="100"/>
          <a:sy n="78" d="100"/>
        </p:scale>
        <p:origin x="54" y="23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75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06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3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1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98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9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0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6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6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2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8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6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7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63072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9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55952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5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3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2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7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1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1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2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032579" y="2392189"/>
            <a:ext cx="6793592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400" b="1" cap="all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MySql</a:t>
            </a:r>
            <a:r>
              <a:rPr lang="zh-CN" altLang="en-US" sz="44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数据库设计规范</a:t>
            </a:r>
            <a:endParaRPr lang="en-US" altLang="zh-CN" sz="44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1600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The rule for </a:t>
            </a:r>
            <a:r>
              <a:rPr lang="en-US" altLang="zh-CN" sz="1600" cap="all" dirty="0" err="1" smtClean="0">
                <a:solidFill>
                  <a:schemeClr val="accent1"/>
                </a:solidFill>
                <a:cs typeface="Arial" panose="020B0604020202020204" pitchFamily="34" charset="0"/>
              </a:rPr>
              <a:t>mysql</a:t>
            </a:r>
            <a:r>
              <a:rPr lang="en-US" altLang="zh-CN" sz="1600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 database schema and table design</a:t>
            </a:r>
            <a:endParaRPr lang="zh-CN" altLang="en-US" sz="1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743779" y="3730573"/>
            <a:ext cx="53711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 FOR MYSQL DATABASE SCHEMA AND TABLE DESIGN.FOLLOW RIGHT RULES WHEN YOU DESIGN AN DATABASE SCHEMA.IT CAN HELP YOU DESIGN AN EFFICIENT AND EASY TO UNDERSTAND DATABASE.</a:t>
            </a:r>
            <a:endParaRPr lang="zh-CN" altLang="en-US" sz="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2" name="欧美音乐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24575" y="-609600"/>
            <a:ext cx="609600" cy="609600"/>
          </a:xfrm>
          <a:prstGeom prst="rect">
            <a:avLst/>
          </a:prstGeom>
        </p:spPr>
      </p:pic>
      <p:pic>
        <p:nvPicPr>
          <p:cNvPr id="2051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11709"/>
            <a:ext cx="2400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" grpId="1"/>
      <p:bldP spid="13" grpId="0"/>
      <p:bldP spid="13" grpId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第三范式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6" y="880021"/>
            <a:ext cx="1188017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满足第一，二范式且属性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不传递依赖于其他非主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属性（一个表中不包含已在其他表中存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在的非主键信息）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83" y="3976365"/>
            <a:ext cx="6624736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983" y="1744117"/>
            <a:ext cx="2952328" cy="1997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399" y="1744117"/>
            <a:ext cx="2880320" cy="1526400"/>
          </a:xfrm>
          <a:prstGeom prst="rect">
            <a:avLst/>
          </a:prstGeom>
        </p:spPr>
      </p:pic>
      <p:pic>
        <p:nvPicPr>
          <p:cNvPr id="13" name="图片 2" descr="cid:C782BFB3-3045-4F3D-9829-7CA6CAC88E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2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范式规范的优缺点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779" y="885275"/>
            <a:ext cx="1172510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范式规范的优点：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、表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结构合理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、减少数据冗余，节约存储成本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、防止插入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、删除和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更新异常。</a:t>
            </a:r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2" y="4862165"/>
            <a:ext cx="43719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2" y="4899496"/>
            <a:ext cx="5410200" cy="1381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782" y="2978970"/>
            <a:ext cx="5083443" cy="162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范式规范的缺点：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、增加查询复杂度（时间、空间）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、影响数据库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性能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7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反范式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232" y="880021"/>
            <a:ext cx="11644783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反范式的优点：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/>
            </a:r>
            <a:b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</a:b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、降低事务处理复杂度（时间、空间）</a:t>
            </a:r>
            <a:endParaRPr lang="en-US" altLang="zh-CN" sz="20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、提升数据库性能</a:t>
            </a:r>
            <a:endParaRPr lang="en-US" altLang="zh-CN" sz="20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3" y="3896110"/>
            <a:ext cx="437197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3" y="3896110"/>
            <a:ext cx="5410200" cy="1381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702" y="2569753"/>
            <a:ext cx="270939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反范式的缺点：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增加存储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成本</a:t>
            </a:r>
            <a:endParaRPr lang="zh-CN" altLang="en-US" sz="20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8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主要介绍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存储引擎，以及建表时候如何选择存储引擎。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8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3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877"/>
          <p:cNvSpPr/>
          <p:nvPr/>
        </p:nvSpPr>
        <p:spPr>
          <a:xfrm>
            <a:off x="7365479" y="4264397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NDB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879"/>
          <p:cNvSpPr/>
          <p:nvPr/>
        </p:nvSpPr>
        <p:spPr>
          <a:xfrm>
            <a:off x="5061223" y="4955487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Archive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83"/>
          <p:cNvSpPr/>
          <p:nvPr/>
        </p:nvSpPr>
        <p:spPr>
          <a:xfrm>
            <a:off x="2727977" y="1931151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sz="184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MyISAM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81"/>
          <p:cNvSpPr/>
          <p:nvPr/>
        </p:nvSpPr>
        <p:spPr>
          <a:xfrm>
            <a:off x="2944001" y="4264397"/>
            <a:ext cx="1829190" cy="18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Memory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Shape 1883"/>
          <p:cNvSpPr/>
          <p:nvPr/>
        </p:nvSpPr>
        <p:spPr>
          <a:xfrm>
            <a:off x="4888217" y="851031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InnoDB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常见存储引擎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Shape 1879"/>
          <p:cNvSpPr/>
          <p:nvPr/>
        </p:nvSpPr>
        <p:spPr>
          <a:xfrm>
            <a:off x="7293471" y="2003159"/>
            <a:ext cx="1829190" cy="182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4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Federated</a:t>
            </a:r>
            <a:endParaRPr sz="18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6" grpId="0" animBg="1"/>
      <p:bldP spid="30" grpId="0" animBg="1"/>
      <p:bldP spid="30" grpId="1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事务、并发、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MVCC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234" y="1096045"/>
            <a:ext cx="11069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数据库事务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(Database Transaction)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、定义：指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作为单个逻辑工作单元执行的一系列操作，要么完全地执行，要么完全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地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不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、特性：具有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ACID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四个属性。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原子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性（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Atomicity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）、事务不可拆分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一致性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Consistency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、数据保持一致性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隔离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性（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Isolation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）、保证事务执行时是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相互隔离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的，串行化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的保证数据不会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紊乱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持久性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Durability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事务完成后，对数据所做的更改永久的保存在数据库中，不会回滚。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3874" y="41203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事务并发：单位时间内完成事务的个数。并发支持也是衡量数据库的重要指标。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3874" y="5205723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MVCC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：多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版本并发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控制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Multi-Version Concurrency Control )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>
            <a:spLocks noEditPoints="1"/>
          </p:cNvSpPr>
          <p:nvPr/>
        </p:nvSpPr>
        <p:spPr bwMode="auto">
          <a:xfrm>
            <a:off x="8441919" y="3029437"/>
            <a:ext cx="345000" cy="242802"/>
          </a:xfrm>
          <a:custGeom>
            <a:avLst/>
            <a:gdLst>
              <a:gd name="T0" fmla="*/ 0 w 530"/>
              <a:gd name="T1" fmla="*/ 373 h 373"/>
              <a:gd name="T2" fmla="*/ 530 w 530"/>
              <a:gd name="T3" fmla="*/ 373 h 373"/>
              <a:gd name="T4" fmla="*/ 530 w 530"/>
              <a:gd name="T5" fmla="*/ 0 h 373"/>
              <a:gd name="T6" fmla="*/ 0 w 530"/>
              <a:gd name="T7" fmla="*/ 0 h 373"/>
              <a:gd name="T8" fmla="*/ 0 w 530"/>
              <a:gd name="T9" fmla="*/ 373 h 373"/>
              <a:gd name="T10" fmla="*/ 510 w 530"/>
              <a:gd name="T11" fmla="*/ 36 h 373"/>
              <a:gd name="T12" fmla="*/ 343 w 530"/>
              <a:gd name="T13" fmla="*/ 183 h 373"/>
              <a:gd name="T14" fmla="*/ 510 w 530"/>
              <a:gd name="T15" fmla="*/ 337 h 373"/>
              <a:gd name="T16" fmla="*/ 510 w 530"/>
              <a:gd name="T17" fmla="*/ 354 h 373"/>
              <a:gd name="T18" fmla="*/ 321 w 530"/>
              <a:gd name="T19" fmla="*/ 200 h 373"/>
              <a:gd name="T20" fmla="*/ 264 w 530"/>
              <a:gd name="T21" fmla="*/ 248 h 373"/>
              <a:gd name="T22" fmla="*/ 206 w 530"/>
              <a:gd name="T23" fmla="*/ 200 h 373"/>
              <a:gd name="T24" fmla="*/ 17 w 530"/>
              <a:gd name="T25" fmla="*/ 354 h 373"/>
              <a:gd name="T26" fmla="*/ 17 w 530"/>
              <a:gd name="T27" fmla="*/ 337 h 373"/>
              <a:gd name="T28" fmla="*/ 187 w 530"/>
              <a:gd name="T29" fmla="*/ 183 h 373"/>
              <a:gd name="T30" fmla="*/ 17 w 530"/>
              <a:gd name="T31" fmla="*/ 36 h 373"/>
              <a:gd name="T32" fmla="*/ 17 w 530"/>
              <a:gd name="T33" fmla="*/ 19 h 373"/>
              <a:gd name="T34" fmla="*/ 264 w 530"/>
              <a:gd name="T35" fmla="*/ 195 h 373"/>
              <a:gd name="T36" fmla="*/ 510 w 530"/>
              <a:gd name="T37" fmla="*/ 19 h 373"/>
              <a:gd name="T38" fmla="*/ 510 w 530"/>
              <a:gd name="T39" fmla="*/ 3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73">
                <a:moveTo>
                  <a:pt x="0" y="373"/>
                </a:moveTo>
                <a:lnTo>
                  <a:pt x="530" y="373"/>
                </a:lnTo>
                <a:lnTo>
                  <a:pt x="530" y="0"/>
                </a:lnTo>
                <a:lnTo>
                  <a:pt x="0" y="0"/>
                </a:lnTo>
                <a:lnTo>
                  <a:pt x="0" y="373"/>
                </a:lnTo>
                <a:close/>
                <a:moveTo>
                  <a:pt x="510" y="36"/>
                </a:moveTo>
                <a:lnTo>
                  <a:pt x="343" y="183"/>
                </a:lnTo>
                <a:lnTo>
                  <a:pt x="510" y="337"/>
                </a:lnTo>
                <a:lnTo>
                  <a:pt x="510" y="354"/>
                </a:lnTo>
                <a:lnTo>
                  <a:pt x="321" y="200"/>
                </a:lnTo>
                <a:lnTo>
                  <a:pt x="264" y="248"/>
                </a:lnTo>
                <a:lnTo>
                  <a:pt x="206" y="200"/>
                </a:lnTo>
                <a:lnTo>
                  <a:pt x="17" y="354"/>
                </a:lnTo>
                <a:lnTo>
                  <a:pt x="17" y="337"/>
                </a:lnTo>
                <a:lnTo>
                  <a:pt x="187" y="183"/>
                </a:lnTo>
                <a:lnTo>
                  <a:pt x="17" y="36"/>
                </a:lnTo>
                <a:lnTo>
                  <a:pt x="17" y="19"/>
                </a:lnTo>
                <a:lnTo>
                  <a:pt x="264" y="195"/>
                </a:lnTo>
                <a:lnTo>
                  <a:pt x="510" y="19"/>
                </a:lnTo>
                <a:lnTo>
                  <a:pt x="510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36"/>
          <p:cNvSpPr>
            <a:spLocks noEditPoints="1"/>
          </p:cNvSpPr>
          <p:nvPr/>
        </p:nvSpPr>
        <p:spPr bwMode="auto">
          <a:xfrm>
            <a:off x="5762833" y="3360269"/>
            <a:ext cx="327095" cy="326485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 flipH="1">
            <a:off x="2867382" y="3825236"/>
            <a:ext cx="414854" cy="420746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139" name="Freeform 59"/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60"/>
            <p:cNvSpPr/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各存储引擎差异性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1219795"/>
            <a:ext cx="7677150" cy="5276850"/>
          </a:xfrm>
          <a:prstGeom prst="rect">
            <a:avLst/>
          </a:prstGeom>
        </p:spPr>
      </p:pic>
      <p:pic>
        <p:nvPicPr>
          <p:cNvPr id="11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任意多边形 196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8" name="任意多边形 197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9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存储引擎选择建议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4259" y="1528093"/>
            <a:ext cx="920957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如果无特殊要求，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OLTP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类表的存储引擎一律选择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INNODB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sz="23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如果无特殊要求，</a:t>
            </a:r>
            <a:r>
              <a:rPr lang="en-US" altLang="zh-CN" sz="23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OLTP</a:t>
            </a:r>
            <a:r>
              <a:rPr lang="zh-CN" altLang="en-US" sz="23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类表的存储引擎一律选择</a:t>
            </a:r>
            <a:r>
              <a:rPr lang="en-US" altLang="zh-CN" sz="23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INNODB</a:t>
            </a:r>
            <a:r>
              <a:rPr lang="zh-CN" altLang="en-US" sz="23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sz="23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如果</a:t>
            </a: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无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特殊要求，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OLTP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类表的存储引擎一律选择</a:t>
            </a:r>
            <a:r>
              <a:rPr lang="en-US" altLang="zh-CN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INNODB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3473" y="462443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重要的事情说三遍</a:t>
            </a:r>
            <a:r>
              <a:rPr lang="en-US" altLang="zh-CN" b="1" dirty="0" smtClean="0">
                <a:solidFill>
                  <a:srgbClr val="7030A0"/>
                </a:solidFill>
              </a:rPr>
              <a:t>……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字段类型选择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支持的常见字段类型及选择建议。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8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 49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/>
          <p:nvPr/>
        </p:nvSpPr>
        <p:spPr>
          <a:xfrm>
            <a:off x="608929" y="260554"/>
            <a:ext cx="4236270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数字类型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880021"/>
            <a:ext cx="9029700" cy="3105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76847" y="548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27" y="4219105"/>
            <a:ext cx="2305050" cy="1362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61578" y="5857865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Decimal(18,9)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4+4=8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个字节来存储，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Decimal(20,6)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需要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(4+3)+3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=10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个直接来存储。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18" y="4142905"/>
            <a:ext cx="2686050" cy="1438275"/>
          </a:xfrm>
          <a:prstGeom prst="rect">
            <a:avLst/>
          </a:prstGeom>
        </p:spPr>
      </p:pic>
      <p:pic>
        <p:nvPicPr>
          <p:cNvPr id="10" name="图片 2" descr="cid:C782BFB3-3045-4F3D-9829-7CA6CAC88E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2711" y="2265883"/>
            <a:ext cx="11990462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63930"/>
            <a:r>
              <a:rPr lang="zh-CN" altLang="en-US" sz="5500" b="1" dirty="0" smtClean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任何脱离业务的规范与架构都是耍流氓</a:t>
            </a:r>
            <a:endParaRPr lang="zh-CN" altLang="zh-CN" sz="55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7050" y="5531638"/>
            <a:ext cx="3005234" cy="1701012"/>
          </a:xfrm>
          <a:custGeom>
            <a:avLst/>
            <a:gdLst>
              <a:gd name="T0" fmla="*/ 260 w 484"/>
              <a:gd name="T1" fmla="*/ 120 h 267"/>
              <a:gd name="T2" fmla="*/ 260 w 484"/>
              <a:gd name="T3" fmla="*/ 40 h 267"/>
              <a:gd name="T4" fmla="*/ 191 w 484"/>
              <a:gd name="T5" fmla="*/ 0 h 267"/>
              <a:gd name="T6" fmla="*/ 0 w 484"/>
              <a:gd name="T7" fmla="*/ 0 h 267"/>
              <a:gd name="T8" fmla="*/ 0 w 484"/>
              <a:gd name="T9" fmla="*/ 267 h 267"/>
              <a:gd name="T10" fmla="*/ 484 w 484"/>
              <a:gd name="T11" fmla="*/ 267 h 267"/>
              <a:gd name="T12" fmla="*/ 484 w 484"/>
              <a:gd name="T13" fmla="*/ 267 h 267"/>
              <a:gd name="T14" fmla="*/ 175 w 484"/>
              <a:gd name="T15" fmla="*/ 267 h 267"/>
              <a:gd name="T16" fmla="*/ 260 w 484"/>
              <a:gd name="T17" fmla="*/ 12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4" h="267">
                <a:moveTo>
                  <a:pt x="260" y="120"/>
                </a:moveTo>
                <a:cubicBezTo>
                  <a:pt x="274" y="96"/>
                  <a:pt x="275" y="66"/>
                  <a:pt x="260" y="40"/>
                </a:cubicBezTo>
                <a:cubicBezTo>
                  <a:pt x="245" y="15"/>
                  <a:pt x="218" y="0"/>
                  <a:pt x="1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7"/>
                  <a:pt x="0" y="267"/>
                  <a:pt x="0" y="267"/>
                </a:cubicBezTo>
                <a:cubicBezTo>
                  <a:pt x="484" y="267"/>
                  <a:pt x="484" y="267"/>
                  <a:pt x="484" y="267"/>
                </a:cubicBezTo>
                <a:cubicBezTo>
                  <a:pt x="484" y="267"/>
                  <a:pt x="484" y="267"/>
                  <a:pt x="484" y="267"/>
                </a:cubicBezTo>
                <a:cubicBezTo>
                  <a:pt x="175" y="267"/>
                  <a:pt x="175" y="267"/>
                  <a:pt x="175" y="267"/>
                </a:cubicBezTo>
                <a:lnTo>
                  <a:pt x="260" y="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1689647" y="4704572"/>
            <a:ext cx="11175449" cy="2528079"/>
          </a:xfrm>
          <a:custGeom>
            <a:avLst/>
            <a:gdLst>
              <a:gd name="T0" fmla="*/ 370 w 1799"/>
              <a:gd name="T1" fmla="*/ 0 h 400"/>
              <a:gd name="T2" fmla="*/ 250 w 1799"/>
              <a:gd name="T3" fmla="*/ 32 h 400"/>
              <a:gd name="T4" fmla="*/ 162 w 1799"/>
              <a:gd name="T5" fmla="*/ 120 h 400"/>
              <a:gd name="T6" fmla="*/ 0 w 1799"/>
              <a:gd name="T7" fmla="*/ 400 h 400"/>
              <a:gd name="T8" fmla="*/ 213 w 1799"/>
              <a:gd name="T9" fmla="*/ 400 h 400"/>
              <a:gd name="T10" fmla="*/ 1799 w 1799"/>
              <a:gd name="T11" fmla="*/ 400 h 400"/>
              <a:gd name="T12" fmla="*/ 1799 w 1799"/>
              <a:gd name="T13" fmla="*/ 0 h 400"/>
              <a:gd name="T14" fmla="*/ 370 w 1799"/>
              <a:gd name="T1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9" h="400">
                <a:moveTo>
                  <a:pt x="370" y="0"/>
                </a:moveTo>
                <a:cubicBezTo>
                  <a:pt x="329" y="0"/>
                  <a:pt x="287" y="11"/>
                  <a:pt x="250" y="32"/>
                </a:cubicBezTo>
                <a:cubicBezTo>
                  <a:pt x="212" y="54"/>
                  <a:pt x="182" y="85"/>
                  <a:pt x="162" y="120"/>
                </a:cubicBezTo>
                <a:cubicBezTo>
                  <a:pt x="0" y="400"/>
                  <a:pt x="0" y="400"/>
                  <a:pt x="0" y="400"/>
                </a:cubicBezTo>
                <a:cubicBezTo>
                  <a:pt x="213" y="400"/>
                  <a:pt x="213" y="400"/>
                  <a:pt x="213" y="400"/>
                </a:cubicBezTo>
                <a:cubicBezTo>
                  <a:pt x="1799" y="400"/>
                  <a:pt x="1799" y="400"/>
                  <a:pt x="1799" y="400"/>
                </a:cubicBezTo>
                <a:cubicBezTo>
                  <a:pt x="1799" y="0"/>
                  <a:pt x="1799" y="0"/>
                  <a:pt x="1799" y="0"/>
                </a:cubicBezTo>
                <a:lnTo>
                  <a:pt x="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4159126" y="-396792"/>
            <a:ext cx="1675" cy="1675"/>
          </a:xfrm>
          <a:prstGeom prst="rect">
            <a:avLst/>
          </a:prstGeom>
          <a:solidFill>
            <a:srgbClr val="27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/>
          </a:p>
        </p:txBody>
      </p:sp>
      <p:pic>
        <p:nvPicPr>
          <p:cNvPr id="6" name="图片 2" descr="cid:C782BFB3-3045-4F3D-9829-7CA6CAC88E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50" y="11709"/>
            <a:ext cx="2400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9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608929" y="260554"/>
            <a:ext cx="4020246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cs typeface="+mn-ea"/>
                <a:sym typeface="Arial" panose="020B0604020202020204" pitchFamily="34" charset="0"/>
              </a:rPr>
              <a:t>字符串类型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791" y="1007989"/>
            <a:ext cx="22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：定长字符串。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2791" y="15230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：变长字符串。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1971720"/>
            <a:ext cx="6585520" cy="28803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9967" y="5272509"/>
            <a:ext cx="4836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的差异：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比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在存储空间上占优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检索效率比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高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更容易产生磁盘碎片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任意多边形 7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9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Content Placeholder 2"/>
          <p:cNvSpPr txBox="1"/>
          <p:nvPr/>
        </p:nvSpPr>
        <p:spPr>
          <a:xfrm>
            <a:off x="608929" y="260554"/>
            <a:ext cx="4020246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cs typeface="+mn-ea"/>
                <a:sym typeface="Arial" panose="020B0604020202020204" pitchFamily="34" charset="0"/>
              </a:rPr>
              <a:t>枚举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767" y="1096045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、枚举列存储的是枚举序号值，而不是实际值。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、枚举列的排序是按照枚举序号值排序，而不是实际值。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2032149"/>
            <a:ext cx="10058400" cy="2088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9" y="4696445"/>
            <a:ext cx="4620032" cy="180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7" y="4696446"/>
            <a:ext cx="4392488" cy="1800200"/>
          </a:xfrm>
          <a:prstGeom prst="rect">
            <a:avLst/>
          </a:prstGeom>
        </p:spPr>
      </p:pic>
      <p:pic>
        <p:nvPicPr>
          <p:cNvPr id="13" name="图片 2" descr="cid:C782BFB3-3045-4F3D-9829-7CA6CAC88E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5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cs typeface="+mn-ea"/>
                <a:sym typeface="Arial" panose="020B0604020202020204" pitchFamily="34" charset="0"/>
              </a:rPr>
              <a:t>时间类型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+mj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71" y="1024037"/>
            <a:ext cx="8162925" cy="2047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807" y="4048373"/>
            <a:ext cx="6994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相同点：显示格式都为 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XXXX-XX-XX HH:MM:SS</a:t>
            </a: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的差异：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、表示范围不同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、存储方式不同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、版本相关的功能差异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字段类型选择建议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735" y="1384077"/>
            <a:ext cx="10033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数字型：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、根据业务选择合适的字段范围，并不是越大越好。因为在查找的时候寻址和比较会有性能开销。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、根据用途选择合适的属性类型（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unsigned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）比如订单等，肯定没有负数建议用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unsigned</a:t>
            </a: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3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、对于类似性别这类已知分类，可以选择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tinyint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来区分，按照约定存储如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男，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女等。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4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、用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tinyint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替换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enum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枚举类型。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、对于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IP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地址的存储建议选择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INT unsigned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来存储可以通过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inet_aton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转换和</a:t>
            </a:r>
            <a:r>
              <a:rPr lang="en-US" altLang="zh-CN" sz="1600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inet_ntoa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。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735" y="3544317"/>
            <a:ext cx="62167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字符串类型：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1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非固定长度的，选择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VARCHAR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，并且给出合适的宽度。</a:t>
            </a:r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、诸如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UUID</a:t>
            </a:r>
            <a:r>
              <a:rPr lang="zh-CN" altLang="en-US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这类固定长度字符串，选择</a:t>
            </a:r>
            <a:r>
              <a:rPr lang="en-US" altLang="zh-CN" sz="1600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char</a:t>
            </a:r>
          </a:p>
          <a:p>
            <a:endParaRPr lang="en-US" altLang="zh-CN" sz="1600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0743" y="4912469"/>
            <a:ext cx="119571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时间类型</a:t>
            </a:r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：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5.6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之前版本使用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timestamp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来存储时间，因为可以设定默认值和自动更新。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ts_column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timestamp default </a:t>
            </a: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ts_column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timestamp default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on update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current_timestamp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5.6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之后使用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datetime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4685591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命名规范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表及字段的命名规范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8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9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命名规范与其他建议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29" y="1744117"/>
            <a:ext cx="820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数据库、表、字段使用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英文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字母加下划线构成，需通俗易懂，达到见字名义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create database 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user;create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 table 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user_info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……;    </a:t>
            </a: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create table 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user_info_extends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…….;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6727" y="2968253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索引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名称建议用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idx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_+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字段名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727" y="3544317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临时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表建议用</a:t>
            </a:r>
            <a:r>
              <a:rPr lang="en-US" altLang="zh-CN" b="1" dirty="0" err="1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tmp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_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表名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_time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6727" y="4120381"/>
            <a:ext cx="601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日期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类表，以日期结尾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user_20170711,log_20170711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6727" y="4696445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5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表示状态、类型、是否，分别建议用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xx_status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xx_type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is_xx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的格式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727" y="6117441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所有的表与字段必须加上注释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12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96727" y="5200501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6.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表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和列字符集选择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UTF8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或者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UTF8MB4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727" y="5695265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7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.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所有的表必须包含主键（建议自增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ID</a:t>
            </a: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）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  <p:bldP spid="6" grpId="0"/>
      <p:bldP spid="8" grpId="0"/>
      <p:bldP spid="1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892871" y="1181988"/>
            <a:ext cx="8784976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8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谢     谢</a:t>
            </a:r>
            <a:endParaRPr lang="en-US" altLang="zh-CN" sz="8800" b="1" cap="all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88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5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789415" y="1152773"/>
            <a:ext cx="2839239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范式与反范式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9415" y="1170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89415" y="2105273"/>
            <a:ext cx="2121093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存储引擎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9415" y="21234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57521" y="3057773"/>
            <a:ext cx="2480166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表字段类型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89415" y="30759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89415" y="4048373"/>
            <a:ext cx="2121093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 </a:t>
            </a:r>
            <a:r>
              <a:rPr lang="zh-CN" altLang="en-US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命名规范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10438" y="4066504"/>
            <a:ext cx="555041" cy="528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48"/>
          <p:cNvSpPr txBox="1"/>
          <p:nvPr/>
        </p:nvSpPr>
        <p:spPr>
          <a:xfrm>
            <a:off x="2324919" y="1867451"/>
            <a:ext cx="2476020" cy="12060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b="1" cap="all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6600" b="1" cap="all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2324919" y="2935612"/>
            <a:ext cx="3346876" cy="83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8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17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8"/>
          <p:cNvSpPr txBox="1"/>
          <p:nvPr/>
        </p:nvSpPr>
        <p:spPr>
          <a:xfrm>
            <a:off x="5344184" y="2588271"/>
            <a:ext cx="396043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范式与反范式</a:t>
            </a:r>
            <a:endParaRPr lang="en-GB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5344184" y="3403289"/>
            <a:ext cx="51835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本章会介绍什么是范式与反范式，以及如何取舍。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255952" y="1951625"/>
            <a:ext cx="219644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54" y="5397910"/>
            <a:ext cx="12858044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4" y="5128493"/>
            <a:ext cx="12858044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pic>
        <p:nvPicPr>
          <p:cNvPr id="9" name="图片 2" descr="cid:C782BFB3-3045-4F3D-9829-7CA6CAC88E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7346659" y="938634"/>
            <a:ext cx="5059379" cy="849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第一范式：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属性具有原子性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03028" y="890629"/>
            <a:ext cx="4346894" cy="1933608"/>
            <a:chOff x="3031241" y="2222477"/>
            <a:chExt cx="4121726" cy="1833447"/>
          </a:xfrm>
        </p:grpSpPr>
        <p:grpSp>
          <p:nvGrpSpPr>
            <p:cNvPr id="15" name="Group 14"/>
            <p:cNvGrpSpPr/>
            <p:nvPr/>
          </p:nvGrpSpPr>
          <p:grpSpPr>
            <a:xfrm flipH="1">
              <a:off x="3031241" y="2222477"/>
              <a:ext cx="4121726" cy="1833447"/>
              <a:chOff x="3876268" y="1741695"/>
              <a:chExt cx="4404882" cy="19594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876268" y="1741695"/>
                <a:ext cx="4404882" cy="1959402"/>
                <a:chOff x="3237996" y="1785939"/>
                <a:chExt cx="4404882" cy="1959402"/>
              </a:xfrm>
            </p:grpSpPr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 flipH="1">
                  <a:off x="3767775" y="1785939"/>
                  <a:ext cx="1639995" cy="10352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589676"/>
                  <a:ext cx="1244287" cy="1556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0" name="Freeform 42"/>
                <p:cNvSpPr/>
                <p:nvPr/>
              </p:nvSpPr>
              <p:spPr bwMode="auto">
                <a:xfrm flipH="1">
                  <a:off x="5407769" y="1785939"/>
                  <a:ext cx="990821" cy="1959402"/>
                </a:xfrm>
                <a:custGeom>
                  <a:avLst/>
                  <a:gdLst>
                    <a:gd name="T0" fmla="*/ 0 w 401"/>
                    <a:gd name="T1" fmla="*/ 730 h 793"/>
                    <a:gd name="T2" fmla="*/ 401 w 401"/>
                    <a:gd name="T3" fmla="*/ 0 h 793"/>
                    <a:gd name="T4" fmla="*/ 401 w 401"/>
                    <a:gd name="T5" fmla="*/ 419 h 793"/>
                    <a:gd name="T6" fmla="*/ 0 w 401"/>
                    <a:gd name="T7" fmla="*/ 793 h 793"/>
                    <a:gd name="T8" fmla="*/ 0 w 401"/>
                    <a:gd name="T9" fmla="*/ 730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3">
                      <a:moveTo>
                        <a:pt x="0" y="730"/>
                      </a:moveTo>
                      <a:lnTo>
                        <a:pt x="401" y="0"/>
                      </a:lnTo>
                      <a:lnTo>
                        <a:pt x="401" y="419"/>
                      </a:lnTo>
                      <a:lnTo>
                        <a:pt x="0" y="793"/>
                      </a:lnTo>
                      <a:lnTo>
                        <a:pt x="0" y="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3237996" y="1785939"/>
                  <a:ext cx="1035295" cy="103529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Oval 35"/>
              <p:cNvSpPr/>
              <p:nvPr/>
            </p:nvSpPr>
            <p:spPr>
              <a:xfrm>
                <a:off x="3989228" y="1851755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23B4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9" name="Shape 2102"/>
            <p:cNvSpPr/>
            <p:nvPr/>
          </p:nvSpPr>
          <p:spPr>
            <a:xfrm>
              <a:off x="6432083" y="2522136"/>
              <a:ext cx="473021" cy="37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43" y="10800"/>
                  </a:moveTo>
                  <a:cubicBezTo>
                    <a:pt x="17065" y="10800"/>
                    <a:pt x="16800" y="11898"/>
                    <a:pt x="16709" y="12419"/>
                  </a:cubicBezTo>
                  <a:cubicBezTo>
                    <a:pt x="16115" y="15817"/>
                    <a:pt x="13696" y="18359"/>
                    <a:pt x="10800" y="18359"/>
                  </a:cubicBezTo>
                  <a:cubicBezTo>
                    <a:pt x="9130" y="18359"/>
                    <a:pt x="7618" y="17514"/>
                    <a:pt x="6524" y="16146"/>
                  </a:cubicBezTo>
                  <a:cubicBezTo>
                    <a:pt x="6018" y="15513"/>
                    <a:pt x="5198" y="15513"/>
                    <a:pt x="4691" y="16146"/>
                  </a:cubicBezTo>
                  <a:cubicBezTo>
                    <a:pt x="4185" y="16779"/>
                    <a:pt x="4185" y="17804"/>
                    <a:pt x="4691" y="18437"/>
                  </a:cubicBezTo>
                  <a:cubicBezTo>
                    <a:pt x="6255" y="20391"/>
                    <a:pt x="8415" y="21600"/>
                    <a:pt x="10800" y="21600"/>
                  </a:cubicBezTo>
                  <a:cubicBezTo>
                    <a:pt x="14669" y="21600"/>
                    <a:pt x="17943" y="18421"/>
                    <a:pt x="19043" y="14039"/>
                  </a:cubicBezTo>
                  <a:lnTo>
                    <a:pt x="21600" y="14039"/>
                  </a:lnTo>
                  <a:lnTo>
                    <a:pt x="21600" y="10800"/>
                  </a:lnTo>
                  <a:cubicBezTo>
                    <a:pt x="21600" y="10800"/>
                    <a:pt x="18143" y="10800"/>
                    <a:pt x="18143" y="10800"/>
                  </a:cubicBezTo>
                  <a:close/>
                  <a:moveTo>
                    <a:pt x="4891" y="9180"/>
                  </a:moveTo>
                  <a:cubicBezTo>
                    <a:pt x="5484" y="5783"/>
                    <a:pt x="7904" y="3240"/>
                    <a:pt x="10800" y="3240"/>
                  </a:cubicBezTo>
                  <a:cubicBezTo>
                    <a:pt x="12470" y="3240"/>
                    <a:pt x="13982" y="4086"/>
                    <a:pt x="15076" y="5454"/>
                  </a:cubicBezTo>
                  <a:cubicBezTo>
                    <a:pt x="15582" y="6086"/>
                    <a:pt x="16404" y="6086"/>
                    <a:pt x="16909" y="5454"/>
                  </a:cubicBezTo>
                  <a:cubicBezTo>
                    <a:pt x="17415" y="4821"/>
                    <a:pt x="17415" y="3796"/>
                    <a:pt x="16909" y="3163"/>
                  </a:cubicBezTo>
                  <a:cubicBezTo>
                    <a:pt x="15346" y="1209"/>
                    <a:pt x="13186" y="0"/>
                    <a:pt x="10800" y="0"/>
                  </a:cubicBezTo>
                  <a:cubicBezTo>
                    <a:pt x="6931" y="0"/>
                    <a:pt x="3658" y="3178"/>
                    <a:pt x="2557" y="7560"/>
                  </a:cubicBezTo>
                  <a:lnTo>
                    <a:pt x="0" y="7560"/>
                  </a:lnTo>
                  <a:lnTo>
                    <a:pt x="0" y="10800"/>
                  </a:lnTo>
                  <a:lnTo>
                    <a:pt x="3457" y="10800"/>
                  </a:lnTo>
                  <a:cubicBezTo>
                    <a:pt x="4535" y="10800"/>
                    <a:pt x="4800" y="9702"/>
                    <a:pt x="4891" y="9180"/>
                  </a:cubicBezTo>
                  <a:close/>
                  <a:moveTo>
                    <a:pt x="7343" y="10800"/>
                  </a:moveTo>
                  <a:cubicBezTo>
                    <a:pt x="7343" y="13185"/>
                    <a:pt x="8891" y="15120"/>
                    <a:pt x="10800" y="15120"/>
                  </a:cubicBezTo>
                  <a:cubicBezTo>
                    <a:pt x="12709" y="15120"/>
                    <a:pt x="14255" y="13185"/>
                    <a:pt x="14255" y="10800"/>
                  </a:cubicBezTo>
                  <a:cubicBezTo>
                    <a:pt x="14255" y="8415"/>
                    <a:pt x="12709" y="6480"/>
                    <a:pt x="10800" y="6480"/>
                  </a:cubicBezTo>
                  <a:cubicBezTo>
                    <a:pt x="8891" y="6480"/>
                    <a:pt x="7343" y="8415"/>
                    <a:pt x="734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03028" y="2464197"/>
            <a:ext cx="4346894" cy="1033861"/>
            <a:chOff x="3031241" y="3232838"/>
            <a:chExt cx="4121726" cy="980307"/>
          </a:xfrm>
        </p:grpSpPr>
        <p:grpSp>
          <p:nvGrpSpPr>
            <p:cNvPr id="14" name="Group 13"/>
            <p:cNvGrpSpPr/>
            <p:nvPr/>
          </p:nvGrpSpPr>
          <p:grpSpPr>
            <a:xfrm flipH="1">
              <a:off x="3031241" y="3232838"/>
              <a:ext cx="4121726" cy="980307"/>
              <a:chOff x="3876268" y="2821466"/>
              <a:chExt cx="4404882" cy="104765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876268" y="2821466"/>
                <a:ext cx="4404882" cy="1047652"/>
                <a:chOff x="3237996" y="2865710"/>
                <a:chExt cx="4404882" cy="1047652"/>
              </a:xfrm>
            </p:grpSpPr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 flipH="1">
                  <a:off x="3767775" y="2865710"/>
                  <a:ext cx="1639995" cy="1032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9" name="Rectangle 39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757697"/>
                  <a:ext cx="1244287" cy="15566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0" name="Freeform 43"/>
                <p:cNvSpPr/>
                <p:nvPr/>
              </p:nvSpPr>
              <p:spPr bwMode="auto">
                <a:xfrm flipH="1">
                  <a:off x="5407769" y="2865710"/>
                  <a:ext cx="990821" cy="1047650"/>
                </a:xfrm>
                <a:custGeom>
                  <a:avLst/>
                  <a:gdLst>
                    <a:gd name="T0" fmla="*/ 0 w 401"/>
                    <a:gd name="T1" fmla="*/ 361 h 424"/>
                    <a:gd name="T2" fmla="*/ 401 w 401"/>
                    <a:gd name="T3" fmla="*/ 0 h 424"/>
                    <a:gd name="T4" fmla="*/ 401 w 401"/>
                    <a:gd name="T5" fmla="*/ 418 h 424"/>
                    <a:gd name="T6" fmla="*/ 0 w 401"/>
                    <a:gd name="T7" fmla="*/ 424 h 424"/>
                    <a:gd name="T8" fmla="*/ 0 w 401"/>
                    <a:gd name="T9" fmla="*/ 36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4">
                      <a:moveTo>
                        <a:pt x="0" y="361"/>
                      </a:moveTo>
                      <a:lnTo>
                        <a:pt x="401" y="0"/>
                      </a:lnTo>
                      <a:lnTo>
                        <a:pt x="401" y="418"/>
                      </a:lnTo>
                      <a:lnTo>
                        <a:pt x="0" y="424"/>
                      </a:lnTo>
                      <a:lnTo>
                        <a:pt x="0" y="36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237996" y="2866143"/>
                  <a:ext cx="1035295" cy="10352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3989228" y="2931239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0" name="Freeform 28"/>
            <p:cNvSpPr/>
            <p:nvPr/>
          </p:nvSpPr>
          <p:spPr bwMode="auto">
            <a:xfrm>
              <a:off x="6529452" y="3525293"/>
              <a:ext cx="278281" cy="392275"/>
            </a:xfrm>
            <a:custGeom>
              <a:avLst/>
              <a:gdLst>
                <a:gd name="T0" fmla="*/ 274 w 281"/>
                <a:gd name="T1" fmla="*/ 106 h 396"/>
                <a:gd name="T2" fmla="*/ 94 w 281"/>
                <a:gd name="T3" fmla="*/ 13 h 396"/>
                <a:gd name="T4" fmla="*/ 7 w 281"/>
                <a:gd name="T5" fmla="*/ 47 h 396"/>
                <a:gd name="T6" fmla="*/ 1 w 281"/>
                <a:gd name="T7" fmla="*/ 68 h 396"/>
                <a:gd name="T8" fmla="*/ 3 w 281"/>
                <a:gd name="T9" fmla="*/ 278 h 396"/>
                <a:gd name="T10" fmla="*/ 14 w 281"/>
                <a:gd name="T11" fmla="*/ 291 h 396"/>
                <a:gd name="T12" fmla="*/ 179 w 281"/>
                <a:gd name="T13" fmla="*/ 394 h 396"/>
                <a:gd name="T14" fmla="*/ 187 w 281"/>
                <a:gd name="T15" fmla="*/ 396 h 396"/>
                <a:gd name="T16" fmla="*/ 193 w 281"/>
                <a:gd name="T17" fmla="*/ 395 h 396"/>
                <a:gd name="T18" fmla="*/ 201 w 281"/>
                <a:gd name="T19" fmla="*/ 384 h 396"/>
                <a:gd name="T20" fmla="*/ 201 w 281"/>
                <a:gd name="T21" fmla="*/ 164 h 396"/>
                <a:gd name="T22" fmla="*/ 194 w 281"/>
                <a:gd name="T23" fmla="*/ 152 h 396"/>
                <a:gd name="T24" fmla="*/ 30 w 281"/>
                <a:gd name="T25" fmla="*/ 61 h 396"/>
                <a:gd name="T26" fmla="*/ 53 w 281"/>
                <a:gd name="T27" fmla="*/ 43 h 396"/>
                <a:gd name="T28" fmla="*/ 80 w 281"/>
                <a:gd name="T29" fmla="*/ 39 h 396"/>
                <a:gd name="T30" fmla="*/ 242 w 281"/>
                <a:gd name="T31" fmla="*/ 126 h 396"/>
                <a:gd name="T32" fmla="*/ 246 w 281"/>
                <a:gd name="T33" fmla="*/ 133 h 396"/>
                <a:gd name="T34" fmla="*/ 246 w 281"/>
                <a:gd name="T35" fmla="*/ 342 h 396"/>
                <a:gd name="T36" fmla="*/ 265 w 281"/>
                <a:gd name="T37" fmla="*/ 356 h 396"/>
                <a:gd name="T38" fmla="*/ 281 w 281"/>
                <a:gd name="T39" fmla="*/ 342 h 396"/>
                <a:gd name="T40" fmla="*/ 281 w 281"/>
                <a:gd name="T41" fmla="*/ 117 h 396"/>
                <a:gd name="T42" fmla="*/ 274 w 281"/>
                <a:gd name="T43" fmla="*/ 10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396">
                  <a:moveTo>
                    <a:pt x="274" y="106"/>
                  </a:moveTo>
                  <a:cubicBezTo>
                    <a:pt x="94" y="13"/>
                    <a:pt x="94" y="13"/>
                    <a:pt x="94" y="13"/>
                  </a:cubicBezTo>
                  <a:cubicBezTo>
                    <a:pt x="69" y="0"/>
                    <a:pt x="21" y="25"/>
                    <a:pt x="7" y="47"/>
                  </a:cubicBezTo>
                  <a:cubicBezTo>
                    <a:pt x="0" y="57"/>
                    <a:pt x="1" y="64"/>
                    <a:pt x="1" y="68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82"/>
                    <a:pt x="9" y="288"/>
                    <a:pt x="14" y="291"/>
                  </a:cubicBezTo>
                  <a:cubicBezTo>
                    <a:pt x="24" y="297"/>
                    <a:pt x="175" y="392"/>
                    <a:pt x="179" y="394"/>
                  </a:cubicBezTo>
                  <a:cubicBezTo>
                    <a:pt x="181" y="396"/>
                    <a:pt x="184" y="396"/>
                    <a:pt x="187" y="396"/>
                  </a:cubicBezTo>
                  <a:cubicBezTo>
                    <a:pt x="189" y="396"/>
                    <a:pt x="191" y="396"/>
                    <a:pt x="193" y="395"/>
                  </a:cubicBezTo>
                  <a:cubicBezTo>
                    <a:pt x="198" y="393"/>
                    <a:pt x="201" y="388"/>
                    <a:pt x="201" y="38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59"/>
                    <a:pt x="198" y="155"/>
                    <a:pt x="194" y="152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2" y="57"/>
                    <a:pt x="39" y="50"/>
                    <a:pt x="53" y="43"/>
                  </a:cubicBezTo>
                  <a:cubicBezTo>
                    <a:pt x="67" y="36"/>
                    <a:pt x="77" y="38"/>
                    <a:pt x="80" y="39"/>
                  </a:cubicBezTo>
                  <a:cubicBezTo>
                    <a:pt x="80" y="39"/>
                    <a:pt x="237" y="123"/>
                    <a:pt x="242" y="126"/>
                  </a:cubicBezTo>
                  <a:cubicBezTo>
                    <a:pt x="246" y="128"/>
                    <a:pt x="246" y="129"/>
                    <a:pt x="246" y="133"/>
                  </a:cubicBezTo>
                  <a:cubicBezTo>
                    <a:pt x="246" y="137"/>
                    <a:pt x="246" y="342"/>
                    <a:pt x="246" y="342"/>
                  </a:cubicBezTo>
                  <a:cubicBezTo>
                    <a:pt x="246" y="352"/>
                    <a:pt x="257" y="356"/>
                    <a:pt x="265" y="356"/>
                  </a:cubicBezTo>
                  <a:cubicBezTo>
                    <a:pt x="272" y="356"/>
                    <a:pt x="281" y="349"/>
                    <a:pt x="281" y="342"/>
                  </a:cubicBezTo>
                  <a:cubicBezTo>
                    <a:pt x="281" y="117"/>
                    <a:pt x="281" y="117"/>
                    <a:pt x="281" y="117"/>
                  </a:cubicBezTo>
                  <a:cubicBezTo>
                    <a:pt x="281" y="112"/>
                    <a:pt x="278" y="108"/>
                    <a:pt x="274" y="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70954" y="3832349"/>
            <a:ext cx="4346894" cy="1039160"/>
            <a:chOff x="3031241" y="4224704"/>
            <a:chExt cx="4121726" cy="985332"/>
          </a:xfrm>
        </p:grpSpPr>
        <p:grpSp>
          <p:nvGrpSpPr>
            <p:cNvPr id="13" name="Group 12"/>
            <p:cNvGrpSpPr/>
            <p:nvPr/>
          </p:nvGrpSpPr>
          <p:grpSpPr>
            <a:xfrm flipH="1">
              <a:off x="3031241" y="4224704"/>
              <a:ext cx="4121726" cy="985332"/>
              <a:chOff x="3876268" y="3881472"/>
              <a:chExt cx="4404882" cy="105302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876268" y="3881472"/>
                <a:ext cx="4404882" cy="1053023"/>
                <a:chOff x="3237996" y="3925716"/>
                <a:chExt cx="4404882" cy="1053023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 flipH="1">
                  <a:off x="3767775" y="3943011"/>
                  <a:ext cx="1639995" cy="1035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 flipH="1">
                  <a:off x="6398591" y="3925716"/>
                  <a:ext cx="1244287" cy="16060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Freeform 45"/>
                <p:cNvSpPr/>
                <p:nvPr/>
              </p:nvSpPr>
              <p:spPr bwMode="auto">
                <a:xfrm flipH="1">
                  <a:off x="5407769" y="3925716"/>
                  <a:ext cx="990821" cy="1052592"/>
                </a:xfrm>
                <a:custGeom>
                  <a:avLst/>
                  <a:gdLst>
                    <a:gd name="T0" fmla="*/ 401 w 401"/>
                    <a:gd name="T1" fmla="*/ 426 h 426"/>
                    <a:gd name="T2" fmla="*/ 0 w 401"/>
                    <a:gd name="T3" fmla="*/ 65 h 426"/>
                    <a:gd name="T4" fmla="*/ 0 w 401"/>
                    <a:gd name="T5" fmla="*/ 0 h 426"/>
                    <a:gd name="T6" fmla="*/ 401 w 401"/>
                    <a:gd name="T7" fmla="*/ 7 h 426"/>
                    <a:gd name="T8" fmla="*/ 401 w 401"/>
                    <a:gd name="T9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426">
                      <a:moveTo>
                        <a:pt x="401" y="426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401" y="7"/>
                      </a:lnTo>
                      <a:lnTo>
                        <a:pt x="401" y="4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237996" y="3943444"/>
                  <a:ext cx="1035295" cy="103529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Oval 53"/>
              <p:cNvSpPr/>
              <p:nvPr/>
            </p:nvSpPr>
            <p:spPr>
              <a:xfrm>
                <a:off x="3989228" y="4009186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00BBD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6472235" y="4547297"/>
              <a:ext cx="432870" cy="339742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49192" y="4552429"/>
            <a:ext cx="4346894" cy="1928732"/>
            <a:chOff x="3031241" y="4386546"/>
            <a:chExt cx="4121726" cy="1828824"/>
          </a:xfrm>
        </p:grpSpPr>
        <p:grpSp>
          <p:nvGrpSpPr>
            <p:cNvPr id="12" name="Group 11"/>
            <p:cNvGrpSpPr/>
            <p:nvPr/>
          </p:nvGrpSpPr>
          <p:grpSpPr>
            <a:xfrm flipH="1">
              <a:off x="3031241" y="4386546"/>
              <a:ext cx="4121726" cy="1828824"/>
              <a:chOff x="3876268" y="4054432"/>
              <a:chExt cx="4404882" cy="1954461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876268" y="4054432"/>
                <a:ext cx="4404882" cy="1954461"/>
                <a:chOff x="3237996" y="4098676"/>
                <a:chExt cx="4404882" cy="1954461"/>
              </a:xfrm>
            </p:grpSpPr>
            <p:sp>
              <p:nvSpPr>
                <p:cNvPr id="62" name="Rectangle 37"/>
                <p:cNvSpPr>
                  <a:spLocks noChangeArrowheads="1"/>
                </p:cNvSpPr>
                <p:nvPr/>
              </p:nvSpPr>
              <p:spPr bwMode="auto">
                <a:xfrm flipH="1">
                  <a:off x="3767775" y="5017842"/>
                  <a:ext cx="1639995" cy="10352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3" name="Rectangle 41"/>
                <p:cNvSpPr>
                  <a:spLocks noChangeArrowheads="1"/>
                </p:cNvSpPr>
                <p:nvPr/>
              </p:nvSpPr>
              <p:spPr bwMode="auto">
                <a:xfrm flipH="1">
                  <a:off x="6398591" y="4098676"/>
                  <a:ext cx="1244287" cy="15566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4" name="Freeform 44"/>
                <p:cNvSpPr/>
                <p:nvPr/>
              </p:nvSpPr>
              <p:spPr bwMode="auto">
                <a:xfrm flipH="1">
                  <a:off x="5407769" y="4098676"/>
                  <a:ext cx="990821" cy="1954461"/>
                </a:xfrm>
                <a:custGeom>
                  <a:avLst/>
                  <a:gdLst>
                    <a:gd name="T0" fmla="*/ 401 w 401"/>
                    <a:gd name="T1" fmla="*/ 791 h 791"/>
                    <a:gd name="T2" fmla="*/ 0 w 401"/>
                    <a:gd name="T3" fmla="*/ 63 h 791"/>
                    <a:gd name="T4" fmla="*/ 0 w 401"/>
                    <a:gd name="T5" fmla="*/ 0 h 791"/>
                    <a:gd name="T6" fmla="*/ 401 w 401"/>
                    <a:gd name="T7" fmla="*/ 372 h 791"/>
                    <a:gd name="T8" fmla="*/ 401 w 401"/>
                    <a:gd name="T9" fmla="*/ 791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1" h="791">
                      <a:moveTo>
                        <a:pt x="401" y="791"/>
                      </a:moveTo>
                      <a:lnTo>
                        <a:pt x="0" y="63"/>
                      </a:lnTo>
                      <a:lnTo>
                        <a:pt x="0" y="0"/>
                      </a:lnTo>
                      <a:lnTo>
                        <a:pt x="401" y="372"/>
                      </a:lnTo>
                      <a:lnTo>
                        <a:pt x="401" y="7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6435" tIns="48218" rIns="96435" bIns="48218" numCol="1" anchor="t" anchorCtr="0" compatLnSpc="1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237996" y="5017841"/>
                  <a:ext cx="1035295" cy="103529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Oval 60"/>
              <p:cNvSpPr/>
              <p:nvPr/>
            </p:nvSpPr>
            <p:spPr>
              <a:xfrm>
                <a:off x="3989229" y="5088670"/>
                <a:ext cx="809372" cy="8093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 dirty="0">
                  <a:solidFill>
                    <a:srgbClr val="93796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2" name="Freeform 81"/>
            <p:cNvSpPr>
              <a:spLocks noEditPoints="1"/>
            </p:cNvSpPr>
            <p:nvPr/>
          </p:nvSpPr>
          <p:spPr bwMode="auto">
            <a:xfrm>
              <a:off x="6468227" y="5534859"/>
              <a:ext cx="400730" cy="392275"/>
            </a:xfrm>
            <a:custGeom>
              <a:avLst/>
              <a:gdLst>
                <a:gd name="T0" fmla="*/ 86 w 100"/>
                <a:gd name="T1" fmla="*/ 61 h 98"/>
                <a:gd name="T2" fmla="*/ 100 w 100"/>
                <a:gd name="T3" fmla="*/ 55 h 98"/>
                <a:gd name="T4" fmla="*/ 100 w 100"/>
                <a:gd name="T5" fmla="*/ 44 h 98"/>
                <a:gd name="T6" fmla="*/ 86 w 100"/>
                <a:gd name="T7" fmla="*/ 38 h 98"/>
                <a:gd name="T8" fmla="*/ 84 w 100"/>
                <a:gd name="T9" fmla="*/ 32 h 98"/>
                <a:gd name="T10" fmla="*/ 89 w 100"/>
                <a:gd name="T11" fmla="*/ 18 h 98"/>
                <a:gd name="T12" fmla="*/ 82 w 100"/>
                <a:gd name="T13" fmla="*/ 11 h 98"/>
                <a:gd name="T14" fmla="*/ 68 w 100"/>
                <a:gd name="T15" fmla="*/ 16 h 98"/>
                <a:gd name="T16" fmla="*/ 62 w 100"/>
                <a:gd name="T17" fmla="*/ 14 h 98"/>
                <a:gd name="T18" fmla="*/ 56 w 100"/>
                <a:gd name="T19" fmla="*/ 0 h 98"/>
                <a:gd name="T20" fmla="*/ 45 w 100"/>
                <a:gd name="T21" fmla="*/ 0 h 98"/>
                <a:gd name="T22" fmla="*/ 39 w 100"/>
                <a:gd name="T23" fmla="*/ 14 h 98"/>
                <a:gd name="T24" fmla="*/ 33 w 100"/>
                <a:gd name="T25" fmla="*/ 16 h 98"/>
                <a:gd name="T26" fmla="*/ 19 w 100"/>
                <a:gd name="T27" fmla="*/ 11 h 98"/>
                <a:gd name="T28" fmla="*/ 11 w 100"/>
                <a:gd name="T29" fmla="*/ 18 h 98"/>
                <a:gd name="T30" fmla="*/ 17 w 100"/>
                <a:gd name="T31" fmla="*/ 32 h 98"/>
                <a:gd name="T32" fmla="*/ 15 w 100"/>
                <a:gd name="T33" fmla="*/ 38 h 98"/>
                <a:gd name="T34" fmla="*/ 0 w 100"/>
                <a:gd name="T35" fmla="*/ 45 h 98"/>
                <a:gd name="T36" fmla="*/ 0 w 100"/>
                <a:gd name="T37" fmla="*/ 55 h 98"/>
                <a:gd name="T38" fmla="*/ 15 w 100"/>
                <a:gd name="T39" fmla="*/ 61 h 98"/>
                <a:gd name="T40" fmla="*/ 17 w 100"/>
                <a:gd name="T41" fmla="*/ 67 h 98"/>
                <a:gd name="T42" fmla="*/ 12 w 100"/>
                <a:gd name="T43" fmla="*/ 80 h 98"/>
                <a:gd name="T44" fmla="*/ 19 w 100"/>
                <a:gd name="T45" fmla="*/ 88 h 98"/>
                <a:gd name="T46" fmla="*/ 33 w 100"/>
                <a:gd name="T47" fmla="*/ 83 h 98"/>
                <a:gd name="T48" fmla="*/ 39 w 100"/>
                <a:gd name="T49" fmla="*/ 85 h 98"/>
                <a:gd name="T50" fmla="*/ 45 w 100"/>
                <a:gd name="T51" fmla="*/ 98 h 98"/>
                <a:gd name="T52" fmla="*/ 56 w 100"/>
                <a:gd name="T53" fmla="*/ 98 h 98"/>
                <a:gd name="T54" fmla="*/ 62 w 100"/>
                <a:gd name="T55" fmla="*/ 85 h 98"/>
                <a:gd name="T56" fmla="*/ 68 w 100"/>
                <a:gd name="T57" fmla="*/ 82 h 98"/>
                <a:gd name="T58" fmla="*/ 82 w 100"/>
                <a:gd name="T59" fmla="*/ 88 h 98"/>
                <a:gd name="T60" fmla="*/ 90 w 100"/>
                <a:gd name="T61" fmla="*/ 80 h 98"/>
                <a:gd name="T62" fmla="*/ 84 w 100"/>
                <a:gd name="T63" fmla="*/ 67 h 98"/>
                <a:gd name="T64" fmla="*/ 86 w 100"/>
                <a:gd name="T65" fmla="*/ 61 h 98"/>
                <a:gd name="T66" fmla="*/ 86 w 100"/>
                <a:gd name="T67" fmla="*/ 61 h 98"/>
                <a:gd name="T68" fmla="*/ 50 w 100"/>
                <a:gd name="T69" fmla="*/ 65 h 98"/>
                <a:gd name="T70" fmla="*/ 35 w 100"/>
                <a:gd name="T71" fmla="*/ 50 h 98"/>
                <a:gd name="T72" fmla="*/ 50 w 100"/>
                <a:gd name="T73" fmla="*/ 33 h 98"/>
                <a:gd name="T74" fmla="*/ 66 w 100"/>
                <a:gd name="T75" fmla="*/ 50 h 98"/>
                <a:gd name="T76" fmla="*/ 50 w 100"/>
                <a:gd name="T7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8">
                  <a:moveTo>
                    <a:pt x="86" y="61"/>
                  </a:moveTo>
                  <a:cubicBezTo>
                    <a:pt x="86" y="61"/>
                    <a:pt x="100" y="56"/>
                    <a:pt x="100" y="55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2"/>
                    <a:pt x="86" y="38"/>
                    <a:pt x="86" y="38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2"/>
                    <a:pt x="90" y="19"/>
                    <a:pt x="89" y="18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1" y="10"/>
                    <a:pt x="68" y="16"/>
                    <a:pt x="68" y="16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39" y="14"/>
                    <a:pt x="39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20" y="10"/>
                    <a:pt x="19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9"/>
                    <a:pt x="17" y="32"/>
                    <a:pt x="17" y="3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0" y="44"/>
                    <a:pt x="0" y="4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5" y="61"/>
                    <a:pt x="15" y="61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7" y="67"/>
                    <a:pt x="11" y="80"/>
                    <a:pt x="12" y="80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89"/>
                    <a:pt x="33" y="83"/>
                    <a:pt x="33" y="83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7" y="98"/>
                    <a:pt x="62" y="85"/>
                    <a:pt x="62" y="85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81" y="88"/>
                    <a:pt x="82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lose/>
                  <a:moveTo>
                    <a:pt x="50" y="65"/>
                  </a:moveTo>
                  <a:cubicBezTo>
                    <a:pt x="42" y="65"/>
                    <a:pt x="35" y="58"/>
                    <a:pt x="35" y="50"/>
                  </a:cubicBezTo>
                  <a:cubicBezTo>
                    <a:pt x="35" y="40"/>
                    <a:pt x="42" y="33"/>
                    <a:pt x="50" y="33"/>
                  </a:cubicBezTo>
                  <a:cubicBezTo>
                    <a:pt x="59" y="33"/>
                    <a:pt x="66" y="40"/>
                    <a:pt x="66" y="50"/>
                  </a:cubicBezTo>
                  <a:cubicBezTo>
                    <a:pt x="66" y="58"/>
                    <a:pt x="59" y="65"/>
                    <a:pt x="5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297" y="1873993"/>
            <a:ext cx="3468091" cy="3725120"/>
            <a:chOff x="705364" y="2937461"/>
            <a:chExt cx="2393449" cy="2403462"/>
          </a:xfrm>
        </p:grpSpPr>
        <p:sp>
          <p:nvSpPr>
            <p:cNvPr id="25" name="Freeform 5"/>
            <p:cNvSpPr/>
            <p:nvPr/>
          </p:nvSpPr>
          <p:spPr bwMode="auto">
            <a:xfrm flipH="1">
              <a:off x="705364" y="2937461"/>
              <a:ext cx="2393448" cy="2403461"/>
            </a:xfrm>
            <a:custGeom>
              <a:avLst/>
              <a:gdLst>
                <a:gd name="T0" fmla="*/ 252 w 505"/>
                <a:gd name="T1" fmla="*/ 0 h 505"/>
                <a:gd name="T2" fmla="*/ 331 w 505"/>
                <a:gd name="T3" fmla="*/ 78 h 505"/>
                <a:gd name="T4" fmla="*/ 252 w 505"/>
                <a:gd name="T5" fmla="*/ 157 h 505"/>
                <a:gd name="T6" fmla="*/ 157 w 505"/>
                <a:gd name="T7" fmla="*/ 252 h 505"/>
                <a:gd name="T8" fmla="*/ 252 w 505"/>
                <a:gd name="T9" fmla="*/ 348 h 505"/>
                <a:gd name="T10" fmla="*/ 348 w 505"/>
                <a:gd name="T11" fmla="*/ 252 h 505"/>
                <a:gd name="T12" fmla="*/ 427 w 505"/>
                <a:gd name="T13" fmla="*/ 174 h 505"/>
                <a:gd name="T14" fmla="*/ 505 w 505"/>
                <a:gd name="T15" fmla="*/ 252 h 505"/>
                <a:gd name="T16" fmla="*/ 252 w 505"/>
                <a:gd name="T17" fmla="*/ 505 h 505"/>
                <a:gd name="T18" fmla="*/ 0 w 505"/>
                <a:gd name="T19" fmla="*/ 252 h 505"/>
                <a:gd name="T20" fmla="*/ 252 w 505"/>
                <a:gd name="T21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5" h="505">
                  <a:moveTo>
                    <a:pt x="252" y="0"/>
                  </a:moveTo>
                  <a:cubicBezTo>
                    <a:pt x="296" y="0"/>
                    <a:pt x="331" y="35"/>
                    <a:pt x="331" y="78"/>
                  </a:cubicBezTo>
                  <a:cubicBezTo>
                    <a:pt x="331" y="121"/>
                    <a:pt x="296" y="157"/>
                    <a:pt x="252" y="157"/>
                  </a:cubicBezTo>
                  <a:cubicBezTo>
                    <a:pt x="200" y="157"/>
                    <a:pt x="157" y="200"/>
                    <a:pt x="157" y="252"/>
                  </a:cubicBezTo>
                  <a:cubicBezTo>
                    <a:pt x="157" y="305"/>
                    <a:pt x="200" y="348"/>
                    <a:pt x="252" y="348"/>
                  </a:cubicBezTo>
                  <a:cubicBezTo>
                    <a:pt x="305" y="348"/>
                    <a:pt x="348" y="305"/>
                    <a:pt x="348" y="252"/>
                  </a:cubicBezTo>
                  <a:cubicBezTo>
                    <a:pt x="348" y="209"/>
                    <a:pt x="383" y="174"/>
                    <a:pt x="427" y="174"/>
                  </a:cubicBezTo>
                  <a:cubicBezTo>
                    <a:pt x="470" y="174"/>
                    <a:pt x="505" y="209"/>
                    <a:pt x="505" y="252"/>
                  </a:cubicBezTo>
                  <a:cubicBezTo>
                    <a:pt x="505" y="392"/>
                    <a:pt x="392" y="505"/>
                    <a:pt x="252" y="505"/>
                  </a:cubicBezTo>
                  <a:cubicBezTo>
                    <a:pt x="113" y="505"/>
                    <a:pt x="0" y="392"/>
                    <a:pt x="0" y="252"/>
                  </a:cubicBezTo>
                  <a:cubicBezTo>
                    <a:pt x="0" y="113"/>
                    <a:pt x="113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 flipH="1">
              <a:off x="705364" y="2937461"/>
              <a:ext cx="1199729" cy="1574266"/>
            </a:xfrm>
            <a:custGeom>
              <a:avLst/>
              <a:gdLst>
                <a:gd name="T0" fmla="*/ 0 w 253"/>
                <a:gd name="T1" fmla="*/ 157 h 331"/>
                <a:gd name="T2" fmla="*/ 96 w 253"/>
                <a:gd name="T3" fmla="*/ 252 h 331"/>
                <a:gd name="T4" fmla="*/ 175 w 253"/>
                <a:gd name="T5" fmla="*/ 331 h 331"/>
                <a:gd name="T6" fmla="*/ 253 w 253"/>
                <a:gd name="T7" fmla="*/ 252 h 331"/>
                <a:gd name="T8" fmla="*/ 0 w 253"/>
                <a:gd name="T9" fmla="*/ 0 h 331"/>
                <a:gd name="T10" fmla="*/ 0 w 253"/>
                <a:gd name="T11" fmla="*/ 15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331">
                  <a:moveTo>
                    <a:pt x="0" y="157"/>
                  </a:moveTo>
                  <a:cubicBezTo>
                    <a:pt x="53" y="157"/>
                    <a:pt x="96" y="200"/>
                    <a:pt x="96" y="252"/>
                  </a:cubicBezTo>
                  <a:cubicBezTo>
                    <a:pt x="96" y="296"/>
                    <a:pt x="131" y="331"/>
                    <a:pt x="175" y="331"/>
                  </a:cubicBezTo>
                  <a:cubicBezTo>
                    <a:pt x="218" y="331"/>
                    <a:pt x="253" y="296"/>
                    <a:pt x="253" y="252"/>
                  </a:cubicBezTo>
                  <a:cubicBezTo>
                    <a:pt x="253" y="113"/>
                    <a:pt x="140" y="0"/>
                    <a:pt x="0" y="0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 flipH="1">
              <a:off x="1530552" y="2937461"/>
              <a:ext cx="743071" cy="747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8"/>
            <p:cNvSpPr/>
            <p:nvPr/>
          </p:nvSpPr>
          <p:spPr bwMode="auto">
            <a:xfrm flipH="1">
              <a:off x="705364" y="4137190"/>
              <a:ext cx="1568259" cy="1203733"/>
            </a:xfrm>
            <a:custGeom>
              <a:avLst/>
              <a:gdLst>
                <a:gd name="T0" fmla="*/ 174 w 331"/>
                <a:gd name="T1" fmla="*/ 0 h 253"/>
                <a:gd name="T2" fmla="*/ 78 w 331"/>
                <a:gd name="T3" fmla="*/ 96 h 253"/>
                <a:gd name="T4" fmla="*/ 0 w 331"/>
                <a:gd name="T5" fmla="*/ 175 h 253"/>
                <a:gd name="T6" fmla="*/ 78 w 331"/>
                <a:gd name="T7" fmla="*/ 253 h 253"/>
                <a:gd name="T8" fmla="*/ 331 w 331"/>
                <a:gd name="T9" fmla="*/ 0 h 253"/>
                <a:gd name="T10" fmla="*/ 174 w 331"/>
                <a:gd name="T11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" h="253">
                  <a:moveTo>
                    <a:pt x="174" y="0"/>
                  </a:moveTo>
                  <a:cubicBezTo>
                    <a:pt x="174" y="53"/>
                    <a:pt x="131" y="96"/>
                    <a:pt x="78" y="96"/>
                  </a:cubicBezTo>
                  <a:cubicBezTo>
                    <a:pt x="35" y="96"/>
                    <a:pt x="0" y="131"/>
                    <a:pt x="0" y="175"/>
                  </a:cubicBezTo>
                  <a:cubicBezTo>
                    <a:pt x="0" y="218"/>
                    <a:pt x="35" y="253"/>
                    <a:pt x="78" y="253"/>
                  </a:cubicBezTo>
                  <a:cubicBezTo>
                    <a:pt x="218" y="253"/>
                    <a:pt x="331" y="140"/>
                    <a:pt x="331" y="0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 flipH="1">
              <a:off x="705364" y="3764652"/>
              <a:ext cx="745073" cy="7470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 flipH="1">
              <a:off x="1905093" y="3764652"/>
              <a:ext cx="1193719" cy="1576271"/>
            </a:xfrm>
            <a:custGeom>
              <a:avLst/>
              <a:gdLst>
                <a:gd name="T0" fmla="*/ 252 w 252"/>
                <a:gd name="T1" fmla="*/ 174 h 331"/>
                <a:gd name="T2" fmla="*/ 157 w 252"/>
                <a:gd name="T3" fmla="*/ 78 h 331"/>
                <a:gd name="T4" fmla="*/ 78 w 252"/>
                <a:gd name="T5" fmla="*/ 0 h 331"/>
                <a:gd name="T6" fmla="*/ 0 w 252"/>
                <a:gd name="T7" fmla="*/ 78 h 331"/>
                <a:gd name="T8" fmla="*/ 252 w 252"/>
                <a:gd name="T9" fmla="*/ 331 h 331"/>
                <a:gd name="T10" fmla="*/ 252 w 252"/>
                <a:gd name="T11" fmla="*/ 17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31">
                  <a:moveTo>
                    <a:pt x="252" y="174"/>
                  </a:moveTo>
                  <a:cubicBezTo>
                    <a:pt x="200" y="174"/>
                    <a:pt x="157" y="131"/>
                    <a:pt x="157" y="78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218"/>
                    <a:pt x="113" y="331"/>
                    <a:pt x="252" y="331"/>
                  </a:cubicBezTo>
                  <a:lnTo>
                    <a:pt x="252" y="1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 flipH="1">
              <a:off x="1530552" y="4593847"/>
              <a:ext cx="743071" cy="747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 flipH="1">
              <a:off x="2273623" y="3763651"/>
              <a:ext cx="825190" cy="747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1446432" y="3684537"/>
              <a:ext cx="909310" cy="909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3" name="任意多边形 52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Content Placeholder 2"/>
          <p:cNvSpPr txBox="1"/>
          <p:nvPr/>
        </p:nvSpPr>
        <p:spPr>
          <a:xfrm>
            <a:off x="608929" y="260554"/>
            <a:ext cx="3588198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数据库设计范式规范与反范式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 Placeholder 9"/>
          <p:cNvSpPr txBox="1">
            <a:spLocks/>
          </p:cNvSpPr>
          <p:nvPr/>
        </p:nvSpPr>
        <p:spPr>
          <a:xfrm>
            <a:off x="7377669" y="2585912"/>
            <a:ext cx="5028370" cy="1181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第二范式：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、满足第一范式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、属性依赖于完全主键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9"/>
          <p:cNvSpPr txBox="1">
            <a:spLocks/>
          </p:cNvSpPr>
          <p:nvPr/>
        </p:nvSpPr>
        <p:spPr>
          <a:xfrm>
            <a:off x="7402657" y="3976365"/>
            <a:ext cx="5003382" cy="1181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第三范式：</a:t>
            </a:r>
            <a:endParaRPr lang="en-US" altLang="zh-CN" b="1" dirty="0" smtClean="0">
              <a:solidFill>
                <a:schemeClr val="accent3">
                  <a:lumMod val="7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、满足第二范式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、属性不传递依赖于其他非主属性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 Placeholder 9"/>
          <p:cNvSpPr txBox="1">
            <a:spLocks/>
          </p:cNvSpPr>
          <p:nvPr/>
        </p:nvSpPr>
        <p:spPr>
          <a:xfrm>
            <a:off x="7377669" y="5543698"/>
            <a:ext cx="5028370" cy="849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反范式：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不完全遵守范式规定</a:t>
            </a:r>
            <a:endParaRPr lang="en-US" altLang="zh-CN" sz="1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3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79" grpId="0" uiExpand="1" build="p"/>
      <p:bldP spid="80" grpId="0" uiExpand="1" build="p"/>
      <p:bldP spid="8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第一范式（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INF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）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645" y="1024037"/>
            <a:ext cx="4852610" cy="886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属性具有原子性（不可拆分）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11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7" y="4772869"/>
            <a:ext cx="8876493" cy="21276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7" y="1929375"/>
            <a:ext cx="8876493" cy="20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第二范式（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2NF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）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834" y="880021"/>
            <a:ext cx="10649069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满足第一范式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，且属性依赖于完全主键（不允许只存在依赖部分主键的数据）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3423" y="4381118"/>
            <a:ext cx="3762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22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表存在以下缺点：</a:t>
            </a:r>
            <a:endParaRPr lang="en-US" altLang="zh-CN" sz="22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sz="22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、学分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(credit)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数据冗余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	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、插入更新会存在异常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371" y="1899910"/>
            <a:ext cx="3187700" cy="1991305"/>
          </a:xfrm>
          <a:prstGeom prst="rect">
            <a:avLst/>
          </a:prstGeom>
        </p:spPr>
      </p:pic>
      <p:pic>
        <p:nvPicPr>
          <p:cNvPr id="17" name="图片 2" descr="cid:C782BFB3-3045-4F3D-9829-7CA6CAC88E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0" y="1899910"/>
            <a:ext cx="8106699" cy="19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第二范式（</a:t>
            </a:r>
            <a:r>
              <a:rPr lang="en-US" altLang="zh-CN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2NF</a:t>
            </a:r>
            <a:r>
              <a:rPr lang="zh-CN" altLang="en-US" sz="200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）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834" y="880021"/>
            <a:ext cx="1064906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满足第一范式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，且属性依赖于完全主键（不允许只存在依赖部分主键的数据）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改进后满足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2NF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的表结构：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12" name="图片 2" descr="cid:C782BFB3-3045-4F3D-9829-7CA6CAC88E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83" y="4480421"/>
            <a:ext cx="3471244" cy="13681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34" y="4480421"/>
            <a:ext cx="3057525" cy="13681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8059" y="2179346"/>
            <a:ext cx="3187700" cy="1997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6083" y="2179346"/>
            <a:ext cx="3187700" cy="19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1"/>
            </p:custDataLst>
          </p:nvPr>
        </p:nvSpPr>
        <p:spPr>
          <a:xfrm>
            <a:off x="733423" y="646282"/>
            <a:ext cx="12125327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608929" y="260554"/>
            <a:ext cx="306705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rPr>
              <a:t>第三范式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6" y="880021"/>
            <a:ext cx="1188017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满足第一，二范式且属性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不传递依赖于其他非主</a:t>
            </a: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属性（一个表中不包含已在其他表中存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Arial" panose="020B0604020202020204" pitchFamily="34" charset="0"/>
              </a:rPr>
              <a:t>在的非主键信息）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751" y="5081453"/>
            <a:ext cx="11233248" cy="135421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</a:rPr>
              <a:t>缺点：</a:t>
            </a:r>
            <a:endParaRPr lang="en-US" altLang="zh-CN" sz="2800" b="1" dirty="0" smtClean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	1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、数据冗余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	2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华文新魏" panose="02010800040101010101" pitchFamily="2" charset="-122"/>
              </a:rPr>
              <a:t>、插入更新异常</a:t>
            </a: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lt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2170439"/>
            <a:ext cx="8424936" cy="2479933"/>
          </a:xfrm>
          <a:prstGeom prst="rect">
            <a:avLst/>
          </a:prstGeom>
          <a:effectLst>
            <a:glow>
              <a:schemeClr val="accent3">
                <a:lumMod val="75000"/>
              </a:schemeClr>
            </a:glo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3" y="2170440"/>
            <a:ext cx="2599608" cy="2480400"/>
          </a:xfrm>
          <a:prstGeom prst="rect">
            <a:avLst/>
          </a:prstGeom>
        </p:spPr>
      </p:pic>
      <p:pic>
        <p:nvPicPr>
          <p:cNvPr id="10" name="图片 2" descr="cid:C782BFB3-3045-4F3D-9829-7CA6CAC88E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6" y="11709"/>
            <a:ext cx="2180903" cy="63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2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自定义</PresentationFormat>
  <Paragraphs>164</Paragraphs>
  <Slides>26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华文新魏</vt:lpstr>
      <vt:lpstr>宋体</vt:lpstr>
      <vt:lpstr>微软雅黑</vt:lpstr>
      <vt:lpstr>Arial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bt026.pptx</dc:title>
  <dc:creator/>
  <cp:lastModifiedBy/>
  <cp:revision>2</cp:revision>
  <dcterms:created xsi:type="dcterms:W3CDTF">2016-09-20T02:06:00Z</dcterms:created>
  <dcterms:modified xsi:type="dcterms:W3CDTF">2017-07-17T08:15:03Z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