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6"/>
  </p:notesMasterIdLst>
  <p:sldIdLst>
    <p:sldId id="2745" r:id="rId2"/>
    <p:sldId id="2781" r:id="rId3"/>
    <p:sldId id="2746" r:id="rId4"/>
    <p:sldId id="2777" r:id="rId5"/>
    <p:sldId id="2767" r:id="rId6"/>
    <p:sldId id="2782" r:id="rId7"/>
    <p:sldId id="2783" r:id="rId8"/>
    <p:sldId id="2784" r:id="rId9"/>
    <p:sldId id="2787" r:id="rId10"/>
    <p:sldId id="2788" r:id="rId11"/>
    <p:sldId id="2747" r:id="rId12"/>
    <p:sldId id="2785" r:id="rId13"/>
    <p:sldId id="2776" r:id="rId14"/>
    <p:sldId id="2754" r:id="rId15"/>
    <p:sldId id="2769" r:id="rId16"/>
    <p:sldId id="2778" r:id="rId17"/>
    <p:sldId id="2765" r:id="rId18"/>
    <p:sldId id="2770" r:id="rId19"/>
    <p:sldId id="2759" r:id="rId20"/>
    <p:sldId id="2752" r:id="rId21"/>
    <p:sldId id="2779" r:id="rId22"/>
    <p:sldId id="2755" r:id="rId23"/>
    <p:sldId id="2761" r:id="rId24"/>
    <p:sldId id="2791" r:id="rId25"/>
    <p:sldId id="2795" r:id="rId26"/>
    <p:sldId id="2773" r:id="rId27"/>
    <p:sldId id="2789" r:id="rId28"/>
    <p:sldId id="2758" r:id="rId29"/>
    <p:sldId id="2763" r:id="rId30"/>
    <p:sldId id="2786" r:id="rId31"/>
    <p:sldId id="2794" r:id="rId32"/>
    <p:sldId id="2793" r:id="rId33"/>
    <p:sldId id="2790" r:id="rId34"/>
    <p:sldId id="2780" r:id="rId3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pos="4050">
          <p15:clr>
            <a:srgbClr val="A4A3A4"/>
          </p15:clr>
        </p15:guide>
        <p15:guide id="3" pos="512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12E3C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2986" autoAdjust="0"/>
  </p:normalViewPr>
  <p:slideViewPr>
    <p:cSldViewPr>
      <p:cViewPr varScale="1">
        <p:scale>
          <a:sx n="87" d="100"/>
          <a:sy n="87" d="100"/>
        </p:scale>
        <p:origin x="270" y="72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75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06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9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91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0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6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6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20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8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4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7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6307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69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09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54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48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89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24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04057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21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7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73336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37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053356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55952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625921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5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2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7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1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3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1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392189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dirty="0" err="1" smtClean="0">
                <a:solidFill>
                  <a:schemeClr val="accent1"/>
                </a:solidFill>
                <a:cs typeface="Arial" panose="020B0604020202020204" pitchFamily="34" charset="0"/>
              </a:rPr>
              <a:t>MySql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数据库设计规范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The rule for </a:t>
            </a:r>
            <a:r>
              <a:rPr lang="en-US" altLang="zh-CN" sz="1600" cap="all" dirty="0" err="1" smtClean="0">
                <a:solidFill>
                  <a:schemeClr val="accent1"/>
                </a:solidFill>
                <a:cs typeface="Arial" panose="020B0604020202020204" pitchFamily="34" charset="0"/>
              </a:rPr>
              <a:t>mysql</a:t>
            </a:r>
            <a:r>
              <a:rPr lang="en-US" altLang="zh-CN" sz="1600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 database schema and table design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743779" y="3730573"/>
            <a:ext cx="5371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RULES FOR MYSQL DATABASE SCHEMA AND TABLE DESIGN.FOLLOW RIGHT RULES WHEN YOU DESIGN AN DATABASE SCHEMA.IT CAN HELP YOU DESIGN AN EFFICIENT AND EASY TO UNDERSTAND DATABASE.</a:t>
            </a:r>
            <a:endParaRPr lang="zh-CN" altLang="en-US" sz="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2" name="欧美音乐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24575" y="-609600"/>
            <a:ext cx="609600" cy="609600"/>
          </a:xfrm>
          <a:prstGeom prst="rect">
            <a:avLst/>
          </a:prstGeom>
        </p:spPr>
      </p:pic>
      <p:pic>
        <p:nvPicPr>
          <p:cNvPr id="2051" name="图片 2" descr="cid:C782BFB3-3045-4F3D-9829-7CA6CAC88E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290047"/>
            <a:ext cx="24003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4" grpId="1"/>
      <p:bldP spid="13" grpId="0"/>
      <p:bldP spid="13" grpId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反范式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232" y="880021"/>
            <a:ext cx="1164478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反范式的优点：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	1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</a:rPr>
              <a:t>、降低事务处理复杂度（时间、空间）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	2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</a:rPr>
              <a:t>、提升数据库性能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范式的缺点：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增加存储成本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9" y="3792061"/>
            <a:ext cx="437197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03" y="3795884"/>
            <a:ext cx="5410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主要介绍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存储引擎，以及建表时候如何选择存储引擎。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3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877"/>
          <p:cNvSpPr/>
          <p:nvPr/>
        </p:nvSpPr>
        <p:spPr>
          <a:xfrm>
            <a:off x="7365479" y="4264397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NDB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1879"/>
          <p:cNvSpPr/>
          <p:nvPr/>
        </p:nvSpPr>
        <p:spPr>
          <a:xfrm>
            <a:off x="5061223" y="4955487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Archive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1883"/>
          <p:cNvSpPr/>
          <p:nvPr/>
        </p:nvSpPr>
        <p:spPr>
          <a:xfrm>
            <a:off x="2727977" y="1931151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sz="1845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MyISAM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881"/>
          <p:cNvSpPr/>
          <p:nvPr/>
        </p:nvSpPr>
        <p:spPr>
          <a:xfrm>
            <a:off x="2944001" y="4264397"/>
            <a:ext cx="1829190" cy="182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Memory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Shape 1883"/>
          <p:cNvSpPr/>
          <p:nvPr/>
        </p:nvSpPr>
        <p:spPr>
          <a:xfrm>
            <a:off x="4888217" y="851031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InnoDB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MySQL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常见存储引擎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Shape 1879"/>
          <p:cNvSpPr/>
          <p:nvPr/>
        </p:nvSpPr>
        <p:spPr>
          <a:xfrm>
            <a:off x="7293471" y="2003159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Federated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6" grpId="0" animBg="1"/>
      <p:bldP spid="30" grpId="0" animBg="1"/>
      <p:bldP spid="30" grpId="1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事务、并发、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MVCC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4234" y="1096045"/>
            <a:ext cx="11069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数据库事务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(Database Transaction)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、定义：指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作为单个逻辑工作单元执行的一系列操作，要么完全地执行，要么完全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地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不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、特性：具有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ACID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四个属性。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原子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性（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Atomicity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）、事务不可拆分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一致性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Consistency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、数据保持一致性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隔离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性（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Isolation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）、保证事务执行时是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相互隔离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的，串行化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的保证数据不会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紊乱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持久性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Durability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事务完成后，对数据所做的更改永久的保存在数据库中，不会回滚。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3874" y="412038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事务并发：单位时间内完成事务的个数。并发支持也是衡量数据库的重要指标。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3874" y="5205723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MVCC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：多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版本并发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控制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(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Multi-Version Concurrency Control )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8441919" y="3029437"/>
            <a:ext cx="345000" cy="24280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5762833" y="3360269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2867382" y="3825236"/>
            <a:ext cx="414854" cy="420746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39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60"/>
            <p:cNvSpPr/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各存储引擎差异性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1219795"/>
            <a:ext cx="7677150" cy="527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任意多边形 19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8" name="任意多边形 19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9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存储引擎选择建议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791" y="1384077"/>
            <a:ext cx="109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如果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无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特殊要求，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OLTP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类表的存储引擎一律选择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INNODB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。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另外如果选择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MySQL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的其他分之版本，如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Percona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Server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或者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MariaDB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则选择使用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InnoDB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的加强版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XtraDB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引擎。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字段类型选择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支持的常见字段类型及选择建议。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49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/>
          <p:nvPr/>
        </p:nvSpPr>
        <p:spPr>
          <a:xfrm>
            <a:off x="608929" y="260554"/>
            <a:ext cx="4236270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数字类型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880021"/>
            <a:ext cx="9029700" cy="3105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76847" y="548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27" y="4219105"/>
            <a:ext cx="2305050" cy="1362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61578" y="5857865"/>
            <a:ext cx="931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Decimal(18,9)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需要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4+4=8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个字节来存储，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Decimal(20,6)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需要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(4+3)+3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=10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个直接来存储。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18" y="4142905"/>
            <a:ext cx="2686050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任意多边形 7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9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Content Placeholder 2"/>
          <p:cNvSpPr txBox="1"/>
          <p:nvPr/>
        </p:nvSpPr>
        <p:spPr>
          <a:xfrm>
            <a:off x="608929" y="260554"/>
            <a:ext cx="4020246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cs typeface="+mn-ea"/>
                <a:sym typeface="Arial" panose="020B0604020202020204" pitchFamily="34" charset="0"/>
              </a:rPr>
              <a:t>字符串类型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2791" y="1878841"/>
            <a:ext cx="696536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CHAR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：定长字符串。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CHAR(10)</a:t>
            </a: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存入</a:t>
            </a:r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’</a:t>
            </a:r>
            <a:r>
              <a:rPr lang="en-US" altLang="zh-CN" sz="1600" dirty="0" err="1" smtClean="0">
                <a:solidFill>
                  <a:srgbClr val="7030A0"/>
                </a:solidFill>
                <a:latin typeface="宋体" panose="02010600030101010101" pitchFamily="2" charset="-122"/>
              </a:rPr>
              <a:t>abc</a:t>
            </a:r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’</a:t>
            </a: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时，占用</a:t>
            </a:r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字节来存储，其中</a:t>
            </a:r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字节存的是空字符</a:t>
            </a:r>
            <a:r>
              <a:rPr lang="zh-CN" altLang="en-US" sz="1600" dirty="0" smtClean="0">
                <a:solidFill>
                  <a:srgbClr val="7030A0"/>
                </a:solidFill>
                <a:latin typeface="+mj-ea"/>
                <a:ea typeface="+mj-ea"/>
              </a:rPr>
              <a:t>。</a:t>
            </a:r>
            <a:endParaRPr lang="zh-CN" altLang="en-US" sz="1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2791" y="3184277"/>
            <a:ext cx="104411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VARCHAR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：变长字符串。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VARCHAR(10)</a:t>
            </a: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存入</a:t>
            </a:r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’</a:t>
            </a:r>
            <a:r>
              <a:rPr lang="en-US" altLang="zh-CN" sz="1600" dirty="0" err="1" smtClean="0">
                <a:solidFill>
                  <a:srgbClr val="7030A0"/>
                </a:solidFill>
                <a:latin typeface="宋体" panose="02010600030101010101" pitchFamily="2" charset="-122"/>
              </a:rPr>
              <a:t>abc</a:t>
            </a:r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’</a:t>
            </a: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时，只占用</a:t>
            </a:r>
            <a:r>
              <a:rPr lang="en-US" altLang="zh-CN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1600" dirty="0" smtClean="0">
                <a:solidFill>
                  <a:srgbClr val="7030A0"/>
                </a:solidFill>
                <a:latin typeface="宋体" panose="02010600030101010101" pitchFamily="2" charset="-122"/>
              </a:rPr>
              <a:t>字节来存储。</a:t>
            </a:r>
            <a:endParaRPr lang="zh-CN" altLang="en-US" sz="1600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cs typeface="+mn-ea"/>
                <a:sym typeface="Arial" panose="020B0604020202020204" pitchFamily="34" charset="0"/>
              </a:rPr>
              <a:t>时间类型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+mj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71" y="1024037"/>
            <a:ext cx="8162925" cy="2047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6807" y="4048373"/>
            <a:ext cx="6994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DATETIME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TIMESTAMP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相同点：显示格式都为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XXXX-XX-XX HH:MM:SS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DATETIME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TIMESTAMP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的差异：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、表示范围不同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、存储方式不同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3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、版本相关的功能差异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2711" y="2265883"/>
            <a:ext cx="11990462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63930"/>
            <a:r>
              <a:rPr lang="zh-CN" altLang="en-US" sz="5500" b="1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任何脱离业务的规范与架构都是耍流氓</a:t>
            </a:r>
            <a:endParaRPr lang="zh-CN" altLang="zh-CN" sz="5500" b="1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7050" y="5531638"/>
            <a:ext cx="3005234" cy="1701012"/>
          </a:xfrm>
          <a:custGeom>
            <a:avLst/>
            <a:gdLst>
              <a:gd name="T0" fmla="*/ 260 w 484"/>
              <a:gd name="T1" fmla="*/ 120 h 267"/>
              <a:gd name="T2" fmla="*/ 260 w 484"/>
              <a:gd name="T3" fmla="*/ 40 h 267"/>
              <a:gd name="T4" fmla="*/ 191 w 484"/>
              <a:gd name="T5" fmla="*/ 0 h 267"/>
              <a:gd name="T6" fmla="*/ 0 w 484"/>
              <a:gd name="T7" fmla="*/ 0 h 267"/>
              <a:gd name="T8" fmla="*/ 0 w 484"/>
              <a:gd name="T9" fmla="*/ 267 h 267"/>
              <a:gd name="T10" fmla="*/ 484 w 484"/>
              <a:gd name="T11" fmla="*/ 267 h 267"/>
              <a:gd name="T12" fmla="*/ 484 w 484"/>
              <a:gd name="T13" fmla="*/ 267 h 267"/>
              <a:gd name="T14" fmla="*/ 175 w 484"/>
              <a:gd name="T15" fmla="*/ 267 h 267"/>
              <a:gd name="T16" fmla="*/ 260 w 484"/>
              <a:gd name="T17" fmla="*/ 12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4" h="267">
                <a:moveTo>
                  <a:pt x="260" y="120"/>
                </a:moveTo>
                <a:cubicBezTo>
                  <a:pt x="274" y="96"/>
                  <a:pt x="275" y="66"/>
                  <a:pt x="260" y="40"/>
                </a:cubicBezTo>
                <a:cubicBezTo>
                  <a:pt x="245" y="15"/>
                  <a:pt x="218" y="0"/>
                  <a:pt x="19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7"/>
                  <a:pt x="0" y="267"/>
                  <a:pt x="0" y="267"/>
                </a:cubicBezTo>
                <a:cubicBezTo>
                  <a:pt x="484" y="267"/>
                  <a:pt x="484" y="267"/>
                  <a:pt x="484" y="267"/>
                </a:cubicBezTo>
                <a:cubicBezTo>
                  <a:pt x="484" y="267"/>
                  <a:pt x="484" y="267"/>
                  <a:pt x="484" y="267"/>
                </a:cubicBezTo>
                <a:cubicBezTo>
                  <a:pt x="175" y="267"/>
                  <a:pt x="175" y="267"/>
                  <a:pt x="175" y="267"/>
                </a:cubicBezTo>
                <a:lnTo>
                  <a:pt x="260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1689647" y="4704572"/>
            <a:ext cx="11175449" cy="2528079"/>
          </a:xfrm>
          <a:custGeom>
            <a:avLst/>
            <a:gdLst>
              <a:gd name="T0" fmla="*/ 370 w 1799"/>
              <a:gd name="T1" fmla="*/ 0 h 400"/>
              <a:gd name="T2" fmla="*/ 250 w 1799"/>
              <a:gd name="T3" fmla="*/ 32 h 400"/>
              <a:gd name="T4" fmla="*/ 162 w 1799"/>
              <a:gd name="T5" fmla="*/ 120 h 400"/>
              <a:gd name="T6" fmla="*/ 0 w 1799"/>
              <a:gd name="T7" fmla="*/ 400 h 400"/>
              <a:gd name="T8" fmla="*/ 213 w 1799"/>
              <a:gd name="T9" fmla="*/ 400 h 400"/>
              <a:gd name="T10" fmla="*/ 1799 w 1799"/>
              <a:gd name="T11" fmla="*/ 400 h 400"/>
              <a:gd name="T12" fmla="*/ 1799 w 1799"/>
              <a:gd name="T13" fmla="*/ 0 h 400"/>
              <a:gd name="T14" fmla="*/ 370 w 1799"/>
              <a:gd name="T1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9" h="400">
                <a:moveTo>
                  <a:pt x="370" y="0"/>
                </a:moveTo>
                <a:cubicBezTo>
                  <a:pt x="329" y="0"/>
                  <a:pt x="287" y="11"/>
                  <a:pt x="250" y="32"/>
                </a:cubicBezTo>
                <a:cubicBezTo>
                  <a:pt x="212" y="54"/>
                  <a:pt x="182" y="85"/>
                  <a:pt x="162" y="120"/>
                </a:cubicBezTo>
                <a:cubicBezTo>
                  <a:pt x="0" y="400"/>
                  <a:pt x="0" y="400"/>
                  <a:pt x="0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1799" y="400"/>
                  <a:pt x="1799" y="400"/>
                  <a:pt x="1799" y="400"/>
                </a:cubicBezTo>
                <a:cubicBezTo>
                  <a:pt x="1799" y="0"/>
                  <a:pt x="1799" y="0"/>
                  <a:pt x="1799" y="0"/>
                </a:cubicBezTo>
                <a:lnTo>
                  <a:pt x="3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endParaRPr lang="zh-CN" altLang="en-US"/>
          </a:p>
        </p:txBody>
      </p:sp>
      <p:sp>
        <p:nvSpPr>
          <p:cNvPr id="80" name="Rectangle 71"/>
          <p:cNvSpPr>
            <a:spLocks noChangeArrowheads="1"/>
          </p:cNvSpPr>
          <p:nvPr/>
        </p:nvSpPr>
        <p:spPr bwMode="auto">
          <a:xfrm>
            <a:off x="4159126" y="-396792"/>
            <a:ext cx="1675" cy="1675"/>
          </a:xfrm>
          <a:prstGeom prst="rect">
            <a:avLst/>
          </a:prstGeom>
          <a:solidFill>
            <a:srgbClr val="27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35" tIns="48218" rIns="96435" bIns="48218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字段类型选择建议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4799" y="1384077"/>
            <a:ext cx="10033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数字型：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1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、根据业务选择合适的字段范围，并不是越大越好。因为在查找的时候寻址和比较会有性能开销。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、根据用途选择合适的属性类型（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signed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unsigned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）比如订单等，肯定没有负数建议用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unsigned</a:t>
            </a: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3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、对于类似性别这类已知分类，可以选择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tinyint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来区分，按照约定存储如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男，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女等。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4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、用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tinyint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替换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enum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枚举类型。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5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、对于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IP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地址的存储建议选择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INT unsigned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来存储可以通过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inet_aton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转换和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inet_ntoa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4799" y="3616325"/>
            <a:ext cx="1075166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字符串类型：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非固定长度的，选择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VARCHAR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，并且给出合适的宽度。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时间类型：</a:t>
            </a:r>
            <a:endParaRPr lang="en-US" altLang="zh-CN" sz="28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5.6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之前版本使用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timestamp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来存储时间，因为可以设定默认值和自动更新。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ts_column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timestamp default </a:t>
            </a: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current_timestamp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ts_column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timestamp default 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current_timestamp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on update 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current_timestamp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5.6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之后使用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datetime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468559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索引的建立的选择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索引的介绍与如何建立合适的索引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69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6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索引的用途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6807" y="1528093"/>
            <a:ext cx="44694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6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、去重</a:t>
            </a:r>
            <a:endParaRPr lang="en-US" altLang="zh-CN" sz="60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6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6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、加速定位</a:t>
            </a:r>
            <a:endParaRPr lang="en-US" altLang="zh-CN" sz="60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6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6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、避免排序</a:t>
            </a:r>
            <a:endParaRPr lang="en-US" altLang="zh-CN" sz="60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6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6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、索引覆盖</a:t>
            </a:r>
            <a:endParaRPr lang="en-US" altLang="zh-CN" sz="60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4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MyISAM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索引结构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8" y="1168054"/>
            <a:ext cx="5907431" cy="4392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39" y="1240060"/>
            <a:ext cx="5437490" cy="43204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719" y="6055305"/>
            <a:ext cx="121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MyISAM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的主键索引和二级索引结构上没有任何区别，唯一的区别就是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PK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要求唯一值，而二级索引无此限制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(unique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除外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)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4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err="1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InnoDB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索引的结构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9" y="952029"/>
            <a:ext cx="4781550" cy="5810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59" y="952029"/>
            <a:ext cx="5372100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59" y="4540969"/>
            <a:ext cx="5257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4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索引的变化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860" y="1096045"/>
            <a:ext cx="794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以一颗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介树为例，插入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1,8,5,9,11,2,7,13,19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4695" y="1759615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2428" y="177089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2925" y="177089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5748" y="2424455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86742" y="2424455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72158" y="2424455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11778" y="2424405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21263" y="2427325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9248" y="177094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52147" y="2424405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083782" y="2424405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95182" y="2427275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12840" y="177089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83337" y="177089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52147" y="4219837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083782" y="4219837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91226" y="4222707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12840" y="356632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83337" y="356632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59591" y="4219837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0687" y="4217206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72322" y="4217206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79766" y="4219837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01380" y="353576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71877" y="353576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48131" y="4219837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30497" y="4217206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23992" y="420341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83637" y="420341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693" y="420341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12087" y="353576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82584" y="353576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1058" y="420341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12087" y="420341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90539" y="4203411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65061" y="651622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53758" y="651622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6347" y="651622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32831" y="584857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74502" y="5124402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84712" y="651622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82208" y="651622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07108" y="651622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440730" y="5848573"/>
            <a:ext cx="470497" cy="36004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3" idx="2"/>
          </p:cNvCxnSpPr>
          <p:nvPr/>
        </p:nvCxnSpPr>
        <p:spPr>
          <a:xfrm flipH="1">
            <a:off x="3333031" y="2119655"/>
            <a:ext cx="456913" cy="30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" idx="2"/>
            <a:endCxn id="12" idx="0"/>
          </p:cNvCxnSpPr>
          <p:nvPr/>
        </p:nvCxnSpPr>
        <p:spPr>
          <a:xfrm>
            <a:off x="3789944" y="2119655"/>
            <a:ext cx="43204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6" idx="2"/>
            <a:endCxn id="15" idx="0"/>
          </p:cNvCxnSpPr>
          <p:nvPr/>
        </p:nvCxnSpPr>
        <p:spPr>
          <a:xfrm flipH="1">
            <a:off x="5656512" y="2130981"/>
            <a:ext cx="477985" cy="2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6" idx="2"/>
          </p:cNvCxnSpPr>
          <p:nvPr/>
        </p:nvCxnSpPr>
        <p:spPr>
          <a:xfrm>
            <a:off x="6134497" y="2130981"/>
            <a:ext cx="703613" cy="29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959591" y="2119655"/>
            <a:ext cx="723746" cy="30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9683337" y="2128163"/>
            <a:ext cx="868810" cy="29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8937919" y="3924979"/>
            <a:ext cx="743286" cy="27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683337" y="3926363"/>
            <a:ext cx="868810" cy="27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5656512" y="3895801"/>
            <a:ext cx="713233" cy="3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369745" y="3923493"/>
            <a:ext cx="830748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34" idx="0"/>
          </p:cNvCxnSpPr>
          <p:nvPr/>
        </p:nvCxnSpPr>
        <p:spPr>
          <a:xfrm>
            <a:off x="6369745" y="3909596"/>
            <a:ext cx="96001" cy="3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577218" y="3895801"/>
            <a:ext cx="1005366" cy="3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1570111" y="3895801"/>
            <a:ext cx="11394" cy="30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606612" y="3895801"/>
            <a:ext cx="1077164" cy="30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1" idx="2"/>
            <a:endCxn id="50" idx="0"/>
          </p:cNvCxnSpPr>
          <p:nvPr/>
        </p:nvCxnSpPr>
        <p:spPr>
          <a:xfrm flipH="1">
            <a:off x="1768080" y="5484442"/>
            <a:ext cx="1041671" cy="36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1" idx="2"/>
            <a:endCxn id="55" idx="0"/>
          </p:cNvCxnSpPr>
          <p:nvPr/>
        </p:nvCxnSpPr>
        <p:spPr>
          <a:xfrm>
            <a:off x="2809751" y="5484442"/>
            <a:ext cx="866228" cy="36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0" idx="2"/>
          </p:cNvCxnSpPr>
          <p:nvPr/>
        </p:nvCxnSpPr>
        <p:spPr>
          <a:xfrm flipH="1">
            <a:off x="1013809" y="6208613"/>
            <a:ext cx="754271" cy="3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1942264" y="6208613"/>
            <a:ext cx="436570" cy="3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5" idx="2"/>
            <a:endCxn id="47" idx="0"/>
          </p:cNvCxnSpPr>
          <p:nvPr/>
        </p:nvCxnSpPr>
        <p:spPr>
          <a:xfrm flipH="1">
            <a:off x="3200310" y="6208613"/>
            <a:ext cx="475669" cy="3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5" idx="2"/>
            <a:endCxn id="54" idx="0"/>
          </p:cNvCxnSpPr>
          <p:nvPr/>
        </p:nvCxnSpPr>
        <p:spPr>
          <a:xfrm>
            <a:off x="3675979" y="6208613"/>
            <a:ext cx="466378" cy="3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数据流向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879" y="755515"/>
            <a:ext cx="8057143" cy="952381"/>
          </a:xfrm>
          <a:prstGeom prst="rect">
            <a:avLst/>
          </a:prstGeom>
        </p:spPr>
      </p:pic>
      <p:sp>
        <p:nvSpPr>
          <p:cNvPr id="8" name="流程图: 过程 7"/>
          <p:cNvSpPr/>
          <p:nvPr/>
        </p:nvSpPr>
        <p:spPr>
          <a:xfrm>
            <a:off x="1676847" y="2269269"/>
            <a:ext cx="2952328" cy="612648"/>
          </a:xfrm>
          <a:prstGeom prst="flowChartProcess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优化</a:t>
            </a:r>
            <a:r>
              <a:rPr lang="zh-CN" altLang="en-US" dirty="0" smtClean="0">
                <a:solidFill>
                  <a:schemeClr val="tx1"/>
                </a:solidFill>
              </a:rPr>
              <a:t>器根据成本选择索引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63938" y="2269269"/>
            <a:ext cx="2664296" cy="61264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根据索引查找</a:t>
            </a:r>
            <a:r>
              <a:rPr lang="en-US" altLang="zh-CN" dirty="0" smtClean="0">
                <a:solidFill>
                  <a:schemeClr val="tx1"/>
                </a:solidFill>
              </a:rPr>
              <a:t>a=123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7996" y="2269269"/>
            <a:ext cx="2664296" cy="61264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读取索引中的</a:t>
            </a:r>
            <a:r>
              <a:rPr lang="en-US" altLang="zh-CN" dirty="0" err="1" smtClean="0">
                <a:solidFill>
                  <a:schemeClr val="tx1"/>
                </a:solidFill>
              </a:rPr>
              <a:t>a,b,c</a:t>
            </a:r>
            <a:r>
              <a:rPr lang="zh-CN" altLang="en-US" dirty="0" smtClean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17917" y="3418352"/>
            <a:ext cx="2664296" cy="61264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直接返回结果给用户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>
            <a:off x="4629175" y="2575593"/>
            <a:ext cx="834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4" idx="1"/>
          </p:cNvCxnSpPr>
          <p:nvPr/>
        </p:nvCxnSpPr>
        <p:spPr>
          <a:xfrm>
            <a:off x="8128234" y="2575593"/>
            <a:ext cx="869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5" idx="0"/>
          </p:cNvCxnSpPr>
          <p:nvPr/>
        </p:nvCxnSpPr>
        <p:spPr>
          <a:xfrm>
            <a:off x="10330144" y="2881917"/>
            <a:ext cx="19921" cy="53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76847" y="1851585"/>
            <a:ext cx="762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第一条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from test where a = 123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的数据流向如下图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索引覆盖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1676847" y="4448684"/>
            <a:ext cx="2952328" cy="612648"/>
          </a:xfrm>
          <a:prstGeom prst="flowChartProcess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优化</a:t>
            </a:r>
            <a:r>
              <a:rPr lang="zh-CN" altLang="en-US" dirty="0" smtClean="0">
                <a:solidFill>
                  <a:schemeClr val="tx1"/>
                </a:solidFill>
              </a:rPr>
              <a:t>器根据成本选择索引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63938" y="4448684"/>
            <a:ext cx="2664296" cy="61264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根据索引查找</a:t>
            </a:r>
            <a:r>
              <a:rPr lang="en-US" altLang="zh-CN" dirty="0" smtClean="0">
                <a:solidFill>
                  <a:schemeClr val="tx1"/>
                </a:solidFill>
              </a:rPr>
              <a:t>a=123</a:t>
            </a:r>
            <a:r>
              <a:rPr lang="zh-CN" altLang="en-US" dirty="0" smtClean="0">
                <a:solidFill>
                  <a:schemeClr val="tx1"/>
                </a:solidFill>
              </a:rPr>
              <a:t>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97996" y="4448684"/>
            <a:ext cx="2664296" cy="61264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</a:t>
            </a:r>
            <a:r>
              <a:rPr lang="en-US" altLang="zh-CN" dirty="0" smtClean="0">
                <a:solidFill>
                  <a:schemeClr val="tx1"/>
                </a:solidFill>
              </a:rPr>
              <a:t>a=123</a:t>
            </a:r>
            <a:r>
              <a:rPr lang="zh-CN" altLang="en-US" dirty="0" smtClean="0">
                <a:solidFill>
                  <a:schemeClr val="tx1"/>
                </a:solidFill>
              </a:rPr>
              <a:t>主键指针信息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93671" y="5465260"/>
            <a:ext cx="2664296" cy="61264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根据指针信息读取行数据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91353" y="5490855"/>
            <a:ext cx="2664296" cy="61264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返回数据给用户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0" idx="3"/>
            <a:endCxn id="31" idx="1"/>
          </p:cNvCxnSpPr>
          <p:nvPr/>
        </p:nvCxnSpPr>
        <p:spPr>
          <a:xfrm>
            <a:off x="4629175" y="4755008"/>
            <a:ext cx="8347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1" idx="3"/>
            <a:endCxn id="32" idx="1"/>
          </p:cNvCxnSpPr>
          <p:nvPr/>
        </p:nvCxnSpPr>
        <p:spPr>
          <a:xfrm>
            <a:off x="8128234" y="4755008"/>
            <a:ext cx="8697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2"/>
          </p:cNvCxnSpPr>
          <p:nvPr/>
        </p:nvCxnSpPr>
        <p:spPr>
          <a:xfrm>
            <a:off x="10330144" y="5061332"/>
            <a:ext cx="0" cy="403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34" idx="3"/>
          </p:cNvCxnSpPr>
          <p:nvPr/>
        </p:nvCxnSpPr>
        <p:spPr>
          <a:xfrm flipH="1">
            <a:off x="8155649" y="5771584"/>
            <a:ext cx="938022" cy="25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604839" y="6271329"/>
            <a:ext cx="105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第二条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 * from test where a = 123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由于不能从索引中读取数据，因此多了一个回表提取数据的步骤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04838" y="6675257"/>
            <a:ext cx="1023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第二条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from test where d =456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由于无索引可用，因此会全表扫描提取数据返回给用户。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108895" y="1240061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252911" y="1528093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4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主键索引的建议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751" y="1600101"/>
            <a:ext cx="79403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主键（</a:t>
            </a: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Primary Key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:</a:t>
            </a:r>
          </a:p>
          <a:p>
            <a:endParaRPr lang="en-US" altLang="zh-CN" sz="2800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1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、表必须添加主键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、不适用字符串列做主键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3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、更新频繁的列不适用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4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、不适用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UUID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HASH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等函数产生的列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5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、建议使用自增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ID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3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26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二级索引的建议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959569"/>
            <a:ext cx="9182100" cy="575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索引的建议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3" y="806028"/>
            <a:ext cx="9191625" cy="5762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5911" y="6697117"/>
            <a:ext cx="532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不使用负向导向：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 like ‘%xxx’</a:t>
            </a: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not in/like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789415" y="1152773"/>
            <a:ext cx="2839239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范式与反范式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9415" y="1170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89415" y="2105273"/>
            <a:ext cx="2121093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存储引擎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9415" y="21234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57521" y="3057773"/>
            <a:ext cx="2480166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表字段类型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89415" y="3075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89415" y="4048373"/>
            <a:ext cx="3557385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索引的介绍与建立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0438" y="40665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48"/>
          <p:cNvSpPr txBox="1"/>
          <p:nvPr/>
        </p:nvSpPr>
        <p:spPr>
          <a:xfrm>
            <a:off x="2324919" y="1867451"/>
            <a:ext cx="2476020" cy="1206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b="1" cap="all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6600" b="1" cap="all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324919" y="2935612"/>
            <a:ext cx="3346876" cy="83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15" grpId="0"/>
      <p:bldP spid="16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索引建立的例子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247" y="2392189"/>
            <a:ext cx="1144819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user_id,max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create_time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 from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group_message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where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&lt; 10 group by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group_id,user_id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;</a:t>
            </a: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user_id,max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create_time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 from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group_message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where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= 2 group by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user_id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;</a:t>
            </a: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问题：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	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、索引怎么建立？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		a:	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idx_uid_ctime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user_id,create_time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	b:	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idx_gid_uid_ctime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group_id,user_id,create_time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	c:	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idx_gid_ctime_uid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group_id,create_time,user_id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、语句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索引利用方式的区别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96" y="807644"/>
            <a:ext cx="3143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松散索引和紧凑索引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247" y="2392189"/>
            <a:ext cx="11448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user_id,max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create_time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 from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group_message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where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&lt; 10 group by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group_id,user_id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;</a:t>
            </a: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user_id,max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create_time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) from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group_message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where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group_id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= 2 group by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user_id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;</a:t>
            </a: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96" y="807644"/>
            <a:ext cx="3143250" cy="160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19" y="3671143"/>
            <a:ext cx="4686300" cy="3257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99" y="3680668"/>
            <a:ext cx="4676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命名规范与其他建议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767" y="1801024"/>
            <a:ext cx="10014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、数据库、表、字段使用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英文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字母加下划线构成，需通俗易懂，达到见字名义。（建议用英文）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如：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create database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user;create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 table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user_info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……;    create table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user_info_extends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…….;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、索引名称建议用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idx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_+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字段名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、临时表建议用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tmp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_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表明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_time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、日期类表，以日期结尾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,user_20170711,log_20170711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、所有的表以及表中的字段都需要加上注释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comment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、表和列字符集选择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UTF8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或者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UTF8MB4</a:t>
            </a:r>
          </a:p>
        </p:txBody>
      </p:sp>
    </p:spTree>
    <p:extLst>
      <p:ext uri="{BB962C8B-B14F-4D97-AF65-F5344CB8AC3E}">
        <p14:creationId xmlns:p14="http://schemas.microsoft.com/office/powerpoint/2010/main" val="2193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Content Placeholder 2"/>
          <p:cNvSpPr txBox="1"/>
          <p:nvPr/>
        </p:nvSpPr>
        <p:spPr>
          <a:xfrm>
            <a:off x="608929" y="260554"/>
            <a:ext cx="4092254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常见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SQL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的改写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2236" y="808013"/>
            <a:ext cx="11957119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条件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OR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改写：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a,b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from t where a = 1 </a:t>
            </a:r>
            <a:r>
              <a:rPr lang="en-US" altLang="zh-CN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or 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a</a:t>
            </a:r>
            <a:r>
              <a:rPr lang="en-US" altLang="zh-CN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=4;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改写为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a,b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from t where a in (1,4);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a,b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from t where c=1 or d =2;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用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union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改写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a,b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from t where c = 1 union select …where d=2;</a:t>
            </a: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条件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改写：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a from t1 where c in (select c from t2 where b=xx);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改写为：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t1.a from t1 join t2 on t1.c=t2.c and t2.b=xx</a:t>
            </a:r>
          </a:p>
          <a:p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Where</a:t>
            </a: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条件列参与运算：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a from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meilele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where a+1= 2;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改为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a from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ttt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where a = 2 – 1;</a:t>
            </a: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注意列类型隐式转换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假如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字段类型为字符串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a from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meilele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where m=12345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改写为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Select a from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meilele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where m = ‘12345’;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47" y="5704557"/>
            <a:ext cx="8601075" cy="333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72" y="6208613"/>
            <a:ext cx="77819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892871" y="1181988"/>
            <a:ext cx="8784976" cy="297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8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谢     谢</a:t>
            </a:r>
            <a:endParaRPr lang="en-US" altLang="zh-CN" sz="88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8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范式与反范式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本章会介绍什么是范式与反范式，以及如何取舍。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7346659" y="938634"/>
            <a:ext cx="5059379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第一范式：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属性具有原子性（不可拆分）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User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（姓名，电话）如果电话有座机和手机，则不符合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1NF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。重新设计为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User(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姓名，座机，手机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</a:t>
            </a:r>
            <a:endParaRPr lang="en-AU" altLang="zh-CN" sz="1200" b="1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03028" y="890629"/>
            <a:ext cx="4346894" cy="1933608"/>
            <a:chOff x="3031241" y="2222477"/>
            <a:chExt cx="4121726" cy="1833447"/>
          </a:xfrm>
        </p:grpSpPr>
        <p:grpSp>
          <p:nvGrpSpPr>
            <p:cNvPr id="15" name="Group 14"/>
            <p:cNvGrpSpPr/>
            <p:nvPr/>
          </p:nvGrpSpPr>
          <p:grpSpPr>
            <a:xfrm flipH="1">
              <a:off x="3031241" y="2222477"/>
              <a:ext cx="4121726" cy="1833447"/>
              <a:chOff x="3876268" y="1741695"/>
              <a:chExt cx="4404882" cy="19594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76268" y="1741695"/>
                <a:ext cx="4404882" cy="1959402"/>
                <a:chOff x="3237996" y="1785939"/>
                <a:chExt cx="4404882" cy="1959402"/>
              </a:xfrm>
            </p:grpSpPr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3767775" y="1785939"/>
                  <a:ext cx="1639995" cy="103529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589676"/>
                  <a:ext cx="1244287" cy="1556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Freeform 42"/>
                <p:cNvSpPr/>
                <p:nvPr/>
              </p:nvSpPr>
              <p:spPr bwMode="auto">
                <a:xfrm flipH="1">
                  <a:off x="5407769" y="1785939"/>
                  <a:ext cx="990821" cy="1959402"/>
                </a:xfrm>
                <a:custGeom>
                  <a:avLst/>
                  <a:gdLst>
                    <a:gd name="T0" fmla="*/ 0 w 401"/>
                    <a:gd name="T1" fmla="*/ 730 h 793"/>
                    <a:gd name="T2" fmla="*/ 401 w 401"/>
                    <a:gd name="T3" fmla="*/ 0 h 793"/>
                    <a:gd name="T4" fmla="*/ 401 w 401"/>
                    <a:gd name="T5" fmla="*/ 419 h 793"/>
                    <a:gd name="T6" fmla="*/ 0 w 401"/>
                    <a:gd name="T7" fmla="*/ 793 h 793"/>
                    <a:gd name="T8" fmla="*/ 0 w 401"/>
                    <a:gd name="T9" fmla="*/ 73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3">
                      <a:moveTo>
                        <a:pt x="0" y="730"/>
                      </a:moveTo>
                      <a:lnTo>
                        <a:pt x="401" y="0"/>
                      </a:lnTo>
                      <a:lnTo>
                        <a:pt x="401" y="419"/>
                      </a:lnTo>
                      <a:lnTo>
                        <a:pt x="0" y="793"/>
                      </a:lnTo>
                      <a:lnTo>
                        <a:pt x="0" y="7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237996" y="1785939"/>
                  <a:ext cx="1035295" cy="103529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Oval 35"/>
              <p:cNvSpPr/>
              <p:nvPr/>
            </p:nvSpPr>
            <p:spPr>
              <a:xfrm>
                <a:off x="3989228" y="1851755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23B4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9" name="Shape 2102"/>
            <p:cNvSpPr/>
            <p:nvPr/>
          </p:nvSpPr>
          <p:spPr>
            <a:xfrm>
              <a:off x="6432083" y="2522136"/>
              <a:ext cx="473021" cy="37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03028" y="2464197"/>
            <a:ext cx="4346894" cy="1033861"/>
            <a:chOff x="3031241" y="3232838"/>
            <a:chExt cx="4121726" cy="980307"/>
          </a:xfrm>
        </p:grpSpPr>
        <p:grpSp>
          <p:nvGrpSpPr>
            <p:cNvPr id="14" name="Group 13"/>
            <p:cNvGrpSpPr/>
            <p:nvPr/>
          </p:nvGrpSpPr>
          <p:grpSpPr>
            <a:xfrm flipH="1">
              <a:off x="3031241" y="3232838"/>
              <a:ext cx="4121726" cy="980307"/>
              <a:chOff x="3876268" y="2821466"/>
              <a:chExt cx="4404882" cy="104765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76268" y="2821466"/>
                <a:ext cx="4404882" cy="1047652"/>
                <a:chOff x="3237996" y="2865710"/>
                <a:chExt cx="4404882" cy="1047652"/>
              </a:xfrm>
            </p:grpSpPr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3767775" y="2865710"/>
                  <a:ext cx="1639995" cy="10328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757697"/>
                  <a:ext cx="1244287" cy="1556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Freeform 43"/>
                <p:cNvSpPr/>
                <p:nvPr/>
              </p:nvSpPr>
              <p:spPr bwMode="auto">
                <a:xfrm flipH="1">
                  <a:off x="5407769" y="2865710"/>
                  <a:ext cx="990821" cy="1047650"/>
                </a:xfrm>
                <a:custGeom>
                  <a:avLst/>
                  <a:gdLst>
                    <a:gd name="T0" fmla="*/ 0 w 401"/>
                    <a:gd name="T1" fmla="*/ 361 h 424"/>
                    <a:gd name="T2" fmla="*/ 401 w 401"/>
                    <a:gd name="T3" fmla="*/ 0 h 424"/>
                    <a:gd name="T4" fmla="*/ 401 w 401"/>
                    <a:gd name="T5" fmla="*/ 418 h 424"/>
                    <a:gd name="T6" fmla="*/ 0 w 401"/>
                    <a:gd name="T7" fmla="*/ 424 h 424"/>
                    <a:gd name="T8" fmla="*/ 0 w 401"/>
                    <a:gd name="T9" fmla="*/ 36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4">
                      <a:moveTo>
                        <a:pt x="0" y="361"/>
                      </a:moveTo>
                      <a:lnTo>
                        <a:pt x="401" y="0"/>
                      </a:lnTo>
                      <a:lnTo>
                        <a:pt x="401" y="418"/>
                      </a:lnTo>
                      <a:lnTo>
                        <a:pt x="0" y="424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237996" y="2866143"/>
                  <a:ext cx="1035295" cy="10352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3989228" y="2931239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0" name="Freeform 28"/>
            <p:cNvSpPr/>
            <p:nvPr/>
          </p:nvSpPr>
          <p:spPr bwMode="auto">
            <a:xfrm>
              <a:off x="6529452" y="3525293"/>
              <a:ext cx="278281" cy="392275"/>
            </a:xfrm>
            <a:custGeom>
              <a:avLst/>
              <a:gdLst>
                <a:gd name="T0" fmla="*/ 274 w 281"/>
                <a:gd name="T1" fmla="*/ 106 h 396"/>
                <a:gd name="T2" fmla="*/ 94 w 281"/>
                <a:gd name="T3" fmla="*/ 13 h 396"/>
                <a:gd name="T4" fmla="*/ 7 w 281"/>
                <a:gd name="T5" fmla="*/ 47 h 396"/>
                <a:gd name="T6" fmla="*/ 1 w 281"/>
                <a:gd name="T7" fmla="*/ 68 h 396"/>
                <a:gd name="T8" fmla="*/ 3 w 281"/>
                <a:gd name="T9" fmla="*/ 278 h 396"/>
                <a:gd name="T10" fmla="*/ 14 w 281"/>
                <a:gd name="T11" fmla="*/ 291 h 396"/>
                <a:gd name="T12" fmla="*/ 179 w 281"/>
                <a:gd name="T13" fmla="*/ 394 h 396"/>
                <a:gd name="T14" fmla="*/ 187 w 281"/>
                <a:gd name="T15" fmla="*/ 396 h 396"/>
                <a:gd name="T16" fmla="*/ 193 w 281"/>
                <a:gd name="T17" fmla="*/ 395 h 396"/>
                <a:gd name="T18" fmla="*/ 201 w 281"/>
                <a:gd name="T19" fmla="*/ 384 h 396"/>
                <a:gd name="T20" fmla="*/ 201 w 281"/>
                <a:gd name="T21" fmla="*/ 164 h 396"/>
                <a:gd name="T22" fmla="*/ 194 w 281"/>
                <a:gd name="T23" fmla="*/ 152 h 396"/>
                <a:gd name="T24" fmla="*/ 30 w 281"/>
                <a:gd name="T25" fmla="*/ 61 h 396"/>
                <a:gd name="T26" fmla="*/ 53 w 281"/>
                <a:gd name="T27" fmla="*/ 43 h 396"/>
                <a:gd name="T28" fmla="*/ 80 w 281"/>
                <a:gd name="T29" fmla="*/ 39 h 396"/>
                <a:gd name="T30" fmla="*/ 242 w 281"/>
                <a:gd name="T31" fmla="*/ 126 h 396"/>
                <a:gd name="T32" fmla="*/ 246 w 281"/>
                <a:gd name="T33" fmla="*/ 133 h 396"/>
                <a:gd name="T34" fmla="*/ 246 w 281"/>
                <a:gd name="T35" fmla="*/ 342 h 396"/>
                <a:gd name="T36" fmla="*/ 265 w 281"/>
                <a:gd name="T37" fmla="*/ 356 h 396"/>
                <a:gd name="T38" fmla="*/ 281 w 281"/>
                <a:gd name="T39" fmla="*/ 342 h 396"/>
                <a:gd name="T40" fmla="*/ 281 w 281"/>
                <a:gd name="T41" fmla="*/ 117 h 396"/>
                <a:gd name="T42" fmla="*/ 274 w 281"/>
                <a:gd name="T43" fmla="*/ 10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96">
                  <a:moveTo>
                    <a:pt x="274" y="106"/>
                  </a:moveTo>
                  <a:cubicBezTo>
                    <a:pt x="94" y="13"/>
                    <a:pt x="94" y="13"/>
                    <a:pt x="94" y="13"/>
                  </a:cubicBezTo>
                  <a:cubicBezTo>
                    <a:pt x="69" y="0"/>
                    <a:pt x="21" y="25"/>
                    <a:pt x="7" y="47"/>
                  </a:cubicBezTo>
                  <a:cubicBezTo>
                    <a:pt x="0" y="57"/>
                    <a:pt x="1" y="64"/>
                    <a:pt x="1" y="6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82"/>
                    <a:pt x="9" y="288"/>
                    <a:pt x="14" y="291"/>
                  </a:cubicBezTo>
                  <a:cubicBezTo>
                    <a:pt x="24" y="297"/>
                    <a:pt x="175" y="392"/>
                    <a:pt x="179" y="394"/>
                  </a:cubicBezTo>
                  <a:cubicBezTo>
                    <a:pt x="181" y="396"/>
                    <a:pt x="184" y="396"/>
                    <a:pt x="187" y="396"/>
                  </a:cubicBezTo>
                  <a:cubicBezTo>
                    <a:pt x="189" y="396"/>
                    <a:pt x="191" y="396"/>
                    <a:pt x="193" y="395"/>
                  </a:cubicBezTo>
                  <a:cubicBezTo>
                    <a:pt x="198" y="393"/>
                    <a:pt x="201" y="388"/>
                    <a:pt x="201" y="38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59"/>
                    <a:pt x="198" y="155"/>
                    <a:pt x="194" y="152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2" y="57"/>
                    <a:pt x="39" y="50"/>
                    <a:pt x="53" y="43"/>
                  </a:cubicBezTo>
                  <a:cubicBezTo>
                    <a:pt x="67" y="36"/>
                    <a:pt x="77" y="38"/>
                    <a:pt x="80" y="39"/>
                  </a:cubicBezTo>
                  <a:cubicBezTo>
                    <a:pt x="80" y="39"/>
                    <a:pt x="237" y="123"/>
                    <a:pt x="242" y="126"/>
                  </a:cubicBezTo>
                  <a:cubicBezTo>
                    <a:pt x="246" y="128"/>
                    <a:pt x="246" y="129"/>
                    <a:pt x="246" y="133"/>
                  </a:cubicBezTo>
                  <a:cubicBezTo>
                    <a:pt x="246" y="137"/>
                    <a:pt x="246" y="342"/>
                    <a:pt x="246" y="342"/>
                  </a:cubicBezTo>
                  <a:cubicBezTo>
                    <a:pt x="246" y="352"/>
                    <a:pt x="257" y="356"/>
                    <a:pt x="265" y="356"/>
                  </a:cubicBezTo>
                  <a:cubicBezTo>
                    <a:pt x="272" y="356"/>
                    <a:pt x="281" y="349"/>
                    <a:pt x="281" y="342"/>
                  </a:cubicBezTo>
                  <a:cubicBezTo>
                    <a:pt x="281" y="117"/>
                    <a:pt x="281" y="117"/>
                    <a:pt x="281" y="117"/>
                  </a:cubicBezTo>
                  <a:cubicBezTo>
                    <a:pt x="281" y="112"/>
                    <a:pt x="278" y="108"/>
                    <a:pt x="274" y="1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70954" y="3832349"/>
            <a:ext cx="4346894" cy="1039160"/>
            <a:chOff x="3031241" y="4224704"/>
            <a:chExt cx="4121726" cy="985332"/>
          </a:xfrm>
        </p:grpSpPr>
        <p:grpSp>
          <p:nvGrpSpPr>
            <p:cNvPr id="13" name="Group 12"/>
            <p:cNvGrpSpPr/>
            <p:nvPr/>
          </p:nvGrpSpPr>
          <p:grpSpPr>
            <a:xfrm flipH="1">
              <a:off x="3031241" y="4224704"/>
              <a:ext cx="4121726" cy="985332"/>
              <a:chOff x="3876268" y="3881472"/>
              <a:chExt cx="4404882" cy="105302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76268" y="3881472"/>
                <a:ext cx="4404882" cy="1053023"/>
                <a:chOff x="3237996" y="3925716"/>
                <a:chExt cx="4404882" cy="1053023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3767775" y="3943011"/>
                  <a:ext cx="1639995" cy="103529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925716"/>
                  <a:ext cx="1244287" cy="1606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Freeform 45"/>
                <p:cNvSpPr/>
                <p:nvPr/>
              </p:nvSpPr>
              <p:spPr bwMode="auto">
                <a:xfrm flipH="1">
                  <a:off x="5407769" y="3925716"/>
                  <a:ext cx="990821" cy="1052592"/>
                </a:xfrm>
                <a:custGeom>
                  <a:avLst/>
                  <a:gdLst>
                    <a:gd name="T0" fmla="*/ 401 w 401"/>
                    <a:gd name="T1" fmla="*/ 426 h 426"/>
                    <a:gd name="T2" fmla="*/ 0 w 401"/>
                    <a:gd name="T3" fmla="*/ 65 h 426"/>
                    <a:gd name="T4" fmla="*/ 0 w 401"/>
                    <a:gd name="T5" fmla="*/ 0 h 426"/>
                    <a:gd name="T6" fmla="*/ 401 w 401"/>
                    <a:gd name="T7" fmla="*/ 7 h 426"/>
                    <a:gd name="T8" fmla="*/ 401 w 401"/>
                    <a:gd name="T9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6">
                      <a:moveTo>
                        <a:pt x="401" y="426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01" y="7"/>
                      </a:lnTo>
                      <a:lnTo>
                        <a:pt x="401" y="42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237996" y="3943444"/>
                  <a:ext cx="1035295" cy="103529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3989228" y="4009186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00BBD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6472235" y="4547297"/>
              <a:ext cx="432870" cy="339742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49192" y="4552429"/>
            <a:ext cx="4346894" cy="1928732"/>
            <a:chOff x="3031241" y="4386546"/>
            <a:chExt cx="4121726" cy="1828824"/>
          </a:xfrm>
        </p:grpSpPr>
        <p:grpSp>
          <p:nvGrpSpPr>
            <p:cNvPr id="12" name="Group 11"/>
            <p:cNvGrpSpPr/>
            <p:nvPr/>
          </p:nvGrpSpPr>
          <p:grpSpPr>
            <a:xfrm flipH="1">
              <a:off x="3031241" y="4386546"/>
              <a:ext cx="4121726" cy="1828824"/>
              <a:chOff x="3876268" y="4054432"/>
              <a:chExt cx="4404882" cy="195446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876268" y="4054432"/>
                <a:ext cx="4404882" cy="1954461"/>
                <a:chOff x="3237996" y="4098676"/>
                <a:chExt cx="4404882" cy="1954461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3767775" y="5017842"/>
                  <a:ext cx="1639995" cy="10352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6398591" y="4098676"/>
                  <a:ext cx="1244287" cy="15566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Freeform 44"/>
                <p:cNvSpPr/>
                <p:nvPr/>
              </p:nvSpPr>
              <p:spPr bwMode="auto">
                <a:xfrm flipH="1">
                  <a:off x="5407769" y="4098676"/>
                  <a:ext cx="990821" cy="1954461"/>
                </a:xfrm>
                <a:custGeom>
                  <a:avLst/>
                  <a:gdLst>
                    <a:gd name="T0" fmla="*/ 401 w 401"/>
                    <a:gd name="T1" fmla="*/ 791 h 791"/>
                    <a:gd name="T2" fmla="*/ 0 w 401"/>
                    <a:gd name="T3" fmla="*/ 63 h 791"/>
                    <a:gd name="T4" fmla="*/ 0 w 401"/>
                    <a:gd name="T5" fmla="*/ 0 h 791"/>
                    <a:gd name="T6" fmla="*/ 401 w 401"/>
                    <a:gd name="T7" fmla="*/ 372 h 791"/>
                    <a:gd name="T8" fmla="*/ 401 w 401"/>
                    <a:gd name="T9" fmla="*/ 791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1">
                      <a:moveTo>
                        <a:pt x="401" y="791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401" y="372"/>
                      </a:lnTo>
                      <a:lnTo>
                        <a:pt x="401" y="7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237996" y="5017841"/>
                  <a:ext cx="1035295" cy="103529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Oval 60"/>
              <p:cNvSpPr/>
              <p:nvPr/>
            </p:nvSpPr>
            <p:spPr>
              <a:xfrm>
                <a:off x="3989229" y="5088670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93796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2" name="Freeform 81"/>
            <p:cNvSpPr>
              <a:spLocks noEditPoints="1"/>
            </p:cNvSpPr>
            <p:nvPr/>
          </p:nvSpPr>
          <p:spPr bwMode="auto">
            <a:xfrm>
              <a:off x="6468227" y="5534859"/>
              <a:ext cx="400730" cy="392275"/>
            </a:xfrm>
            <a:custGeom>
              <a:avLst/>
              <a:gdLst>
                <a:gd name="T0" fmla="*/ 86 w 100"/>
                <a:gd name="T1" fmla="*/ 61 h 98"/>
                <a:gd name="T2" fmla="*/ 100 w 100"/>
                <a:gd name="T3" fmla="*/ 55 h 98"/>
                <a:gd name="T4" fmla="*/ 100 w 100"/>
                <a:gd name="T5" fmla="*/ 44 h 98"/>
                <a:gd name="T6" fmla="*/ 86 w 100"/>
                <a:gd name="T7" fmla="*/ 38 h 98"/>
                <a:gd name="T8" fmla="*/ 84 w 100"/>
                <a:gd name="T9" fmla="*/ 32 h 98"/>
                <a:gd name="T10" fmla="*/ 89 w 100"/>
                <a:gd name="T11" fmla="*/ 18 h 98"/>
                <a:gd name="T12" fmla="*/ 82 w 100"/>
                <a:gd name="T13" fmla="*/ 11 h 98"/>
                <a:gd name="T14" fmla="*/ 68 w 100"/>
                <a:gd name="T15" fmla="*/ 16 h 98"/>
                <a:gd name="T16" fmla="*/ 62 w 100"/>
                <a:gd name="T17" fmla="*/ 14 h 98"/>
                <a:gd name="T18" fmla="*/ 56 w 100"/>
                <a:gd name="T19" fmla="*/ 0 h 98"/>
                <a:gd name="T20" fmla="*/ 45 w 100"/>
                <a:gd name="T21" fmla="*/ 0 h 98"/>
                <a:gd name="T22" fmla="*/ 39 w 100"/>
                <a:gd name="T23" fmla="*/ 14 h 98"/>
                <a:gd name="T24" fmla="*/ 33 w 100"/>
                <a:gd name="T25" fmla="*/ 16 h 98"/>
                <a:gd name="T26" fmla="*/ 19 w 100"/>
                <a:gd name="T27" fmla="*/ 11 h 98"/>
                <a:gd name="T28" fmla="*/ 11 w 100"/>
                <a:gd name="T29" fmla="*/ 18 h 98"/>
                <a:gd name="T30" fmla="*/ 17 w 100"/>
                <a:gd name="T31" fmla="*/ 32 h 98"/>
                <a:gd name="T32" fmla="*/ 15 w 100"/>
                <a:gd name="T33" fmla="*/ 38 h 98"/>
                <a:gd name="T34" fmla="*/ 0 w 100"/>
                <a:gd name="T35" fmla="*/ 45 h 98"/>
                <a:gd name="T36" fmla="*/ 0 w 100"/>
                <a:gd name="T37" fmla="*/ 55 h 98"/>
                <a:gd name="T38" fmla="*/ 15 w 100"/>
                <a:gd name="T39" fmla="*/ 61 h 98"/>
                <a:gd name="T40" fmla="*/ 17 w 100"/>
                <a:gd name="T41" fmla="*/ 67 h 98"/>
                <a:gd name="T42" fmla="*/ 12 w 100"/>
                <a:gd name="T43" fmla="*/ 80 h 98"/>
                <a:gd name="T44" fmla="*/ 19 w 100"/>
                <a:gd name="T45" fmla="*/ 88 h 98"/>
                <a:gd name="T46" fmla="*/ 33 w 100"/>
                <a:gd name="T47" fmla="*/ 83 h 98"/>
                <a:gd name="T48" fmla="*/ 39 w 100"/>
                <a:gd name="T49" fmla="*/ 85 h 98"/>
                <a:gd name="T50" fmla="*/ 45 w 100"/>
                <a:gd name="T51" fmla="*/ 98 h 98"/>
                <a:gd name="T52" fmla="*/ 56 w 100"/>
                <a:gd name="T53" fmla="*/ 98 h 98"/>
                <a:gd name="T54" fmla="*/ 62 w 100"/>
                <a:gd name="T55" fmla="*/ 85 h 98"/>
                <a:gd name="T56" fmla="*/ 68 w 100"/>
                <a:gd name="T57" fmla="*/ 82 h 98"/>
                <a:gd name="T58" fmla="*/ 82 w 100"/>
                <a:gd name="T59" fmla="*/ 88 h 98"/>
                <a:gd name="T60" fmla="*/ 90 w 100"/>
                <a:gd name="T61" fmla="*/ 80 h 98"/>
                <a:gd name="T62" fmla="*/ 84 w 100"/>
                <a:gd name="T63" fmla="*/ 67 h 98"/>
                <a:gd name="T64" fmla="*/ 86 w 100"/>
                <a:gd name="T65" fmla="*/ 61 h 98"/>
                <a:gd name="T66" fmla="*/ 86 w 100"/>
                <a:gd name="T67" fmla="*/ 61 h 98"/>
                <a:gd name="T68" fmla="*/ 50 w 100"/>
                <a:gd name="T69" fmla="*/ 65 h 98"/>
                <a:gd name="T70" fmla="*/ 35 w 100"/>
                <a:gd name="T71" fmla="*/ 50 h 98"/>
                <a:gd name="T72" fmla="*/ 50 w 100"/>
                <a:gd name="T73" fmla="*/ 33 h 98"/>
                <a:gd name="T74" fmla="*/ 66 w 100"/>
                <a:gd name="T75" fmla="*/ 50 h 98"/>
                <a:gd name="T76" fmla="*/ 50 w 100"/>
                <a:gd name="T77" fmla="*/ 6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98">
                  <a:moveTo>
                    <a:pt x="86" y="61"/>
                  </a:moveTo>
                  <a:cubicBezTo>
                    <a:pt x="86" y="61"/>
                    <a:pt x="100" y="56"/>
                    <a:pt x="100" y="55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2"/>
                    <a:pt x="86" y="38"/>
                    <a:pt x="86" y="38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90" y="19"/>
                    <a:pt x="89" y="18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1" y="10"/>
                    <a:pt x="68" y="16"/>
                    <a:pt x="68" y="16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39" y="14"/>
                    <a:pt x="39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20" y="10"/>
                    <a:pt x="19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9"/>
                    <a:pt x="17" y="32"/>
                    <a:pt x="17" y="3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0" y="44"/>
                    <a:pt x="0" y="4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5" y="61"/>
                    <a:pt x="15" y="61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1" y="80"/>
                    <a:pt x="12" y="80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20" y="89"/>
                    <a:pt x="33" y="83"/>
                    <a:pt x="33" y="83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62" y="85"/>
                    <a:pt x="62" y="85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81" y="88"/>
                    <a:pt x="82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lose/>
                  <a:moveTo>
                    <a:pt x="50" y="65"/>
                  </a:moveTo>
                  <a:cubicBezTo>
                    <a:pt x="42" y="65"/>
                    <a:pt x="35" y="58"/>
                    <a:pt x="35" y="50"/>
                  </a:cubicBezTo>
                  <a:cubicBezTo>
                    <a:pt x="35" y="40"/>
                    <a:pt x="42" y="33"/>
                    <a:pt x="50" y="33"/>
                  </a:cubicBezTo>
                  <a:cubicBezTo>
                    <a:pt x="59" y="33"/>
                    <a:pt x="66" y="40"/>
                    <a:pt x="66" y="50"/>
                  </a:cubicBezTo>
                  <a:cubicBezTo>
                    <a:pt x="66" y="58"/>
                    <a:pt x="59" y="65"/>
                    <a:pt x="5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0297" y="1873993"/>
            <a:ext cx="3468091" cy="3725120"/>
            <a:chOff x="705364" y="2937461"/>
            <a:chExt cx="2393449" cy="2403462"/>
          </a:xfrm>
        </p:grpSpPr>
        <p:sp>
          <p:nvSpPr>
            <p:cNvPr id="25" name="Freeform 5"/>
            <p:cNvSpPr/>
            <p:nvPr/>
          </p:nvSpPr>
          <p:spPr bwMode="auto">
            <a:xfrm flipH="1">
              <a:off x="705364" y="2937461"/>
              <a:ext cx="2393448" cy="2403461"/>
            </a:xfrm>
            <a:custGeom>
              <a:avLst/>
              <a:gdLst>
                <a:gd name="T0" fmla="*/ 252 w 505"/>
                <a:gd name="T1" fmla="*/ 0 h 505"/>
                <a:gd name="T2" fmla="*/ 331 w 505"/>
                <a:gd name="T3" fmla="*/ 78 h 505"/>
                <a:gd name="T4" fmla="*/ 252 w 505"/>
                <a:gd name="T5" fmla="*/ 157 h 505"/>
                <a:gd name="T6" fmla="*/ 157 w 505"/>
                <a:gd name="T7" fmla="*/ 252 h 505"/>
                <a:gd name="T8" fmla="*/ 252 w 505"/>
                <a:gd name="T9" fmla="*/ 348 h 505"/>
                <a:gd name="T10" fmla="*/ 348 w 505"/>
                <a:gd name="T11" fmla="*/ 252 h 505"/>
                <a:gd name="T12" fmla="*/ 427 w 505"/>
                <a:gd name="T13" fmla="*/ 174 h 505"/>
                <a:gd name="T14" fmla="*/ 505 w 505"/>
                <a:gd name="T15" fmla="*/ 252 h 505"/>
                <a:gd name="T16" fmla="*/ 252 w 505"/>
                <a:gd name="T17" fmla="*/ 505 h 505"/>
                <a:gd name="T18" fmla="*/ 0 w 505"/>
                <a:gd name="T19" fmla="*/ 252 h 505"/>
                <a:gd name="T20" fmla="*/ 252 w 505"/>
                <a:gd name="T21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5" h="505">
                  <a:moveTo>
                    <a:pt x="252" y="0"/>
                  </a:moveTo>
                  <a:cubicBezTo>
                    <a:pt x="296" y="0"/>
                    <a:pt x="331" y="35"/>
                    <a:pt x="331" y="78"/>
                  </a:cubicBezTo>
                  <a:cubicBezTo>
                    <a:pt x="331" y="121"/>
                    <a:pt x="296" y="157"/>
                    <a:pt x="252" y="157"/>
                  </a:cubicBezTo>
                  <a:cubicBezTo>
                    <a:pt x="200" y="157"/>
                    <a:pt x="157" y="200"/>
                    <a:pt x="157" y="252"/>
                  </a:cubicBezTo>
                  <a:cubicBezTo>
                    <a:pt x="157" y="305"/>
                    <a:pt x="200" y="348"/>
                    <a:pt x="252" y="348"/>
                  </a:cubicBezTo>
                  <a:cubicBezTo>
                    <a:pt x="305" y="348"/>
                    <a:pt x="348" y="305"/>
                    <a:pt x="348" y="252"/>
                  </a:cubicBezTo>
                  <a:cubicBezTo>
                    <a:pt x="348" y="209"/>
                    <a:pt x="383" y="174"/>
                    <a:pt x="427" y="174"/>
                  </a:cubicBezTo>
                  <a:cubicBezTo>
                    <a:pt x="470" y="174"/>
                    <a:pt x="505" y="209"/>
                    <a:pt x="505" y="252"/>
                  </a:cubicBezTo>
                  <a:cubicBezTo>
                    <a:pt x="505" y="392"/>
                    <a:pt x="392" y="505"/>
                    <a:pt x="252" y="505"/>
                  </a:cubicBezTo>
                  <a:cubicBezTo>
                    <a:pt x="113" y="505"/>
                    <a:pt x="0" y="392"/>
                    <a:pt x="0" y="252"/>
                  </a:cubicBezTo>
                  <a:cubicBezTo>
                    <a:pt x="0" y="113"/>
                    <a:pt x="113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 flipH="1">
              <a:off x="705364" y="2937461"/>
              <a:ext cx="1199729" cy="1574266"/>
            </a:xfrm>
            <a:custGeom>
              <a:avLst/>
              <a:gdLst>
                <a:gd name="T0" fmla="*/ 0 w 253"/>
                <a:gd name="T1" fmla="*/ 157 h 331"/>
                <a:gd name="T2" fmla="*/ 96 w 253"/>
                <a:gd name="T3" fmla="*/ 252 h 331"/>
                <a:gd name="T4" fmla="*/ 175 w 253"/>
                <a:gd name="T5" fmla="*/ 331 h 331"/>
                <a:gd name="T6" fmla="*/ 253 w 253"/>
                <a:gd name="T7" fmla="*/ 252 h 331"/>
                <a:gd name="T8" fmla="*/ 0 w 253"/>
                <a:gd name="T9" fmla="*/ 0 h 331"/>
                <a:gd name="T10" fmla="*/ 0 w 253"/>
                <a:gd name="T11" fmla="*/ 15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331">
                  <a:moveTo>
                    <a:pt x="0" y="157"/>
                  </a:moveTo>
                  <a:cubicBezTo>
                    <a:pt x="53" y="157"/>
                    <a:pt x="96" y="200"/>
                    <a:pt x="96" y="252"/>
                  </a:cubicBezTo>
                  <a:cubicBezTo>
                    <a:pt x="96" y="296"/>
                    <a:pt x="131" y="331"/>
                    <a:pt x="175" y="331"/>
                  </a:cubicBezTo>
                  <a:cubicBezTo>
                    <a:pt x="218" y="331"/>
                    <a:pt x="253" y="296"/>
                    <a:pt x="253" y="252"/>
                  </a:cubicBezTo>
                  <a:cubicBezTo>
                    <a:pt x="253" y="113"/>
                    <a:pt x="140" y="0"/>
                    <a:pt x="0" y="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 flipH="1">
              <a:off x="1530552" y="2937461"/>
              <a:ext cx="743071" cy="747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 flipH="1">
              <a:off x="705364" y="4137190"/>
              <a:ext cx="1568259" cy="1203733"/>
            </a:xfrm>
            <a:custGeom>
              <a:avLst/>
              <a:gdLst>
                <a:gd name="T0" fmla="*/ 174 w 331"/>
                <a:gd name="T1" fmla="*/ 0 h 253"/>
                <a:gd name="T2" fmla="*/ 78 w 331"/>
                <a:gd name="T3" fmla="*/ 96 h 253"/>
                <a:gd name="T4" fmla="*/ 0 w 331"/>
                <a:gd name="T5" fmla="*/ 175 h 253"/>
                <a:gd name="T6" fmla="*/ 78 w 331"/>
                <a:gd name="T7" fmla="*/ 253 h 253"/>
                <a:gd name="T8" fmla="*/ 331 w 331"/>
                <a:gd name="T9" fmla="*/ 0 h 253"/>
                <a:gd name="T10" fmla="*/ 174 w 331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53">
                  <a:moveTo>
                    <a:pt x="174" y="0"/>
                  </a:moveTo>
                  <a:cubicBezTo>
                    <a:pt x="174" y="53"/>
                    <a:pt x="131" y="96"/>
                    <a:pt x="78" y="96"/>
                  </a:cubicBezTo>
                  <a:cubicBezTo>
                    <a:pt x="35" y="96"/>
                    <a:pt x="0" y="131"/>
                    <a:pt x="0" y="175"/>
                  </a:cubicBezTo>
                  <a:cubicBezTo>
                    <a:pt x="0" y="218"/>
                    <a:pt x="35" y="253"/>
                    <a:pt x="78" y="253"/>
                  </a:cubicBezTo>
                  <a:cubicBezTo>
                    <a:pt x="218" y="253"/>
                    <a:pt x="331" y="140"/>
                    <a:pt x="331" y="0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 flipH="1">
              <a:off x="705364" y="3764652"/>
              <a:ext cx="745073" cy="7470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 flipH="1">
              <a:off x="1905093" y="3764652"/>
              <a:ext cx="1193719" cy="1576271"/>
            </a:xfrm>
            <a:custGeom>
              <a:avLst/>
              <a:gdLst>
                <a:gd name="T0" fmla="*/ 252 w 252"/>
                <a:gd name="T1" fmla="*/ 174 h 331"/>
                <a:gd name="T2" fmla="*/ 157 w 252"/>
                <a:gd name="T3" fmla="*/ 78 h 331"/>
                <a:gd name="T4" fmla="*/ 78 w 252"/>
                <a:gd name="T5" fmla="*/ 0 h 331"/>
                <a:gd name="T6" fmla="*/ 0 w 252"/>
                <a:gd name="T7" fmla="*/ 78 h 331"/>
                <a:gd name="T8" fmla="*/ 252 w 252"/>
                <a:gd name="T9" fmla="*/ 331 h 331"/>
                <a:gd name="T10" fmla="*/ 252 w 252"/>
                <a:gd name="T11" fmla="*/ 1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331">
                  <a:moveTo>
                    <a:pt x="252" y="174"/>
                  </a:moveTo>
                  <a:cubicBezTo>
                    <a:pt x="200" y="174"/>
                    <a:pt x="157" y="131"/>
                    <a:pt x="157" y="78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218"/>
                    <a:pt x="113" y="331"/>
                    <a:pt x="252" y="331"/>
                  </a:cubicBezTo>
                  <a:lnTo>
                    <a:pt x="252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 flipH="1">
              <a:off x="1530552" y="4593847"/>
              <a:ext cx="743071" cy="7470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 flipH="1">
              <a:off x="2273623" y="3763651"/>
              <a:ext cx="825190" cy="747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1446432" y="3684537"/>
              <a:ext cx="909310" cy="909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任意多边形 5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Content Placeholder 2"/>
          <p:cNvSpPr txBox="1"/>
          <p:nvPr/>
        </p:nvSpPr>
        <p:spPr>
          <a:xfrm>
            <a:off x="608929" y="260554"/>
            <a:ext cx="3588198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数据库设计三大范式与反范式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9"/>
          <p:cNvSpPr txBox="1">
            <a:spLocks/>
          </p:cNvSpPr>
          <p:nvPr/>
        </p:nvSpPr>
        <p:spPr>
          <a:xfrm>
            <a:off x="7377669" y="2585912"/>
            <a:ext cx="502837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第二范式：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满足第一范式，并且属性完全依赖于主键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score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（学号，课程名，成绩，学分）其中（学号，课程名）为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PK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。但学分依赖于课程名，因此不满足第二范式。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Score(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学号，课程名，成绩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),</a:t>
            </a:r>
            <a:r>
              <a:rPr lang="en-US" altLang="zh-CN" sz="1200" b="1" dirty="0" err="1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C_score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课程名，学分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</a:t>
            </a:r>
            <a:endParaRPr lang="en-AU" altLang="zh-CN" sz="1200" b="1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9"/>
          <p:cNvSpPr txBox="1">
            <a:spLocks/>
          </p:cNvSpPr>
          <p:nvPr/>
        </p:nvSpPr>
        <p:spPr>
          <a:xfrm>
            <a:off x="7402657" y="3976365"/>
            <a:ext cx="5003382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第三范式：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属性不传递依赖于其他非主属性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Student(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学号，姓名，学院编号，学院名称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学号为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PK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，符合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2NF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，其中学院名称依赖于学院编号。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Student(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学号，姓名，学院编号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)college(</a:t>
            </a:r>
            <a:r>
              <a:rPr lang="zh-CN" altLang="en-US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学院编号，学院名称</a:t>
            </a:r>
            <a:r>
              <a:rPr lang="en-US" altLang="zh-CN" sz="12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</a:t>
            </a:r>
            <a:endParaRPr lang="en-AU" altLang="zh-CN" sz="1200" b="1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9"/>
          <p:cNvSpPr txBox="1">
            <a:spLocks/>
          </p:cNvSpPr>
          <p:nvPr/>
        </p:nvSpPr>
        <p:spPr>
          <a:xfrm>
            <a:off x="7377669" y="5543698"/>
            <a:ext cx="502837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反范式：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范式可以避免数据冗余，减少数据库的空间，减轻维护数据完整性的</a:t>
            </a:r>
            <a:r>
              <a:rPr lang="zh-CN" altLang="en-US" sz="11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麻烦。范式规范也有一定的缺陷，如：查询的时候会多表关联。</a:t>
            </a:r>
            <a:endParaRPr lang="en-US" altLang="zh-CN" sz="1800" b="1" dirty="0" smtClean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79" grpId="0" build="p"/>
      <p:bldP spid="80" grpId="0" build="p"/>
      <p:bldP spid="8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第一范式（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INF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）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67" y="1024037"/>
            <a:ext cx="10818987" cy="121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属性具有原子性（不可拆分）</a:t>
            </a:r>
            <a:endParaRPr lang="en-US" altLang="zh-CN" sz="2800" b="1" dirty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User</a:t>
            </a:r>
            <a:r>
              <a:rPr lang="zh-CN" altLang="en-US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（姓名，电话）如果电话有座机和手机，则不符合</a:t>
            </a:r>
            <a:r>
              <a:rPr lang="en-US" altLang="zh-CN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1NF</a:t>
            </a:r>
            <a:r>
              <a:rPr lang="zh-CN" altLang="en-US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。重新设计为</a:t>
            </a:r>
            <a:r>
              <a:rPr lang="en-US" altLang="zh-CN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User(</a:t>
            </a:r>
            <a:r>
              <a:rPr lang="zh-CN" altLang="en-US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姓名，座机，手机</a:t>
            </a:r>
            <a:r>
              <a:rPr lang="en-US" altLang="zh-CN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</a:t>
            </a:r>
            <a:r>
              <a:rPr lang="zh-CN" altLang="en-US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满足</a:t>
            </a:r>
            <a:r>
              <a:rPr lang="en-US" altLang="zh-CN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1NF</a:t>
            </a:r>
            <a:endParaRPr lang="en-AU" altLang="zh-CN" b="1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3423" y="4048373"/>
            <a:ext cx="11275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上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图左表不满足第一范式，查询数据时候会增加复杂度，如需查询手机为空的用户必须通过字符串函数操作：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Select name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substring_index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(phone, ’,’ -1) as mobile from user where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substring_index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(phone, ’,’,-1) = ‘null’;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Why is null?</a:t>
            </a: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上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图右表满足第一范式，数据查询的复杂度会比左表低：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Select 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name,mobile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 from user where mobile is null;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这里为什么需要用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is null?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而不能用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= ‘null’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3" y="2242832"/>
            <a:ext cx="4105275" cy="87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50" y="2204732"/>
            <a:ext cx="42005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第二范式（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2NF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）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07" y="880021"/>
            <a:ext cx="12309780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满足第一范式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，且属性依赖于完全主键（不允许只存在依赖部分主键的数据）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score</a:t>
            </a:r>
            <a:r>
              <a:rPr lang="zh-CN" altLang="en-US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（学号，课程名，成绩，学分）其中（学号，课程名）为</a:t>
            </a:r>
            <a:r>
              <a:rPr lang="en-US" altLang="zh-CN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PK</a:t>
            </a:r>
            <a:r>
              <a:rPr lang="zh-CN" altLang="en-US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。但学分依赖于课程名</a:t>
            </a:r>
            <a:r>
              <a:rPr lang="zh-CN" altLang="en-US" sz="24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，</a:t>
            </a:r>
            <a:endParaRPr lang="en-US" altLang="zh-CN" sz="2400" b="1" dirty="0" smtClean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因此</a:t>
            </a:r>
            <a:r>
              <a:rPr lang="zh-CN" altLang="en-US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不满足第二范式。</a:t>
            </a:r>
            <a:r>
              <a:rPr lang="en-US" altLang="zh-CN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Score(</a:t>
            </a:r>
            <a:r>
              <a:rPr lang="zh-CN" altLang="en-US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学号，课程名，成绩</a:t>
            </a:r>
            <a:r>
              <a:rPr lang="en-US" altLang="zh-CN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),</a:t>
            </a:r>
            <a:r>
              <a:rPr lang="en-US" altLang="zh-CN" sz="2400" b="1" dirty="0" err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C_score</a:t>
            </a:r>
            <a:r>
              <a:rPr lang="en-US" altLang="zh-CN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课程名，学分</a:t>
            </a:r>
            <a:r>
              <a:rPr lang="en-US" altLang="zh-CN" sz="2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</a:t>
            </a:r>
            <a:endParaRPr lang="en-AU" altLang="zh-CN" sz="2400" b="1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3423" y="4048373"/>
            <a:ext cx="119827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左表属性具有原子性，满足第一范式，但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credit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学分不是依赖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ea typeface="华文新魏" panose="02010800040101010101" pitchFamily="2" charset="-122"/>
              </a:rPr>
              <a:t>完全的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PK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，只依赖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PK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中的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course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部分，因此左表不满足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第二范式的规定。右表为改进后的表结构，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ea typeface="华文新魏" panose="02010800040101010101" pitchFamily="2" charset="-122"/>
              </a:rPr>
              <a:t>符合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ea typeface="华文新魏" panose="02010800040101010101" pitchFamily="2" charset="-122"/>
              </a:rPr>
              <a:t>第二范式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/>
            </a:r>
            <a:b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</a:b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左表存在以下缺点：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、学分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(credit)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数据冗余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、插入更新会存在异常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4" y="2573976"/>
            <a:ext cx="3886200" cy="92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7" y="2564451"/>
            <a:ext cx="4219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第三范式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899" y="880021"/>
            <a:ext cx="119731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满足第一，二范式且属性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不传递依赖于其他非主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属性（一个表中不包含已在其他表中存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在的非主键信息）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Student(</a:t>
            </a:r>
            <a:r>
              <a:rPr lang="zh-CN" altLang="en-US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学号，姓名，学院编号，学院名称</a:t>
            </a:r>
            <a:r>
              <a:rPr lang="en-US" altLang="zh-CN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</a:t>
            </a:r>
            <a:r>
              <a:rPr lang="zh-CN" altLang="en-US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，学</a:t>
            </a:r>
            <a:r>
              <a:rPr lang="zh-CN" altLang="en-US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号为</a:t>
            </a:r>
            <a:r>
              <a:rPr lang="en-US" altLang="zh-CN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PK</a:t>
            </a:r>
            <a:r>
              <a:rPr lang="zh-CN" altLang="en-US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en-US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符合</a:t>
            </a:r>
            <a:r>
              <a:rPr lang="en-US" altLang="zh-CN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2</a:t>
            </a:r>
            <a:r>
              <a:rPr lang="en-US" altLang="zh-CN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NF</a:t>
            </a:r>
            <a:r>
              <a:rPr lang="zh-CN" altLang="en-US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，但是学院名称依赖于学院</a:t>
            </a:r>
            <a:r>
              <a:rPr lang="zh-CN" altLang="en-US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编号而不依赖于学号。</a:t>
            </a:r>
            <a:endParaRPr lang="en-US" altLang="zh-CN" b="1" dirty="0" smtClean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Student</a:t>
            </a:r>
            <a:r>
              <a:rPr lang="en-US" altLang="zh-CN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学号，姓名，学院编号</a:t>
            </a:r>
            <a:r>
              <a:rPr lang="en-US" altLang="zh-CN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)college(</a:t>
            </a:r>
            <a:r>
              <a:rPr lang="zh-CN" altLang="en-US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学院编号，学院名称</a:t>
            </a:r>
            <a:r>
              <a:rPr lang="en-US" altLang="zh-CN" b="1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52712" y="4554170"/>
            <a:ext cx="12313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左表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PK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为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stu_no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,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满足第二范式。右边为改进后的表。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左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表存在以下缺点：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、数据冗余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、插入更新异常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" y="2773933"/>
            <a:ext cx="437197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43" y="2752229"/>
            <a:ext cx="5410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范式规范的优缺点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29" y="880021"/>
            <a:ext cx="11725102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范式规范的优点：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1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、表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结构合理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2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、减少数据冗余，节约存储成本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3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、防止插入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、删除和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更新异常。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范式规范的缺点：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、增加查询复杂度（时间、空间）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、影响数据库性能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US" altLang="zh-CN" sz="2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2" y="4862165"/>
            <a:ext cx="437197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52" y="4899496"/>
            <a:ext cx="5410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Microsoft Office PowerPoint</Application>
  <PresentationFormat>自定义</PresentationFormat>
  <Paragraphs>281</Paragraphs>
  <Slides>34</Slides>
  <Notes>33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Calibri</vt:lpstr>
      <vt:lpstr>华文行楷</vt:lpstr>
      <vt:lpstr>华文新魏</vt:lpstr>
      <vt:lpstr>宋体</vt:lpstr>
      <vt:lpstr>微软雅黑</vt:lpstr>
      <vt:lpstr>Arial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bt026.pptx</dc:title>
  <dc:creator/>
  <cp:lastModifiedBy/>
  <cp:revision>2</cp:revision>
  <dcterms:created xsi:type="dcterms:W3CDTF">2016-09-20T02:06:00Z</dcterms:created>
  <dcterms:modified xsi:type="dcterms:W3CDTF">2017-07-13T05:25:55Z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