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4" r:id="rId2"/>
    <p:sldId id="265" r:id="rId3"/>
    <p:sldId id="300" r:id="rId4"/>
    <p:sldId id="293" r:id="rId5"/>
    <p:sldId id="294" r:id="rId6"/>
    <p:sldId id="295" r:id="rId7"/>
    <p:sldId id="29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1515"/>
    <a:srgbClr val="FD1616"/>
    <a:srgbClr val="D00F0F"/>
    <a:srgbClr val="A60A0A"/>
    <a:srgbClr val="FA1515"/>
    <a:srgbClr val="FC1515"/>
    <a:srgbClr val="C60E0E"/>
    <a:srgbClr val="C50E0E"/>
    <a:srgbClr val="FB1515"/>
    <a:srgbClr val="F0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F9AAB-0F72-421A-8D36-9D389E9FE561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F46BB-4122-4690-955F-3C987D1682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276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93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03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3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0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7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92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38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84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27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98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31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9A9A1-FA24-4A2A-BFAA-724D54F8570E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92DDE-681C-48CB-9337-0E7B425B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63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26" t="20226" r="2428" b="21797"/>
          <a:stretch/>
        </p:blipFill>
        <p:spPr>
          <a:xfrm rot="7812851">
            <a:off x="10945707" y="-157917"/>
            <a:ext cx="351864" cy="2505832"/>
          </a:xfrm>
          <a:prstGeom prst="rect">
            <a:avLst/>
          </a:prstGeom>
        </p:spPr>
      </p:pic>
      <p:sp>
        <p:nvSpPr>
          <p:cNvPr id="34" name="Freeform 23"/>
          <p:cNvSpPr>
            <a:spLocks/>
          </p:cNvSpPr>
          <p:nvPr/>
        </p:nvSpPr>
        <p:spPr bwMode="auto">
          <a:xfrm>
            <a:off x="7234497" y="3256697"/>
            <a:ext cx="1062339" cy="715967"/>
          </a:xfrm>
          <a:custGeom>
            <a:avLst/>
            <a:gdLst>
              <a:gd name="T0" fmla="*/ 0 w 549"/>
              <a:gd name="T1" fmla="*/ 107 h 370"/>
              <a:gd name="T2" fmla="*/ 495 w 549"/>
              <a:gd name="T3" fmla="*/ 0 h 370"/>
              <a:gd name="T4" fmla="*/ 443 w 549"/>
              <a:gd name="T5" fmla="*/ 148 h 370"/>
              <a:gd name="T6" fmla="*/ 549 w 549"/>
              <a:gd name="T7" fmla="*/ 262 h 370"/>
              <a:gd name="T8" fmla="*/ 54 w 549"/>
              <a:gd name="T9" fmla="*/ 370 h 370"/>
              <a:gd name="T10" fmla="*/ 0 w 549"/>
              <a:gd name="T11" fmla="*/ 107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9" h="370">
                <a:moveTo>
                  <a:pt x="0" y="107"/>
                </a:moveTo>
                <a:lnTo>
                  <a:pt x="495" y="0"/>
                </a:lnTo>
                <a:lnTo>
                  <a:pt x="443" y="148"/>
                </a:lnTo>
                <a:lnTo>
                  <a:pt x="549" y="262"/>
                </a:lnTo>
                <a:lnTo>
                  <a:pt x="54" y="370"/>
                </a:lnTo>
                <a:lnTo>
                  <a:pt x="0" y="107"/>
                </a:lnTo>
                <a:close/>
              </a:path>
            </a:pathLst>
          </a:custGeom>
          <a:gradFill flip="none" rotWithShape="1">
            <a:gsLst>
              <a:gs pos="0">
                <a:srgbClr val="F02525">
                  <a:shade val="30000"/>
                  <a:satMod val="115000"/>
                </a:srgbClr>
              </a:gs>
              <a:gs pos="50000">
                <a:srgbClr val="F02525">
                  <a:shade val="67500"/>
                  <a:satMod val="115000"/>
                </a:srgbClr>
              </a:gs>
              <a:gs pos="100000">
                <a:srgbClr val="F02525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24"/>
          <p:cNvSpPr>
            <a:spLocks/>
          </p:cNvSpPr>
          <p:nvPr/>
        </p:nvSpPr>
        <p:spPr bwMode="auto">
          <a:xfrm>
            <a:off x="7228691" y="3430849"/>
            <a:ext cx="615344" cy="348308"/>
          </a:xfrm>
          <a:custGeom>
            <a:avLst/>
            <a:gdLst>
              <a:gd name="T0" fmla="*/ 318 w 318"/>
              <a:gd name="T1" fmla="*/ 0 h 180"/>
              <a:gd name="T2" fmla="*/ 0 w 318"/>
              <a:gd name="T3" fmla="*/ 17 h 180"/>
              <a:gd name="T4" fmla="*/ 31 w 318"/>
              <a:gd name="T5" fmla="*/ 180 h 180"/>
              <a:gd name="T6" fmla="*/ 318 w 318"/>
              <a:gd name="T7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8" h="180">
                <a:moveTo>
                  <a:pt x="318" y="0"/>
                </a:moveTo>
                <a:lnTo>
                  <a:pt x="0" y="17"/>
                </a:lnTo>
                <a:lnTo>
                  <a:pt x="31" y="180"/>
                </a:lnTo>
                <a:lnTo>
                  <a:pt x="318" y="0"/>
                </a:lnTo>
                <a:close/>
              </a:path>
            </a:pathLst>
          </a:custGeom>
          <a:solidFill>
            <a:srgbClr val="A60A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21"/>
          <p:cNvSpPr>
            <a:spLocks/>
          </p:cNvSpPr>
          <p:nvPr/>
        </p:nvSpPr>
        <p:spPr bwMode="auto">
          <a:xfrm>
            <a:off x="3886869" y="3256697"/>
            <a:ext cx="1062339" cy="715967"/>
          </a:xfrm>
          <a:custGeom>
            <a:avLst/>
            <a:gdLst>
              <a:gd name="T0" fmla="*/ 549 w 549"/>
              <a:gd name="T1" fmla="*/ 107 h 370"/>
              <a:gd name="T2" fmla="*/ 54 w 549"/>
              <a:gd name="T3" fmla="*/ 0 h 370"/>
              <a:gd name="T4" fmla="*/ 104 w 549"/>
              <a:gd name="T5" fmla="*/ 148 h 370"/>
              <a:gd name="T6" fmla="*/ 0 w 549"/>
              <a:gd name="T7" fmla="*/ 262 h 370"/>
              <a:gd name="T8" fmla="*/ 495 w 549"/>
              <a:gd name="T9" fmla="*/ 370 h 370"/>
              <a:gd name="T10" fmla="*/ 549 w 549"/>
              <a:gd name="T11" fmla="*/ 107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9" h="370">
                <a:moveTo>
                  <a:pt x="549" y="107"/>
                </a:moveTo>
                <a:lnTo>
                  <a:pt x="54" y="0"/>
                </a:lnTo>
                <a:lnTo>
                  <a:pt x="104" y="148"/>
                </a:lnTo>
                <a:lnTo>
                  <a:pt x="0" y="262"/>
                </a:lnTo>
                <a:lnTo>
                  <a:pt x="495" y="370"/>
                </a:lnTo>
                <a:lnTo>
                  <a:pt x="549" y="107"/>
                </a:lnTo>
                <a:close/>
              </a:path>
            </a:pathLst>
          </a:custGeom>
          <a:gradFill flip="none" rotWithShape="1">
            <a:gsLst>
              <a:gs pos="0">
                <a:srgbClr val="F02525">
                  <a:shade val="30000"/>
                  <a:satMod val="115000"/>
                </a:srgbClr>
              </a:gs>
              <a:gs pos="50000">
                <a:srgbClr val="F02525">
                  <a:shade val="67500"/>
                  <a:satMod val="115000"/>
                </a:srgbClr>
              </a:gs>
              <a:gs pos="100000">
                <a:srgbClr val="F02525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22"/>
          <p:cNvSpPr>
            <a:spLocks/>
          </p:cNvSpPr>
          <p:nvPr/>
        </p:nvSpPr>
        <p:spPr bwMode="auto">
          <a:xfrm>
            <a:off x="4339669" y="3430849"/>
            <a:ext cx="609539" cy="348308"/>
          </a:xfrm>
          <a:custGeom>
            <a:avLst/>
            <a:gdLst>
              <a:gd name="T0" fmla="*/ 0 w 315"/>
              <a:gd name="T1" fmla="*/ 0 h 180"/>
              <a:gd name="T2" fmla="*/ 315 w 315"/>
              <a:gd name="T3" fmla="*/ 17 h 180"/>
              <a:gd name="T4" fmla="*/ 287 w 315"/>
              <a:gd name="T5" fmla="*/ 180 h 180"/>
              <a:gd name="T6" fmla="*/ 0 w 315"/>
              <a:gd name="T7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5" h="180">
                <a:moveTo>
                  <a:pt x="0" y="0"/>
                </a:moveTo>
                <a:lnTo>
                  <a:pt x="315" y="17"/>
                </a:lnTo>
                <a:lnTo>
                  <a:pt x="287" y="180"/>
                </a:lnTo>
                <a:lnTo>
                  <a:pt x="0" y="0"/>
                </a:lnTo>
                <a:close/>
              </a:path>
            </a:pathLst>
          </a:custGeom>
          <a:solidFill>
            <a:srgbClr val="A60A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4488795" y="1452954"/>
            <a:ext cx="3206117" cy="3206117"/>
          </a:xfrm>
          <a:prstGeom prst="ellipse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571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AutoShape 19"/>
          <p:cNvSpPr>
            <a:spLocks noChangeAspect="1" noChangeArrowheads="1" noTextEdit="1"/>
          </p:cNvSpPr>
          <p:nvPr/>
        </p:nvSpPr>
        <p:spPr bwMode="auto">
          <a:xfrm>
            <a:off x="3890739" y="3260565"/>
            <a:ext cx="4402227" cy="115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25"/>
          <p:cNvSpPr>
            <a:spLocks/>
          </p:cNvSpPr>
          <p:nvPr/>
        </p:nvSpPr>
        <p:spPr bwMode="auto">
          <a:xfrm>
            <a:off x="4335799" y="3430849"/>
            <a:ext cx="3502431" cy="1097170"/>
          </a:xfrm>
          <a:custGeom>
            <a:avLst/>
            <a:gdLst>
              <a:gd name="T0" fmla="*/ 764 w 764"/>
              <a:gd name="T1" fmla="*/ 0 h 237"/>
              <a:gd name="T2" fmla="*/ 0 w 764"/>
              <a:gd name="T3" fmla="*/ 0 h 237"/>
              <a:gd name="T4" fmla="*/ 0 w 764"/>
              <a:gd name="T5" fmla="*/ 140 h 237"/>
              <a:gd name="T6" fmla="*/ 764 w 764"/>
              <a:gd name="T7" fmla="*/ 140 h 237"/>
              <a:gd name="T8" fmla="*/ 764 w 764"/>
              <a:gd name="T9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4" h="237">
                <a:moveTo>
                  <a:pt x="764" y="0"/>
                </a:moveTo>
                <a:cubicBezTo>
                  <a:pt x="511" y="97"/>
                  <a:pt x="254" y="97"/>
                  <a:pt x="0" y="0"/>
                </a:cubicBezTo>
                <a:cubicBezTo>
                  <a:pt x="0" y="47"/>
                  <a:pt x="0" y="93"/>
                  <a:pt x="0" y="140"/>
                </a:cubicBezTo>
                <a:cubicBezTo>
                  <a:pt x="254" y="237"/>
                  <a:pt x="511" y="237"/>
                  <a:pt x="764" y="140"/>
                </a:cubicBezTo>
                <a:cubicBezTo>
                  <a:pt x="764" y="93"/>
                  <a:pt x="764" y="47"/>
                  <a:pt x="764" y="0"/>
                </a:cubicBezTo>
                <a:close/>
              </a:path>
            </a:pathLst>
          </a:custGeom>
          <a:solidFill>
            <a:srgbClr val="F91515"/>
          </a:solidFill>
          <a:ln>
            <a:noFill/>
          </a:ln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 flipH="1">
            <a:off x="5373436" y="2372244"/>
            <a:ext cx="142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数据归档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 flipH="1">
            <a:off x="4982589" y="3018871"/>
            <a:ext cx="2289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22424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Database Archive</a:t>
            </a:r>
            <a:endParaRPr lang="zh-CN" altLang="en-US" dirty="0">
              <a:solidFill>
                <a:srgbClr val="F22424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 flipH="1">
            <a:off x="3197813" y="5391286"/>
            <a:ext cx="5788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DATABASE ARCHIVE </a:t>
            </a:r>
            <a:endParaRPr lang="zh-CN" altLang="en-US" sz="32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1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2" grpId="0" animBg="1"/>
      <p:bldP spid="33" grpId="0" animBg="1"/>
      <p:bldP spid="38" grpId="0" animBg="1"/>
      <p:bldP spid="20" grpId="0"/>
      <p:bldP spid="37" grpId="0" animBg="1"/>
      <p:bldP spid="39" grpId="0"/>
      <p:bldP spid="40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47134" y="-2177902"/>
            <a:ext cx="845692" cy="319961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 flipH="1">
            <a:off x="486434" y="200035"/>
            <a:ext cx="596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1318512" y="171011"/>
            <a:ext cx="2265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背景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4178820" y="2312897"/>
            <a:ext cx="1684099" cy="1458177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6307939" y="2312897"/>
            <a:ext cx="1684099" cy="1458177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4178820" y="4078944"/>
            <a:ext cx="1684099" cy="1458177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6313056" y="4078943"/>
            <a:ext cx="1684099" cy="1458177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Group 104"/>
          <p:cNvGrpSpPr>
            <a:grpSpLocks noChangeAspect="1"/>
          </p:cNvGrpSpPr>
          <p:nvPr/>
        </p:nvGrpSpPr>
        <p:grpSpPr bwMode="auto">
          <a:xfrm>
            <a:off x="4688252" y="3554676"/>
            <a:ext cx="2789237" cy="731837"/>
            <a:chOff x="5157" y="339"/>
            <a:chExt cx="1757" cy="461"/>
          </a:xfrm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AutoShape 103"/>
            <p:cNvSpPr>
              <a:spLocks noChangeAspect="1" noChangeArrowheads="1" noTextEdit="1"/>
            </p:cNvSpPr>
            <p:nvPr/>
          </p:nvSpPr>
          <p:spPr bwMode="auto">
            <a:xfrm>
              <a:off x="5157" y="339"/>
              <a:ext cx="1757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05"/>
            <p:cNvSpPr>
              <a:spLocks/>
            </p:cNvSpPr>
            <p:nvPr/>
          </p:nvSpPr>
          <p:spPr bwMode="auto">
            <a:xfrm>
              <a:off x="6556" y="524"/>
              <a:ext cx="358" cy="276"/>
            </a:xfrm>
            <a:custGeom>
              <a:avLst/>
              <a:gdLst>
                <a:gd name="T0" fmla="*/ 0 w 151"/>
                <a:gd name="T1" fmla="*/ 98 h 115"/>
                <a:gd name="T2" fmla="*/ 151 w 151"/>
                <a:gd name="T3" fmla="*/ 98 h 115"/>
                <a:gd name="T4" fmla="*/ 127 w 151"/>
                <a:gd name="T5" fmla="*/ 52 h 115"/>
                <a:gd name="T6" fmla="*/ 151 w 151"/>
                <a:gd name="T7" fmla="*/ 17 h 115"/>
                <a:gd name="T8" fmla="*/ 0 w 151"/>
                <a:gd name="T9" fmla="*/ 17 h 115"/>
                <a:gd name="T10" fmla="*/ 0 w 151"/>
                <a:gd name="T11" fmla="*/ 9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15">
                  <a:moveTo>
                    <a:pt x="0" y="98"/>
                  </a:moveTo>
                  <a:cubicBezTo>
                    <a:pt x="53" y="115"/>
                    <a:pt x="99" y="81"/>
                    <a:pt x="151" y="98"/>
                  </a:cubicBezTo>
                  <a:cubicBezTo>
                    <a:pt x="142" y="78"/>
                    <a:pt x="137" y="69"/>
                    <a:pt x="127" y="52"/>
                  </a:cubicBezTo>
                  <a:cubicBezTo>
                    <a:pt x="137" y="36"/>
                    <a:pt x="142" y="29"/>
                    <a:pt x="151" y="17"/>
                  </a:cubicBezTo>
                  <a:cubicBezTo>
                    <a:pt x="99" y="0"/>
                    <a:pt x="53" y="34"/>
                    <a:pt x="0" y="17"/>
                  </a:cubicBezTo>
                  <a:cubicBezTo>
                    <a:pt x="0" y="50"/>
                    <a:pt x="0" y="66"/>
                    <a:pt x="0" y="9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00F0F">
                    <a:shade val="30000"/>
                    <a:satMod val="115000"/>
                  </a:srgbClr>
                </a:gs>
                <a:gs pos="50000">
                  <a:srgbClr val="D00F0F">
                    <a:shade val="67500"/>
                    <a:satMod val="115000"/>
                  </a:srgbClr>
                </a:gs>
                <a:gs pos="100000">
                  <a:srgbClr val="D00F0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06"/>
            <p:cNvSpPr>
              <a:spLocks/>
            </p:cNvSpPr>
            <p:nvPr/>
          </p:nvSpPr>
          <p:spPr bwMode="auto">
            <a:xfrm>
              <a:off x="6556" y="495"/>
              <a:ext cx="211" cy="264"/>
            </a:xfrm>
            <a:custGeom>
              <a:avLst/>
              <a:gdLst>
                <a:gd name="T0" fmla="*/ 89 w 89"/>
                <a:gd name="T1" fmla="*/ 83 h 110"/>
                <a:gd name="T2" fmla="*/ 38 w 89"/>
                <a:gd name="T3" fmla="*/ 92 h 110"/>
                <a:gd name="T4" fmla="*/ 0 w 89"/>
                <a:gd name="T5" fmla="*/ 110 h 110"/>
                <a:gd name="T6" fmla="*/ 0 w 89"/>
                <a:gd name="T7" fmla="*/ 0 h 110"/>
                <a:gd name="T8" fmla="*/ 89 w 89"/>
                <a:gd name="T9" fmla="*/ 8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10">
                  <a:moveTo>
                    <a:pt x="89" y="83"/>
                  </a:moveTo>
                  <a:cubicBezTo>
                    <a:pt x="89" y="83"/>
                    <a:pt x="58" y="85"/>
                    <a:pt x="38" y="92"/>
                  </a:cubicBezTo>
                  <a:cubicBezTo>
                    <a:pt x="17" y="100"/>
                    <a:pt x="0" y="110"/>
                    <a:pt x="0" y="1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9" y="83"/>
                  </a:lnTo>
                  <a:close/>
                </a:path>
              </a:pathLst>
            </a:custGeom>
            <a:solidFill>
              <a:srgbClr val="8D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07"/>
            <p:cNvSpPr>
              <a:spLocks/>
            </p:cNvSpPr>
            <p:nvPr/>
          </p:nvSpPr>
          <p:spPr bwMode="auto">
            <a:xfrm>
              <a:off x="5157" y="322"/>
              <a:ext cx="358" cy="284"/>
            </a:xfrm>
            <a:custGeom>
              <a:avLst/>
              <a:gdLst>
                <a:gd name="T0" fmla="*/ 151 w 151"/>
                <a:gd name="T1" fmla="*/ 100 h 118"/>
                <a:gd name="T2" fmla="*/ 0 w 151"/>
                <a:gd name="T3" fmla="*/ 100 h 118"/>
                <a:gd name="T4" fmla="*/ 24 w 151"/>
                <a:gd name="T5" fmla="*/ 66 h 118"/>
                <a:gd name="T6" fmla="*/ 0 w 151"/>
                <a:gd name="T7" fmla="*/ 19 h 118"/>
                <a:gd name="T8" fmla="*/ 151 w 151"/>
                <a:gd name="T9" fmla="*/ 19 h 118"/>
                <a:gd name="T10" fmla="*/ 151 w 151"/>
                <a:gd name="T11" fmla="*/ 10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18">
                  <a:moveTo>
                    <a:pt x="151" y="100"/>
                  </a:moveTo>
                  <a:cubicBezTo>
                    <a:pt x="98" y="81"/>
                    <a:pt x="53" y="118"/>
                    <a:pt x="0" y="100"/>
                  </a:cubicBezTo>
                  <a:cubicBezTo>
                    <a:pt x="10" y="88"/>
                    <a:pt x="15" y="81"/>
                    <a:pt x="24" y="66"/>
                  </a:cubicBezTo>
                  <a:cubicBezTo>
                    <a:pt x="15" y="49"/>
                    <a:pt x="10" y="40"/>
                    <a:pt x="0" y="19"/>
                  </a:cubicBezTo>
                  <a:cubicBezTo>
                    <a:pt x="53" y="37"/>
                    <a:pt x="98" y="0"/>
                    <a:pt x="151" y="19"/>
                  </a:cubicBezTo>
                  <a:cubicBezTo>
                    <a:pt x="151" y="51"/>
                    <a:pt x="151" y="67"/>
                    <a:pt x="151" y="1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00F0F">
                    <a:shade val="30000"/>
                    <a:satMod val="115000"/>
                  </a:srgbClr>
                </a:gs>
                <a:gs pos="50000">
                  <a:srgbClr val="D00F0F">
                    <a:shade val="67500"/>
                    <a:satMod val="115000"/>
                  </a:srgbClr>
                </a:gs>
                <a:gs pos="100000">
                  <a:srgbClr val="D00F0F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08"/>
            <p:cNvSpPr>
              <a:spLocks/>
            </p:cNvSpPr>
            <p:nvPr/>
          </p:nvSpPr>
          <p:spPr bwMode="auto">
            <a:xfrm>
              <a:off x="5304" y="368"/>
              <a:ext cx="211" cy="276"/>
            </a:xfrm>
            <a:custGeom>
              <a:avLst/>
              <a:gdLst>
                <a:gd name="T0" fmla="*/ 0 w 89"/>
                <a:gd name="T1" fmla="*/ 31 h 115"/>
                <a:gd name="T2" fmla="*/ 89 w 89"/>
                <a:gd name="T3" fmla="*/ 115 h 115"/>
                <a:gd name="T4" fmla="*/ 89 w 89"/>
                <a:gd name="T5" fmla="*/ 0 h 115"/>
                <a:gd name="T6" fmla="*/ 48 w 89"/>
                <a:gd name="T7" fmla="*/ 21 h 115"/>
                <a:gd name="T8" fmla="*/ 0 w 89"/>
                <a:gd name="T9" fmla="*/ 3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15">
                  <a:moveTo>
                    <a:pt x="0" y="31"/>
                  </a:moveTo>
                  <a:cubicBezTo>
                    <a:pt x="89" y="115"/>
                    <a:pt x="89" y="115"/>
                    <a:pt x="89" y="115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63" y="15"/>
                    <a:pt x="48" y="21"/>
                  </a:cubicBezTo>
                  <a:cubicBezTo>
                    <a:pt x="32" y="27"/>
                    <a:pt x="0" y="31"/>
                    <a:pt x="0" y="31"/>
                  </a:cubicBezTo>
                  <a:close/>
                </a:path>
              </a:pathLst>
            </a:custGeom>
            <a:solidFill>
              <a:srgbClr val="8D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09"/>
            <p:cNvSpPr>
              <a:spLocks/>
            </p:cNvSpPr>
            <p:nvPr/>
          </p:nvSpPr>
          <p:spPr bwMode="auto">
            <a:xfrm>
              <a:off x="5306" y="75"/>
              <a:ext cx="1461" cy="987"/>
            </a:xfrm>
            <a:custGeom>
              <a:avLst/>
              <a:gdLst>
                <a:gd name="T0" fmla="*/ 0 w 616"/>
                <a:gd name="T1" fmla="*/ 154 h 411"/>
                <a:gd name="T2" fmla="*/ 616 w 616"/>
                <a:gd name="T3" fmla="*/ 154 h 411"/>
                <a:gd name="T4" fmla="*/ 616 w 616"/>
                <a:gd name="T5" fmla="*/ 258 h 411"/>
                <a:gd name="T6" fmla="*/ 0 w 616"/>
                <a:gd name="T7" fmla="*/ 258 h 411"/>
                <a:gd name="T8" fmla="*/ 0 w 616"/>
                <a:gd name="T9" fmla="*/ 154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6" h="411">
                  <a:moveTo>
                    <a:pt x="0" y="154"/>
                  </a:moveTo>
                  <a:cubicBezTo>
                    <a:pt x="215" y="307"/>
                    <a:pt x="400" y="0"/>
                    <a:pt x="616" y="154"/>
                  </a:cubicBezTo>
                  <a:cubicBezTo>
                    <a:pt x="616" y="195"/>
                    <a:pt x="616" y="216"/>
                    <a:pt x="616" y="258"/>
                  </a:cubicBezTo>
                  <a:cubicBezTo>
                    <a:pt x="400" y="104"/>
                    <a:pt x="215" y="411"/>
                    <a:pt x="0" y="258"/>
                  </a:cubicBezTo>
                  <a:cubicBezTo>
                    <a:pt x="0" y="216"/>
                    <a:pt x="0" y="195"/>
                    <a:pt x="0" y="154"/>
                  </a:cubicBezTo>
                  <a:close/>
                </a:path>
              </a:pathLst>
            </a:custGeom>
            <a:solidFill>
              <a:srgbClr val="FD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70" name="图片 6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2146" y="2624022"/>
            <a:ext cx="915207" cy="880451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4039" y="4419661"/>
            <a:ext cx="852731" cy="810620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2147" y="4508492"/>
            <a:ext cx="824421" cy="803810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0401" y="2612128"/>
            <a:ext cx="856369" cy="92692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883544" y="2554943"/>
            <a:ext cx="2926445" cy="1384995"/>
            <a:chOff x="883544" y="2554941"/>
            <a:chExt cx="2926445" cy="1384995"/>
          </a:xfrm>
        </p:grpSpPr>
        <p:sp>
          <p:nvSpPr>
            <p:cNvPr id="74" name="文本框 73"/>
            <p:cNvSpPr txBox="1"/>
            <p:nvPr/>
          </p:nvSpPr>
          <p:spPr>
            <a:xfrm flipH="1">
              <a:off x="883544" y="2554941"/>
              <a:ext cx="262335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线上数据库存在表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和它的备份表</a:t>
              </a:r>
              <a:r>
                <a:rPr lang="en-US" altLang="zh-CN" sz="14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xxx_copy_time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xxx__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备份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__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time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在同一数据库下。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 flipH="1">
              <a:off x="3419722" y="2610743"/>
              <a:ext cx="3902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latin typeface="华文仿宋" panose="02010600040101010101" pitchFamily="2" charset="-122"/>
                  <a:ea typeface="华文仿宋" panose="02010600040101010101" pitchFamily="2" charset="-122"/>
                </a:rPr>
                <a:t>备份表</a:t>
              </a:r>
              <a:endPara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392828" y="2624190"/>
              <a:ext cx="0" cy="923330"/>
            </a:xfrm>
            <a:prstGeom prst="line">
              <a:avLst/>
            </a:prstGeom>
            <a:ln>
              <a:solidFill>
                <a:srgbClr val="FD16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884404" y="4357872"/>
            <a:ext cx="2926445" cy="992579"/>
            <a:chOff x="883544" y="2554941"/>
            <a:chExt cx="2926445" cy="992579"/>
          </a:xfrm>
        </p:grpSpPr>
        <p:sp>
          <p:nvSpPr>
            <p:cNvPr id="83" name="文本框 82"/>
            <p:cNvSpPr txBox="1"/>
            <p:nvPr/>
          </p:nvSpPr>
          <p:spPr>
            <a:xfrm flipH="1">
              <a:off x="883544" y="2554941"/>
              <a:ext cx="262335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线上存在某些单标内容过大的表，如订单，日志类的表。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 flipH="1">
              <a:off x="3419722" y="2610743"/>
              <a:ext cx="3902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latin typeface="华文仿宋" panose="02010600040101010101" pitchFamily="2" charset="-122"/>
                  <a:ea typeface="华文仿宋" panose="02010600040101010101" pitchFamily="2" charset="-122"/>
                </a:rPr>
                <a:t>表过大</a:t>
              </a:r>
              <a:endPara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3392828" y="2624190"/>
              <a:ext cx="0" cy="923330"/>
            </a:xfrm>
            <a:prstGeom prst="line">
              <a:avLst/>
            </a:prstGeom>
            <a:ln>
              <a:solidFill>
                <a:srgbClr val="FD16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/>
          <p:nvPr/>
        </p:nvGrpSpPr>
        <p:grpSpPr>
          <a:xfrm>
            <a:off x="8286581" y="2554943"/>
            <a:ext cx="3112760" cy="992579"/>
            <a:chOff x="380690" y="2554941"/>
            <a:chExt cx="3112760" cy="992579"/>
          </a:xfrm>
        </p:grpSpPr>
        <p:sp>
          <p:nvSpPr>
            <p:cNvPr id="87" name="文本框 86"/>
            <p:cNvSpPr txBox="1"/>
            <p:nvPr/>
          </p:nvSpPr>
          <p:spPr>
            <a:xfrm flipH="1">
              <a:off x="870097" y="2554941"/>
              <a:ext cx="262335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线上数据库存在一些已停用的表。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 flipH="1">
              <a:off x="380690" y="2610743"/>
              <a:ext cx="3902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latin typeface="华文仿宋" panose="02010600040101010101" pitchFamily="2" charset="-122"/>
                  <a:ea typeface="华文仿宋" panose="02010600040101010101" pitchFamily="2" charset="-122"/>
                </a:rPr>
                <a:t>停用表</a:t>
              </a:r>
              <a:endPara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cxnSp>
          <p:nvCxnSpPr>
            <p:cNvPr id="89" name="直接连接符 88"/>
            <p:cNvCxnSpPr/>
            <p:nvPr/>
          </p:nvCxnSpPr>
          <p:spPr>
            <a:xfrm>
              <a:off x="824445" y="2624190"/>
              <a:ext cx="0" cy="923330"/>
            </a:xfrm>
            <a:prstGeom prst="line">
              <a:avLst/>
            </a:prstGeom>
            <a:ln>
              <a:solidFill>
                <a:srgbClr val="FD16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/>
          <p:cNvGrpSpPr/>
          <p:nvPr/>
        </p:nvGrpSpPr>
        <p:grpSpPr>
          <a:xfrm>
            <a:off x="8286581" y="4288622"/>
            <a:ext cx="3112760" cy="992579"/>
            <a:chOff x="380690" y="2554941"/>
            <a:chExt cx="3112760" cy="992579"/>
          </a:xfrm>
        </p:grpSpPr>
        <p:sp>
          <p:nvSpPr>
            <p:cNvPr id="91" name="文本框 90"/>
            <p:cNvSpPr txBox="1"/>
            <p:nvPr/>
          </p:nvSpPr>
          <p:spPr>
            <a:xfrm flipH="1">
              <a:off x="870097" y="2554941"/>
              <a:ext cx="262335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线上存在同一个表在生产库以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test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库都存在的表。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 flipH="1">
              <a:off x="380690" y="2610743"/>
              <a:ext cx="3902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latin typeface="华文仿宋" panose="02010600040101010101" pitchFamily="2" charset="-122"/>
                  <a:ea typeface="华文仿宋" panose="02010600040101010101" pitchFamily="2" charset="-122"/>
                </a:rPr>
                <a:t>重复表</a:t>
              </a:r>
              <a:endPara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824445" y="2624190"/>
              <a:ext cx="0" cy="923330"/>
            </a:xfrm>
            <a:prstGeom prst="line">
              <a:avLst/>
            </a:prstGeom>
            <a:ln>
              <a:solidFill>
                <a:srgbClr val="FD16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 38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行业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模板：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节日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模板：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优秀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下载：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教程： 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Word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教程： 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教程：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>
                    <a:lumMod val="85000"/>
                  </a:schemeClr>
                </a:solidFill>
              </a:rPr>
              <a:t>      PPT</a:t>
            </a:r>
            <a:r>
              <a:rPr lang="zh-CN" altLang="en-US" sz="100" dirty="0" smtClean="0">
                <a:solidFill>
                  <a:schemeClr val="bg1">
                    <a:lumMod val="85000"/>
                  </a:schemeClr>
                </a:solidFill>
              </a:rPr>
              <a:t>论坛：</a:t>
            </a:r>
            <a:r>
              <a:rPr lang="en-US" altLang="zh-CN" sz="100" dirty="0" smtClean="0">
                <a:solidFill>
                  <a:schemeClr val="bg1">
                    <a:lumMod val="85000"/>
                  </a:schemeClr>
                </a:solidFill>
              </a:rPr>
              <a:t>www.1ppt.cn</a:t>
            </a:r>
            <a:endParaRPr lang="en-US" altLang="zh-CN" sz="100" dirty="0">
              <a:solidFill>
                <a:schemeClr val="bg1">
                  <a:lumMod val="85000"/>
                </a:schemeClr>
              </a:solidFill>
            </a:endParaRPr>
          </a:p>
          <a:p>
            <a:pPr lvl="0"/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zh-CN" altLang="en-US" sz="1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93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1" grpId="0" animBg="1"/>
      <p:bldP spid="42" grpId="0" animBg="1"/>
      <p:bldP spid="43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47134" y="-2177902"/>
            <a:ext cx="845692" cy="319961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 flipH="1">
            <a:off x="486434" y="200035"/>
            <a:ext cx="596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1318512" y="171011"/>
            <a:ext cx="2265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需求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 rot="19957823">
            <a:off x="9986337" y="916672"/>
            <a:ext cx="946297" cy="802875"/>
            <a:chOff x="5968977" y="738349"/>
            <a:chExt cx="1762125" cy="1235075"/>
          </a:xfrm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Freeform 69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999 w 999"/>
                <a:gd name="T1" fmla="*/ 301 h 778"/>
                <a:gd name="T2" fmla="*/ 502 w 999"/>
                <a:gd name="T3" fmla="*/ 554 h 778"/>
                <a:gd name="T4" fmla="*/ 0 w 999"/>
                <a:gd name="T5" fmla="*/ 778 h 778"/>
                <a:gd name="T6" fmla="*/ 0 w 999"/>
                <a:gd name="T7" fmla="*/ 435 h 778"/>
                <a:gd name="T8" fmla="*/ 355 w 999"/>
                <a:gd name="T9" fmla="*/ 253 h 778"/>
                <a:gd name="T10" fmla="*/ 852 w 999"/>
                <a:gd name="T11" fmla="*/ 0 h 778"/>
                <a:gd name="T12" fmla="*/ 814 w 999"/>
                <a:gd name="T13" fmla="*/ 206 h 778"/>
                <a:gd name="T14" fmla="*/ 999 w 999"/>
                <a:gd name="T15" fmla="*/ 301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9" h="778">
                  <a:moveTo>
                    <a:pt x="999" y="301"/>
                  </a:moveTo>
                  <a:lnTo>
                    <a:pt x="502" y="554"/>
                  </a:lnTo>
                  <a:lnTo>
                    <a:pt x="0" y="778"/>
                  </a:lnTo>
                  <a:lnTo>
                    <a:pt x="0" y="435"/>
                  </a:lnTo>
                  <a:lnTo>
                    <a:pt x="355" y="253"/>
                  </a:lnTo>
                  <a:lnTo>
                    <a:pt x="852" y="0"/>
                  </a:lnTo>
                  <a:lnTo>
                    <a:pt x="814" y="206"/>
                  </a:lnTo>
                  <a:lnTo>
                    <a:pt x="999" y="301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0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999 w 999"/>
                <a:gd name="T1" fmla="*/ 301 h 778"/>
                <a:gd name="T2" fmla="*/ 502 w 999"/>
                <a:gd name="T3" fmla="*/ 554 h 778"/>
                <a:gd name="T4" fmla="*/ 0 w 999"/>
                <a:gd name="T5" fmla="*/ 778 h 778"/>
                <a:gd name="T6" fmla="*/ 0 w 999"/>
                <a:gd name="T7" fmla="*/ 435 h 778"/>
                <a:gd name="T8" fmla="*/ 355 w 999"/>
                <a:gd name="T9" fmla="*/ 253 h 778"/>
                <a:gd name="T10" fmla="*/ 852 w 999"/>
                <a:gd name="T11" fmla="*/ 0 h 778"/>
                <a:gd name="T12" fmla="*/ 814 w 999"/>
                <a:gd name="T13" fmla="*/ 206 h 778"/>
                <a:gd name="T14" fmla="*/ 999 w 999"/>
                <a:gd name="T15" fmla="*/ 301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9" h="778">
                  <a:moveTo>
                    <a:pt x="999" y="301"/>
                  </a:moveTo>
                  <a:lnTo>
                    <a:pt x="502" y="554"/>
                  </a:lnTo>
                  <a:lnTo>
                    <a:pt x="0" y="778"/>
                  </a:lnTo>
                  <a:lnTo>
                    <a:pt x="0" y="435"/>
                  </a:lnTo>
                  <a:lnTo>
                    <a:pt x="355" y="253"/>
                  </a:lnTo>
                  <a:lnTo>
                    <a:pt x="852" y="0"/>
                  </a:lnTo>
                  <a:lnTo>
                    <a:pt x="814" y="206"/>
                  </a:lnTo>
                  <a:lnTo>
                    <a:pt x="999" y="3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1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852 w 999"/>
                <a:gd name="T1" fmla="*/ 0 h 778"/>
                <a:gd name="T2" fmla="*/ 355 w 999"/>
                <a:gd name="T3" fmla="*/ 253 h 778"/>
                <a:gd name="T4" fmla="*/ 0 w 999"/>
                <a:gd name="T5" fmla="*/ 435 h 778"/>
                <a:gd name="T6" fmla="*/ 0 w 999"/>
                <a:gd name="T7" fmla="*/ 778 h 778"/>
                <a:gd name="T8" fmla="*/ 502 w 999"/>
                <a:gd name="T9" fmla="*/ 554 h 778"/>
                <a:gd name="T10" fmla="*/ 999 w 999"/>
                <a:gd name="T11" fmla="*/ 301 h 778"/>
                <a:gd name="T12" fmla="*/ 999 w 999"/>
                <a:gd name="T13" fmla="*/ 301 h 778"/>
                <a:gd name="T14" fmla="*/ 814 w 999"/>
                <a:gd name="T15" fmla="*/ 206 h 778"/>
                <a:gd name="T16" fmla="*/ 852 w 999"/>
                <a:gd name="T1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778">
                  <a:moveTo>
                    <a:pt x="852" y="0"/>
                  </a:moveTo>
                  <a:lnTo>
                    <a:pt x="355" y="253"/>
                  </a:lnTo>
                  <a:lnTo>
                    <a:pt x="0" y="435"/>
                  </a:lnTo>
                  <a:lnTo>
                    <a:pt x="0" y="778"/>
                  </a:lnTo>
                  <a:lnTo>
                    <a:pt x="502" y="554"/>
                  </a:lnTo>
                  <a:lnTo>
                    <a:pt x="999" y="301"/>
                  </a:lnTo>
                  <a:lnTo>
                    <a:pt x="999" y="301"/>
                  </a:lnTo>
                  <a:lnTo>
                    <a:pt x="814" y="206"/>
                  </a:lnTo>
                  <a:lnTo>
                    <a:pt x="85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D1919">
                    <a:shade val="30000"/>
                    <a:satMod val="115000"/>
                  </a:srgbClr>
                </a:gs>
                <a:gs pos="50000">
                  <a:srgbClr val="8D1919">
                    <a:shade val="67500"/>
                    <a:satMod val="115000"/>
                  </a:srgbClr>
                </a:gs>
                <a:gs pos="100000">
                  <a:srgbClr val="8D1919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2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852 w 999"/>
                <a:gd name="T1" fmla="*/ 0 h 778"/>
                <a:gd name="T2" fmla="*/ 355 w 999"/>
                <a:gd name="T3" fmla="*/ 253 h 778"/>
                <a:gd name="T4" fmla="*/ 0 w 999"/>
                <a:gd name="T5" fmla="*/ 435 h 778"/>
                <a:gd name="T6" fmla="*/ 0 w 999"/>
                <a:gd name="T7" fmla="*/ 778 h 778"/>
                <a:gd name="T8" fmla="*/ 502 w 999"/>
                <a:gd name="T9" fmla="*/ 554 h 778"/>
                <a:gd name="T10" fmla="*/ 999 w 999"/>
                <a:gd name="T11" fmla="*/ 301 h 778"/>
                <a:gd name="T12" fmla="*/ 999 w 999"/>
                <a:gd name="T13" fmla="*/ 301 h 778"/>
                <a:gd name="T14" fmla="*/ 814 w 999"/>
                <a:gd name="T15" fmla="*/ 206 h 778"/>
                <a:gd name="T16" fmla="*/ 852 w 999"/>
                <a:gd name="T1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778">
                  <a:moveTo>
                    <a:pt x="852" y="0"/>
                  </a:moveTo>
                  <a:lnTo>
                    <a:pt x="355" y="253"/>
                  </a:lnTo>
                  <a:lnTo>
                    <a:pt x="0" y="435"/>
                  </a:lnTo>
                  <a:lnTo>
                    <a:pt x="0" y="778"/>
                  </a:lnTo>
                  <a:lnTo>
                    <a:pt x="502" y="554"/>
                  </a:lnTo>
                  <a:lnTo>
                    <a:pt x="999" y="301"/>
                  </a:lnTo>
                  <a:lnTo>
                    <a:pt x="999" y="301"/>
                  </a:lnTo>
                  <a:lnTo>
                    <a:pt x="814" y="206"/>
                  </a:lnTo>
                  <a:lnTo>
                    <a:pt x="8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73"/>
            <p:cNvSpPr>
              <a:spLocks/>
            </p:cNvSpPr>
            <p:nvPr/>
          </p:nvSpPr>
          <p:spPr bwMode="auto">
            <a:xfrm>
              <a:off x="5968977" y="1428912"/>
              <a:ext cx="1762125" cy="541338"/>
            </a:xfrm>
            <a:custGeom>
              <a:avLst/>
              <a:gdLst>
                <a:gd name="T0" fmla="*/ 1110 w 1110"/>
                <a:gd name="T1" fmla="*/ 341 h 341"/>
                <a:gd name="T2" fmla="*/ 556 w 1110"/>
                <a:gd name="T3" fmla="*/ 341 h 341"/>
                <a:gd name="T4" fmla="*/ 0 w 1110"/>
                <a:gd name="T5" fmla="*/ 341 h 341"/>
                <a:gd name="T6" fmla="*/ 0 w 1110"/>
                <a:gd name="T7" fmla="*/ 169 h 341"/>
                <a:gd name="T8" fmla="*/ 0 w 1110"/>
                <a:gd name="T9" fmla="*/ 0 h 341"/>
                <a:gd name="T10" fmla="*/ 556 w 1110"/>
                <a:gd name="T11" fmla="*/ 0 h 341"/>
                <a:gd name="T12" fmla="*/ 1110 w 1110"/>
                <a:gd name="T13" fmla="*/ 0 h 341"/>
                <a:gd name="T14" fmla="*/ 990 w 1110"/>
                <a:gd name="T15" fmla="*/ 169 h 341"/>
                <a:gd name="T16" fmla="*/ 1110 w 1110"/>
                <a:gd name="T1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0" h="341">
                  <a:moveTo>
                    <a:pt x="1110" y="341"/>
                  </a:moveTo>
                  <a:lnTo>
                    <a:pt x="556" y="341"/>
                  </a:ln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1110" y="0"/>
                  </a:lnTo>
                  <a:lnTo>
                    <a:pt x="990" y="169"/>
                  </a:lnTo>
                  <a:lnTo>
                    <a:pt x="1110" y="341"/>
                  </a:lnTo>
                  <a:close/>
                </a:path>
              </a:pathLst>
            </a:custGeom>
            <a:solidFill>
              <a:srgbClr val="FA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74"/>
            <p:cNvSpPr>
              <a:spLocks/>
            </p:cNvSpPr>
            <p:nvPr/>
          </p:nvSpPr>
          <p:spPr bwMode="auto">
            <a:xfrm>
              <a:off x="5968977" y="1428912"/>
              <a:ext cx="882650" cy="541338"/>
            </a:xfrm>
            <a:custGeom>
              <a:avLst/>
              <a:gdLst>
                <a:gd name="T0" fmla="*/ 556 w 556"/>
                <a:gd name="T1" fmla="*/ 341 h 341"/>
                <a:gd name="T2" fmla="*/ 0 w 556"/>
                <a:gd name="T3" fmla="*/ 341 h 341"/>
                <a:gd name="T4" fmla="*/ 0 w 556"/>
                <a:gd name="T5" fmla="*/ 169 h 341"/>
                <a:gd name="T6" fmla="*/ 0 w 556"/>
                <a:gd name="T7" fmla="*/ 0 h 341"/>
                <a:gd name="T8" fmla="*/ 556 w 556"/>
                <a:gd name="T9" fmla="*/ 0 h 341"/>
                <a:gd name="T10" fmla="*/ 556 w 556"/>
                <a:gd name="T11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6" h="341">
                  <a:moveTo>
                    <a:pt x="556" y="341"/>
                  </a:move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556" y="341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5"/>
            <p:cNvSpPr>
              <a:spLocks/>
            </p:cNvSpPr>
            <p:nvPr/>
          </p:nvSpPr>
          <p:spPr bwMode="auto">
            <a:xfrm>
              <a:off x="5968977" y="1428912"/>
              <a:ext cx="882650" cy="541338"/>
            </a:xfrm>
            <a:custGeom>
              <a:avLst/>
              <a:gdLst>
                <a:gd name="T0" fmla="*/ 556 w 556"/>
                <a:gd name="T1" fmla="*/ 341 h 341"/>
                <a:gd name="T2" fmla="*/ 0 w 556"/>
                <a:gd name="T3" fmla="*/ 341 h 341"/>
                <a:gd name="T4" fmla="*/ 0 w 556"/>
                <a:gd name="T5" fmla="*/ 169 h 341"/>
                <a:gd name="T6" fmla="*/ 0 w 556"/>
                <a:gd name="T7" fmla="*/ 0 h 341"/>
                <a:gd name="T8" fmla="*/ 556 w 556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341">
                  <a:moveTo>
                    <a:pt x="556" y="341"/>
                  </a:move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椭圆 9"/>
          <p:cNvSpPr/>
          <p:nvPr/>
        </p:nvSpPr>
        <p:spPr>
          <a:xfrm>
            <a:off x="1318512" y="1354706"/>
            <a:ext cx="2265664" cy="2265664"/>
          </a:xfrm>
          <a:prstGeom prst="ellipse">
            <a:avLst/>
          </a:prstGeom>
          <a:noFill/>
          <a:ln>
            <a:solidFill>
              <a:srgbClr val="F2242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808264" y="1341259"/>
            <a:ext cx="7734231" cy="2265664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 flipH="1">
            <a:off x="2070154" y="2007727"/>
            <a:ext cx="600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表结构</a:t>
            </a:r>
            <a:endParaRPr lang="zh-CN" altLang="en-US" sz="20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 flipH="1">
            <a:off x="3314907" y="1823062"/>
            <a:ext cx="6868544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清理线上业务数据库下的备份，停用等相关表，使得数据库中的表架构更清晰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。如通过语句统计的备份表：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 /data/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mysql_data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-name "*.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frm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-type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f|egrep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"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copy|backup|bak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|[0-9]{4}.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frm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"|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 rot="19957823">
            <a:off x="9986337" y="3689857"/>
            <a:ext cx="946297" cy="802875"/>
            <a:chOff x="5968977" y="738349"/>
            <a:chExt cx="1762125" cy="1235075"/>
          </a:xfrm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Freeform 69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999 w 999"/>
                <a:gd name="T1" fmla="*/ 301 h 778"/>
                <a:gd name="T2" fmla="*/ 502 w 999"/>
                <a:gd name="T3" fmla="*/ 554 h 778"/>
                <a:gd name="T4" fmla="*/ 0 w 999"/>
                <a:gd name="T5" fmla="*/ 778 h 778"/>
                <a:gd name="T6" fmla="*/ 0 w 999"/>
                <a:gd name="T7" fmla="*/ 435 h 778"/>
                <a:gd name="T8" fmla="*/ 355 w 999"/>
                <a:gd name="T9" fmla="*/ 253 h 778"/>
                <a:gd name="T10" fmla="*/ 852 w 999"/>
                <a:gd name="T11" fmla="*/ 0 h 778"/>
                <a:gd name="T12" fmla="*/ 814 w 999"/>
                <a:gd name="T13" fmla="*/ 206 h 778"/>
                <a:gd name="T14" fmla="*/ 999 w 999"/>
                <a:gd name="T15" fmla="*/ 301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9" h="778">
                  <a:moveTo>
                    <a:pt x="999" y="301"/>
                  </a:moveTo>
                  <a:lnTo>
                    <a:pt x="502" y="554"/>
                  </a:lnTo>
                  <a:lnTo>
                    <a:pt x="0" y="778"/>
                  </a:lnTo>
                  <a:lnTo>
                    <a:pt x="0" y="435"/>
                  </a:lnTo>
                  <a:lnTo>
                    <a:pt x="355" y="253"/>
                  </a:lnTo>
                  <a:lnTo>
                    <a:pt x="852" y="0"/>
                  </a:lnTo>
                  <a:lnTo>
                    <a:pt x="814" y="206"/>
                  </a:lnTo>
                  <a:lnTo>
                    <a:pt x="999" y="301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999 w 999"/>
                <a:gd name="T1" fmla="*/ 301 h 778"/>
                <a:gd name="T2" fmla="*/ 502 w 999"/>
                <a:gd name="T3" fmla="*/ 554 h 778"/>
                <a:gd name="T4" fmla="*/ 0 w 999"/>
                <a:gd name="T5" fmla="*/ 778 h 778"/>
                <a:gd name="T6" fmla="*/ 0 w 999"/>
                <a:gd name="T7" fmla="*/ 435 h 778"/>
                <a:gd name="T8" fmla="*/ 355 w 999"/>
                <a:gd name="T9" fmla="*/ 253 h 778"/>
                <a:gd name="T10" fmla="*/ 852 w 999"/>
                <a:gd name="T11" fmla="*/ 0 h 778"/>
                <a:gd name="T12" fmla="*/ 814 w 999"/>
                <a:gd name="T13" fmla="*/ 206 h 778"/>
                <a:gd name="T14" fmla="*/ 999 w 999"/>
                <a:gd name="T15" fmla="*/ 301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9" h="778">
                  <a:moveTo>
                    <a:pt x="999" y="301"/>
                  </a:moveTo>
                  <a:lnTo>
                    <a:pt x="502" y="554"/>
                  </a:lnTo>
                  <a:lnTo>
                    <a:pt x="0" y="778"/>
                  </a:lnTo>
                  <a:lnTo>
                    <a:pt x="0" y="435"/>
                  </a:lnTo>
                  <a:lnTo>
                    <a:pt x="355" y="253"/>
                  </a:lnTo>
                  <a:lnTo>
                    <a:pt x="852" y="0"/>
                  </a:lnTo>
                  <a:lnTo>
                    <a:pt x="814" y="206"/>
                  </a:lnTo>
                  <a:lnTo>
                    <a:pt x="999" y="3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71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852 w 999"/>
                <a:gd name="T1" fmla="*/ 0 h 778"/>
                <a:gd name="T2" fmla="*/ 355 w 999"/>
                <a:gd name="T3" fmla="*/ 253 h 778"/>
                <a:gd name="T4" fmla="*/ 0 w 999"/>
                <a:gd name="T5" fmla="*/ 435 h 778"/>
                <a:gd name="T6" fmla="*/ 0 w 999"/>
                <a:gd name="T7" fmla="*/ 778 h 778"/>
                <a:gd name="T8" fmla="*/ 502 w 999"/>
                <a:gd name="T9" fmla="*/ 554 h 778"/>
                <a:gd name="T10" fmla="*/ 999 w 999"/>
                <a:gd name="T11" fmla="*/ 301 h 778"/>
                <a:gd name="T12" fmla="*/ 999 w 999"/>
                <a:gd name="T13" fmla="*/ 301 h 778"/>
                <a:gd name="T14" fmla="*/ 814 w 999"/>
                <a:gd name="T15" fmla="*/ 206 h 778"/>
                <a:gd name="T16" fmla="*/ 852 w 999"/>
                <a:gd name="T1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778">
                  <a:moveTo>
                    <a:pt x="852" y="0"/>
                  </a:moveTo>
                  <a:lnTo>
                    <a:pt x="355" y="253"/>
                  </a:lnTo>
                  <a:lnTo>
                    <a:pt x="0" y="435"/>
                  </a:lnTo>
                  <a:lnTo>
                    <a:pt x="0" y="778"/>
                  </a:lnTo>
                  <a:lnTo>
                    <a:pt x="502" y="554"/>
                  </a:lnTo>
                  <a:lnTo>
                    <a:pt x="999" y="301"/>
                  </a:lnTo>
                  <a:lnTo>
                    <a:pt x="999" y="301"/>
                  </a:lnTo>
                  <a:lnTo>
                    <a:pt x="814" y="206"/>
                  </a:lnTo>
                  <a:lnTo>
                    <a:pt x="85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D1919">
                    <a:shade val="30000"/>
                    <a:satMod val="115000"/>
                  </a:srgbClr>
                </a:gs>
                <a:gs pos="50000">
                  <a:srgbClr val="8D1919">
                    <a:shade val="67500"/>
                    <a:satMod val="115000"/>
                  </a:srgbClr>
                </a:gs>
                <a:gs pos="100000">
                  <a:srgbClr val="8D1919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852 w 999"/>
                <a:gd name="T1" fmla="*/ 0 h 778"/>
                <a:gd name="T2" fmla="*/ 355 w 999"/>
                <a:gd name="T3" fmla="*/ 253 h 778"/>
                <a:gd name="T4" fmla="*/ 0 w 999"/>
                <a:gd name="T5" fmla="*/ 435 h 778"/>
                <a:gd name="T6" fmla="*/ 0 w 999"/>
                <a:gd name="T7" fmla="*/ 778 h 778"/>
                <a:gd name="T8" fmla="*/ 502 w 999"/>
                <a:gd name="T9" fmla="*/ 554 h 778"/>
                <a:gd name="T10" fmla="*/ 999 w 999"/>
                <a:gd name="T11" fmla="*/ 301 h 778"/>
                <a:gd name="T12" fmla="*/ 999 w 999"/>
                <a:gd name="T13" fmla="*/ 301 h 778"/>
                <a:gd name="T14" fmla="*/ 814 w 999"/>
                <a:gd name="T15" fmla="*/ 206 h 778"/>
                <a:gd name="T16" fmla="*/ 852 w 999"/>
                <a:gd name="T1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778">
                  <a:moveTo>
                    <a:pt x="852" y="0"/>
                  </a:moveTo>
                  <a:lnTo>
                    <a:pt x="355" y="253"/>
                  </a:lnTo>
                  <a:lnTo>
                    <a:pt x="0" y="435"/>
                  </a:lnTo>
                  <a:lnTo>
                    <a:pt x="0" y="778"/>
                  </a:lnTo>
                  <a:lnTo>
                    <a:pt x="502" y="554"/>
                  </a:lnTo>
                  <a:lnTo>
                    <a:pt x="999" y="301"/>
                  </a:lnTo>
                  <a:lnTo>
                    <a:pt x="999" y="301"/>
                  </a:lnTo>
                  <a:lnTo>
                    <a:pt x="814" y="206"/>
                  </a:lnTo>
                  <a:lnTo>
                    <a:pt x="8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5968977" y="1428912"/>
              <a:ext cx="1762125" cy="541338"/>
            </a:xfrm>
            <a:custGeom>
              <a:avLst/>
              <a:gdLst>
                <a:gd name="T0" fmla="*/ 1110 w 1110"/>
                <a:gd name="T1" fmla="*/ 341 h 341"/>
                <a:gd name="T2" fmla="*/ 556 w 1110"/>
                <a:gd name="T3" fmla="*/ 341 h 341"/>
                <a:gd name="T4" fmla="*/ 0 w 1110"/>
                <a:gd name="T5" fmla="*/ 341 h 341"/>
                <a:gd name="T6" fmla="*/ 0 w 1110"/>
                <a:gd name="T7" fmla="*/ 169 h 341"/>
                <a:gd name="T8" fmla="*/ 0 w 1110"/>
                <a:gd name="T9" fmla="*/ 0 h 341"/>
                <a:gd name="T10" fmla="*/ 556 w 1110"/>
                <a:gd name="T11" fmla="*/ 0 h 341"/>
                <a:gd name="T12" fmla="*/ 1110 w 1110"/>
                <a:gd name="T13" fmla="*/ 0 h 341"/>
                <a:gd name="T14" fmla="*/ 990 w 1110"/>
                <a:gd name="T15" fmla="*/ 169 h 341"/>
                <a:gd name="T16" fmla="*/ 1110 w 1110"/>
                <a:gd name="T1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0" h="341">
                  <a:moveTo>
                    <a:pt x="1110" y="341"/>
                  </a:moveTo>
                  <a:lnTo>
                    <a:pt x="556" y="341"/>
                  </a:ln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1110" y="0"/>
                  </a:lnTo>
                  <a:lnTo>
                    <a:pt x="990" y="169"/>
                  </a:lnTo>
                  <a:lnTo>
                    <a:pt x="1110" y="341"/>
                  </a:lnTo>
                  <a:close/>
                </a:path>
              </a:pathLst>
            </a:custGeom>
            <a:solidFill>
              <a:srgbClr val="FA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4"/>
            <p:cNvSpPr>
              <a:spLocks/>
            </p:cNvSpPr>
            <p:nvPr/>
          </p:nvSpPr>
          <p:spPr bwMode="auto">
            <a:xfrm>
              <a:off x="5968977" y="1428912"/>
              <a:ext cx="882650" cy="541338"/>
            </a:xfrm>
            <a:custGeom>
              <a:avLst/>
              <a:gdLst>
                <a:gd name="T0" fmla="*/ 556 w 556"/>
                <a:gd name="T1" fmla="*/ 341 h 341"/>
                <a:gd name="T2" fmla="*/ 0 w 556"/>
                <a:gd name="T3" fmla="*/ 341 h 341"/>
                <a:gd name="T4" fmla="*/ 0 w 556"/>
                <a:gd name="T5" fmla="*/ 169 h 341"/>
                <a:gd name="T6" fmla="*/ 0 w 556"/>
                <a:gd name="T7" fmla="*/ 0 h 341"/>
                <a:gd name="T8" fmla="*/ 556 w 556"/>
                <a:gd name="T9" fmla="*/ 0 h 341"/>
                <a:gd name="T10" fmla="*/ 556 w 556"/>
                <a:gd name="T11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6" h="341">
                  <a:moveTo>
                    <a:pt x="556" y="341"/>
                  </a:move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556" y="341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75"/>
            <p:cNvSpPr>
              <a:spLocks/>
            </p:cNvSpPr>
            <p:nvPr/>
          </p:nvSpPr>
          <p:spPr bwMode="auto">
            <a:xfrm>
              <a:off x="5968977" y="1428912"/>
              <a:ext cx="882650" cy="541338"/>
            </a:xfrm>
            <a:custGeom>
              <a:avLst/>
              <a:gdLst>
                <a:gd name="T0" fmla="*/ 556 w 556"/>
                <a:gd name="T1" fmla="*/ 341 h 341"/>
                <a:gd name="T2" fmla="*/ 0 w 556"/>
                <a:gd name="T3" fmla="*/ 341 h 341"/>
                <a:gd name="T4" fmla="*/ 0 w 556"/>
                <a:gd name="T5" fmla="*/ 169 h 341"/>
                <a:gd name="T6" fmla="*/ 0 w 556"/>
                <a:gd name="T7" fmla="*/ 0 h 341"/>
                <a:gd name="T8" fmla="*/ 556 w 556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341">
                  <a:moveTo>
                    <a:pt x="556" y="341"/>
                  </a:move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椭圆 23"/>
          <p:cNvSpPr/>
          <p:nvPr/>
        </p:nvSpPr>
        <p:spPr>
          <a:xfrm>
            <a:off x="1318512" y="4127892"/>
            <a:ext cx="2265664" cy="2265664"/>
          </a:xfrm>
          <a:prstGeom prst="ellipse">
            <a:avLst/>
          </a:prstGeom>
          <a:noFill/>
          <a:ln>
            <a:solidFill>
              <a:srgbClr val="F2242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2808264" y="4114445"/>
            <a:ext cx="7734231" cy="2265664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 flipH="1">
            <a:off x="2125230" y="4585557"/>
            <a:ext cx="647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提升性能</a:t>
            </a:r>
            <a:endParaRPr lang="zh-CN" altLang="en-US" sz="20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 flipH="1">
            <a:off x="3314907" y="4596248"/>
            <a:ext cx="68685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解决业务数据库中存在单表过大的问题，提升数据库处理数据的性能。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895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animBg="1"/>
      <p:bldP spid="9" grpId="0" animBg="1"/>
      <p:bldP spid="11" grpId="0"/>
      <p:bldP spid="20" grpId="0"/>
      <p:bldP spid="24" grpId="0" animBg="1"/>
      <p:bldP spid="26" grpId="0" animBg="1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47134" y="-2177902"/>
            <a:ext cx="845692" cy="319961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 flipH="1">
            <a:off x="486434" y="200035"/>
            <a:ext cx="596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1318512" y="171011"/>
            <a:ext cx="2265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解决方案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 rot="19957823">
            <a:off x="9986337" y="916672"/>
            <a:ext cx="946297" cy="802875"/>
            <a:chOff x="5968977" y="738349"/>
            <a:chExt cx="1762125" cy="1235075"/>
          </a:xfrm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Freeform 69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999 w 999"/>
                <a:gd name="T1" fmla="*/ 301 h 778"/>
                <a:gd name="T2" fmla="*/ 502 w 999"/>
                <a:gd name="T3" fmla="*/ 554 h 778"/>
                <a:gd name="T4" fmla="*/ 0 w 999"/>
                <a:gd name="T5" fmla="*/ 778 h 778"/>
                <a:gd name="T6" fmla="*/ 0 w 999"/>
                <a:gd name="T7" fmla="*/ 435 h 778"/>
                <a:gd name="T8" fmla="*/ 355 w 999"/>
                <a:gd name="T9" fmla="*/ 253 h 778"/>
                <a:gd name="T10" fmla="*/ 852 w 999"/>
                <a:gd name="T11" fmla="*/ 0 h 778"/>
                <a:gd name="T12" fmla="*/ 814 w 999"/>
                <a:gd name="T13" fmla="*/ 206 h 778"/>
                <a:gd name="T14" fmla="*/ 999 w 999"/>
                <a:gd name="T15" fmla="*/ 301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9" h="778">
                  <a:moveTo>
                    <a:pt x="999" y="301"/>
                  </a:moveTo>
                  <a:lnTo>
                    <a:pt x="502" y="554"/>
                  </a:lnTo>
                  <a:lnTo>
                    <a:pt x="0" y="778"/>
                  </a:lnTo>
                  <a:lnTo>
                    <a:pt x="0" y="435"/>
                  </a:lnTo>
                  <a:lnTo>
                    <a:pt x="355" y="253"/>
                  </a:lnTo>
                  <a:lnTo>
                    <a:pt x="852" y="0"/>
                  </a:lnTo>
                  <a:lnTo>
                    <a:pt x="814" y="206"/>
                  </a:lnTo>
                  <a:lnTo>
                    <a:pt x="999" y="301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0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999 w 999"/>
                <a:gd name="T1" fmla="*/ 301 h 778"/>
                <a:gd name="T2" fmla="*/ 502 w 999"/>
                <a:gd name="T3" fmla="*/ 554 h 778"/>
                <a:gd name="T4" fmla="*/ 0 w 999"/>
                <a:gd name="T5" fmla="*/ 778 h 778"/>
                <a:gd name="T6" fmla="*/ 0 w 999"/>
                <a:gd name="T7" fmla="*/ 435 h 778"/>
                <a:gd name="T8" fmla="*/ 355 w 999"/>
                <a:gd name="T9" fmla="*/ 253 h 778"/>
                <a:gd name="T10" fmla="*/ 852 w 999"/>
                <a:gd name="T11" fmla="*/ 0 h 778"/>
                <a:gd name="T12" fmla="*/ 814 w 999"/>
                <a:gd name="T13" fmla="*/ 206 h 778"/>
                <a:gd name="T14" fmla="*/ 999 w 999"/>
                <a:gd name="T15" fmla="*/ 301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9" h="778">
                  <a:moveTo>
                    <a:pt x="999" y="301"/>
                  </a:moveTo>
                  <a:lnTo>
                    <a:pt x="502" y="554"/>
                  </a:lnTo>
                  <a:lnTo>
                    <a:pt x="0" y="778"/>
                  </a:lnTo>
                  <a:lnTo>
                    <a:pt x="0" y="435"/>
                  </a:lnTo>
                  <a:lnTo>
                    <a:pt x="355" y="253"/>
                  </a:lnTo>
                  <a:lnTo>
                    <a:pt x="852" y="0"/>
                  </a:lnTo>
                  <a:lnTo>
                    <a:pt x="814" y="206"/>
                  </a:lnTo>
                  <a:lnTo>
                    <a:pt x="999" y="3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1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852 w 999"/>
                <a:gd name="T1" fmla="*/ 0 h 778"/>
                <a:gd name="T2" fmla="*/ 355 w 999"/>
                <a:gd name="T3" fmla="*/ 253 h 778"/>
                <a:gd name="T4" fmla="*/ 0 w 999"/>
                <a:gd name="T5" fmla="*/ 435 h 778"/>
                <a:gd name="T6" fmla="*/ 0 w 999"/>
                <a:gd name="T7" fmla="*/ 778 h 778"/>
                <a:gd name="T8" fmla="*/ 502 w 999"/>
                <a:gd name="T9" fmla="*/ 554 h 778"/>
                <a:gd name="T10" fmla="*/ 999 w 999"/>
                <a:gd name="T11" fmla="*/ 301 h 778"/>
                <a:gd name="T12" fmla="*/ 999 w 999"/>
                <a:gd name="T13" fmla="*/ 301 h 778"/>
                <a:gd name="T14" fmla="*/ 814 w 999"/>
                <a:gd name="T15" fmla="*/ 206 h 778"/>
                <a:gd name="T16" fmla="*/ 852 w 999"/>
                <a:gd name="T1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778">
                  <a:moveTo>
                    <a:pt x="852" y="0"/>
                  </a:moveTo>
                  <a:lnTo>
                    <a:pt x="355" y="253"/>
                  </a:lnTo>
                  <a:lnTo>
                    <a:pt x="0" y="435"/>
                  </a:lnTo>
                  <a:lnTo>
                    <a:pt x="0" y="778"/>
                  </a:lnTo>
                  <a:lnTo>
                    <a:pt x="502" y="554"/>
                  </a:lnTo>
                  <a:lnTo>
                    <a:pt x="999" y="301"/>
                  </a:lnTo>
                  <a:lnTo>
                    <a:pt x="999" y="301"/>
                  </a:lnTo>
                  <a:lnTo>
                    <a:pt x="814" y="206"/>
                  </a:lnTo>
                  <a:lnTo>
                    <a:pt x="85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D1919">
                    <a:shade val="30000"/>
                    <a:satMod val="115000"/>
                  </a:srgbClr>
                </a:gs>
                <a:gs pos="50000">
                  <a:srgbClr val="8D1919">
                    <a:shade val="67500"/>
                    <a:satMod val="115000"/>
                  </a:srgbClr>
                </a:gs>
                <a:gs pos="100000">
                  <a:srgbClr val="8D1919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2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852 w 999"/>
                <a:gd name="T1" fmla="*/ 0 h 778"/>
                <a:gd name="T2" fmla="*/ 355 w 999"/>
                <a:gd name="T3" fmla="*/ 253 h 778"/>
                <a:gd name="T4" fmla="*/ 0 w 999"/>
                <a:gd name="T5" fmla="*/ 435 h 778"/>
                <a:gd name="T6" fmla="*/ 0 w 999"/>
                <a:gd name="T7" fmla="*/ 778 h 778"/>
                <a:gd name="T8" fmla="*/ 502 w 999"/>
                <a:gd name="T9" fmla="*/ 554 h 778"/>
                <a:gd name="T10" fmla="*/ 999 w 999"/>
                <a:gd name="T11" fmla="*/ 301 h 778"/>
                <a:gd name="T12" fmla="*/ 999 w 999"/>
                <a:gd name="T13" fmla="*/ 301 h 778"/>
                <a:gd name="T14" fmla="*/ 814 w 999"/>
                <a:gd name="T15" fmla="*/ 206 h 778"/>
                <a:gd name="T16" fmla="*/ 852 w 999"/>
                <a:gd name="T1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778">
                  <a:moveTo>
                    <a:pt x="852" y="0"/>
                  </a:moveTo>
                  <a:lnTo>
                    <a:pt x="355" y="253"/>
                  </a:lnTo>
                  <a:lnTo>
                    <a:pt x="0" y="435"/>
                  </a:lnTo>
                  <a:lnTo>
                    <a:pt x="0" y="778"/>
                  </a:lnTo>
                  <a:lnTo>
                    <a:pt x="502" y="554"/>
                  </a:lnTo>
                  <a:lnTo>
                    <a:pt x="999" y="301"/>
                  </a:lnTo>
                  <a:lnTo>
                    <a:pt x="999" y="301"/>
                  </a:lnTo>
                  <a:lnTo>
                    <a:pt x="814" y="206"/>
                  </a:lnTo>
                  <a:lnTo>
                    <a:pt x="8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73"/>
            <p:cNvSpPr>
              <a:spLocks/>
            </p:cNvSpPr>
            <p:nvPr/>
          </p:nvSpPr>
          <p:spPr bwMode="auto">
            <a:xfrm>
              <a:off x="5968977" y="1428912"/>
              <a:ext cx="1762125" cy="541338"/>
            </a:xfrm>
            <a:custGeom>
              <a:avLst/>
              <a:gdLst>
                <a:gd name="T0" fmla="*/ 1110 w 1110"/>
                <a:gd name="T1" fmla="*/ 341 h 341"/>
                <a:gd name="T2" fmla="*/ 556 w 1110"/>
                <a:gd name="T3" fmla="*/ 341 h 341"/>
                <a:gd name="T4" fmla="*/ 0 w 1110"/>
                <a:gd name="T5" fmla="*/ 341 h 341"/>
                <a:gd name="T6" fmla="*/ 0 w 1110"/>
                <a:gd name="T7" fmla="*/ 169 h 341"/>
                <a:gd name="T8" fmla="*/ 0 w 1110"/>
                <a:gd name="T9" fmla="*/ 0 h 341"/>
                <a:gd name="T10" fmla="*/ 556 w 1110"/>
                <a:gd name="T11" fmla="*/ 0 h 341"/>
                <a:gd name="T12" fmla="*/ 1110 w 1110"/>
                <a:gd name="T13" fmla="*/ 0 h 341"/>
                <a:gd name="T14" fmla="*/ 990 w 1110"/>
                <a:gd name="T15" fmla="*/ 169 h 341"/>
                <a:gd name="T16" fmla="*/ 1110 w 1110"/>
                <a:gd name="T1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0" h="341">
                  <a:moveTo>
                    <a:pt x="1110" y="341"/>
                  </a:moveTo>
                  <a:lnTo>
                    <a:pt x="556" y="341"/>
                  </a:ln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1110" y="0"/>
                  </a:lnTo>
                  <a:lnTo>
                    <a:pt x="990" y="169"/>
                  </a:lnTo>
                  <a:lnTo>
                    <a:pt x="1110" y="341"/>
                  </a:lnTo>
                  <a:close/>
                </a:path>
              </a:pathLst>
            </a:custGeom>
            <a:solidFill>
              <a:srgbClr val="FA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74"/>
            <p:cNvSpPr>
              <a:spLocks/>
            </p:cNvSpPr>
            <p:nvPr/>
          </p:nvSpPr>
          <p:spPr bwMode="auto">
            <a:xfrm>
              <a:off x="5968977" y="1428912"/>
              <a:ext cx="882650" cy="541338"/>
            </a:xfrm>
            <a:custGeom>
              <a:avLst/>
              <a:gdLst>
                <a:gd name="T0" fmla="*/ 556 w 556"/>
                <a:gd name="T1" fmla="*/ 341 h 341"/>
                <a:gd name="T2" fmla="*/ 0 w 556"/>
                <a:gd name="T3" fmla="*/ 341 h 341"/>
                <a:gd name="T4" fmla="*/ 0 w 556"/>
                <a:gd name="T5" fmla="*/ 169 h 341"/>
                <a:gd name="T6" fmla="*/ 0 w 556"/>
                <a:gd name="T7" fmla="*/ 0 h 341"/>
                <a:gd name="T8" fmla="*/ 556 w 556"/>
                <a:gd name="T9" fmla="*/ 0 h 341"/>
                <a:gd name="T10" fmla="*/ 556 w 556"/>
                <a:gd name="T11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6" h="341">
                  <a:moveTo>
                    <a:pt x="556" y="341"/>
                  </a:move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556" y="341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5"/>
            <p:cNvSpPr>
              <a:spLocks/>
            </p:cNvSpPr>
            <p:nvPr/>
          </p:nvSpPr>
          <p:spPr bwMode="auto">
            <a:xfrm>
              <a:off x="5968977" y="1428912"/>
              <a:ext cx="882650" cy="541338"/>
            </a:xfrm>
            <a:custGeom>
              <a:avLst/>
              <a:gdLst>
                <a:gd name="T0" fmla="*/ 556 w 556"/>
                <a:gd name="T1" fmla="*/ 341 h 341"/>
                <a:gd name="T2" fmla="*/ 0 w 556"/>
                <a:gd name="T3" fmla="*/ 341 h 341"/>
                <a:gd name="T4" fmla="*/ 0 w 556"/>
                <a:gd name="T5" fmla="*/ 169 h 341"/>
                <a:gd name="T6" fmla="*/ 0 w 556"/>
                <a:gd name="T7" fmla="*/ 0 h 341"/>
                <a:gd name="T8" fmla="*/ 556 w 556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341">
                  <a:moveTo>
                    <a:pt x="556" y="341"/>
                  </a:move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椭圆 9"/>
          <p:cNvSpPr/>
          <p:nvPr/>
        </p:nvSpPr>
        <p:spPr>
          <a:xfrm>
            <a:off x="1318512" y="1354706"/>
            <a:ext cx="2265664" cy="2265664"/>
          </a:xfrm>
          <a:prstGeom prst="ellipse">
            <a:avLst/>
          </a:prstGeom>
          <a:noFill/>
          <a:ln>
            <a:solidFill>
              <a:srgbClr val="F2242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808264" y="1341259"/>
            <a:ext cx="7734231" cy="2265664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 flipH="1">
            <a:off x="2070154" y="2007727"/>
            <a:ext cx="600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表结构</a:t>
            </a:r>
            <a:endParaRPr lang="zh-CN" altLang="en-US" sz="20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 flipH="1">
            <a:off x="3314907" y="1823062"/>
            <a:ext cx="68685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针对线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上数据库存在表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和它的备份表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xxx_copy_time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xxx__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备份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__time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在同一数据库下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。造成表结构逻辑混乱，不清晰。我们把这类备份表剥离出来，归档到单独的归档数据库，同时清理掉已不再使用的表。达到改善数据库表架构更清晰的效果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 rot="19957823">
            <a:off x="9986337" y="3689857"/>
            <a:ext cx="946297" cy="802875"/>
            <a:chOff x="5968977" y="738349"/>
            <a:chExt cx="1762125" cy="1235075"/>
          </a:xfrm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Freeform 69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999 w 999"/>
                <a:gd name="T1" fmla="*/ 301 h 778"/>
                <a:gd name="T2" fmla="*/ 502 w 999"/>
                <a:gd name="T3" fmla="*/ 554 h 778"/>
                <a:gd name="T4" fmla="*/ 0 w 999"/>
                <a:gd name="T5" fmla="*/ 778 h 778"/>
                <a:gd name="T6" fmla="*/ 0 w 999"/>
                <a:gd name="T7" fmla="*/ 435 h 778"/>
                <a:gd name="T8" fmla="*/ 355 w 999"/>
                <a:gd name="T9" fmla="*/ 253 h 778"/>
                <a:gd name="T10" fmla="*/ 852 w 999"/>
                <a:gd name="T11" fmla="*/ 0 h 778"/>
                <a:gd name="T12" fmla="*/ 814 w 999"/>
                <a:gd name="T13" fmla="*/ 206 h 778"/>
                <a:gd name="T14" fmla="*/ 999 w 999"/>
                <a:gd name="T15" fmla="*/ 301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9" h="778">
                  <a:moveTo>
                    <a:pt x="999" y="301"/>
                  </a:moveTo>
                  <a:lnTo>
                    <a:pt x="502" y="554"/>
                  </a:lnTo>
                  <a:lnTo>
                    <a:pt x="0" y="778"/>
                  </a:lnTo>
                  <a:lnTo>
                    <a:pt x="0" y="435"/>
                  </a:lnTo>
                  <a:lnTo>
                    <a:pt x="355" y="253"/>
                  </a:lnTo>
                  <a:lnTo>
                    <a:pt x="852" y="0"/>
                  </a:lnTo>
                  <a:lnTo>
                    <a:pt x="814" y="206"/>
                  </a:lnTo>
                  <a:lnTo>
                    <a:pt x="999" y="301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999 w 999"/>
                <a:gd name="T1" fmla="*/ 301 h 778"/>
                <a:gd name="T2" fmla="*/ 502 w 999"/>
                <a:gd name="T3" fmla="*/ 554 h 778"/>
                <a:gd name="T4" fmla="*/ 0 w 999"/>
                <a:gd name="T5" fmla="*/ 778 h 778"/>
                <a:gd name="T6" fmla="*/ 0 w 999"/>
                <a:gd name="T7" fmla="*/ 435 h 778"/>
                <a:gd name="T8" fmla="*/ 355 w 999"/>
                <a:gd name="T9" fmla="*/ 253 h 778"/>
                <a:gd name="T10" fmla="*/ 852 w 999"/>
                <a:gd name="T11" fmla="*/ 0 h 778"/>
                <a:gd name="T12" fmla="*/ 814 w 999"/>
                <a:gd name="T13" fmla="*/ 206 h 778"/>
                <a:gd name="T14" fmla="*/ 999 w 999"/>
                <a:gd name="T15" fmla="*/ 301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9" h="778">
                  <a:moveTo>
                    <a:pt x="999" y="301"/>
                  </a:moveTo>
                  <a:lnTo>
                    <a:pt x="502" y="554"/>
                  </a:lnTo>
                  <a:lnTo>
                    <a:pt x="0" y="778"/>
                  </a:lnTo>
                  <a:lnTo>
                    <a:pt x="0" y="435"/>
                  </a:lnTo>
                  <a:lnTo>
                    <a:pt x="355" y="253"/>
                  </a:lnTo>
                  <a:lnTo>
                    <a:pt x="852" y="0"/>
                  </a:lnTo>
                  <a:lnTo>
                    <a:pt x="814" y="206"/>
                  </a:lnTo>
                  <a:lnTo>
                    <a:pt x="999" y="3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71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852 w 999"/>
                <a:gd name="T1" fmla="*/ 0 h 778"/>
                <a:gd name="T2" fmla="*/ 355 w 999"/>
                <a:gd name="T3" fmla="*/ 253 h 778"/>
                <a:gd name="T4" fmla="*/ 0 w 999"/>
                <a:gd name="T5" fmla="*/ 435 h 778"/>
                <a:gd name="T6" fmla="*/ 0 w 999"/>
                <a:gd name="T7" fmla="*/ 778 h 778"/>
                <a:gd name="T8" fmla="*/ 502 w 999"/>
                <a:gd name="T9" fmla="*/ 554 h 778"/>
                <a:gd name="T10" fmla="*/ 999 w 999"/>
                <a:gd name="T11" fmla="*/ 301 h 778"/>
                <a:gd name="T12" fmla="*/ 999 w 999"/>
                <a:gd name="T13" fmla="*/ 301 h 778"/>
                <a:gd name="T14" fmla="*/ 814 w 999"/>
                <a:gd name="T15" fmla="*/ 206 h 778"/>
                <a:gd name="T16" fmla="*/ 852 w 999"/>
                <a:gd name="T1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778">
                  <a:moveTo>
                    <a:pt x="852" y="0"/>
                  </a:moveTo>
                  <a:lnTo>
                    <a:pt x="355" y="253"/>
                  </a:lnTo>
                  <a:lnTo>
                    <a:pt x="0" y="435"/>
                  </a:lnTo>
                  <a:lnTo>
                    <a:pt x="0" y="778"/>
                  </a:lnTo>
                  <a:lnTo>
                    <a:pt x="502" y="554"/>
                  </a:lnTo>
                  <a:lnTo>
                    <a:pt x="999" y="301"/>
                  </a:lnTo>
                  <a:lnTo>
                    <a:pt x="999" y="301"/>
                  </a:lnTo>
                  <a:lnTo>
                    <a:pt x="814" y="206"/>
                  </a:lnTo>
                  <a:lnTo>
                    <a:pt x="85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D1919">
                    <a:shade val="30000"/>
                    <a:satMod val="115000"/>
                  </a:srgbClr>
                </a:gs>
                <a:gs pos="50000">
                  <a:srgbClr val="8D1919">
                    <a:shade val="67500"/>
                    <a:satMod val="115000"/>
                  </a:srgbClr>
                </a:gs>
                <a:gs pos="100000">
                  <a:srgbClr val="8D1919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852 w 999"/>
                <a:gd name="T1" fmla="*/ 0 h 778"/>
                <a:gd name="T2" fmla="*/ 355 w 999"/>
                <a:gd name="T3" fmla="*/ 253 h 778"/>
                <a:gd name="T4" fmla="*/ 0 w 999"/>
                <a:gd name="T5" fmla="*/ 435 h 778"/>
                <a:gd name="T6" fmla="*/ 0 w 999"/>
                <a:gd name="T7" fmla="*/ 778 h 778"/>
                <a:gd name="T8" fmla="*/ 502 w 999"/>
                <a:gd name="T9" fmla="*/ 554 h 778"/>
                <a:gd name="T10" fmla="*/ 999 w 999"/>
                <a:gd name="T11" fmla="*/ 301 h 778"/>
                <a:gd name="T12" fmla="*/ 999 w 999"/>
                <a:gd name="T13" fmla="*/ 301 h 778"/>
                <a:gd name="T14" fmla="*/ 814 w 999"/>
                <a:gd name="T15" fmla="*/ 206 h 778"/>
                <a:gd name="T16" fmla="*/ 852 w 999"/>
                <a:gd name="T1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778">
                  <a:moveTo>
                    <a:pt x="852" y="0"/>
                  </a:moveTo>
                  <a:lnTo>
                    <a:pt x="355" y="253"/>
                  </a:lnTo>
                  <a:lnTo>
                    <a:pt x="0" y="435"/>
                  </a:lnTo>
                  <a:lnTo>
                    <a:pt x="0" y="778"/>
                  </a:lnTo>
                  <a:lnTo>
                    <a:pt x="502" y="554"/>
                  </a:lnTo>
                  <a:lnTo>
                    <a:pt x="999" y="301"/>
                  </a:lnTo>
                  <a:lnTo>
                    <a:pt x="999" y="301"/>
                  </a:lnTo>
                  <a:lnTo>
                    <a:pt x="814" y="206"/>
                  </a:lnTo>
                  <a:lnTo>
                    <a:pt x="8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5968977" y="1428912"/>
              <a:ext cx="1762125" cy="541338"/>
            </a:xfrm>
            <a:custGeom>
              <a:avLst/>
              <a:gdLst>
                <a:gd name="T0" fmla="*/ 1110 w 1110"/>
                <a:gd name="T1" fmla="*/ 341 h 341"/>
                <a:gd name="T2" fmla="*/ 556 w 1110"/>
                <a:gd name="T3" fmla="*/ 341 h 341"/>
                <a:gd name="T4" fmla="*/ 0 w 1110"/>
                <a:gd name="T5" fmla="*/ 341 h 341"/>
                <a:gd name="T6" fmla="*/ 0 w 1110"/>
                <a:gd name="T7" fmla="*/ 169 h 341"/>
                <a:gd name="T8" fmla="*/ 0 w 1110"/>
                <a:gd name="T9" fmla="*/ 0 h 341"/>
                <a:gd name="T10" fmla="*/ 556 w 1110"/>
                <a:gd name="T11" fmla="*/ 0 h 341"/>
                <a:gd name="T12" fmla="*/ 1110 w 1110"/>
                <a:gd name="T13" fmla="*/ 0 h 341"/>
                <a:gd name="T14" fmla="*/ 990 w 1110"/>
                <a:gd name="T15" fmla="*/ 169 h 341"/>
                <a:gd name="T16" fmla="*/ 1110 w 1110"/>
                <a:gd name="T1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0" h="341">
                  <a:moveTo>
                    <a:pt x="1110" y="341"/>
                  </a:moveTo>
                  <a:lnTo>
                    <a:pt x="556" y="341"/>
                  </a:ln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1110" y="0"/>
                  </a:lnTo>
                  <a:lnTo>
                    <a:pt x="990" y="169"/>
                  </a:lnTo>
                  <a:lnTo>
                    <a:pt x="1110" y="341"/>
                  </a:lnTo>
                  <a:close/>
                </a:path>
              </a:pathLst>
            </a:custGeom>
            <a:solidFill>
              <a:srgbClr val="FA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4"/>
            <p:cNvSpPr>
              <a:spLocks/>
            </p:cNvSpPr>
            <p:nvPr/>
          </p:nvSpPr>
          <p:spPr bwMode="auto">
            <a:xfrm>
              <a:off x="5968977" y="1428912"/>
              <a:ext cx="882650" cy="541338"/>
            </a:xfrm>
            <a:custGeom>
              <a:avLst/>
              <a:gdLst>
                <a:gd name="T0" fmla="*/ 556 w 556"/>
                <a:gd name="T1" fmla="*/ 341 h 341"/>
                <a:gd name="T2" fmla="*/ 0 w 556"/>
                <a:gd name="T3" fmla="*/ 341 h 341"/>
                <a:gd name="T4" fmla="*/ 0 w 556"/>
                <a:gd name="T5" fmla="*/ 169 h 341"/>
                <a:gd name="T6" fmla="*/ 0 w 556"/>
                <a:gd name="T7" fmla="*/ 0 h 341"/>
                <a:gd name="T8" fmla="*/ 556 w 556"/>
                <a:gd name="T9" fmla="*/ 0 h 341"/>
                <a:gd name="T10" fmla="*/ 556 w 556"/>
                <a:gd name="T11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6" h="341">
                  <a:moveTo>
                    <a:pt x="556" y="341"/>
                  </a:move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556" y="341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75"/>
            <p:cNvSpPr>
              <a:spLocks/>
            </p:cNvSpPr>
            <p:nvPr/>
          </p:nvSpPr>
          <p:spPr bwMode="auto">
            <a:xfrm>
              <a:off x="5968977" y="1428912"/>
              <a:ext cx="882650" cy="541338"/>
            </a:xfrm>
            <a:custGeom>
              <a:avLst/>
              <a:gdLst>
                <a:gd name="T0" fmla="*/ 556 w 556"/>
                <a:gd name="T1" fmla="*/ 341 h 341"/>
                <a:gd name="T2" fmla="*/ 0 w 556"/>
                <a:gd name="T3" fmla="*/ 341 h 341"/>
                <a:gd name="T4" fmla="*/ 0 w 556"/>
                <a:gd name="T5" fmla="*/ 169 h 341"/>
                <a:gd name="T6" fmla="*/ 0 w 556"/>
                <a:gd name="T7" fmla="*/ 0 h 341"/>
                <a:gd name="T8" fmla="*/ 556 w 556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341">
                  <a:moveTo>
                    <a:pt x="556" y="341"/>
                  </a:move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椭圆 23"/>
          <p:cNvSpPr/>
          <p:nvPr/>
        </p:nvSpPr>
        <p:spPr>
          <a:xfrm>
            <a:off x="1318512" y="4127892"/>
            <a:ext cx="2265664" cy="2265664"/>
          </a:xfrm>
          <a:prstGeom prst="ellipse">
            <a:avLst/>
          </a:prstGeom>
          <a:noFill/>
          <a:ln>
            <a:solidFill>
              <a:srgbClr val="F2242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2808264" y="4114445"/>
            <a:ext cx="7734231" cy="2265664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 flipH="1">
            <a:off x="2067408" y="4794360"/>
            <a:ext cx="64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性能</a:t>
            </a:r>
            <a:endParaRPr lang="zh-CN" altLang="en-US" sz="20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 flipH="1">
            <a:off x="3314907" y="4596248"/>
            <a:ext cx="6868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针对单标数据容量过大的问题，我们采用把历史数据归档到归档库同时删除原表中的内容的方式，来缩减表内容，加快表数据内容的提取速度，从而提升数据库的性能。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85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animBg="1"/>
      <p:bldP spid="9" grpId="0" animBg="1"/>
      <p:bldP spid="11" grpId="0"/>
      <p:bldP spid="20" grpId="0"/>
      <p:bldP spid="24" grpId="0" animBg="1"/>
      <p:bldP spid="26" grpId="0" animBg="1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 flipH="1">
            <a:off x="8473977" y="3624153"/>
            <a:ext cx="1194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03</a:t>
            </a:r>
            <a:endParaRPr lang="zh-CN" altLang="en-US" sz="6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2" name="文本框 31"/>
          <p:cNvSpPr txBox="1"/>
          <p:nvPr/>
        </p:nvSpPr>
        <p:spPr>
          <a:xfrm flipH="1">
            <a:off x="5645125" y="2642080"/>
            <a:ext cx="1194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02</a:t>
            </a:r>
            <a:endParaRPr lang="zh-CN" altLang="en-US" sz="6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1" name="文本框 30"/>
          <p:cNvSpPr txBox="1"/>
          <p:nvPr/>
        </p:nvSpPr>
        <p:spPr>
          <a:xfrm flipH="1">
            <a:off x="2112555" y="3634338"/>
            <a:ext cx="1194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01</a:t>
            </a:r>
            <a:endParaRPr lang="zh-CN" altLang="en-US" sz="6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47134" y="-2177902"/>
            <a:ext cx="845692" cy="319961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 flipH="1">
            <a:off x="486434" y="200035"/>
            <a:ext cx="596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1318512" y="171011"/>
            <a:ext cx="2265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实施步骤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5" name="AutoShape 67"/>
          <p:cNvSpPr>
            <a:spLocks noChangeAspect="1" noChangeArrowheads="1" noTextEdit="1"/>
          </p:cNvSpPr>
          <p:nvPr/>
        </p:nvSpPr>
        <p:spPr bwMode="auto">
          <a:xfrm>
            <a:off x="5972152" y="735174"/>
            <a:ext cx="4151312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331687" y="1354301"/>
            <a:ext cx="2841292" cy="2460133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557341" y="1532965"/>
            <a:ext cx="2424435" cy="2101372"/>
          </a:xfrm>
          <a:prstGeom prst="roundRect">
            <a:avLst/>
          </a:prstGeom>
          <a:noFill/>
          <a:ln>
            <a:solidFill>
              <a:srgbClr val="FC151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529123" y="3076781"/>
            <a:ext cx="1222080" cy="1222080"/>
          </a:xfrm>
          <a:prstGeom prst="ellipse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3810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 flipH="1">
            <a:off x="1721652" y="1730286"/>
            <a:ext cx="23139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核实备份表是否和业务存在关联。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733778" y="1354301"/>
            <a:ext cx="2841292" cy="2460133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7959432" y="1532965"/>
            <a:ext cx="2424435" cy="2101372"/>
          </a:xfrm>
          <a:prstGeom prst="roundRect">
            <a:avLst/>
          </a:prstGeom>
          <a:noFill/>
          <a:ln>
            <a:solidFill>
              <a:srgbClr val="FC151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931213" y="3076781"/>
            <a:ext cx="1222080" cy="1222080"/>
          </a:xfrm>
          <a:prstGeom prst="ellipse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3810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 flipH="1">
            <a:off x="8123742" y="1730286"/>
            <a:ext cx="231391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这部分相对复杂，需要从业务层去确定归档的时间维度以及可归档的数据。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892486" y="3634339"/>
            <a:ext cx="2841292" cy="2460133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5118140" y="3813003"/>
            <a:ext cx="2424435" cy="2101372"/>
          </a:xfrm>
          <a:prstGeom prst="roundRect">
            <a:avLst/>
          </a:prstGeom>
          <a:noFill/>
          <a:ln>
            <a:solidFill>
              <a:srgbClr val="FC151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089921" y="5356819"/>
            <a:ext cx="1222080" cy="1222080"/>
          </a:xfrm>
          <a:prstGeom prst="ellipse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3810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 flipH="1">
            <a:off x="5282450" y="4010324"/>
            <a:ext cx="23139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停用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表，可归档也可以直接删除，为安全起见，我们也统一放到归档库，然后在源库删除。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 flipH="1">
            <a:off x="3695811" y="3503156"/>
            <a:ext cx="101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91515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备份表</a:t>
            </a:r>
            <a:endParaRPr lang="zh-CN" altLang="en-US" b="1" dirty="0">
              <a:solidFill>
                <a:srgbClr val="F91515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 flipH="1">
            <a:off x="7262607" y="5807505"/>
            <a:ext cx="101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91515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停用表</a:t>
            </a:r>
            <a:endParaRPr lang="zh-CN" altLang="en-US" b="1" dirty="0">
              <a:solidFill>
                <a:srgbClr val="F91515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 flipH="1">
            <a:off x="10000216" y="3502649"/>
            <a:ext cx="120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91515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历史数据</a:t>
            </a:r>
            <a:endParaRPr lang="zh-CN" altLang="en-US" b="1" dirty="0">
              <a:solidFill>
                <a:srgbClr val="F91515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61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9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2" grpId="0"/>
      <p:bldP spid="31" grpId="0"/>
      <p:bldP spid="6" grpId="0"/>
      <p:bldP spid="7" grpId="0"/>
      <p:bldP spid="9" grpId="0" animBg="1"/>
      <p:bldP spid="11" grpId="0" animBg="1"/>
      <p:bldP spid="10" grpId="0" animBg="1"/>
      <p:bldP spid="12" grpId="0"/>
      <p:bldP spid="16" grpId="0" animBg="1"/>
      <p:bldP spid="17" grpId="0" animBg="1"/>
      <p:bldP spid="18" grpId="0" animBg="1"/>
      <p:bldP spid="19" grpId="0"/>
      <p:bldP spid="22" grpId="0" animBg="1"/>
      <p:bldP spid="23" grpId="0" animBg="1"/>
      <p:bldP spid="24" grpId="0" animBg="1"/>
      <p:bldP spid="26" grpId="0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47134" y="-2177902"/>
            <a:ext cx="845692" cy="319961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 flipH="1">
            <a:off x="486434" y="200035"/>
            <a:ext cx="596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1318512" y="171011"/>
            <a:ext cx="2349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历史数据归档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1" name="Freeform 46"/>
          <p:cNvSpPr>
            <a:spLocks/>
          </p:cNvSpPr>
          <p:nvPr/>
        </p:nvSpPr>
        <p:spPr bwMode="auto">
          <a:xfrm>
            <a:off x="7358915" y="5207097"/>
            <a:ext cx="876136" cy="486467"/>
          </a:xfrm>
          <a:custGeom>
            <a:avLst/>
            <a:gdLst>
              <a:gd name="T0" fmla="*/ 0 w 149"/>
              <a:gd name="T1" fmla="*/ 11 h 82"/>
              <a:gd name="T2" fmla="*/ 149 w 149"/>
              <a:gd name="T3" fmla="*/ 11 h 82"/>
              <a:gd name="T4" fmla="*/ 126 w 149"/>
              <a:gd name="T5" fmla="*/ 42 h 82"/>
              <a:gd name="T6" fmla="*/ 149 w 149"/>
              <a:gd name="T7" fmla="*/ 82 h 82"/>
              <a:gd name="T8" fmla="*/ 0 w 149"/>
              <a:gd name="T9" fmla="*/ 82 h 82"/>
              <a:gd name="T10" fmla="*/ 0 w 149"/>
              <a:gd name="T11" fmla="*/ 1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" h="82">
                <a:moveTo>
                  <a:pt x="0" y="11"/>
                </a:moveTo>
                <a:cubicBezTo>
                  <a:pt x="49" y="0"/>
                  <a:pt x="100" y="0"/>
                  <a:pt x="149" y="11"/>
                </a:cubicBezTo>
                <a:cubicBezTo>
                  <a:pt x="140" y="23"/>
                  <a:pt x="135" y="29"/>
                  <a:pt x="126" y="42"/>
                </a:cubicBezTo>
                <a:cubicBezTo>
                  <a:pt x="135" y="58"/>
                  <a:pt x="140" y="66"/>
                  <a:pt x="149" y="82"/>
                </a:cubicBezTo>
                <a:cubicBezTo>
                  <a:pt x="100" y="71"/>
                  <a:pt x="49" y="71"/>
                  <a:pt x="0" y="82"/>
                </a:cubicBezTo>
                <a:cubicBezTo>
                  <a:pt x="0" y="54"/>
                  <a:pt x="0" y="39"/>
                  <a:pt x="0" y="11"/>
                </a:cubicBezTo>
                <a:close/>
              </a:path>
            </a:pathLst>
          </a:custGeom>
          <a:gradFill flip="none" rotWithShape="1">
            <a:gsLst>
              <a:gs pos="0">
                <a:srgbClr val="CB2323">
                  <a:shade val="30000"/>
                  <a:satMod val="115000"/>
                </a:srgbClr>
              </a:gs>
              <a:gs pos="50000">
                <a:srgbClr val="CB2323">
                  <a:shade val="67500"/>
                  <a:satMod val="115000"/>
                </a:srgbClr>
              </a:gs>
              <a:gs pos="100000">
                <a:srgbClr val="FA151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47"/>
          <p:cNvSpPr>
            <a:spLocks/>
          </p:cNvSpPr>
          <p:nvPr/>
        </p:nvSpPr>
        <p:spPr bwMode="auto">
          <a:xfrm>
            <a:off x="7358915" y="5266665"/>
            <a:ext cx="518732" cy="295355"/>
          </a:xfrm>
          <a:custGeom>
            <a:avLst/>
            <a:gdLst>
              <a:gd name="T0" fmla="*/ 88 w 88"/>
              <a:gd name="T1" fmla="*/ 11 h 50"/>
              <a:gd name="T2" fmla="*/ 39 w 88"/>
              <a:gd name="T3" fmla="*/ 2 h 50"/>
              <a:gd name="T4" fmla="*/ 0 w 88"/>
              <a:gd name="T5" fmla="*/ 1 h 50"/>
              <a:gd name="T6" fmla="*/ 0 w 88"/>
              <a:gd name="T7" fmla="*/ 50 h 50"/>
              <a:gd name="T8" fmla="*/ 88 w 88"/>
              <a:gd name="T9" fmla="*/ 1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0">
                <a:moveTo>
                  <a:pt x="88" y="11"/>
                </a:moveTo>
                <a:cubicBezTo>
                  <a:pt x="88" y="11"/>
                  <a:pt x="56" y="4"/>
                  <a:pt x="39" y="2"/>
                </a:cubicBezTo>
                <a:cubicBezTo>
                  <a:pt x="23" y="0"/>
                  <a:pt x="0" y="1"/>
                  <a:pt x="0" y="1"/>
                </a:cubicBezTo>
                <a:cubicBezTo>
                  <a:pt x="0" y="50"/>
                  <a:pt x="0" y="50"/>
                  <a:pt x="0" y="50"/>
                </a:cubicBezTo>
                <a:lnTo>
                  <a:pt x="88" y="11"/>
                </a:lnTo>
                <a:close/>
              </a:path>
            </a:pathLst>
          </a:custGeom>
          <a:solidFill>
            <a:srgbClr val="8D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45"/>
          <p:cNvSpPr>
            <a:spLocks/>
          </p:cNvSpPr>
          <p:nvPr/>
        </p:nvSpPr>
        <p:spPr bwMode="auto">
          <a:xfrm>
            <a:off x="4325946" y="4494770"/>
            <a:ext cx="3551703" cy="1340267"/>
          </a:xfrm>
          <a:custGeom>
            <a:avLst/>
            <a:gdLst>
              <a:gd name="T0" fmla="*/ 0 w 603"/>
              <a:gd name="T1" fmla="*/ 226 h 226"/>
              <a:gd name="T2" fmla="*/ 0 w 603"/>
              <a:gd name="T3" fmla="*/ 141 h 226"/>
              <a:gd name="T4" fmla="*/ 603 w 603"/>
              <a:gd name="T5" fmla="*/ 0 h 226"/>
              <a:gd name="T6" fmla="*/ 603 w 603"/>
              <a:gd name="T7" fmla="*/ 84 h 226"/>
              <a:gd name="T8" fmla="*/ 0 w 603"/>
              <a:gd name="T9" fmla="*/ 226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3" h="226">
                <a:moveTo>
                  <a:pt x="0" y="226"/>
                </a:move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333" y="166"/>
                  <a:pt x="603" y="0"/>
                </a:cubicBezTo>
                <a:cubicBezTo>
                  <a:pt x="603" y="84"/>
                  <a:pt x="603" y="84"/>
                  <a:pt x="603" y="84"/>
                </a:cubicBezTo>
                <a:cubicBezTo>
                  <a:pt x="603" y="84"/>
                  <a:pt x="444" y="189"/>
                  <a:pt x="0" y="226"/>
                </a:cubicBezTo>
                <a:close/>
              </a:path>
            </a:pathLst>
          </a:custGeom>
          <a:solidFill>
            <a:srgbClr val="8D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50"/>
          <p:cNvSpPr>
            <a:spLocks/>
          </p:cNvSpPr>
          <p:nvPr/>
        </p:nvSpPr>
        <p:spPr bwMode="auto">
          <a:xfrm>
            <a:off x="4325945" y="4378115"/>
            <a:ext cx="518732" cy="419454"/>
          </a:xfrm>
          <a:custGeom>
            <a:avLst/>
            <a:gdLst>
              <a:gd name="T0" fmla="*/ 0 w 88"/>
              <a:gd name="T1" fmla="*/ 20 h 71"/>
              <a:gd name="T2" fmla="*/ 45 w 88"/>
              <a:gd name="T3" fmla="*/ 64 h 71"/>
              <a:gd name="T4" fmla="*/ 88 w 88"/>
              <a:gd name="T5" fmla="*/ 71 h 71"/>
              <a:gd name="T6" fmla="*/ 88 w 88"/>
              <a:gd name="T7" fmla="*/ 0 h 71"/>
              <a:gd name="T8" fmla="*/ 42 w 88"/>
              <a:gd name="T9" fmla="*/ 17 h 71"/>
              <a:gd name="T10" fmla="*/ 0 w 88"/>
              <a:gd name="T11" fmla="*/ 2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" h="71">
                <a:moveTo>
                  <a:pt x="0" y="20"/>
                </a:moveTo>
                <a:cubicBezTo>
                  <a:pt x="0" y="20"/>
                  <a:pt x="25" y="58"/>
                  <a:pt x="45" y="64"/>
                </a:cubicBezTo>
                <a:cubicBezTo>
                  <a:pt x="70" y="71"/>
                  <a:pt x="88" y="71"/>
                  <a:pt x="88" y="71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0"/>
                  <a:pt x="74" y="11"/>
                  <a:pt x="42" y="17"/>
                </a:cubicBezTo>
                <a:cubicBezTo>
                  <a:pt x="14" y="23"/>
                  <a:pt x="0" y="20"/>
                  <a:pt x="0" y="20"/>
                </a:cubicBezTo>
                <a:close/>
              </a:path>
            </a:pathLst>
          </a:custGeom>
          <a:solidFill>
            <a:srgbClr val="8D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49"/>
          <p:cNvSpPr>
            <a:spLocks/>
          </p:cNvSpPr>
          <p:nvPr/>
        </p:nvSpPr>
        <p:spPr bwMode="auto">
          <a:xfrm>
            <a:off x="3968540" y="4378117"/>
            <a:ext cx="876136" cy="483985"/>
          </a:xfrm>
          <a:custGeom>
            <a:avLst/>
            <a:gdLst>
              <a:gd name="T0" fmla="*/ 149 w 149"/>
              <a:gd name="T1" fmla="*/ 71 h 82"/>
              <a:gd name="T2" fmla="*/ 0 w 149"/>
              <a:gd name="T3" fmla="*/ 71 h 82"/>
              <a:gd name="T4" fmla="*/ 24 w 149"/>
              <a:gd name="T5" fmla="*/ 40 h 82"/>
              <a:gd name="T6" fmla="*/ 0 w 149"/>
              <a:gd name="T7" fmla="*/ 0 h 82"/>
              <a:gd name="T8" fmla="*/ 149 w 149"/>
              <a:gd name="T9" fmla="*/ 0 h 82"/>
              <a:gd name="T10" fmla="*/ 149 w 149"/>
              <a:gd name="T11" fmla="*/ 7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" h="82">
                <a:moveTo>
                  <a:pt x="149" y="71"/>
                </a:moveTo>
                <a:cubicBezTo>
                  <a:pt x="100" y="82"/>
                  <a:pt x="49" y="82"/>
                  <a:pt x="0" y="71"/>
                </a:cubicBezTo>
                <a:cubicBezTo>
                  <a:pt x="10" y="59"/>
                  <a:pt x="14" y="53"/>
                  <a:pt x="24" y="40"/>
                </a:cubicBezTo>
                <a:cubicBezTo>
                  <a:pt x="14" y="24"/>
                  <a:pt x="9" y="16"/>
                  <a:pt x="0" y="0"/>
                </a:cubicBezTo>
                <a:cubicBezTo>
                  <a:pt x="49" y="11"/>
                  <a:pt x="100" y="10"/>
                  <a:pt x="149" y="0"/>
                </a:cubicBezTo>
                <a:cubicBezTo>
                  <a:pt x="149" y="28"/>
                  <a:pt x="149" y="42"/>
                  <a:pt x="149" y="71"/>
                </a:cubicBezTo>
                <a:close/>
              </a:path>
            </a:pathLst>
          </a:custGeom>
          <a:gradFill flip="none" rotWithShape="1">
            <a:gsLst>
              <a:gs pos="0">
                <a:srgbClr val="CB2323">
                  <a:shade val="30000"/>
                  <a:satMod val="115000"/>
                </a:srgbClr>
              </a:gs>
              <a:gs pos="50000">
                <a:srgbClr val="CB2323">
                  <a:shade val="67500"/>
                  <a:satMod val="115000"/>
                </a:srgbClr>
              </a:gs>
              <a:gs pos="100000">
                <a:srgbClr val="FD1616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488885" y="2834033"/>
            <a:ext cx="3270929" cy="3270929"/>
          </a:xfrm>
          <a:prstGeom prst="ellipse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571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AutoShape 43"/>
          <p:cNvSpPr>
            <a:spLocks noChangeAspect="1" noChangeArrowheads="1" noTextEdit="1"/>
          </p:cNvSpPr>
          <p:nvPr/>
        </p:nvSpPr>
        <p:spPr bwMode="auto">
          <a:xfrm>
            <a:off x="3973504" y="4383079"/>
            <a:ext cx="4256584" cy="163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48"/>
          <p:cNvSpPr>
            <a:spLocks/>
          </p:cNvSpPr>
          <p:nvPr/>
        </p:nvSpPr>
        <p:spPr bwMode="auto">
          <a:xfrm>
            <a:off x="4325946" y="5331194"/>
            <a:ext cx="3551703" cy="752038"/>
          </a:xfrm>
          <a:custGeom>
            <a:avLst/>
            <a:gdLst>
              <a:gd name="T0" fmla="*/ 0 w 603"/>
              <a:gd name="T1" fmla="*/ 0 h 127"/>
              <a:gd name="T2" fmla="*/ 603 w 603"/>
              <a:gd name="T3" fmla="*/ 0 h 127"/>
              <a:gd name="T4" fmla="*/ 603 w 603"/>
              <a:gd name="T5" fmla="*/ 85 h 127"/>
              <a:gd name="T6" fmla="*/ 0 w 603"/>
              <a:gd name="T7" fmla="*/ 85 h 127"/>
              <a:gd name="T8" fmla="*/ 0 w 603"/>
              <a:gd name="T9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3" h="127">
                <a:moveTo>
                  <a:pt x="0" y="0"/>
                </a:moveTo>
                <a:cubicBezTo>
                  <a:pt x="202" y="42"/>
                  <a:pt x="401" y="42"/>
                  <a:pt x="603" y="0"/>
                </a:cubicBezTo>
                <a:cubicBezTo>
                  <a:pt x="603" y="34"/>
                  <a:pt x="603" y="51"/>
                  <a:pt x="603" y="85"/>
                </a:cubicBezTo>
                <a:cubicBezTo>
                  <a:pt x="401" y="127"/>
                  <a:pt x="202" y="127"/>
                  <a:pt x="0" y="85"/>
                </a:cubicBezTo>
                <a:cubicBezTo>
                  <a:pt x="0" y="51"/>
                  <a:pt x="0" y="34"/>
                  <a:pt x="0" y="0"/>
                </a:cubicBezTo>
                <a:close/>
              </a:path>
            </a:pathLst>
          </a:custGeom>
          <a:solidFill>
            <a:srgbClr val="FA1515"/>
          </a:solidFill>
          <a:ln>
            <a:noFill/>
          </a:ln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51"/>
          <p:cNvSpPr>
            <a:spLocks/>
          </p:cNvSpPr>
          <p:nvPr/>
        </p:nvSpPr>
        <p:spPr bwMode="auto">
          <a:xfrm>
            <a:off x="4325946" y="4494768"/>
            <a:ext cx="3551703" cy="752038"/>
          </a:xfrm>
          <a:custGeom>
            <a:avLst/>
            <a:gdLst>
              <a:gd name="T0" fmla="*/ 0 w 603"/>
              <a:gd name="T1" fmla="*/ 0 h 127"/>
              <a:gd name="T2" fmla="*/ 603 w 603"/>
              <a:gd name="T3" fmla="*/ 0 h 127"/>
              <a:gd name="T4" fmla="*/ 603 w 603"/>
              <a:gd name="T5" fmla="*/ 84 h 127"/>
              <a:gd name="T6" fmla="*/ 0 w 603"/>
              <a:gd name="T7" fmla="*/ 84 h 127"/>
              <a:gd name="T8" fmla="*/ 0 w 603"/>
              <a:gd name="T9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3" h="127">
                <a:moveTo>
                  <a:pt x="0" y="0"/>
                </a:moveTo>
                <a:cubicBezTo>
                  <a:pt x="202" y="42"/>
                  <a:pt x="401" y="42"/>
                  <a:pt x="603" y="0"/>
                </a:cubicBezTo>
                <a:cubicBezTo>
                  <a:pt x="603" y="34"/>
                  <a:pt x="603" y="51"/>
                  <a:pt x="603" y="84"/>
                </a:cubicBezTo>
                <a:cubicBezTo>
                  <a:pt x="401" y="127"/>
                  <a:pt x="202" y="127"/>
                  <a:pt x="0" y="84"/>
                </a:cubicBezTo>
                <a:cubicBezTo>
                  <a:pt x="0" y="51"/>
                  <a:pt x="0" y="34"/>
                  <a:pt x="0" y="0"/>
                </a:cubicBezTo>
                <a:close/>
              </a:path>
            </a:pathLst>
          </a:custGeom>
          <a:solidFill>
            <a:srgbClr val="FA1515"/>
          </a:solidFill>
          <a:ln>
            <a:noFill/>
          </a:ln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 flipH="1">
            <a:off x="5183394" y="3648861"/>
            <a:ext cx="1835159" cy="457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业务层分析</a:t>
            </a:r>
            <a:endParaRPr lang="zh-CN" altLang="en-US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3" name="圆角矩形标注 52"/>
          <p:cNvSpPr/>
          <p:nvPr/>
        </p:nvSpPr>
        <p:spPr>
          <a:xfrm>
            <a:off x="1082553" y="2080903"/>
            <a:ext cx="3092403" cy="1729528"/>
          </a:xfrm>
          <a:prstGeom prst="wedgeRoundRectCallout">
            <a:avLst>
              <a:gd name="adj1" fmla="val -8201"/>
              <a:gd name="adj2" fmla="val 64648"/>
              <a:gd name="adj3" fmla="val 16667"/>
            </a:avLst>
          </a:prstGeom>
          <a:noFill/>
          <a:ln>
            <a:solidFill>
              <a:srgbClr val="FA151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标注 53"/>
          <p:cNvSpPr/>
          <p:nvPr/>
        </p:nvSpPr>
        <p:spPr>
          <a:xfrm flipH="1">
            <a:off x="8033145" y="2080903"/>
            <a:ext cx="3092403" cy="1729528"/>
          </a:xfrm>
          <a:prstGeom prst="wedgeRoundRectCallout">
            <a:avLst>
              <a:gd name="adj1" fmla="val -7760"/>
              <a:gd name="adj2" fmla="val 65437"/>
              <a:gd name="adj3" fmla="val 16667"/>
            </a:avLst>
          </a:prstGeom>
          <a:noFill/>
          <a:ln>
            <a:solidFill>
              <a:srgbClr val="FA151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1261551" y="2234925"/>
            <a:ext cx="2734404" cy="1330971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 flipH="1">
            <a:off x="1481299" y="2387860"/>
            <a:ext cx="242937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如确定归档时间维度为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年前，归档后用户需要查询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年前的订单？可通过客服查询。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8214225" y="2261398"/>
            <a:ext cx="2734404" cy="1330971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 flipH="1">
            <a:off x="8433972" y="2414333"/>
            <a:ext cx="242937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运营部门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如需要分析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年之前的数据？可以通过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抽取历史数据。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224219" y="4087038"/>
            <a:ext cx="2505832" cy="970225"/>
            <a:chOff x="1224218" y="4087036"/>
            <a:chExt cx="2505832" cy="970225"/>
          </a:xfrm>
        </p:grpSpPr>
        <p:pic>
          <p:nvPicPr>
            <p:cNvPr id="59" name="图片 5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26" t="20226" r="2428" b="21797"/>
            <a:stretch/>
          </p:blipFill>
          <p:spPr>
            <a:xfrm rot="5400000" flipV="1">
              <a:off x="2372448" y="3699660"/>
              <a:ext cx="209371" cy="2505832"/>
            </a:xfrm>
            <a:prstGeom prst="rect">
              <a:avLst/>
            </a:prstGeom>
          </p:spPr>
        </p:pic>
        <p:sp>
          <p:nvSpPr>
            <p:cNvPr id="60" name="文本框 59"/>
            <p:cNvSpPr txBox="1"/>
            <p:nvPr/>
          </p:nvSpPr>
          <p:spPr>
            <a:xfrm flipH="1">
              <a:off x="1313404" y="4420484"/>
              <a:ext cx="2354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Stencil Std" panose="04020904080802020404" pitchFamily="82" charset="0"/>
                </a:rPr>
                <a:t>用户</a:t>
              </a:r>
              <a:endParaRPr lang="zh-CN" altLang="en-US" b="1" dirty="0">
                <a:latin typeface="Stencil Std" panose="04020904080802020404" pitchFamily="82" charset="0"/>
              </a:endParaRPr>
            </a:p>
          </p:txBody>
        </p:sp>
        <p:pic>
          <p:nvPicPr>
            <p:cNvPr id="61" name="图片 6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26" t="20226" r="2428" b="21797"/>
            <a:stretch/>
          </p:blipFill>
          <p:spPr>
            <a:xfrm rot="16200000">
              <a:off x="2372448" y="2938806"/>
              <a:ext cx="209371" cy="2505832"/>
            </a:xfrm>
            <a:prstGeom prst="rect">
              <a:avLst/>
            </a:prstGeom>
          </p:spPr>
        </p:pic>
      </p:grpSp>
      <p:grpSp>
        <p:nvGrpSpPr>
          <p:cNvPr id="67" name="组合 66"/>
          <p:cNvGrpSpPr/>
          <p:nvPr/>
        </p:nvGrpSpPr>
        <p:grpSpPr>
          <a:xfrm>
            <a:off x="8339843" y="4087038"/>
            <a:ext cx="2505832" cy="970225"/>
            <a:chOff x="8339843" y="4087036"/>
            <a:chExt cx="2505832" cy="970225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26" t="20226" r="2428" b="21797"/>
            <a:stretch/>
          </p:blipFill>
          <p:spPr>
            <a:xfrm rot="5400000" flipV="1">
              <a:off x="9488073" y="3699660"/>
              <a:ext cx="209371" cy="2505832"/>
            </a:xfrm>
            <a:prstGeom prst="rect">
              <a:avLst/>
            </a:prstGeom>
          </p:spPr>
        </p:pic>
        <p:sp>
          <p:nvSpPr>
            <p:cNvPr id="63" name="文本框 62"/>
            <p:cNvSpPr txBox="1"/>
            <p:nvPr/>
          </p:nvSpPr>
          <p:spPr>
            <a:xfrm flipH="1">
              <a:off x="8429029" y="4420484"/>
              <a:ext cx="2354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Stencil Std" panose="04020904080802020404" pitchFamily="82" charset="0"/>
                </a:rPr>
                <a:t>运营</a:t>
              </a:r>
              <a:endParaRPr lang="zh-CN" altLang="en-US" b="1" dirty="0">
                <a:latin typeface="Stencil Std" panose="04020904080802020404" pitchFamily="82" charset="0"/>
              </a:endParaRPr>
            </a:p>
          </p:txBody>
        </p:sp>
        <p:pic>
          <p:nvPicPr>
            <p:cNvPr id="64" name="图片 6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26" t="20226" r="2428" b="21797"/>
            <a:stretch/>
          </p:blipFill>
          <p:spPr>
            <a:xfrm rot="16200000">
              <a:off x="9488073" y="2938806"/>
              <a:ext cx="209371" cy="2505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579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/>
      <p:bldP spid="53" grpId="0" animBg="1"/>
      <p:bldP spid="54" grpId="0" animBg="1"/>
      <p:bldP spid="55" grpId="0" animBg="1"/>
      <p:bldP spid="56" grpId="0"/>
      <p:bldP spid="57" grpId="0" animBg="1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 flipH="1">
            <a:off x="4807335" y="3353768"/>
            <a:ext cx="256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+mj-ea"/>
                <a:ea typeface="+mj-ea"/>
              </a:rPr>
              <a:t>THANKS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41" name="文本框 40"/>
          <p:cNvSpPr txBox="1"/>
          <p:nvPr/>
        </p:nvSpPr>
        <p:spPr>
          <a:xfrm flipH="1">
            <a:off x="4678719" y="3894401"/>
            <a:ext cx="2820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F0252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for your attention!</a:t>
            </a:r>
            <a:endParaRPr lang="zh-CN" altLang="en-US" sz="1400" dirty="0">
              <a:solidFill>
                <a:srgbClr val="F0252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26" t="20226" r="2428" b="21797"/>
          <a:stretch/>
        </p:blipFill>
        <p:spPr>
          <a:xfrm rot="16200000">
            <a:off x="5972763" y="671852"/>
            <a:ext cx="260144" cy="4283147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26" t="20226" r="2428" b="21797"/>
          <a:stretch/>
        </p:blipFill>
        <p:spPr>
          <a:xfrm rot="5400000" flipV="1">
            <a:off x="5972763" y="2470170"/>
            <a:ext cx="260144" cy="4283147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 flipH="1">
            <a:off x="5675604" y="123082"/>
            <a:ext cx="884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Stencil Std" panose="04020904080802020404" pitchFamily="82" charset="0"/>
              </a:rPr>
              <a:t>LOGO</a:t>
            </a:r>
            <a:endParaRPr lang="zh-CN" altLang="en-US" sz="1400" dirty="0">
              <a:solidFill>
                <a:schemeClr val="bg1"/>
              </a:solidFill>
              <a:latin typeface="Stencil Std" panose="0402090408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54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21" grpId="0"/>
    </p:bldLst>
  </p:timing>
</p:sld>
</file>

<file path=ppt/theme/theme1.xml><?xml version="1.0" encoding="utf-8"?>
<a:theme xmlns:a="http://schemas.openxmlformats.org/drawingml/2006/main" name="第一PPT：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494</Words>
  <Application>Microsoft Office PowerPoint</Application>
  <PresentationFormat>宽屏</PresentationFormat>
  <Paragraphs>55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 Unicode MS</vt:lpstr>
      <vt:lpstr>MS PGothic</vt:lpstr>
      <vt:lpstr>Stencil Std</vt:lpstr>
      <vt:lpstr>华文仿宋</vt:lpstr>
      <vt:lpstr>华文楷体</vt:lpstr>
      <vt:lpstr>宋体</vt:lpstr>
      <vt:lpstr>微软雅黑</vt:lpstr>
      <vt:lpstr>Arial</vt:lpstr>
      <vt:lpstr>Calibri</vt:lpstr>
      <vt:lpstr>Calibri Light</vt:lpstr>
      <vt:lpstr>第一PPT：www.1ppt.com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第一PPT模板网-WWW.1PPT.COM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dc:description>第一PPT模板网-WWW.1PPT.COM</dc:description>
  <cp:lastModifiedBy>李建军</cp:lastModifiedBy>
  <cp:revision>710</cp:revision>
  <dcterms:created xsi:type="dcterms:W3CDTF">2015-12-03T13:43:03Z</dcterms:created>
  <dcterms:modified xsi:type="dcterms:W3CDTF">2017-08-14T01:39:23Z</dcterms:modified>
</cp:coreProperties>
</file>