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  <p:sldMasterId id="2147483674" r:id="rId3"/>
    <p:sldMasterId id="2147483700" r:id="rId4"/>
    <p:sldMasterId id="2147483713" r:id="rId5"/>
  </p:sldMasterIdLst>
  <p:notesMasterIdLst>
    <p:notesMasterId r:id="rId104"/>
  </p:notesMasterIdLst>
  <p:handoutMasterIdLst>
    <p:handoutMasterId r:id="rId105"/>
  </p:handoutMasterIdLst>
  <p:sldIdLst>
    <p:sldId id="371" r:id="rId6"/>
    <p:sldId id="335" r:id="rId7"/>
    <p:sldId id="268" r:id="rId8"/>
    <p:sldId id="469" r:id="rId9"/>
    <p:sldId id="373" r:id="rId10"/>
    <p:sldId id="271" r:id="rId11"/>
    <p:sldId id="273" r:id="rId12"/>
    <p:sldId id="278" r:id="rId13"/>
    <p:sldId id="272" r:id="rId14"/>
    <p:sldId id="274" r:id="rId15"/>
    <p:sldId id="265" r:id="rId16"/>
    <p:sldId id="374" r:id="rId17"/>
    <p:sldId id="461" r:id="rId18"/>
    <p:sldId id="460" r:id="rId19"/>
    <p:sldId id="462" r:id="rId20"/>
    <p:sldId id="328" r:id="rId21"/>
    <p:sldId id="526" r:id="rId22"/>
    <p:sldId id="527" r:id="rId23"/>
    <p:sldId id="287" r:id="rId24"/>
    <p:sldId id="263" r:id="rId25"/>
    <p:sldId id="277" r:id="rId26"/>
    <p:sldId id="528" r:id="rId27"/>
    <p:sldId id="515" r:id="rId28"/>
    <p:sldId id="516" r:id="rId29"/>
    <p:sldId id="517" r:id="rId30"/>
    <p:sldId id="518" r:id="rId31"/>
    <p:sldId id="520" r:id="rId32"/>
    <p:sldId id="519" r:id="rId33"/>
    <p:sldId id="508" r:id="rId34"/>
    <p:sldId id="510" r:id="rId35"/>
    <p:sldId id="521" r:id="rId36"/>
    <p:sldId id="522" r:id="rId37"/>
    <p:sldId id="523" r:id="rId38"/>
    <p:sldId id="525" r:id="rId39"/>
    <p:sldId id="529" r:id="rId40"/>
    <p:sldId id="530" r:id="rId41"/>
    <p:sldId id="531" r:id="rId42"/>
    <p:sldId id="532" r:id="rId43"/>
    <p:sldId id="276" r:id="rId44"/>
    <p:sldId id="333" r:id="rId45"/>
    <p:sldId id="326" r:id="rId46"/>
    <p:sldId id="467" r:id="rId47"/>
    <p:sldId id="282" r:id="rId48"/>
    <p:sldId id="288" r:id="rId49"/>
    <p:sldId id="284" r:id="rId50"/>
    <p:sldId id="289" r:id="rId51"/>
    <p:sldId id="297" r:id="rId52"/>
    <p:sldId id="291" r:id="rId53"/>
    <p:sldId id="292" r:id="rId54"/>
    <p:sldId id="472" r:id="rId55"/>
    <p:sldId id="338" r:id="rId56"/>
    <p:sldId id="339" r:id="rId57"/>
    <p:sldId id="362" r:id="rId58"/>
    <p:sldId id="474" r:id="rId59"/>
    <p:sldId id="480" r:id="rId60"/>
    <p:sldId id="476" r:id="rId61"/>
    <p:sldId id="477" r:id="rId62"/>
    <p:sldId id="478" r:id="rId63"/>
    <p:sldId id="479" r:id="rId64"/>
    <p:sldId id="481" r:id="rId65"/>
    <p:sldId id="490" r:id="rId66"/>
    <p:sldId id="494" r:id="rId67"/>
    <p:sldId id="491" r:id="rId68"/>
    <p:sldId id="493" r:id="rId69"/>
    <p:sldId id="495" r:id="rId70"/>
    <p:sldId id="496" r:id="rId71"/>
    <p:sldId id="497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473" r:id="rId81"/>
    <p:sldId id="370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12" r:id="rId10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5pPr>
    <a:lvl6pPr marL="2286000" algn="l" defTabSz="457200" rtl="0" eaLnBrk="1" latinLnBrk="0" hangingPunct="1"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6pPr>
    <a:lvl7pPr marL="2743200" algn="l" defTabSz="457200" rtl="0" eaLnBrk="1" latinLnBrk="0" hangingPunct="1"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7pPr>
    <a:lvl8pPr marL="3200400" algn="l" defTabSz="457200" rtl="0" eaLnBrk="1" latinLnBrk="0" hangingPunct="1"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8pPr>
    <a:lvl9pPr marL="3657600" algn="l" defTabSz="457200" rtl="0" eaLnBrk="1" latinLnBrk="0" hangingPunct="1"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E99E45D-CCE2-DB45-BCC5-35CDB7E365F8}">
          <p14:sldIdLst>
            <p14:sldId id="371"/>
            <p14:sldId id="335"/>
            <p14:sldId id="268"/>
            <p14:sldId id="469"/>
            <p14:sldId id="373"/>
            <p14:sldId id="271"/>
            <p14:sldId id="273"/>
            <p14:sldId id="278"/>
            <p14:sldId id="272"/>
            <p14:sldId id="274"/>
            <p14:sldId id="265"/>
            <p14:sldId id="374"/>
            <p14:sldId id="461"/>
            <p14:sldId id="460"/>
            <p14:sldId id="462"/>
            <p14:sldId id="328"/>
            <p14:sldId id="526"/>
            <p14:sldId id="527"/>
            <p14:sldId id="287"/>
            <p14:sldId id="263"/>
            <p14:sldId id="277"/>
            <p14:sldId id="528"/>
            <p14:sldId id="515"/>
            <p14:sldId id="516"/>
            <p14:sldId id="517"/>
            <p14:sldId id="518"/>
            <p14:sldId id="520"/>
            <p14:sldId id="519"/>
            <p14:sldId id="508"/>
            <p14:sldId id="510"/>
            <p14:sldId id="521"/>
            <p14:sldId id="522"/>
            <p14:sldId id="523"/>
            <p14:sldId id="525"/>
            <p14:sldId id="529"/>
            <p14:sldId id="530"/>
            <p14:sldId id="531"/>
            <p14:sldId id="532"/>
            <p14:sldId id="276"/>
            <p14:sldId id="333"/>
            <p14:sldId id="326"/>
            <p14:sldId id="467"/>
            <p14:sldId id="282"/>
            <p14:sldId id="288"/>
            <p14:sldId id="284"/>
            <p14:sldId id="289"/>
            <p14:sldId id="297"/>
            <p14:sldId id="291"/>
            <p14:sldId id="292"/>
            <p14:sldId id="472"/>
            <p14:sldId id="338"/>
            <p14:sldId id="339"/>
            <p14:sldId id="362"/>
            <p14:sldId id="474"/>
            <p14:sldId id="480"/>
            <p14:sldId id="476"/>
            <p14:sldId id="477"/>
            <p14:sldId id="478"/>
            <p14:sldId id="479"/>
            <p14:sldId id="481"/>
            <p14:sldId id="490"/>
            <p14:sldId id="494"/>
            <p14:sldId id="491"/>
            <p14:sldId id="493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473"/>
            <p14:sldId id="37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99"/>
    <a:srgbClr val="999999"/>
    <a:srgbClr val="0432FF"/>
    <a:srgbClr val="FFCE02"/>
    <a:srgbClr val="CCCCFF"/>
    <a:srgbClr val="FFEAB8"/>
    <a:srgbClr val="E6E96E"/>
    <a:srgbClr val="FF66FF"/>
    <a:srgbClr val="800000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0" autoAdjust="0"/>
    <p:restoredTop sz="91498" autoAdjust="0"/>
  </p:normalViewPr>
  <p:slideViewPr>
    <p:cSldViewPr snapToObjects="1" showGuides="1">
      <p:cViewPr varScale="1">
        <p:scale>
          <a:sx n="193" d="100"/>
          <a:sy n="193" d="100"/>
        </p:scale>
        <p:origin x="4144" y="208"/>
      </p:cViewPr>
      <p:guideLst>
        <p:guide orient="horz" pos="2688"/>
        <p:guide pos="2880"/>
      </p:guideLst>
    </p:cSldViewPr>
  </p:slideViewPr>
  <p:outlineViewPr>
    <p:cViewPr>
      <p:scale>
        <a:sx n="33" d="100"/>
        <a:sy n="33" d="100"/>
      </p:scale>
      <p:origin x="0" y="1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notesMaster" Target="notesMasters/notesMaster1.xml"/><Relationship Id="rId105" Type="http://schemas.openxmlformats.org/officeDocument/2006/relationships/handoutMaster" Target="handoutMasters/handoutMaster1.xml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00" Type="http://schemas.openxmlformats.org/officeDocument/2006/relationships/slide" Target="slides/slide95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5" b="0" i="0" u="none" strike="noStrik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pPr>
            <a:endParaRPr lang="en-US"/>
          </a:p>
        </c:rich>
      </c:tx>
      <c:layout>
        <c:manualLayout>
          <c:xMode val="edge"/>
          <c:yMode val="edge"/>
          <c:x val="0.49620253164557"/>
          <c:y val="0.0193164933135215"/>
        </c:manualLayout>
      </c:layout>
      <c:overlay val="0"/>
      <c:spPr>
        <a:noFill/>
        <a:ln w="17841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64556924762618"/>
          <c:y val="0.117657696984815"/>
          <c:w val="0.689873417721519"/>
          <c:h val="0.401636075839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Native FreeBSD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58547">
              <a:noFill/>
              <a:prstDash val="solid"/>
            </a:ln>
          </c:spPr>
          <c:invertIfNegative val="0"/>
          <c:cat>
            <c:strRef>
              <c:f>Sheet1!$B$1:$V$1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strCache>
            </c:strRef>
          </c:cat>
          <c:val>
            <c:numRef>
              <c:f>Sheet1!$B$2:$V$2</c:f>
              <c:numCache>
                <c:formatCode>General</c:formatCode>
                <c:ptCount val="21"/>
                <c:pt idx="0">
                  <c:v>399.0</c:v>
                </c:pt>
                <c:pt idx="1">
                  <c:v>531.1</c:v>
                </c:pt>
                <c:pt idx="2">
                  <c:v>766.6</c:v>
                </c:pt>
                <c:pt idx="3">
                  <c:v>1190.8</c:v>
                </c:pt>
                <c:pt idx="4">
                  <c:v>2030.4</c:v>
                </c:pt>
                <c:pt idx="5">
                  <c:v>3617.4</c:v>
                </c:pt>
                <c:pt idx="6">
                  <c:v>6439.5</c:v>
                </c:pt>
                <c:pt idx="7">
                  <c:v>11423.4</c:v>
                </c:pt>
                <c:pt idx="8">
                  <c:v>19750.3</c:v>
                </c:pt>
                <c:pt idx="9">
                  <c:v>31420.9</c:v>
                </c:pt>
                <c:pt idx="10">
                  <c:v>44730.9</c:v>
                </c:pt>
                <c:pt idx="11">
                  <c:v>57471.0</c:v>
                </c:pt>
                <c:pt idx="12">
                  <c:v>68875.3</c:v>
                </c:pt>
                <c:pt idx="13">
                  <c:v>76242.2</c:v>
                </c:pt>
                <c:pt idx="14">
                  <c:v>80510.2</c:v>
                </c:pt>
                <c:pt idx="15">
                  <c:v>83079.8</c:v>
                </c:pt>
                <c:pt idx="16">
                  <c:v>84492.0</c:v>
                </c:pt>
                <c:pt idx="17">
                  <c:v>84976.7</c:v>
                </c:pt>
                <c:pt idx="18">
                  <c:v>85424.8</c:v>
                </c:pt>
                <c:pt idx="19">
                  <c:v>85483.5</c:v>
                </c:pt>
                <c:pt idx="20">
                  <c:v>85772.3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Virtual Ghost</c:v>
                </c:pt>
              </c:strCache>
            </c:strRef>
          </c:tx>
          <c:spPr>
            <a:solidFill>
              <a:srgbClr val="800000"/>
            </a:solidFill>
            <a:ln w="7747">
              <a:noFill/>
              <a:prstDash val="solid"/>
            </a:ln>
          </c:spPr>
          <c:invertIfNegative val="0"/>
          <c:cat>
            <c:strRef>
              <c:f>Sheet1!$B$1:$V$1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strCache>
            </c:strRef>
          </c:cat>
          <c:val>
            <c:numRef>
              <c:f>Sheet1!$B$3:$V$3</c:f>
              <c:numCache>
                <c:formatCode>General</c:formatCode>
                <c:ptCount val="21"/>
                <c:pt idx="0">
                  <c:v>218.3</c:v>
                </c:pt>
                <c:pt idx="1">
                  <c:v>297.8999999999999</c:v>
                </c:pt>
                <c:pt idx="2">
                  <c:v>424.9</c:v>
                </c:pt>
                <c:pt idx="3">
                  <c:v>673.7</c:v>
                </c:pt>
                <c:pt idx="4">
                  <c:v>1160.6</c:v>
                </c:pt>
                <c:pt idx="5">
                  <c:v>2101.0</c:v>
                </c:pt>
                <c:pt idx="6">
                  <c:v>3841.9</c:v>
                </c:pt>
                <c:pt idx="7">
                  <c:v>7090.0</c:v>
                </c:pt>
                <c:pt idx="8">
                  <c:v>12888.1</c:v>
                </c:pt>
                <c:pt idx="9">
                  <c:v>22232.8</c:v>
                </c:pt>
                <c:pt idx="10">
                  <c:v>34045.5</c:v>
                </c:pt>
                <c:pt idx="11">
                  <c:v>47563.0</c:v>
                </c:pt>
                <c:pt idx="12">
                  <c:v>60420.0</c:v>
                </c:pt>
                <c:pt idx="13">
                  <c:v>71112.10000000002</c:v>
                </c:pt>
                <c:pt idx="14">
                  <c:v>77306.10000000002</c:v>
                </c:pt>
                <c:pt idx="15">
                  <c:v>80825.89999999996</c:v>
                </c:pt>
                <c:pt idx="16">
                  <c:v>83352.7</c:v>
                </c:pt>
                <c:pt idx="17">
                  <c:v>84624.10000000003</c:v>
                </c:pt>
                <c:pt idx="18">
                  <c:v>85133.7</c:v>
                </c:pt>
                <c:pt idx="19">
                  <c:v>85612.8</c:v>
                </c:pt>
                <c:pt idx="20">
                  <c:v>85410.10000000003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948834320"/>
        <c:axId val="601223072"/>
      </c:barChart>
      <c:catAx>
        <c:axId val="948834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545" b="0" i="1" u="none" strike="noStrike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</a:defRPr>
                </a:pPr>
                <a:r>
                  <a:rPr lang="en-US" i="1" dirty="0"/>
                  <a:t>File Size (KB)</a:t>
                </a:r>
              </a:p>
            </c:rich>
          </c:tx>
          <c:layout>
            <c:manualLayout>
              <c:xMode val="edge"/>
              <c:yMode val="edge"/>
              <c:x val="0.520253152355901"/>
              <c:y val="0.63274040868881"/>
            </c:manualLayout>
          </c:layout>
          <c:overlay val="0"/>
          <c:spPr>
            <a:noFill/>
            <a:ln w="17841">
              <a:noFill/>
            </a:ln>
          </c:spPr>
        </c:title>
        <c:numFmt formatCode="General" sourceLinked="0"/>
        <c:majorTickMark val="cross"/>
        <c:minorTickMark val="none"/>
        <c:tickLblPos val="low"/>
        <c:spPr>
          <a:ln w="6690">
            <a:noFill/>
          </a:ln>
        </c:spPr>
        <c:txPr>
          <a:bodyPr rot="-2700000" vert="horz"/>
          <a:lstStyle/>
          <a:p>
            <a:pPr>
              <a:defRPr sz="1545" b="0" i="0" u="none" strike="noStrik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pPr>
            <a:endParaRPr lang="en-US"/>
          </a:p>
        </c:txPr>
        <c:crossAx val="601223072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601223072"/>
        <c:scaling>
          <c:orientation val="minMax"/>
          <c:max val="90000.0"/>
        </c:scaling>
        <c:delete val="0"/>
        <c:axPos val="l"/>
        <c:majorGridlines>
          <c:spPr>
            <a:ln w="8921">
              <a:solidFill>
                <a:srgbClr val="DD0806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45" b="0" i="1" u="none" strike="noStrike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</a:defRPr>
                </a:pPr>
                <a:r>
                  <a:rPr lang="en-US" i="1"/>
                  <a:t>Bandwidth (KB/s)</a:t>
                </a:r>
              </a:p>
            </c:rich>
          </c:tx>
          <c:layout>
            <c:manualLayout>
              <c:xMode val="edge"/>
              <c:yMode val="edge"/>
              <c:x val="0.111479022371743"/>
              <c:y val="0.173199903889715"/>
            </c:manualLayout>
          </c:layout>
          <c:overlay val="0"/>
          <c:spPr>
            <a:noFill/>
            <a:ln w="17841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6690">
            <a:noFill/>
          </a:ln>
        </c:spPr>
        <c:txPr>
          <a:bodyPr rot="0" vert="horz"/>
          <a:lstStyle/>
          <a:p>
            <a:pPr>
              <a:defRPr sz="1545" b="0" i="0" u="none" strike="noStrik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defRPr>
            </a:pPr>
            <a:endParaRPr lang="en-US"/>
          </a:p>
        </c:txPr>
        <c:crossAx val="948834320"/>
        <c:crosses val="autoZero"/>
        <c:crossBetween val="between"/>
        <c:majorUnit val="22500.0"/>
        <c:minorUnit val="11250.0"/>
      </c:valAx>
      <c:spPr>
        <a:noFill/>
        <a:ln w="17841">
          <a:noFill/>
        </a:ln>
      </c:spPr>
    </c:plotArea>
    <c:legend>
      <c:legendPos val="t"/>
      <c:layout>
        <c:manualLayout>
          <c:xMode val="edge"/>
          <c:yMode val="edge"/>
          <c:x val="0.340506329113924"/>
          <c:y val="0.0"/>
          <c:w val="0.444808925668147"/>
          <c:h val="0.0607675616784084"/>
        </c:manualLayout>
      </c:layout>
      <c:overlay val="0"/>
      <c:spPr>
        <a:noFill/>
        <a:ln w="17841">
          <a:noFill/>
        </a:ln>
      </c:spPr>
      <c:txPr>
        <a:bodyPr/>
        <a:lstStyle/>
        <a:p>
          <a:pPr>
            <a:defRPr sz="1549" b="0" i="0" u="none" strike="noStrike" baseline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5" b="0" i="0" u="none" strike="noStrike" baseline="0">
          <a:solidFill>
            <a:srgbClr val="000000"/>
          </a:solidFill>
          <a:latin typeface="Helvetica Neue"/>
          <a:ea typeface="Helvetica Neue"/>
          <a:cs typeface="Helvetica Neue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chemeClr val="tx1"/>
                </a:solidFill>
                <a:latin typeface="Century 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Century 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chemeClr val="tx1"/>
                </a:solidFill>
                <a:latin typeface="Century 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72F6E4CE-D1D0-C841-9D98-995FAA5A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7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F50EC1A-ADCD-A240-8BBD-43344B379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1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20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2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BC634-C7C9-3049-AAA0-0F15D04CD11A}" type="slidenum">
              <a:rPr lang="en-US"/>
              <a:pPr/>
              <a:t>43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48C71-997C-714B-AAC8-0C0194C09FDC}" type="slidenum">
              <a:rPr lang="en-US"/>
              <a:pPr/>
              <a:t>44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7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773B7-8716-AC4F-A61B-5FDFA90366FC}" type="slidenum">
              <a:rPr lang="en-US"/>
              <a:pPr/>
              <a:t>45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945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Virtual Ghost SVA is about 5,400 source lines of codes (excluding white space and comments).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2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2770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Virtual Ghost Runtime is SVA-OS Runtime with new run-time checks.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5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692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75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5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3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70E5B-BA98-B84C-A9C3-8A9A28AEC85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70E5B-BA98-B84C-A9C3-8A9A28AEC85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2770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Virtual Ghost Runtime is SVA-OS Runtime with new run-time checks.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4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7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9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10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A4E0A-C38A-C243-A0E5-6F6629D5D645}" type="slidenum">
              <a:rPr lang="en-US"/>
              <a:pPr/>
              <a:t>19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7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81000" y="1143000"/>
            <a:ext cx="4114800" cy="5334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114800" cy="5334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6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9/12/16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6189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C99B-0EDB-4A39-8CA8-7E52FD72618A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2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9BD9-555F-49F1-B241-1A222C2CF1E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05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D3CA-4D1D-4BF3-ADA1-B26574800D1D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4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1E9B-B055-4079-A22E-47CBB731202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92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D1F0-466C-4D0B-811B-E1F60542E02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34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241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43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6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50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8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C99B-0EDB-4A39-8CA8-7E52FD72618A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55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9BD9-555F-49F1-B241-1A222C2CF1E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68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D3CA-4D1D-4BF3-ADA1-B26574800D1D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2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1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1E9B-B055-4079-A22E-47CBB731202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24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D1F0-466C-4D0B-811B-E1F60542E02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87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027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365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8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3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54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C99B-0EDB-4A39-8CA8-7E52FD72618A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9BD9-555F-49F1-B241-1A222C2CF1E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597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D3CA-4D1D-4BF3-ADA1-B26574800D1D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09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5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686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1E9B-B055-4079-A22E-47CBB731202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865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D1F0-466C-4D0B-811B-E1F60542E02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191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2517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1081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92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62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C99B-0EDB-4A39-8CA8-7E52FD72618A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017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9BD9-555F-49F1-B241-1A222C2CF1E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11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D3CA-4D1D-4BF3-ADA1-B26574800D1D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36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63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1E9B-B055-4079-A22E-47CBB731202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914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D1F0-466C-4D0B-811B-E1F60542E02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227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6855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52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22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17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9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615" y="6356350"/>
            <a:ext cx="1119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6A4884-4F15-2A44-8AC2-2B415D07A0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</a:defRPr>
      </a:lvl9pPr>
    </p:titleStyle>
    <p:bodyStyle>
      <a:lvl1pPr marL="342900" indent="-342900" algn="l" rtl="0" eaLnBrk="0" fontAlgn="base" hangingPunct="0">
        <a:spcBef>
          <a:spcPct val="8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Ø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6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0E93FCCF-9929-473B-8244-896B317A20E3}" type="slidenum">
              <a:rPr lang="en-US" i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i="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6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0E93FCCF-9929-473B-8244-896B317A20E3}" type="slidenum">
              <a:rPr lang="en-US" i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i="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5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6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0E93FCCF-9929-473B-8244-896B317A20E3}" type="slidenum">
              <a:rPr lang="en-US" i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i="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0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6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0E93FCCF-9929-473B-8244-896B317A20E3}" type="slidenum">
              <a:rPr lang="en-US" i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i="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3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389335" y="510220"/>
            <a:ext cx="8330406" cy="212365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i="0" dirty="0">
                <a:solidFill>
                  <a:srgbClr val="FFC000"/>
                </a:solidFill>
              </a:rPr>
              <a:t>A Case for Shipping ALL Software </a:t>
            </a:r>
            <a:r>
              <a:rPr lang="en-US" sz="4400" i="0" dirty="0" smtClean="0">
                <a:solidFill>
                  <a:srgbClr val="FFC000"/>
                </a:solidFill>
              </a:rPr>
              <a:t>	Using </a:t>
            </a:r>
            <a:r>
              <a:rPr lang="en-US" sz="4400" i="0" dirty="0">
                <a:solidFill>
                  <a:srgbClr val="FFC000"/>
                </a:solidFill>
              </a:rPr>
              <a:t>Virtual Instruction Sets: </a:t>
            </a:r>
            <a:r>
              <a:rPr lang="en-US" sz="4400" i="0" dirty="0" smtClean="0">
                <a:solidFill>
                  <a:srgbClr val="FFC000"/>
                </a:solidFill>
              </a:rPr>
              <a:t>		The ALLVM and HPVM Projects</a:t>
            </a:r>
            <a:endParaRPr lang="en-US" sz="4000" i="0" baseline="30000" dirty="0">
              <a:solidFill>
                <a:srgbClr val="FFC000"/>
              </a:solidFill>
            </a:endParaRPr>
          </a:p>
        </p:txBody>
      </p:sp>
      <p:sp>
        <p:nvSpPr>
          <p:cNvPr id="15363" name="Rectangle 11"/>
          <p:cNvSpPr>
            <a:spLocks noChangeArrowheads="1"/>
          </p:cNvSpPr>
          <p:nvPr/>
        </p:nvSpPr>
        <p:spPr bwMode="auto">
          <a:xfrm>
            <a:off x="270640" y="2908259"/>
            <a:ext cx="8218669" cy="3226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noAutofit/>
          </a:bodyPr>
          <a:lstStyle/>
          <a:p>
            <a:pPr marL="342900" indent="-342900">
              <a:spcBef>
                <a:spcPts val="1824"/>
              </a:spcBef>
            </a:pPr>
            <a:r>
              <a:rPr lang="en-US" sz="2800" b="1" i="0" dirty="0" smtClean="0">
                <a:solidFill>
                  <a:schemeClr val="accent2">
                    <a:lumMod val="75000"/>
                  </a:schemeClr>
                </a:solidFill>
                <a:ea typeface="Arial" charset="0"/>
                <a:cs typeface="Arial" charset="0"/>
              </a:rPr>
              <a:t>Vikram Adve</a:t>
            </a:r>
            <a:endParaRPr lang="en-US" sz="2800" b="1" i="0" dirty="0">
              <a:solidFill>
                <a:schemeClr val="accent2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marL="342900" indent="-342900">
              <a:spcBef>
                <a:spcPts val="1224"/>
              </a:spcBef>
            </a:pPr>
            <a:r>
              <a:rPr lang="en-US" sz="2800" b="1" dirty="0" smtClean="0">
                <a:solidFill>
                  <a:schemeClr val="tx1"/>
                </a:solidFill>
                <a:ea typeface="Arial" charset="0"/>
                <a:cs typeface="Arial" charset="0"/>
              </a:rPr>
              <a:t>with </a:t>
            </a:r>
            <a:r>
              <a:rPr lang="x-none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Will Dietz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n-US" sz="2800" b="1" i="0" dirty="0" smtClean="0">
                <a:solidFill>
                  <a:schemeClr val="tx1"/>
                </a:solidFill>
                <a:ea typeface="Arial" charset="0"/>
                <a:cs typeface="Arial" charset="0"/>
              </a:rPr>
              <a:t>Sean Bartell, </a:t>
            </a:r>
            <a:r>
              <a:rPr lang="x-none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Joshua Cranmer, 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Tom Chen, 	Sandeep </a:t>
            </a:r>
            <a:r>
              <a:rPr lang="en-US" sz="2800" b="1" i="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Dasgupta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n-US" sz="2800" b="1" i="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Theodoros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sz="2800" b="1" i="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Kasampalis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,	 </a:t>
            </a:r>
            <a:r>
              <a:rPr lang="en-US" sz="2800" b="1" i="0" dirty="0">
                <a:solidFill>
                  <a:srgbClr val="000000"/>
                </a:solidFill>
                <a:ea typeface="Arial" charset="0"/>
                <a:cs typeface="Arial" charset="0"/>
              </a:rPr>
              <a:t>Maria </a:t>
            </a:r>
            <a:r>
              <a:rPr lang="en-US" sz="2800" b="1" i="0" dirty="0" err="1">
                <a:solidFill>
                  <a:srgbClr val="000000"/>
                </a:solidFill>
                <a:ea typeface="Arial" charset="0"/>
                <a:cs typeface="Arial" charset="0"/>
              </a:rPr>
              <a:t>Kotsifakou</a:t>
            </a:r>
            <a:r>
              <a:rPr lang="en-US" sz="2800" b="1" i="0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n-US" sz="2800" b="1" i="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Hashim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Sharif</a:t>
            </a:r>
            <a:endParaRPr lang="x-none" sz="2800" b="1" i="0" dirty="0" smtClean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342900" indent="-342900">
              <a:spcBef>
                <a:spcPts val="1824"/>
              </a:spcBef>
            </a:pPr>
            <a:r>
              <a:rPr lang="en-US" sz="2800" b="1" i="0" dirty="0" smtClean="0"/>
              <a:t>	University </a:t>
            </a:r>
            <a:r>
              <a:rPr lang="en-US" sz="2800" b="1" i="0" dirty="0"/>
              <a:t>of Illinois at Urbana-</a:t>
            </a:r>
            <a:r>
              <a:rPr lang="en-US" sz="2800" b="1" i="0" dirty="0" smtClean="0"/>
              <a:t>Champaign</a:t>
            </a:r>
          </a:p>
        </p:txBody>
      </p:sp>
      <p:sp>
        <p:nvSpPr>
          <p:cNvPr id="15364" name="Rectangle 17"/>
          <p:cNvSpPr>
            <a:spLocks noChangeArrowheads="1"/>
          </p:cNvSpPr>
          <p:nvPr/>
        </p:nvSpPr>
        <p:spPr bwMode="auto">
          <a:xfrm>
            <a:off x="1327150" y="41243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335" y="6117350"/>
            <a:ext cx="4322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Supported by: NR, NSF, SRC, DARPA, DOE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381000" y="1085850"/>
            <a:ext cx="7902575" cy="3571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108700" y="955675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223963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VISC Systems: GPU Compute</a:t>
            </a:r>
            <a:endParaRPr lang="en-US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685222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77830" y="1127125"/>
            <a:ext cx="787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CUDA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1" name="Line 9"/>
          <p:cNvSpPr>
            <a:spLocks noChangeShapeType="1"/>
          </p:cNvSpPr>
          <p:nvPr/>
        </p:nvSpPr>
        <p:spPr bwMode="auto">
          <a:xfrm>
            <a:off x="1128715" y="2379959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95396" y="2203746"/>
            <a:ext cx="109696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C++ AMP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1128715" y="2718096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158896" y="2541884"/>
            <a:ext cx="103346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err="1" smtClean="0">
                <a:solidFill>
                  <a:schemeClr val="tx1"/>
                </a:solidFill>
              </a:rPr>
              <a:t>OpenMP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10734" y="1440747"/>
            <a:ext cx="998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err="1" smtClean="0">
                <a:solidFill>
                  <a:schemeClr val="tx1"/>
                </a:solidFill>
              </a:rPr>
              <a:t>OpenCL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27890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</a:t>
            </a:r>
            <a:r>
              <a:rPr lang="en-US" b="1" i="0" dirty="0" smtClean="0">
                <a:solidFill>
                  <a:schemeClr val="tx1"/>
                </a:solidFill>
              </a:rPr>
              <a:t>N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461964" y="-395243"/>
            <a:ext cx="1062039" cy="446"/>
            <a:chOff x="291" y="1632"/>
            <a:chExt cx="669" cy="446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291" y="1632"/>
              <a:ext cx="4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PL/1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</p:cNvCxnSpPr>
          <p:nvPr/>
        </p:nvCxnSpPr>
        <p:spPr bwMode="auto">
          <a:xfrm>
            <a:off x="2767013" y="2718390"/>
            <a:ext cx="1036886" cy="1587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</p:cNvCxnSpPr>
          <p:nvPr/>
        </p:nvCxnSpPr>
        <p:spPr bwMode="auto">
          <a:xfrm>
            <a:off x="2767013" y="1411288"/>
            <a:ext cx="1036886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4994275" y="5873750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Install-time</a:t>
            </a:r>
            <a:endParaRPr lang="en-US" b="1" i="0" dirty="0">
              <a:solidFill>
                <a:schemeClr val="tx1"/>
              </a:solidFill>
            </a:endParaRP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25662" name="AutoShape 30"/>
          <p:cNvCxnSpPr>
            <a:cxnSpLocks noChangeShapeType="1"/>
            <a:endCxn id="325661" idx="2"/>
          </p:cNvCxnSpPr>
          <p:nvPr/>
        </p:nvCxnSpPr>
        <p:spPr bwMode="auto">
          <a:xfrm rot="16200000" flipH="1">
            <a:off x="1978547" y="3216004"/>
            <a:ext cx="4841080" cy="1190375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3" name="AutoShape 31"/>
          <p:cNvCxnSpPr>
            <a:cxnSpLocks noChangeShapeType="1"/>
            <a:stCxn id="325661" idx="7"/>
            <a:endCxn id="84" idx="0"/>
          </p:cNvCxnSpPr>
          <p:nvPr/>
        </p:nvCxnSpPr>
        <p:spPr bwMode="auto">
          <a:xfrm flipV="1">
            <a:off x="6469888" y="5578475"/>
            <a:ext cx="1059625" cy="400125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4726991" y="5118820"/>
            <a:ext cx="2686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                   Various GPUs</a:t>
            </a:r>
            <a:endParaRPr lang="en-US" b="1" i="0" dirty="0">
              <a:solidFill>
                <a:srgbClr val="CC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57520" y="2352007"/>
            <a:ext cx="53184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2006-present</a:t>
            </a:r>
          </a:p>
          <a:p>
            <a:r>
              <a:rPr lang="en-US" sz="2400" b="1" dirty="0" smtClean="0"/>
              <a:t>GPU Compute Environments</a:t>
            </a:r>
          </a:p>
          <a:p>
            <a:pPr indent="-57150" algn="l"/>
            <a:r>
              <a:rPr lang="en-US" i="0" dirty="0" smtClean="0">
                <a:solidFill>
                  <a:srgbClr val="000000"/>
                </a:solidFill>
              </a:rPr>
              <a:t>Enable </a:t>
            </a:r>
            <a:r>
              <a:rPr lang="en-US" i="0" dirty="0">
                <a:solidFill>
                  <a:srgbClr val="000000"/>
                </a:solidFill>
              </a:rPr>
              <a:t>virtual </a:t>
            </a:r>
            <a:r>
              <a:rPr lang="en-US" dirty="0">
                <a:solidFill>
                  <a:srgbClr val="000000"/>
                </a:solidFill>
              </a:rPr>
              <a:t>object</a:t>
            </a:r>
            <a:r>
              <a:rPr lang="en-US" i="0" dirty="0">
                <a:solidFill>
                  <a:srgbClr val="000000"/>
                </a:solidFill>
              </a:rPr>
              <a:t> code to be ported </a:t>
            </a:r>
            <a:r>
              <a:rPr lang="en-US" i="0" dirty="0" smtClean="0">
                <a:solidFill>
                  <a:srgbClr val="000000"/>
                </a:solidFill>
              </a:rPr>
              <a:t>between different GPUs</a:t>
            </a:r>
            <a:endParaRPr lang="en-US" i="0" dirty="0">
              <a:solidFill>
                <a:srgbClr val="000000"/>
              </a:solidFill>
            </a:endParaRPr>
          </a:p>
        </p:txBody>
      </p:sp>
      <p:sp>
        <p:nvSpPr>
          <p:cNvPr id="84" name="computr3"/>
          <p:cNvSpPr>
            <a:spLocks noEditPoints="1" noChangeArrowheads="1"/>
          </p:cNvSpPr>
          <p:nvPr/>
        </p:nvSpPr>
        <p:spPr bwMode="auto">
          <a:xfrm>
            <a:off x="7529513" y="4964906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 rot="5400000">
            <a:off x="1936751" y="1685878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307575" y="4253051"/>
            <a:ext cx="24255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PTX </a:t>
            </a:r>
            <a:r>
              <a:rPr lang="en-US" b="1" i="0" dirty="0">
                <a:solidFill>
                  <a:srgbClr val="0000FF"/>
                </a:solidFill>
              </a:rPr>
              <a:t>(CUDA)</a:t>
            </a:r>
          </a:p>
          <a:p>
            <a:pPr algn="r"/>
            <a:r>
              <a:rPr lang="en-US" b="1" i="0" dirty="0">
                <a:solidFill>
                  <a:srgbClr val="0000FF"/>
                </a:solidFill>
              </a:rPr>
              <a:t>SPIR (OpenCL)</a:t>
            </a:r>
          </a:p>
          <a:p>
            <a:pPr algn="r"/>
            <a:r>
              <a:rPr lang="en-US" b="1" i="0" dirty="0">
                <a:solidFill>
                  <a:srgbClr val="0000FF"/>
                </a:solidFill>
              </a:rPr>
              <a:t>LLVM (</a:t>
            </a:r>
            <a:r>
              <a:rPr lang="en-US" b="1" i="0" dirty="0" err="1">
                <a:solidFill>
                  <a:srgbClr val="0000FF"/>
                </a:solidFill>
              </a:rPr>
              <a:t>Renderscript</a:t>
            </a:r>
            <a:r>
              <a:rPr lang="en-US" b="1" i="0" dirty="0">
                <a:solidFill>
                  <a:srgbClr val="0000FF"/>
                </a:solidFill>
              </a:rPr>
              <a:t>)</a:t>
            </a:r>
          </a:p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HSAIL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1128715" y="2026362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2389" y="1842476"/>
            <a:ext cx="1101566" cy="47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b="1" i="0" dirty="0" smtClean="0">
                <a:solidFill>
                  <a:schemeClr val="tx1"/>
                </a:solidFill>
              </a:rPr>
              <a:t>Render-script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3" name="AutoShape 30"/>
          <p:cNvCxnSpPr>
            <a:cxnSpLocks noChangeShapeType="1"/>
            <a:endCxn id="34" idx="2"/>
          </p:cNvCxnSpPr>
          <p:nvPr/>
        </p:nvCxnSpPr>
        <p:spPr bwMode="auto">
          <a:xfrm rot="16200000" flipH="1">
            <a:off x="2975664" y="2239526"/>
            <a:ext cx="2745249" cy="1088773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4892675" y="3798557"/>
            <a:ext cx="1739900" cy="7159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JIT</a:t>
            </a: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5" name="AutoShape 34"/>
          <p:cNvCxnSpPr>
            <a:cxnSpLocks noChangeShapeType="1"/>
            <a:stCxn id="34" idx="5"/>
          </p:cNvCxnSpPr>
          <p:nvPr/>
        </p:nvCxnSpPr>
        <p:spPr bwMode="auto">
          <a:xfrm>
            <a:off x="6377773" y="4409669"/>
            <a:ext cx="1151740" cy="650950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334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Non-VISC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91453"/>
              </p:ext>
            </p:extLst>
          </p:nvPr>
        </p:nvGraphicFramePr>
        <p:xfrm>
          <a:off x="193830" y="1854395"/>
          <a:ext cx="8756340" cy="441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170"/>
                <a:gridCol w="4378170"/>
              </a:tblGrid>
              <a:tr h="59862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High performance software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is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i="1" baseline="0" dirty="0" smtClean="0">
                          <a:solidFill>
                            <a:srgbClr val="000000"/>
                          </a:solidFill>
                        </a:rPr>
                        <a:t>largely 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shipped as native code</a:t>
                      </a:r>
                      <a:endParaRPr lang="en-US" sz="24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System software is </a:t>
                      </a:r>
                      <a:r>
                        <a:rPr lang="en-US" sz="2400" i="1" dirty="0" smtClean="0">
                          <a:solidFill>
                            <a:srgbClr val="000000"/>
                          </a:solidFill>
                        </a:rPr>
                        <a:t>almost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rgbClr val="000000"/>
                          </a:solidFill>
                        </a:rPr>
                        <a:t>exclusively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shipped as native code</a:t>
                      </a:r>
                      <a:endParaRPr lang="en-US" sz="24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HPC applications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Operating systems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Media, Gaming, Finance, CAD, …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Hypervisors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Web browsers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Compilers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Database systems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Managed language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runtimes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Libraries 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Communication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/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crypto libraries</a:t>
                      </a: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Loaders, linkers, GUI frameworks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241" y="1163105"/>
            <a:ext cx="836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 smtClean="0">
                <a:solidFill>
                  <a:srgbClr val="0000FF"/>
                </a:solidFill>
              </a:rPr>
              <a:t>Native code is pervasive for two broad classes of software</a:t>
            </a:r>
            <a:endParaRPr lang="en-US" sz="2800" b="1" i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World is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Modern software architectures</a:t>
            </a:r>
          </a:p>
          <a:p>
            <a:pPr lvl="1"/>
            <a:r>
              <a:rPr lang="en-US" dirty="0" smtClean="0"/>
              <a:t>User-installed extensions, dynamically loaded libraries, layering</a:t>
            </a:r>
          </a:p>
          <a:p>
            <a:pPr marL="0" indent="0">
              <a:buNone/>
            </a:pPr>
            <a:r>
              <a:rPr lang="en-US" dirty="0" smtClean="0"/>
              <a:t>Modern hardware architectures</a:t>
            </a:r>
          </a:p>
          <a:p>
            <a:pPr lvl="1"/>
            <a:r>
              <a:rPr lang="en-US" dirty="0" smtClean="0"/>
              <a:t>Diverse vector hardware, GPUs, accelerators in mobile </a:t>
            </a:r>
            <a:r>
              <a:rPr lang="en-US" dirty="0" err="1" smtClean="0"/>
              <a:t>SoCs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Modern security challenges due to untrusted code</a:t>
            </a:r>
          </a:p>
          <a:p>
            <a:pPr lvl="1"/>
            <a:r>
              <a:rPr lang="en-US" dirty="0" smtClean="0"/>
              <a:t>Browser extensions, mobile app markets, BYOD, cloud challenges</a:t>
            </a:r>
          </a:p>
          <a:p>
            <a:pPr marL="57150" indent="0" algn="ctr"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Need rich analyses </a:t>
            </a:r>
            <a:r>
              <a:rPr lang="en-US" sz="3200" b="1" dirty="0">
                <a:solidFill>
                  <a:srgbClr val="0000FF"/>
                </a:solidFill>
              </a:rPr>
              <a:t>and </a:t>
            </a:r>
            <a:r>
              <a:rPr lang="en-US" sz="3200" b="1" dirty="0" smtClean="0">
                <a:solidFill>
                  <a:srgbClr val="0000FF"/>
                </a:solidFill>
              </a:rPr>
              <a:t>transformations on end</a:t>
            </a:r>
            <a:r>
              <a:rPr lang="en-US" sz="3200" b="1" dirty="0">
                <a:solidFill>
                  <a:srgbClr val="0000FF"/>
                </a:solidFill>
              </a:rPr>
              <a:t>-</a:t>
            </a:r>
            <a:r>
              <a:rPr lang="en-US" sz="3200" b="1" dirty="0" smtClean="0">
                <a:solidFill>
                  <a:srgbClr val="0000FF"/>
                </a:solidFill>
              </a:rPr>
              <a:t>user </a:t>
            </a:r>
            <a:r>
              <a:rPr lang="en-US" sz="3200" b="1" dirty="0">
                <a:solidFill>
                  <a:srgbClr val="0000FF"/>
                </a:solidFill>
              </a:rPr>
              <a:t>systems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Modern Hardware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Native machine code is no longer a good match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for modern hardware diversity</a:t>
            </a:r>
          </a:p>
          <a:p>
            <a:r>
              <a:rPr lang="en-US" dirty="0" smtClean="0"/>
              <a:t>Varying memory hierarchies</a:t>
            </a:r>
          </a:p>
          <a:p>
            <a:r>
              <a:rPr lang="en-US" dirty="0" smtClean="0"/>
              <a:t>Varying vector instruction sets</a:t>
            </a:r>
          </a:p>
          <a:p>
            <a:r>
              <a:rPr lang="en-US" dirty="0" smtClean="0"/>
              <a:t>Varying GPU capabilities</a:t>
            </a:r>
          </a:p>
          <a:p>
            <a:r>
              <a:rPr lang="en-US" dirty="0" smtClean="0"/>
              <a:t>Varying heterogeneous mobile processors (SoCs)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Need to adapt software to individual end-user’s hardware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5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Modern Software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Native machine </a:t>
            </a:r>
            <a:r>
              <a:rPr lang="en-US" dirty="0" smtClean="0">
                <a:solidFill>
                  <a:srgbClr val="0000FF"/>
                </a:solidFill>
              </a:rPr>
              <a:t>code is no longer a good match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for modern software engineering practices</a:t>
            </a:r>
          </a:p>
          <a:p>
            <a:pPr>
              <a:spcBef>
                <a:spcPts val="2088"/>
              </a:spcBef>
            </a:pPr>
            <a:r>
              <a:rPr lang="en-US" dirty="0"/>
              <a:t>Deep software stacks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Large numbers of dynamic libraries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User-installed software extensions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Debugging: reproducing in-field software failures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Prepackaged application containers, e.g.,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Need </a:t>
            </a:r>
            <a:r>
              <a:rPr lang="en-US" dirty="0">
                <a:solidFill>
                  <a:srgbClr val="0000FF"/>
                </a:solidFill>
              </a:rPr>
              <a:t>to </a:t>
            </a:r>
            <a:r>
              <a:rPr lang="en-US" dirty="0" smtClean="0">
                <a:solidFill>
                  <a:srgbClr val="0000FF"/>
                </a:solidFill>
              </a:rPr>
              <a:t>optimize software on end-users’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Modern Security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4700"/>
            <a:ext cx="83820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Untrusted code is becoming increasingly common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Browser extensions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Web pages with executable code, e.g.,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spcBef>
                <a:spcPts val="2088"/>
              </a:spcBef>
            </a:pPr>
            <a:r>
              <a:rPr lang="en-US" dirty="0" smtClean="0"/>
              <a:t>Mobile application markets 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BYOD: “Bring Your Own Device”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Secure applications on (insecure) commodity OS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Need security checking and instrumentation in		 end-user systems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 descr="Apple-App-Store-logo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36" y="3006545"/>
            <a:ext cx="867704" cy="921497"/>
          </a:xfrm>
          <a:prstGeom prst="rect">
            <a:avLst/>
          </a:prstGeom>
        </p:spPr>
      </p:pic>
      <p:pic>
        <p:nvPicPr>
          <p:cNvPr id="7" name="Picture 6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87" y="3006494"/>
            <a:ext cx="1164059" cy="9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i="1" u="sng" dirty="0" smtClean="0">
                <a:solidFill>
                  <a:srgbClr val="0000FF"/>
                </a:solidFill>
              </a:rPr>
              <a:t>All</a:t>
            </a:r>
            <a:r>
              <a:rPr lang="en-US" dirty="0" smtClean="0">
                <a:solidFill>
                  <a:srgbClr val="0000FF"/>
                </a:solidFill>
              </a:rPr>
              <a:t> future software should “ship” using Virtual ISAs.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b="0" dirty="0" smtClean="0">
                <a:solidFill>
                  <a:srgbClr val="0000FF"/>
                </a:solidFill>
              </a:rPr>
              <a:t>NOTE: </a:t>
            </a:r>
            <a:r>
              <a:rPr lang="x-none" b="0" dirty="0" smtClean="0">
                <a:solidFill>
                  <a:srgbClr val="0000FF"/>
                </a:solidFill>
              </a:rPr>
              <a:t>Different systems can use different </a:t>
            </a:r>
            <a:r>
              <a:rPr lang="en-US" b="0" dirty="0" smtClean="0">
                <a:solidFill>
                  <a:srgbClr val="0000FF"/>
                </a:solidFill>
              </a:rPr>
              <a:t>Virtual ISAs.</a:t>
            </a:r>
          </a:p>
          <a:p>
            <a:r>
              <a:rPr lang="en-US" dirty="0" smtClean="0"/>
              <a:t>The </a:t>
            </a:r>
            <a:r>
              <a:rPr lang="en-US" dirty="0"/>
              <a:t>security benefits </a:t>
            </a:r>
            <a:r>
              <a:rPr lang="en-US" dirty="0" smtClean="0"/>
              <a:t>are strong</a:t>
            </a:r>
            <a:endParaRPr lang="en-US" dirty="0"/>
          </a:p>
          <a:p>
            <a:r>
              <a:rPr lang="en-US" dirty="0"/>
              <a:t>There are no inherent performance penalties (and novel performance benefits are possible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is technically feasible and commercially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6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HPVM:</a:t>
            </a:r>
            <a:r>
              <a:rPr lang="en-US" dirty="0" smtClean="0"/>
              <a:t>  VISC </a:t>
            </a:r>
            <a:r>
              <a:rPr lang="en-US" dirty="0"/>
              <a:t>for Heterogeneous Parallel </a:t>
            </a:r>
            <a:r>
              <a:rPr lang="en-US" dirty="0" smtClean="0"/>
              <a:t>Systems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ALLVM:</a:t>
            </a:r>
            <a:r>
              <a:rPr lang="en-US" dirty="0" smtClean="0"/>
              <a:t> VISC for General Purpose Systems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SVA:      </a:t>
            </a:r>
            <a:r>
              <a:rPr lang="en-US" dirty="0" smtClean="0"/>
              <a:t>VISC </a:t>
            </a:r>
            <a:r>
              <a:rPr lang="en-US" dirty="0"/>
              <a:t>for </a:t>
            </a:r>
            <a:r>
              <a:rPr lang="en-US" dirty="0" smtClean="0"/>
              <a:t>Operating System Security</a:t>
            </a:r>
            <a:endParaRPr lang="en-US" dirty="0" smtClean="0">
              <a:solidFill>
                <a:srgbClr val="0432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VISC Motivation</a:t>
            </a:r>
          </a:p>
          <a:p>
            <a:r>
              <a:rPr lang="en-US" dirty="0" smtClean="0"/>
              <a:t>Background: LLVM as a Virtual ISA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ALLVM:</a:t>
            </a:r>
            <a:r>
              <a:rPr lang="en-US" dirty="0" smtClean="0"/>
              <a:t> VISC from top to bottom and end-to-end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ALLVM Status</a:t>
            </a:r>
          </a:p>
          <a:p>
            <a:pPr lvl="1"/>
            <a:r>
              <a:rPr lang="en-US" b="1" dirty="0" smtClean="0">
                <a:solidFill>
                  <a:srgbClr val="0432FF"/>
                </a:solidFill>
              </a:rPr>
              <a:t>Early Results: </a:t>
            </a:r>
            <a:r>
              <a:rPr lang="en-US" dirty="0" smtClean="0"/>
              <a:t>VISC for Heterogeneous Parallel Systems </a:t>
            </a:r>
            <a:r>
              <a:rPr lang="en-US" b="1" dirty="0" smtClean="0">
                <a:solidFill>
                  <a:srgbClr val="0432FF"/>
                </a:solidFill>
              </a:rPr>
              <a:t>(HPVM)</a:t>
            </a:r>
            <a:endParaRPr lang="en-US" dirty="0" smtClean="0"/>
          </a:p>
          <a:p>
            <a:pPr lvl="1">
              <a:spcBef>
                <a:spcPts val="888"/>
              </a:spcBef>
            </a:pPr>
            <a:r>
              <a:rPr lang="en-US" dirty="0" smtClean="0"/>
              <a:t>Dynamic </a:t>
            </a:r>
            <a:r>
              <a:rPr lang="en-US" dirty="0" err="1" smtClean="0"/>
              <a:t>autovectorization</a:t>
            </a:r>
            <a:endParaRPr lang="en-US" dirty="0"/>
          </a:p>
          <a:p>
            <a:pPr lvl="1">
              <a:spcBef>
                <a:spcPts val="888"/>
              </a:spcBef>
            </a:pPr>
            <a:r>
              <a:rPr lang="en-US" dirty="0" err="1" smtClean="0"/>
              <a:t>Autotuning</a:t>
            </a:r>
            <a:endParaRPr lang="en-US" dirty="0"/>
          </a:p>
          <a:p>
            <a:pPr lvl="1">
              <a:spcBef>
                <a:spcPts val="888"/>
              </a:spcBef>
            </a:pPr>
            <a:r>
              <a:rPr lang="en-US" dirty="0"/>
              <a:t>Previous results: SVA?</a:t>
            </a:r>
          </a:p>
          <a:p>
            <a:pPr lvl="1">
              <a:spcBef>
                <a:spcPts val="888"/>
              </a:spcBef>
            </a:pPr>
            <a:r>
              <a:rPr lang="en-US" dirty="0"/>
              <a:t>Why could this be a bad idea? Reverse engineering. Weaker testing guarantees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LLVM </a:t>
            </a:r>
            <a:r>
              <a:rPr lang="en-US" sz="3600" dirty="0" smtClean="0"/>
              <a:t>Virtual Instruction Set and IR</a:t>
            </a:r>
            <a:endParaRPr lang="en-US" sz="3600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3803900" y="1376363"/>
            <a:ext cx="4878388" cy="433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b="1" dirty="0">
                <a:solidFill>
                  <a:srgbClr val="009900"/>
                </a:solidFill>
                <a:latin typeface="Courier New" charset="0"/>
              </a:rPr>
              <a:t>;; </a:t>
            </a:r>
            <a:r>
              <a:rPr lang="en-US" b="1" dirty="0" smtClean="0">
                <a:solidFill>
                  <a:srgbClr val="009900"/>
                </a:solidFill>
                <a:latin typeface="Courier New" charset="0"/>
              </a:rPr>
              <a:t>LLVM Code</a:t>
            </a:r>
            <a:endParaRPr lang="en-US" b="1" dirty="0">
              <a:solidFill>
                <a:srgbClr val="009900"/>
              </a:solidFill>
              <a:latin typeface="Courier New" charset="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SumArray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*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%A, 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bb1: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cond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sz="1200" b="1" dirty="0" err="1" smtClean="0">
                <a:latin typeface="Courier New" charset="0"/>
              </a:rPr>
              <a:t>icmp</a:t>
            </a:r>
            <a:r>
              <a:rPr lang="en-US" sz="1200" b="1" dirty="0" smtClean="0">
                <a:latin typeface="Courier New" charset="0"/>
              </a:rPr>
              <a:t> </a:t>
            </a:r>
            <a:r>
              <a:rPr lang="en-US" sz="1200" b="1" dirty="0" err="1" smtClean="0">
                <a:latin typeface="Courier New" charset="0"/>
              </a:rPr>
              <a:t>sgt</a:t>
            </a:r>
            <a:r>
              <a:rPr lang="en-US" sz="1200" b="1" dirty="0" smtClean="0"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0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 err="1">
                <a:latin typeface="Courier New" charset="0"/>
              </a:rPr>
              <a:t>br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i1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cond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label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%bb2, 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label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%bb3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bb2: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	%sum0 = </a:t>
            </a:r>
            <a:r>
              <a:rPr lang="en-US" sz="1200" b="1" dirty="0" smtClean="0">
                <a:latin typeface="Courier New" charset="0"/>
              </a:rPr>
              <a:t>phi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[%t10, %bb2], [0, %bb1]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iv   = </a:t>
            </a:r>
            <a:r>
              <a:rPr lang="en-US" sz="1200" b="1" dirty="0">
                <a:latin typeface="Courier New" charset="0"/>
              </a:rPr>
              <a:t>phi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i64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[%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inc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%bb2], [0, %bb1]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t2   = </a:t>
            </a:r>
            <a:r>
              <a:rPr lang="en-US" sz="1200" b="1" dirty="0" err="1">
                <a:latin typeface="Courier New" charset="0"/>
              </a:rPr>
              <a:t>getelementptr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inbounds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i32*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%A,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i64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t7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t3   = </a:t>
            </a:r>
            <a:r>
              <a:rPr lang="en-US" sz="1200" b="1" dirty="0">
                <a:latin typeface="Courier New" charset="0"/>
              </a:rPr>
              <a:t>load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i32*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t2, align 4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t4   = </a:t>
            </a:r>
            <a:r>
              <a:rPr lang="en-US" sz="1200" b="1" dirty="0">
                <a:latin typeface="Courier New" charset="0"/>
              </a:rPr>
              <a:t>add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charset="0"/>
              </a:rPr>
              <a:t>nsw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t3,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%sum0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inc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sz="1200" b="1" dirty="0">
                <a:latin typeface="Courier New" charset="0"/>
              </a:rPr>
              <a:t>add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charset="0"/>
              </a:rPr>
              <a:t>nuw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i64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iv,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1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%t5   = </a:t>
            </a:r>
            <a:r>
              <a:rPr lang="en-US" sz="1200" b="1" dirty="0" err="1" smtClean="0">
                <a:latin typeface="Courier New" charset="0"/>
              </a:rPr>
              <a:t>trunc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i64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iv to i32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 smtClean="0">
                <a:solidFill>
                  <a:schemeClr val="tx1"/>
                </a:solidFill>
                <a:latin typeface="Courier New" charset="0"/>
              </a:rPr>
              <a:t>exitcond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= </a:t>
            </a:r>
            <a:r>
              <a:rPr lang="en-US" sz="1200" b="1" dirty="0" err="1" smtClean="0">
                <a:latin typeface="Courier New" charset="0"/>
              </a:rPr>
              <a:t>icmp</a:t>
            </a:r>
            <a:r>
              <a:rPr lang="en-US" sz="1200" b="1" dirty="0" smtClean="0">
                <a:latin typeface="Courier New" charset="0"/>
              </a:rPr>
              <a:t> </a:t>
            </a:r>
            <a:r>
              <a:rPr lang="en-US" sz="1200" b="1" dirty="0" err="1" smtClean="0">
                <a:latin typeface="Courier New" charset="0"/>
              </a:rPr>
              <a:t>eq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inc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 err="1">
                <a:latin typeface="Courier New" charset="0"/>
              </a:rPr>
              <a:t>br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i1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 smtClean="0">
                <a:solidFill>
                  <a:schemeClr val="tx1"/>
                </a:solidFill>
                <a:latin typeface="Courier New" charset="0"/>
              </a:rPr>
              <a:t>exitcond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label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bb3, 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label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bb2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bb3: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%sum1  = </a:t>
            </a:r>
            <a:r>
              <a:rPr lang="en-US" sz="1200" b="1" dirty="0">
                <a:latin typeface="Courier New" charset="0"/>
              </a:rPr>
              <a:t>phi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[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0, %bb1], [%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t4, %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bb2]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>
                <a:latin typeface="Courier New" charset="0"/>
              </a:rPr>
              <a:t>ret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%sum1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462665" y="1376363"/>
            <a:ext cx="3141303" cy="156658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b="1" dirty="0">
                <a:solidFill>
                  <a:srgbClr val="009900"/>
                </a:solidFill>
                <a:latin typeface="Courier New" charset="0"/>
              </a:rPr>
              <a:t>/* C Source Code */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SumArray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A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[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]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, </a:t>
            </a:r>
            <a:r>
              <a:rPr lang="en-US" sz="1200" b="1" dirty="0" err="1" smtClean="0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sum = 0;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for 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= 0;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; ++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  sum +=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];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return sum;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106363" y="3481388"/>
            <a:ext cx="335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i="1"/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198438" y="36798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382588" y="3160165"/>
            <a:ext cx="3574932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Simple, 3-address IR</a:t>
            </a: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Architecture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-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neutral</a:t>
            </a: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Language-neutral </a:t>
            </a: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Explicit CFG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Always in SSA form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Typed memory,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regs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591" y="6078542"/>
            <a:ext cx="835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LLVM enables sophisticated program analyses and transformations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8847190"/>
      </p:ext>
    </p:extLst>
  </p:cSld>
  <p:clrMapOvr>
    <a:masterClrMapping/>
  </p:clrMapOvr>
  <p:transition advTm="8662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Oval 3"/>
          <p:cNvSpPr>
            <a:spLocks noChangeArrowheads="1"/>
          </p:cNvSpPr>
          <p:nvPr/>
        </p:nvSpPr>
        <p:spPr bwMode="auto">
          <a:xfrm>
            <a:off x="3573463" y="1354138"/>
            <a:ext cx="1766887" cy="11684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</a:t>
            </a:r>
            <a:r>
              <a:rPr lang="en-US" b="1" i="0" dirty="0">
                <a:solidFill>
                  <a:srgbClr val="0000FF"/>
                </a:solidFill>
              </a:rPr>
              <a:t>+</a:t>
            </a:r>
          </a:p>
          <a:p>
            <a:r>
              <a:rPr lang="en-US" b="1" i="0" dirty="0">
                <a:solidFill>
                  <a:srgbClr val="0000FF"/>
                </a:solidFill>
              </a:rPr>
              <a:t>IP Optimizer</a:t>
            </a: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752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20675" y="1127125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tx1"/>
                </a:solidFill>
              </a:rPr>
              <a:t>C, C++</a:t>
            </a: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80963" y="1889125"/>
            <a:ext cx="1443037" cy="396875"/>
            <a:chOff x="51" y="1021"/>
            <a:chExt cx="909" cy="250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113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51" y="1021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>
                  <a:solidFill>
                    <a:schemeClr val="tx1"/>
                  </a:solidFill>
                </a:rPr>
                <a:t>OCAML </a:t>
              </a: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38125" y="1508125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tx1"/>
                </a:solidFill>
              </a:rPr>
              <a:t>Fortran 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2950058" y="1163105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FF0000"/>
                </a:solidFill>
              </a:rPr>
              <a:t>bin </a:t>
            </a:r>
            <a:r>
              <a:rPr lang="en-US" b="1" i="0" dirty="0" smtClean="0">
                <a:solidFill>
                  <a:srgbClr val="0000FF"/>
                </a:solidFill>
              </a:rPr>
              <a:t>/ IR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36825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>
                <a:solidFill>
                  <a:schemeClr val="tx1"/>
                </a:solidFill>
              </a:rPr>
              <a:t>Compiler N</a:t>
            </a: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571501" y="2193925"/>
            <a:ext cx="952500" cy="400050"/>
            <a:chOff x="360" y="1632"/>
            <a:chExt cx="600" cy="252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360" y="1632"/>
              <a:ext cx="3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Ada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650" name="Group 18"/>
          <p:cNvGrpSpPr>
            <a:grpSpLocks/>
          </p:cNvGrpSpPr>
          <p:nvPr/>
        </p:nvGrpSpPr>
        <p:grpSpPr bwMode="auto">
          <a:xfrm>
            <a:off x="501654" y="2520950"/>
            <a:ext cx="1011239" cy="400050"/>
            <a:chOff x="316" y="1444"/>
            <a:chExt cx="637" cy="252"/>
          </a:xfrm>
        </p:grpSpPr>
        <p:sp>
          <p:nvSpPr>
            <p:cNvPr id="325651" name="Line 19"/>
            <p:cNvSpPr>
              <a:spLocks noChangeShapeType="1"/>
            </p:cNvSpPr>
            <p:nvPr/>
          </p:nvSpPr>
          <p:spPr bwMode="auto">
            <a:xfrm>
              <a:off x="703" y="159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52" name="Text Box 20"/>
            <p:cNvSpPr txBox="1">
              <a:spLocks noChangeArrowheads="1"/>
            </p:cNvSpPr>
            <p:nvPr/>
          </p:nvSpPr>
          <p:spPr bwMode="auto">
            <a:xfrm>
              <a:off x="316" y="1444"/>
              <a:ext cx="4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Rust 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  <a:endCxn id="325635" idx="2"/>
          </p:cNvCxnSpPr>
          <p:nvPr/>
        </p:nvCxnSpPr>
        <p:spPr bwMode="auto">
          <a:xfrm flipV="1">
            <a:off x="2767013" y="1938338"/>
            <a:ext cx="792162" cy="788987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  <a:endCxn id="325635" idx="2"/>
          </p:cNvCxnSpPr>
          <p:nvPr/>
        </p:nvCxnSpPr>
        <p:spPr bwMode="auto">
          <a:xfrm>
            <a:off x="2767013" y="1411288"/>
            <a:ext cx="792162" cy="5270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55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414338" y="4081885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4072735" y="3581815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4044857" y="4043480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6481297" y="1624073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Static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Code Gen</a:t>
            </a:r>
          </a:p>
        </p:txBody>
      </p:sp>
      <p:cxnSp>
        <p:nvCxnSpPr>
          <p:cNvPr id="325662" name="AutoShape 30"/>
          <p:cNvCxnSpPr>
            <a:cxnSpLocks noChangeShapeType="1"/>
            <a:endCxn id="325661" idx="2"/>
          </p:cNvCxnSpPr>
          <p:nvPr/>
        </p:nvCxnSpPr>
        <p:spPr bwMode="auto">
          <a:xfrm flipV="1">
            <a:off x="5354876" y="1982055"/>
            <a:ext cx="1126421" cy="79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Model for Static Languages</a:t>
            </a:r>
          </a:p>
        </p:txBody>
      </p:sp>
      <p:sp>
        <p:nvSpPr>
          <p:cNvPr id="64" name="computr3"/>
          <p:cNvSpPr>
            <a:spLocks noEditPoints="1" noChangeArrowheads="1"/>
          </p:cNvSpPr>
          <p:nvPr/>
        </p:nvSpPr>
        <p:spPr bwMode="auto">
          <a:xfrm>
            <a:off x="6591628" y="435133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325661" idx="4"/>
            <a:endCxn id="64" idx="1"/>
          </p:cNvCxnSpPr>
          <p:nvPr/>
        </p:nvCxnSpPr>
        <p:spPr bwMode="auto">
          <a:xfrm>
            <a:off x="7345691" y="2340036"/>
            <a:ext cx="0" cy="2011302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6780902" y="3044950"/>
            <a:ext cx="5001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bin</a:t>
            </a:r>
            <a:endParaRPr lang="en-US" b="1" i="0" dirty="0">
              <a:solidFill>
                <a:srgbClr val="CC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4337" y="5810110"/>
            <a:ext cx="6948545" cy="822565"/>
            <a:chOff x="414337" y="5810110"/>
            <a:chExt cx="6948545" cy="822565"/>
          </a:xfrm>
        </p:grpSpPr>
        <p:sp>
          <p:nvSpPr>
            <p:cNvPr id="10" name="Right Arrow 9"/>
            <p:cNvSpPr/>
            <p:nvPr/>
          </p:nvSpPr>
          <p:spPr bwMode="auto">
            <a:xfrm>
              <a:off x="414337" y="6002136"/>
              <a:ext cx="6948545" cy="109870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245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1955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endCxn id="13" idx="0"/>
            </p:cNvCxnSpPr>
            <p:nvPr/>
          </p:nvCxnSpPr>
          <p:spPr bwMode="auto">
            <a:xfrm flipH="1">
              <a:off x="1009726" y="5810110"/>
              <a:ext cx="11111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1578463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1965</a:t>
              </a:r>
              <a:endParaRPr lang="en-US" dirty="0"/>
            </a:p>
          </p:txBody>
        </p:sp>
        <p:cxnSp>
          <p:nvCxnSpPr>
            <p:cNvPr id="76" name="Straight Connector 75"/>
            <p:cNvCxnSpPr>
              <a:endCxn id="75" idx="0"/>
            </p:cNvCxnSpPr>
            <p:nvPr/>
          </p:nvCxnSpPr>
          <p:spPr bwMode="auto">
            <a:xfrm flipH="1">
              <a:off x="1929944" y="5810110"/>
              <a:ext cx="11112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2453768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1975</a:t>
              </a:r>
              <a:endParaRPr lang="en-US" dirty="0"/>
            </a:p>
          </p:txBody>
        </p:sp>
        <p:cxnSp>
          <p:nvCxnSpPr>
            <p:cNvPr id="78" name="Straight Connector 77"/>
            <p:cNvCxnSpPr>
              <a:endCxn id="77" idx="0"/>
            </p:cNvCxnSpPr>
            <p:nvPr/>
          </p:nvCxnSpPr>
          <p:spPr bwMode="auto">
            <a:xfrm flipH="1">
              <a:off x="2805249" y="5810110"/>
              <a:ext cx="11112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3427961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1985</a:t>
              </a:r>
              <a:endParaRPr lang="en-US" dirty="0"/>
            </a:p>
          </p:txBody>
        </p:sp>
        <p:cxnSp>
          <p:nvCxnSpPr>
            <p:cNvPr id="80" name="Straight Connector 79"/>
            <p:cNvCxnSpPr>
              <a:endCxn id="79" idx="0"/>
            </p:cNvCxnSpPr>
            <p:nvPr/>
          </p:nvCxnSpPr>
          <p:spPr bwMode="auto">
            <a:xfrm flipH="1">
              <a:off x="3779442" y="5810110"/>
              <a:ext cx="11112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4227948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1995</a:t>
              </a:r>
              <a:endParaRPr lang="en-US" dirty="0"/>
            </a:p>
          </p:txBody>
        </p:sp>
        <p:cxnSp>
          <p:nvCxnSpPr>
            <p:cNvPr id="82" name="Straight Connector 81"/>
            <p:cNvCxnSpPr>
              <a:endCxn id="81" idx="0"/>
            </p:cNvCxnSpPr>
            <p:nvPr/>
          </p:nvCxnSpPr>
          <p:spPr bwMode="auto">
            <a:xfrm flipH="1">
              <a:off x="4579429" y="5810110"/>
              <a:ext cx="11112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5236830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2005</a:t>
              </a:r>
              <a:endParaRPr lang="en-US" dirty="0"/>
            </a:p>
          </p:txBody>
        </p:sp>
        <p:cxnSp>
          <p:nvCxnSpPr>
            <p:cNvPr id="84" name="Straight Connector 83"/>
            <p:cNvCxnSpPr>
              <a:endCxn id="83" idx="0"/>
            </p:cNvCxnSpPr>
            <p:nvPr/>
          </p:nvCxnSpPr>
          <p:spPr bwMode="auto">
            <a:xfrm flipH="1">
              <a:off x="5588311" y="5810110"/>
              <a:ext cx="11114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6059978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2015</a:t>
              </a:r>
              <a:endParaRPr lang="en-US" dirty="0"/>
            </a:p>
          </p:txBody>
        </p:sp>
        <p:cxnSp>
          <p:nvCxnSpPr>
            <p:cNvPr id="86" name="Straight Connector 85"/>
            <p:cNvCxnSpPr>
              <a:endCxn id="85" idx="0"/>
            </p:cNvCxnSpPr>
            <p:nvPr/>
          </p:nvCxnSpPr>
          <p:spPr bwMode="auto">
            <a:xfrm flipH="1">
              <a:off x="6411459" y="5810110"/>
              <a:ext cx="11114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11830" y="5088899"/>
            <a:ext cx="5658188" cy="812526"/>
            <a:chOff x="911830" y="5088899"/>
            <a:chExt cx="5658188" cy="812526"/>
          </a:xfrm>
        </p:grpSpPr>
        <p:sp>
          <p:nvSpPr>
            <p:cNvPr id="17" name="TextBox 16"/>
            <p:cNvSpPr txBox="1"/>
            <p:nvPr/>
          </p:nvSpPr>
          <p:spPr>
            <a:xfrm rot="19499495">
              <a:off x="911830" y="5088899"/>
              <a:ext cx="1672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/>
                  </a:solidFill>
                </a:rPr>
                <a:t>FORTRAN 1, COBOL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19499495">
              <a:off x="1879518" y="5250930"/>
              <a:ext cx="10097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err="1" smtClean="0">
                  <a:solidFill>
                    <a:schemeClr val="tx1"/>
                  </a:solidFill>
                </a:rPr>
                <a:t>Simula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67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rot="19499495">
              <a:off x="2680743" y="5202818"/>
              <a:ext cx="1177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/>
                  </a:solidFill>
                </a:rPr>
                <a:t>FORTRAN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77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9499495">
              <a:off x="4011229" y="5240296"/>
              <a:ext cx="1046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Fortran 90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19499495">
              <a:off x="1383534" y="5245058"/>
              <a:ext cx="1127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/>
                  </a:solidFill>
                </a:rPr>
                <a:t>ALGOL, PL/1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19499495">
              <a:off x="2232379" y="5323322"/>
              <a:ext cx="757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Pascal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 rot="19499495">
              <a:off x="3345744" y="5321111"/>
              <a:ext cx="945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C++, Ada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 rot="19499495">
              <a:off x="2963736" y="5250930"/>
              <a:ext cx="1149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Objective 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 rot="19499495">
              <a:off x="2522076" y="5479872"/>
              <a:ext cx="345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19499495">
              <a:off x="5972093" y="5484289"/>
              <a:ext cx="597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Rust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19499495">
              <a:off x="5718372" y="5562871"/>
              <a:ext cx="457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Go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rot="19499495">
              <a:off x="4996763" y="5479872"/>
              <a:ext cx="345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2990723" y="2507280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FF0000"/>
                </a:solidFill>
              </a:rPr>
              <a:t>bin </a:t>
            </a:r>
            <a:r>
              <a:rPr lang="en-US" b="1" i="0" dirty="0" smtClean="0">
                <a:solidFill>
                  <a:srgbClr val="0000FF"/>
                </a:solidFill>
              </a:rPr>
              <a:t>/ IR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5591310" y="1995623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FF0000"/>
                </a:solidFill>
              </a:rPr>
              <a:t>bin </a:t>
            </a:r>
            <a:r>
              <a:rPr lang="en-US" b="1" i="0" dirty="0" smtClean="0">
                <a:solidFill>
                  <a:srgbClr val="0000FF"/>
                </a:solidFill>
              </a:rPr>
              <a:t>/ IR</a:t>
            </a:r>
            <a:endParaRPr lang="en-US" b="1" i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60" name="computr3"/>
          <p:cNvSpPr>
            <a:spLocks noEditPoints="1" noChangeArrowheads="1"/>
          </p:cNvSpPr>
          <p:nvPr/>
        </p:nvSpPr>
        <p:spPr bwMode="auto">
          <a:xfrm>
            <a:off x="7529513" y="435133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1014" y="-185722"/>
            <a:ext cx="3965574" cy="5807120"/>
            <a:chOff x="481014" y="-185722"/>
            <a:chExt cx="3965574" cy="5807120"/>
          </a:xfrm>
        </p:grpSpPr>
        <p:sp>
          <p:nvSpPr>
            <p:cNvPr id="325679" name="Text Box 47"/>
            <p:cNvSpPr txBox="1">
              <a:spLocks noChangeArrowheads="1"/>
            </p:cNvSpPr>
            <p:nvPr/>
          </p:nvSpPr>
          <p:spPr bwMode="auto">
            <a:xfrm>
              <a:off x="3031952" y="4498975"/>
              <a:ext cx="741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0000FF"/>
                  </a:solidFill>
                </a:rPr>
                <a:t>LLVM</a:t>
              </a:r>
              <a:endParaRPr lang="en-US" b="1" i="0" dirty="0">
                <a:solidFill>
                  <a:srgbClr val="0000FF"/>
                </a:solidFill>
              </a:endParaRPr>
            </a:p>
          </p:txBody>
        </p:sp>
        <p:sp>
          <p:nvSpPr>
            <p:cNvPr id="325680" name="AutoShape 48"/>
            <p:cNvSpPr>
              <a:spLocks noChangeArrowheads="1"/>
            </p:cNvSpPr>
            <p:nvPr/>
          </p:nvSpPr>
          <p:spPr bwMode="auto">
            <a:xfrm>
              <a:off x="1511300" y="4687888"/>
              <a:ext cx="1255713" cy="339725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i="0" dirty="0">
                  <a:solidFill>
                    <a:schemeClr val="tx1"/>
                  </a:solidFill>
                </a:rPr>
                <a:t>Simple JIT</a:t>
              </a:r>
            </a:p>
          </p:txBody>
        </p:sp>
        <p:grpSp>
          <p:nvGrpSpPr>
            <p:cNvPr id="325681" name="Group 49"/>
            <p:cNvGrpSpPr>
              <a:grpSpLocks/>
            </p:cNvGrpSpPr>
            <p:nvPr/>
          </p:nvGrpSpPr>
          <p:grpSpPr bwMode="auto">
            <a:xfrm>
              <a:off x="635000" y="4849817"/>
              <a:ext cx="888999" cy="630238"/>
              <a:chOff x="400" y="3069"/>
              <a:chExt cx="560" cy="397"/>
            </a:xfrm>
          </p:grpSpPr>
          <p:sp>
            <p:nvSpPr>
              <p:cNvPr id="325682" name="Line 50"/>
              <p:cNvSpPr>
                <a:spLocks noChangeShapeType="1"/>
              </p:cNvSpPr>
              <p:nvPr/>
            </p:nvSpPr>
            <p:spPr bwMode="auto">
              <a:xfrm>
                <a:off x="711" y="3325"/>
                <a:ext cx="2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83" name="Text Box 51"/>
              <p:cNvSpPr txBox="1">
                <a:spLocks noChangeArrowheads="1"/>
              </p:cNvSpPr>
              <p:nvPr/>
            </p:nvSpPr>
            <p:spPr bwMode="auto">
              <a:xfrm>
                <a:off x="400" y="3214"/>
                <a:ext cx="3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1" i="0" dirty="0">
                    <a:solidFill>
                      <a:schemeClr val="tx1"/>
                    </a:solidFill>
                  </a:rPr>
                  <a:t>C</a:t>
                </a:r>
                <a:r>
                  <a:rPr lang="en-US" b="1" i="0" dirty="0" smtClean="0">
                    <a:solidFill>
                      <a:schemeClr val="tx1"/>
                    </a:solidFill>
                  </a:rPr>
                  <a:t>IL </a:t>
                </a:r>
                <a:endParaRPr lang="en-US" b="1" i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Line 50"/>
              <p:cNvSpPr>
                <a:spLocks noChangeShapeType="1"/>
              </p:cNvSpPr>
              <p:nvPr/>
            </p:nvSpPr>
            <p:spPr bwMode="auto">
              <a:xfrm>
                <a:off x="711" y="3069"/>
                <a:ext cx="2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684" name="Group 52"/>
            <p:cNvGrpSpPr>
              <a:grpSpLocks/>
            </p:cNvGrpSpPr>
            <p:nvPr/>
          </p:nvGrpSpPr>
          <p:grpSpPr bwMode="auto">
            <a:xfrm>
              <a:off x="481014" y="-185722"/>
              <a:ext cx="1031875" cy="5213335"/>
              <a:chOff x="303" y="3190"/>
              <a:chExt cx="650" cy="5213335"/>
            </a:xfrm>
          </p:grpSpPr>
          <p:sp>
            <p:nvSpPr>
              <p:cNvPr id="325685" name="Line 53"/>
              <p:cNvSpPr>
                <a:spLocks noChangeShapeType="1"/>
              </p:cNvSpPr>
              <p:nvPr/>
            </p:nvSpPr>
            <p:spPr bwMode="auto">
              <a:xfrm>
                <a:off x="703" y="3190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86" name="Text Box 54"/>
              <p:cNvSpPr txBox="1">
                <a:spLocks noChangeArrowheads="1"/>
              </p:cNvSpPr>
              <p:nvPr/>
            </p:nvSpPr>
            <p:spPr bwMode="auto">
              <a:xfrm>
                <a:off x="303" y="4819650"/>
                <a:ext cx="459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1" i="0" dirty="0" smtClean="0">
                    <a:solidFill>
                      <a:schemeClr val="tx1"/>
                    </a:solidFill>
                  </a:rPr>
                  <a:t>JVM  </a:t>
                </a:r>
                <a:endParaRPr lang="en-US" b="1" i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5687" name="AutoShape 55"/>
            <p:cNvCxnSpPr>
              <a:cxnSpLocks noChangeShapeType="1"/>
              <a:stCxn id="325680" idx="3"/>
            </p:cNvCxnSpPr>
            <p:nvPr/>
          </p:nvCxnSpPr>
          <p:spPr bwMode="auto">
            <a:xfrm>
              <a:off x="2767013" y="4857750"/>
              <a:ext cx="1679575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5688" name="Text Box 56"/>
            <p:cNvSpPr txBox="1">
              <a:spLocks noChangeArrowheads="1"/>
            </p:cNvSpPr>
            <p:nvPr/>
          </p:nvSpPr>
          <p:spPr bwMode="auto">
            <a:xfrm>
              <a:off x="3031952" y="5221288"/>
              <a:ext cx="741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0000FF"/>
                  </a:solidFill>
                </a:rPr>
                <a:t>LLVM</a:t>
              </a:r>
              <a:endParaRPr lang="en-US" b="1" i="0" dirty="0">
                <a:solidFill>
                  <a:srgbClr val="0000FF"/>
                </a:solidFill>
              </a:endParaRPr>
            </a:p>
          </p:txBody>
        </p:sp>
        <p:sp>
          <p:nvSpPr>
            <p:cNvPr id="325689" name="AutoShape 57"/>
            <p:cNvSpPr>
              <a:spLocks noChangeArrowheads="1"/>
            </p:cNvSpPr>
            <p:nvPr/>
          </p:nvSpPr>
          <p:spPr bwMode="auto">
            <a:xfrm>
              <a:off x="1511300" y="5110163"/>
              <a:ext cx="1255713" cy="339725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i="0">
                  <a:solidFill>
                    <a:schemeClr val="tx1"/>
                  </a:solidFill>
                </a:rPr>
                <a:t>Simple JIT</a:t>
              </a:r>
            </a:p>
          </p:txBody>
        </p:sp>
        <p:cxnSp>
          <p:nvCxnSpPr>
            <p:cNvPr id="325690" name="AutoShape 58"/>
            <p:cNvCxnSpPr>
              <a:cxnSpLocks noChangeShapeType="1"/>
              <a:stCxn id="325689" idx="3"/>
            </p:cNvCxnSpPr>
            <p:nvPr/>
          </p:nvCxnSpPr>
          <p:spPr bwMode="auto">
            <a:xfrm>
              <a:off x="2767013" y="5280025"/>
              <a:ext cx="1679575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LLVM Compiler Infrastructure</a:t>
            </a:r>
            <a:endParaRPr lang="en-US" dirty="0"/>
          </a:p>
        </p:txBody>
      </p:sp>
      <p:sp>
        <p:nvSpPr>
          <p:cNvPr id="325635" name="Oval 3"/>
          <p:cNvSpPr>
            <a:spLocks noChangeArrowheads="1"/>
          </p:cNvSpPr>
          <p:nvPr/>
        </p:nvSpPr>
        <p:spPr bwMode="auto">
          <a:xfrm>
            <a:off x="3573463" y="1354138"/>
            <a:ext cx="1766887" cy="11684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IP Optimizer</a:t>
            </a: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752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20675" y="1127125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tx1"/>
                </a:solidFill>
              </a:rPr>
              <a:t>C, C++</a:t>
            </a: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80963" y="1889125"/>
            <a:ext cx="1443037" cy="396875"/>
            <a:chOff x="51" y="1021"/>
            <a:chExt cx="909" cy="250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113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51" y="1021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>
                  <a:solidFill>
                    <a:schemeClr val="tx1"/>
                  </a:solidFill>
                </a:rPr>
                <a:t>OCAML </a:t>
              </a: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38125" y="1508125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tx1"/>
                </a:solidFill>
              </a:rPr>
              <a:t>Fortran 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2997395" y="1223855"/>
            <a:ext cx="741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LLVM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3031952" y="2366963"/>
            <a:ext cx="741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FF"/>
                </a:solidFill>
              </a:rPr>
              <a:t>LLVM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36825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N</a:t>
            </a: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155577" y="2162175"/>
            <a:ext cx="1368426" cy="400050"/>
            <a:chOff x="98" y="1612"/>
            <a:chExt cx="862" cy="252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98" y="1612"/>
              <a:ext cx="6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tx1"/>
                  </a:solidFill>
                </a:rPr>
                <a:t>OpenCL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  <a:endCxn id="325635" idx="2"/>
          </p:cNvCxnSpPr>
          <p:nvPr/>
        </p:nvCxnSpPr>
        <p:spPr bwMode="auto">
          <a:xfrm flipV="1">
            <a:off x="2767013" y="1938338"/>
            <a:ext cx="792162" cy="7889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  <a:endCxn id="325635" idx="2"/>
          </p:cNvCxnSpPr>
          <p:nvPr/>
        </p:nvCxnSpPr>
        <p:spPr bwMode="auto">
          <a:xfrm>
            <a:off x="2767013" y="1411288"/>
            <a:ext cx="792162" cy="52705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55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52389" y="2536825"/>
            <a:ext cx="1101566" cy="47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b="1" i="0" dirty="0" smtClean="0">
                <a:solidFill>
                  <a:schemeClr val="tx1"/>
                </a:solidFill>
              </a:rPr>
              <a:t>Render-script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96" name="Line 6"/>
          <p:cNvSpPr>
            <a:spLocks noChangeShapeType="1"/>
          </p:cNvSpPr>
          <p:nvPr/>
        </p:nvSpPr>
        <p:spPr bwMode="auto">
          <a:xfrm>
            <a:off x="1116013" y="273955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715076" y="2522538"/>
            <a:ext cx="3814437" cy="4067175"/>
            <a:chOff x="3715076" y="2522538"/>
            <a:chExt cx="3814437" cy="4067175"/>
          </a:xfrm>
        </p:grpSpPr>
        <p:cxnSp>
          <p:nvCxnSpPr>
            <p:cNvPr id="79" name="AutoShape 38"/>
            <p:cNvCxnSpPr>
              <a:cxnSpLocks noChangeShapeType="1"/>
              <a:stCxn id="78" idx="0"/>
              <a:endCxn id="74" idx="4"/>
            </p:cNvCxnSpPr>
            <p:nvPr/>
          </p:nvCxnSpPr>
          <p:spPr bwMode="auto">
            <a:xfrm rot="16200000">
              <a:off x="5575300" y="4313238"/>
              <a:ext cx="373063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4" name="Oval 32"/>
            <p:cNvSpPr>
              <a:spLocks noChangeArrowheads="1"/>
            </p:cNvSpPr>
            <p:nvPr/>
          </p:nvSpPr>
          <p:spPr bwMode="auto">
            <a:xfrm>
              <a:off x="4892675" y="3395663"/>
              <a:ext cx="1739900" cy="715962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smtClean="0">
                  <a:solidFill>
                    <a:schemeClr val="tx1"/>
                  </a:solidFill>
                </a:rPr>
                <a:t>JIT</a:t>
              </a:r>
            </a:p>
            <a:p>
              <a:r>
                <a:rPr lang="en-US" b="1" i="0" dirty="0" smtClean="0">
                  <a:solidFill>
                    <a:schemeClr val="tx1"/>
                  </a:solidFill>
                </a:rPr>
                <a:t>Code-gen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AutoShape 34"/>
            <p:cNvCxnSpPr>
              <a:cxnSpLocks noChangeShapeType="1"/>
              <a:stCxn id="74" idx="5"/>
            </p:cNvCxnSpPr>
            <p:nvPr/>
          </p:nvCxnSpPr>
          <p:spPr bwMode="auto">
            <a:xfrm>
              <a:off x="6378575" y="4021138"/>
              <a:ext cx="1098550" cy="477837"/>
            </a:xfrm>
            <a:prstGeom prst="straightConnector1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4994275" y="4498976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9900CC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r"/>
              <a:r>
                <a:rPr lang="en-US" b="1" i="0">
                  <a:solidFill>
                    <a:schemeClr val="tx1"/>
                  </a:solidFill>
                </a:rPr>
                <a:t>Runtime</a:t>
              </a:r>
            </a:p>
            <a:p>
              <a:pPr algn="r"/>
              <a:r>
                <a:rPr lang="en-US" b="1" i="0">
                  <a:solidFill>
                    <a:schemeClr val="tx1"/>
                  </a:solidFill>
                </a:rPr>
                <a:t>Optimizer</a:t>
              </a:r>
            </a:p>
          </p:txBody>
        </p:sp>
        <p:cxnSp>
          <p:nvCxnSpPr>
            <p:cNvPr id="80" name="AutoShape 39"/>
            <p:cNvCxnSpPr>
              <a:cxnSpLocks noChangeShapeType="1"/>
              <a:stCxn id="78" idx="6"/>
            </p:cNvCxnSpPr>
            <p:nvPr/>
          </p:nvCxnSpPr>
          <p:spPr bwMode="auto">
            <a:xfrm>
              <a:off x="6530975" y="5082383"/>
              <a:ext cx="998538" cy="793"/>
            </a:xfrm>
            <a:prstGeom prst="straightConnector1">
              <a:avLst/>
            </a:prstGeom>
            <a:noFill/>
            <a:ln w="28575">
              <a:solidFill>
                <a:srgbClr val="669900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6579716" y="4465638"/>
              <a:ext cx="839142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i="0" dirty="0" smtClean="0">
                  <a:solidFill>
                    <a:srgbClr val="669900"/>
                  </a:solidFill>
                </a:rPr>
                <a:t>Profile</a:t>
              </a:r>
            </a:p>
            <a:p>
              <a:pPr>
                <a:lnSpc>
                  <a:spcPct val="80000"/>
                </a:lnSpc>
              </a:pPr>
              <a:r>
                <a:rPr lang="en-US" b="1" i="0" dirty="0" smtClean="0">
                  <a:solidFill>
                    <a:srgbClr val="669900"/>
                  </a:solidFill>
                </a:rPr>
                <a:t>info</a:t>
              </a:r>
              <a:endParaRPr lang="en-US" b="1" i="0" dirty="0">
                <a:solidFill>
                  <a:srgbClr val="669900"/>
                </a:solidFill>
              </a:endParaRPr>
            </a:p>
          </p:txBody>
        </p:sp>
        <p:cxnSp>
          <p:nvCxnSpPr>
            <p:cNvPr id="82" name="AutoShape 41"/>
            <p:cNvCxnSpPr>
              <a:cxnSpLocks noChangeShapeType="1"/>
              <a:endCxn id="78" idx="2"/>
            </p:cNvCxnSpPr>
            <p:nvPr/>
          </p:nvCxnSpPr>
          <p:spPr bwMode="auto">
            <a:xfrm>
              <a:off x="4457700" y="5082383"/>
              <a:ext cx="536575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41"/>
            <p:cNvCxnSpPr>
              <a:cxnSpLocks noChangeShapeType="1"/>
              <a:stCxn id="325667" idx="3"/>
              <a:endCxn id="74" idx="2"/>
            </p:cNvCxnSpPr>
            <p:nvPr/>
          </p:nvCxnSpPr>
          <p:spPr bwMode="auto">
            <a:xfrm flipV="1">
              <a:off x="4456785" y="3753644"/>
              <a:ext cx="435890" cy="33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6650296" y="5287521"/>
              <a:ext cx="5001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CC0000"/>
                  </a:solidFill>
                </a:rPr>
                <a:t>bin</a:t>
              </a:r>
              <a:endParaRPr lang="en-US" b="1" i="0" dirty="0">
                <a:solidFill>
                  <a:srgbClr val="CC0000"/>
                </a:solidFill>
              </a:endParaRPr>
            </a:p>
          </p:txBody>
        </p:sp>
        <p:sp>
          <p:nvSpPr>
            <p:cNvPr id="325667" name="Text Box 35"/>
            <p:cNvSpPr txBox="1">
              <a:spLocks noChangeArrowheads="1"/>
            </p:cNvSpPr>
            <p:nvPr/>
          </p:nvSpPr>
          <p:spPr bwMode="auto">
            <a:xfrm>
              <a:off x="3715076" y="3553622"/>
              <a:ext cx="741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0000FF"/>
                  </a:solidFill>
                </a:rPr>
                <a:t>LLVM</a:t>
              </a:r>
              <a:endParaRPr lang="en-US" b="1" i="0" dirty="0">
                <a:solidFill>
                  <a:srgbClr val="0000FF"/>
                </a:solidFill>
              </a:endParaRPr>
            </a:p>
          </p:txBody>
        </p:sp>
        <p:sp>
          <p:nvSpPr>
            <p:cNvPr id="325661" name="Oval 29"/>
            <p:cNvSpPr>
              <a:spLocks noChangeArrowheads="1"/>
            </p:cNvSpPr>
            <p:nvPr/>
          </p:nvSpPr>
          <p:spPr bwMode="auto">
            <a:xfrm>
              <a:off x="4994275" y="5873750"/>
              <a:ext cx="1728788" cy="715963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smtClean="0">
                  <a:solidFill>
                    <a:schemeClr val="tx1"/>
                  </a:solidFill>
                </a:rPr>
                <a:t>Install-time</a:t>
              </a:r>
              <a:endParaRPr lang="en-US" b="1" i="0" dirty="0">
                <a:solidFill>
                  <a:schemeClr val="tx1"/>
                </a:solidFill>
              </a:endParaRPr>
            </a:p>
            <a:p>
              <a:r>
                <a:rPr lang="en-US" b="1" i="0" dirty="0" smtClean="0">
                  <a:solidFill>
                    <a:schemeClr val="tx1"/>
                  </a:solidFill>
                </a:rPr>
                <a:t>Code-gen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cxnSp>
          <p:nvCxnSpPr>
            <p:cNvPr id="325662" name="AutoShape 30"/>
            <p:cNvCxnSpPr>
              <a:cxnSpLocks noChangeShapeType="1"/>
              <a:stCxn id="325635" idx="4"/>
              <a:endCxn id="325661" idx="2"/>
            </p:cNvCxnSpPr>
            <p:nvPr/>
          </p:nvCxnSpPr>
          <p:spPr bwMode="auto">
            <a:xfrm rot="16200000" flipH="1">
              <a:off x="2870994" y="4108451"/>
              <a:ext cx="3709194" cy="537368"/>
            </a:xfrm>
            <a:prstGeom prst="bentConnector2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5663" name="AutoShape 31"/>
            <p:cNvCxnSpPr>
              <a:cxnSpLocks noChangeShapeType="1"/>
              <a:stCxn id="325661" idx="7"/>
            </p:cNvCxnSpPr>
            <p:nvPr/>
          </p:nvCxnSpPr>
          <p:spPr bwMode="auto">
            <a:xfrm flipV="1">
              <a:off x="6470650" y="5429250"/>
              <a:ext cx="1030288" cy="534988"/>
            </a:xfrm>
            <a:prstGeom prst="straightConnector1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6740784" y="3821083"/>
              <a:ext cx="5001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CC0000"/>
                  </a:solidFill>
                </a:rPr>
                <a:t>bin</a:t>
              </a:r>
              <a:endParaRPr lang="en-US" b="1" i="0" dirty="0">
                <a:solidFill>
                  <a:srgbClr val="CC0000"/>
                </a:solidFill>
              </a:endParaRPr>
            </a:p>
          </p:txBody>
        </p:sp>
      </p:grp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5925681" y="1998711"/>
            <a:ext cx="741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LLVM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468120" y="6040540"/>
            <a:ext cx="288522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l"/>
            <a:r>
              <a:rPr lang="en-US" b="1" i="0" dirty="0" smtClean="0">
                <a:solidFill>
                  <a:schemeClr val="bg2">
                    <a:lumMod val="75000"/>
                  </a:schemeClr>
                </a:solidFill>
              </a:rPr>
              <a:t>Available at: 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llvm.org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b="1" i="0" dirty="0" smtClean="0">
                <a:solidFill>
                  <a:schemeClr val="bg2">
                    <a:lumMod val="75000"/>
                  </a:schemeClr>
                </a:solidFill>
              </a:rPr>
              <a:t>First release: October 2003</a:t>
            </a:r>
            <a:endParaRPr lang="en-US" b="1" i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 flipV="1">
            <a:off x="414338" y="3198570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5982404" y="2697695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6642523" y="3159360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7281034" y="1624073"/>
            <a:ext cx="1527620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Static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Code Gen</a:t>
            </a:r>
          </a:p>
        </p:txBody>
      </p:sp>
      <p:cxnSp>
        <p:nvCxnSpPr>
          <p:cNvPr id="65" name="AutoShape 30"/>
          <p:cNvCxnSpPr>
            <a:cxnSpLocks noChangeShapeType="1"/>
            <a:endCxn id="64" idx="2"/>
          </p:cNvCxnSpPr>
          <p:nvPr/>
        </p:nvCxnSpPr>
        <p:spPr bwMode="auto">
          <a:xfrm flipV="1">
            <a:off x="5352711" y="1982055"/>
            <a:ext cx="1928323" cy="79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64" idx="4"/>
          </p:cNvCxnSpPr>
          <p:nvPr/>
        </p:nvCxnSpPr>
        <p:spPr bwMode="auto">
          <a:xfrm>
            <a:off x="8044844" y="2340036"/>
            <a:ext cx="0" cy="2011302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8027583" y="3726596"/>
            <a:ext cx="5001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bin</a:t>
            </a:r>
            <a:endParaRPr lang="en-US" b="1" i="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Production Uses of LLVM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911340"/>
              </p:ext>
            </p:extLst>
          </p:nvPr>
        </p:nvGraphicFramePr>
        <p:xfrm>
          <a:off x="193830" y="1278320"/>
          <a:ext cx="734021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725"/>
                <a:gridCol w="1267365"/>
                <a:gridCol w="806505"/>
                <a:gridCol w="998530"/>
                <a:gridCol w="1420985"/>
                <a:gridCol w="7681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Compile-</a:t>
                      </a:r>
                    </a:p>
                    <a:p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Link-time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Install-time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Load/Run-time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Idle-time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Apple, Sony, Intel</a:t>
                      </a:r>
                      <a:r>
                        <a:rPr lang="is-I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compilers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Dynamic tools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(Apple)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tvOS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watchOS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iOS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/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MacOS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OpenGL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OpenCL SPIR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Renderscript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(Google)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PNaCl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534040" y="2084633"/>
            <a:ext cx="1492940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3830" y="3390595"/>
            <a:ext cx="883315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529185" y="2234528"/>
            <a:ext cx="1555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Static, native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compilers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u="sng" dirty="0" smtClean="0">
                <a:solidFill>
                  <a:srgbClr val="0000FF"/>
                </a:solidFill>
              </a:rPr>
              <a:t>not</a:t>
            </a:r>
            <a:r>
              <a:rPr lang="en-US" b="1" dirty="0" smtClean="0">
                <a:solidFill>
                  <a:srgbClr val="0000FF"/>
                </a:solidFill>
              </a:rPr>
              <a:t> VISC)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93830" y="6050196"/>
            <a:ext cx="883315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93830" y="2095566"/>
            <a:ext cx="883315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36425" y="4485334"/>
            <a:ext cx="1076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VISC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systems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020" y="3078507"/>
            <a:ext cx="7535390" cy="1656264"/>
          </a:xfrm>
          <a:prstGeom prst="rect">
            <a:avLst/>
          </a:prstGeom>
          <a:solidFill>
            <a:srgbClr val="E6E96E"/>
          </a:solidFill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2800" b="1" dirty="0" smtClean="0"/>
              <a:t>“</a:t>
            </a:r>
            <a:r>
              <a:rPr lang="en-US" sz="2800" dirty="0" smtClean="0"/>
              <a:t>For </a:t>
            </a:r>
            <a:r>
              <a:rPr lang="en-US" sz="2800" i="0" dirty="0" smtClean="0"/>
              <a:t>iOS</a:t>
            </a:r>
            <a:r>
              <a:rPr lang="en-US" sz="2800" dirty="0" smtClean="0"/>
              <a:t>™ apps</a:t>
            </a:r>
            <a:r>
              <a:rPr lang="en-US" sz="2800" dirty="0"/>
              <a:t>, </a:t>
            </a:r>
            <a:r>
              <a:rPr lang="en-US" sz="2800" dirty="0" err="1"/>
              <a:t>bitcode</a:t>
            </a:r>
            <a:r>
              <a:rPr lang="en-US" sz="2800" dirty="0"/>
              <a:t> is the default, but optional. </a:t>
            </a:r>
            <a:endParaRPr lang="en-US" sz="2800" dirty="0" smtClean="0"/>
          </a:p>
          <a:p>
            <a:pPr algn="l"/>
            <a:r>
              <a:rPr lang="en-US" sz="2800" dirty="0"/>
              <a:t> For </a:t>
            </a:r>
            <a:r>
              <a:rPr lang="en-US" sz="2800" i="0" dirty="0" err="1" smtClean="0"/>
              <a:t>watchOS</a:t>
            </a:r>
            <a:r>
              <a:rPr lang="en-US" sz="2800" dirty="0" smtClean="0"/>
              <a:t>™ </a:t>
            </a:r>
            <a:r>
              <a:rPr lang="en-US" sz="2800" dirty="0"/>
              <a:t>and </a:t>
            </a:r>
            <a:r>
              <a:rPr lang="en-US" sz="2800" i="0" dirty="0" err="1" smtClean="0"/>
              <a:t>tvOS</a:t>
            </a:r>
            <a:r>
              <a:rPr lang="en-US" sz="2800" dirty="0" smtClean="0"/>
              <a:t>™ apps</a:t>
            </a:r>
            <a:r>
              <a:rPr lang="en-US" sz="2800" dirty="0"/>
              <a:t>, </a:t>
            </a:r>
            <a:r>
              <a:rPr lang="en-US" sz="2800" dirty="0" err="1"/>
              <a:t>bitcode</a:t>
            </a:r>
            <a:r>
              <a:rPr lang="en-US" sz="2800" dirty="0"/>
              <a:t> is required</a:t>
            </a:r>
            <a:r>
              <a:rPr lang="en-US" sz="2800" dirty="0" smtClean="0"/>
              <a:t>.” 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   -- iOS App Distribution Guide, Apple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34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VISC Motivation</a:t>
            </a:r>
          </a:p>
          <a:p>
            <a:r>
              <a:rPr lang="en-US" dirty="0" smtClean="0"/>
              <a:t>Background: LLVM as a Virtual ISA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ALLVM:</a:t>
            </a:r>
            <a:r>
              <a:rPr lang="en-US" dirty="0" smtClean="0"/>
              <a:t> VISC from top to bottom and end-to-end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ALLVM Status</a:t>
            </a:r>
          </a:p>
          <a:p>
            <a:pPr lvl="1"/>
            <a:r>
              <a:rPr lang="en-US" b="1" dirty="0" smtClean="0">
                <a:solidFill>
                  <a:srgbClr val="0432FF"/>
                </a:solidFill>
              </a:rPr>
              <a:t>Early Results: </a:t>
            </a:r>
            <a:r>
              <a:rPr lang="en-US" dirty="0" smtClean="0"/>
              <a:t>VISC for Heterogeneous Parallel Systems </a:t>
            </a:r>
            <a:r>
              <a:rPr lang="en-US" b="1" dirty="0" smtClean="0">
                <a:solidFill>
                  <a:srgbClr val="0432FF"/>
                </a:solidFill>
              </a:rPr>
              <a:t>(HPVM)</a:t>
            </a:r>
            <a:endParaRPr lang="en-US" dirty="0" smtClean="0"/>
          </a:p>
          <a:p>
            <a:pPr lvl="1">
              <a:spcBef>
                <a:spcPts val="888"/>
              </a:spcBef>
            </a:pPr>
            <a:r>
              <a:rPr lang="en-US" dirty="0" smtClean="0"/>
              <a:t>Dynamic </a:t>
            </a:r>
            <a:r>
              <a:rPr lang="en-US" dirty="0" err="1" smtClean="0"/>
              <a:t>autovectorization</a:t>
            </a:r>
            <a:endParaRPr lang="en-US" dirty="0"/>
          </a:p>
          <a:p>
            <a:pPr lvl="1">
              <a:spcBef>
                <a:spcPts val="888"/>
              </a:spcBef>
            </a:pPr>
            <a:r>
              <a:rPr lang="en-US" dirty="0" err="1" smtClean="0"/>
              <a:t>Autotuning</a:t>
            </a:r>
            <a:endParaRPr lang="en-US" dirty="0"/>
          </a:p>
          <a:p>
            <a:pPr lvl="1">
              <a:spcBef>
                <a:spcPts val="888"/>
              </a:spcBef>
            </a:pPr>
            <a:r>
              <a:rPr lang="en-US" dirty="0"/>
              <a:t>Previous results: SVA?</a:t>
            </a:r>
          </a:p>
          <a:p>
            <a:pPr lvl="1">
              <a:spcBef>
                <a:spcPts val="888"/>
              </a:spcBef>
            </a:pPr>
            <a:r>
              <a:rPr lang="en-US" dirty="0"/>
              <a:t>Why could this be a bad idea? Reverse engineering. Weaker testing guarantees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Why Virtual ISAs? </a:t>
            </a:r>
            <a:r>
              <a:rPr lang="en-US" sz="2000" dirty="0" err="1" smtClean="0"/>
              <a:t>Hw</a:t>
            </a:r>
            <a:r>
              <a:rPr lang="en-US" sz="2000" dirty="0" smtClean="0"/>
              <a:t>, </a:t>
            </a:r>
            <a:r>
              <a:rPr lang="en-US" sz="2000" dirty="0" err="1" smtClean="0"/>
              <a:t>Sw</a:t>
            </a:r>
            <a:r>
              <a:rPr lang="en-US" sz="2000" dirty="0" smtClean="0"/>
              <a:t>, Security</a:t>
            </a:r>
          </a:p>
          <a:p>
            <a:pPr>
              <a:spcBef>
                <a:spcPts val="888"/>
              </a:spcBef>
            </a:pPr>
            <a:r>
              <a:rPr lang="en-US" sz="2000" dirty="0" smtClean="0"/>
              <a:t>ALLVM:</a:t>
            </a:r>
          </a:p>
          <a:p>
            <a:pPr lvl="1">
              <a:spcBef>
                <a:spcPts val="888"/>
              </a:spcBef>
            </a:pPr>
            <a:r>
              <a:rPr lang="en-US" sz="1600" dirty="0" smtClean="0"/>
              <a:t>What is it?  Userspace version.  Full-system version.</a:t>
            </a:r>
          </a:p>
          <a:p>
            <a:pPr lvl="1">
              <a:spcBef>
                <a:spcPts val="888"/>
              </a:spcBef>
            </a:pPr>
            <a:r>
              <a:rPr lang="en-US" sz="1600" dirty="0" smtClean="0"/>
              <a:t>What are the software goals? </a:t>
            </a:r>
            <a:r>
              <a:rPr lang="en-US" sz="1600" dirty="0" err="1" smtClean="0"/>
              <a:t>allexe</a:t>
            </a:r>
            <a:r>
              <a:rPr lang="en-US" sz="1600" dirty="0" smtClean="0"/>
              <a:t>. </a:t>
            </a:r>
            <a:r>
              <a:rPr lang="en-US" sz="1600" dirty="0" err="1" smtClean="0"/>
              <a:t>allee</a:t>
            </a:r>
            <a:r>
              <a:rPr lang="en-US" sz="1600" dirty="0" smtClean="0"/>
              <a:t>. </a:t>
            </a:r>
            <a:r>
              <a:rPr lang="en-US" sz="1600" dirty="0" err="1" smtClean="0"/>
              <a:t>allout</a:t>
            </a:r>
            <a:r>
              <a:rPr lang="en-US" sz="1600" dirty="0" smtClean="0"/>
              <a:t>. </a:t>
            </a:r>
            <a:r>
              <a:rPr lang="en-US" sz="1600" dirty="0" err="1" smtClean="0"/>
              <a:t>allgood</a:t>
            </a:r>
            <a:r>
              <a:rPr lang="en-US" sz="1600" dirty="0" smtClean="0"/>
              <a:t>! </a:t>
            </a:r>
            <a:r>
              <a:rPr lang="en-US" sz="1600" dirty="0"/>
              <a:t>b</a:t>
            </a:r>
            <a:r>
              <a:rPr lang="en-US" sz="1600" dirty="0" smtClean="0"/>
              <a:t>inaries.</a:t>
            </a:r>
          </a:p>
          <a:p>
            <a:pPr lvl="1">
              <a:spcBef>
                <a:spcPts val="888"/>
              </a:spcBef>
            </a:pPr>
            <a:r>
              <a:rPr lang="en-US" sz="1600" dirty="0" smtClean="0"/>
              <a:t>What are the research goals?  HPVM. </a:t>
            </a:r>
            <a:r>
              <a:rPr lang="en-US" sz="1600" dirty="0" err="1" smtClean="0"/>
              <a:t>Autotuning</a:t>
            </a:r>
            <a:r>
              <a:rPr lang="en-US" sz="1600" dirty="0" smtClean="0"/>
              <a:t>. </a:t>
            </a:r>
            <a:r>
              <a:rPr lang="en-US" sz="1600" dirty="0" err="1" smtClean="0"/>
              <a:t>Dyn</a:t>
            </a:r>
            <a:r>
              <a:rPr lang="en-US" sz="1600" dirty="0" smtClean="0"/>
              <a:t>. </a:t>
            </a:r>
            <a:r>
              <a:rPr lang="en-US" sz="1600" dirty="0" err="1" smtClean="0"/>
              <a:t>autovec</a:t>
            </a:r>
            <a:r>
              <a:rPr lang="en-US" sz="1600" dirty="0" smtClean="0"/>
              <a:t>. Auto debugging.</a:t>
            </a:r>
          </a:p>
          <a:p>
            <a:pPr lvl="1">
              <a:spcBef>
                <a:spcPts val="888"/>
              </a:spcBef>
            </a:pPr>
            <a:r>
              <a:rPr lang="en-US" sz="1600" dirty="0" smtClean="0"/>
              <a:t>Early results: HPVM</a:t>
            </a:r>
          </a:p>
          <a:p>
            <a:pPr lvl="1">
              <a:spcBef>
                <a:spcPts val="888"/>
              </a:spcBef>
            </a:pPr>
            <a:r>
              <a:rPr lang="en-US" sz="1600" dirty="0"/>
              <a:t>Early results: </a:t>
            </a:r>
            <a:r>
              <a:rPr lang="en-US" sz="1600" dirty="0" err="1" smtClean="0"/>
              <a:t>Dyn</a:t>
            </a:r>
            <a:r>
              <a:rPr lang="en-US" sz="1600" dirty="0" smtClean="0"/>
              <a:t>. </a:t>
            </a:r>
            <a:r>
              <a:rPr lang="en-US" sz="1600" dirty="0" err="1" smtClean="0"/>
              <a:t>autovec</a:t>
            </a:r>
            <a:endParaRPr lang="en-US" sz="1600" dirty="0"/>
          </a:p>
          <a:p>
            <a:pPr lvl="1">
              <a:spcBef>
                <a:spcPts val="888"/>
              </a:spcBef>
            </a:pPr>
            <a:r>
              <a:rPr lang="en-US" sz="1600" dirty="0" smtClean="0"/>
              <a:t>Early results: </a:t>
            </a:r>
            <a:r>
              <a:rPr lang="en-US" sz="1600" dirty="0" err="1" smtClean="0"/>
              <a:t>Autotuning</a:t>
            </a:r>
            <a:r>
              <a:rPr lang="en-US" sz="1600" dirty="0" smtClean="0"/>
              <a:t>?</a:t>
            </a:r>
          </a:p>
          <a:p>
            <a:pPr lvl="1">
              <a:spcBef>
                <a:spcPts val="888"/>
              </a:spcBef>
            </a:pPr>
            <a:r>
              <a:rPr lang="en-US" sz="1600" dirty="0" smtClean="0"/>
              <a:t>Previous results: SVA?</a:t>
            </a:r>
          </a:p>
          <a:p>
            <a:pPr lvl="1">
              <a:spcBef>
                <a:spcPts val="888"/>
              </a:spcBef>
            </a:pPr>
            <a:r>
              <a:rPr lang="en-US" sz="1600" dirty="0" smtClean="0"/>
              <a:t>Why could this be a bad idea? Reverse engineering. Weaker testing guarantees.</a:t>
            </a:r>
          </a:p>
          <a:p>
            <a:pPr lvl="1">
              <a:spcBef>
                <a:spcPts val="888"/>
              </a:spcBef>
            </a:pPr>
            <a:endParaRPr lang="en-US" sz="1600" dirty="0" smtClean="0"/>
          </a:p>
          <a:p>
            <a:pPr lvl="1">
              <a:spcBef>
                <a:spcPts val="888"/>
              </a:spcBef>
            </a:pPr>
            <a:endParaRPr lang="en-US" sz="1600" dirty="0"/>
          </a:p>
          <a:p>
            <a:pPr lvl="1">
              <a:spcBef>
                <a:spcPts val="888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533595" y="4350942"/>
            <a:ext cx="1843440" cy="1190554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OS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ALLVM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577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Represent “</a:t>
            </a:r>
            <a:r>
              <a:rPr lang="en-US" i="1" dirty="0" smtClean="0">
                <a:solidFill>
                  <a:srgbClr val="0432FF"/>
                </a:solidFill>
              </a:rPr>
              <a:t>all”</a:t>
            </a:r>
            <a:r>
              <a:rPr lang="en-US" dirty="0" smtClean="0">
                <a:solidFill>
                  <a:srgbClr val="0432FF"/>
                </a:solidFill>
              </a:rPr>
              <a:t> software components as Virtual ISA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45980" y="4350942"/>
            <a:ext cx="1843440" cy="1190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OS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923525" y="5541497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1345980" y="1931205"/>
            <a:ext cx="1843440" cy="1344176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Applications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45980" y="3890083"/>
            <a:ext cx="1843440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libc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45980" y="3275602"/>
            <a:ext cx="921720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ynamic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71522" y="3275602"/>
            <a:ext cx="921720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Static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111140" y="5541497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533595" y="1931205"/>
            <a:ext cx="1843440" cy="1344176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Applications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33595" y="3890083"/>
            <a:ext cx="1843440" cy="460859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libc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33595" y="3275602"/>
            <a:ext cx="921720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ynamic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62959" y="3275602"/>
            <a:ext cx="914076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Static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610405" y="4504451"/>
            <a:ext cx="1228960" cy="6528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Device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drivers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33595" y="5310846"/>
            <a:ext cx="652885" cy="23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Boot loader</a:t>
            </a:r>
            <a:endParaRPr kumimoji="0" lang="en-US" sz="9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0014" y="581011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Userspace only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64090" y="5810110"/>
            <a:ext cx="242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OS </a:t>
            </a:r>
            <a:r>
              <a:rPr lang="en-US" sz="2400" b="1" u="sng" smtClean="0"/>
              <a:t>and</a:t>
            </a:r>
            <a:r>
              <a:rPr lang="en-US" sz="2400" b="1" smtClean="0"/>
              <a:t> Userspace</a:t>
            </a:r>
            <a:endParaRPr lang="en-US" sz="2400" b="1" dirty="0"/>
          </a:p>
        </p:txBody>
      </p:sp>
      <p:sp>
        <p:nvSpPr>
          <p:cNvPr id="26" name="Snip Single Corner Rectangle 25"/>
          <p:cNvSpPr/>
          <p:nvPr/>
        </p:nvSpPr>
        <p:spPr bwMode="auto">
          <a:xfrm>
            <a:off x="6837895" y="2542499"/>
            <a:ext cx="576075" cy="23043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84338" y="2427713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Native ISA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 bwMode="auto">
          <a:xfrm>
            <a:off x="6837895" y="2115628"/>
            <a:ext cx="576075" cy="230430"/>
          </a:xfrm>
          <a:prstGeom prst="snip1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4338" y="2000842"/>
            <a:ext cx="117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Virtual ISA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111140" y="4350942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923525" y="4350942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ALLVM </a:t>
            </a:r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577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All tools themselves shipped in .</a:t>
            </a:r>
            <a:r>
              <a:rPr lang="en-US" dirty="0" err="1" smtClean="0">
                <a:solidFill>
                  <a:srgbClr val="0432FF"/>
                </a:solidFill>
              </a:rPr>
              <a:t>allexe</a:t>
            </a:r>
            <a:r>
              <a:rPr lang="en-US" dirty="0" smtClean="0">
                <a:solidFill>
                  <a:srgbClr val="0432FF"/>
                </a:solidFill>
              </a:rPr>
              <a:t> format!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3573464" y="2069214"/>
            <a:ext cx="1315560" cy="1168400"/>
          </a:xfrm>
          <a:prstGeom prst="ellipse">
            <a:avLst/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IP Optimizer</a:t>
            </a: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1512888" y="1916814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Clang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116013" y="2105726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1116013" y="2467676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20675" y="1842201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074205" y="2030360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3074205" y="3006545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1511300" y="3251901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Clang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1128715" y="3085214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" name="AutoShape 21"/>
          <p:cNvCxnSpPr>
            <a:cxnSpLocks noChangeShapeType="1"/>
          </p:cNvCxnSpPr>
          <p:nvPr/>
        </p:nvCxnSpPr>
        <p:spPr bwMode="auto">
          <a:xfrm flipV="1">
            <a:off x="2767013" y="2653414"/>
            <a:ext cx="792162" cy="7889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AutoShape 22"/>
          <p:cNvCxnSpPr>
            <a:cxnSpLocks noChangeShapeType="1"/>
          </p:cNvCxnSpPr>
          <p:nvPr/>
        </p:nvCxnSpPr>
        <p:spPr bwMode="auto">
          <a:xfrm>
            <a:off x="2767013" y="2126364"/>
            <a:ext cx="792162" cy="52705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23"/>
          <p:cNvSpPr txBox="1">
            <a:spLocks noChangeArrowheads="1"/>
          </p:cNvSpPr>
          <p:nvPr/>
        </p:nvSpPr>
        <p:spPr bwMode="auto">
          <a:xfrm rot="5400000">
            <a:off x="1936751" y="2574038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116013" y="3454631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861054" y="2713787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flipV="1">
            <a:off x="414338" y="3913646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393821" y="3412771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5313312" y="2290582"/>
            <a:ext cx="1527620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smtClean="0">
                <a:solidFill>
                  <a:schemeClr val="tx1"/>
                </a:solidFill>
              </a:rPr>
              <a:t>bc2allvm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0" idx="6"/>
            <a:endCxn id="49" idx="2"/>
          </p:cNvCxnSpPr>
          <p:nvPr/>
        </p:nvCxnSpPr>
        <p:spPr bwMode="auto">
          <a:xfrm flipV="1">
            <a:off x="4889024" y="2648564"/>
            <a:ext cx="424288" cy="4850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6084913" y="3892113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stCxn id="80" idx="4"/>
            <a:endCxn id="56" idx="0"/>
          </p:cNvCxnSpPr>
          <p:nvPr/>
        </p:nvCxnSpPr>
        <p:spPr bwMode="auto">
          <a:xfrm>
            <a:off x="8078472" y="3006545"/>
            <a:ext cx="0" cy="2210779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8" name="Group 97"/>
          <p:cNvGrpSpPr/>
          <p:nvPr/>
        </p:nvGrpSpPr>
        <p:grpSpPr>
          <a:xfrm>
            <a:off x="6130701" y="4196963"/>
            <a:ext cx="2875894" cy="2408738"/>
            <a:chOff x="6130701" y="4196963"/>
            <a:chExt cx="2875894" cy="2408738"/>
          </a:xfrm>
        </p:grpSpPr>
        <p:sp>
          <p:nvSpPr>
            <p:cNvPr id="56" name="Oval 29"/>
            <p:cNvSpPr>
              <a:spLocks noChangeArrowheads="1"/>
            </p:cNvSpPr>
            <p:nvPr/>
          </p:nvSpPr>
          <p:spPr bwMode="auto">
            <a:xfrm>
              <a:off x="7150349" y="5217324"/>
              <a:ext cx="1856246" cy="869983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smtClean="0">
                  <a:solidFill>
                    <a:schemeClr val="tx1"/>
                  </a:solidFill>
                </a:rPr>
                <a:t>alley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</a:rPr>
                <a:t>Execution engine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7272073" y="4196963"/>
              <a:ext cx="8281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 smtClean="0">
                  <a:solidFill>
                    <a:srgbClr val="0000FF"/>
                  </a:solidFill>
                </a:rPr>
                <a:t>.</a:t>
              </a:r>
              <a:r>
                <a:rPr lang="en-US" b="1" i="0" dirty="0" err="1" smtClean="0">
                  <a:solidFill>
                    <a:srgbClr val="0000FF"/>
                  </a:solidFill>
                </a:rPr>
                <a:t>allexe</a:t>
              </a:r>
              <a:endParaRPr lang="en-US" b="1" i="0" dirty="0">
                <a:solidFill>
                  <a:srgbClr val="0000FF"/>
                </a:solidFill>
              </a:endParaRPr>
            </a:p>
          </p:txBody>
        </p:sp>
        <p:sp>
          <p:nvSpPr>
            <p:cNvPr id="74" name="computr3"/>
            <p:cNvSpPr>
              <a:spLocks noEditPoints="1" noChangeArrowheads="1"/>
            </p:cNvSpPr>
            <p:nvPr/>
          </p:nvSpPr>
          <p:spPr bwMode="auto">
            <a:xfrm>
              <a:off x="6130701" y="5714172"/>
              <a:ext cx="1095670" cy="891529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21978" y="4155181"/>
            <a:ext cx="6156494" cy="2030980"/>
            <a:chOff x="1921978" y="4155181"/>
            <a:chExt cx="6156494" cy="2030980"/>
          </a:xfrm>
        </p:grpSpPr>
        <p:sp>
          <p:nvSpPr>
            <p:cNvPr id="60" name="Can 59"/>
            <p:cNvSpPr/>
            <p:nvPr/>
          </p:nvSpPr>
          <p:spPr bwMode="auto">
            <a:xfrm>
              <a:off x="1921978" y="5170920"/>
              <a:ext cx="1690070" cy="1015241"/>
            </a:xfrm>
            <a:prstGeom prst="can">
              <a:avLst/>
            </a:prstGeom>
            <a:solidFill>
              <a:srgbClr val="FFCB99"/>
            </a:solidFill>
            <a:ln w="28575" cap="flat" cmpd="sng" algn="ctr">
              <a:solidFill>
                <a:srgbClr val="FFCE0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rPr>
                <a:t>Native object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</a:rPr>
                <a:t>code </a:t>
              </a:r>
              <a:r>
                <a:rPr lang="en-US" b="1" dirty="0" smtClean="0">
                  <a:solidFill>
                    <a:schemeClr val="tx1"/>
                  </a:solidFill>
                </a:rPr>
                <a:t>cache</a:t>
              </a: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4360459" y="4155181"/>
              <a:ext cx="1856246" cy="869983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err="1" smtClean="0">
                  <a:solidFill>
                    <a:schemeClr val="tx1"/>
                  </a:solidFill>
                </a:rPr>
                <a:t>allout</a:t>
              </a:r>
              <a:endParaRPr lang="en-US" b="1" i="0" dirty="0" smtClean="0">
                <a:solidFill>
                  <a:schemeClr val="tx1"/>
                </a:solidFill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</a:rPr>
                <a:t>AOT opt + code gen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>
              <a:endCxn id="63" idx="6"/>
            </p:cNvCxnSpPr>
            <p:nvPr/>
          </p:nvCxnSpPr>
          <p:spPr bwMode="auto">
            <a:xfrm flipH="1">
              <a:off x="6216705" y="4590173"/>
              <a:ext cx="1861767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Elbow Connector 66"/>
            <p:cNvCxnSpPr>
              <a:stCxn id="63" idx="2"/>
              <a:endCxn id="60" idx="1"/>
            </p:cNvCxnSpPr>
            <p:nvPr/>
          </p:nvCxnSpPr>
          <p:spPr bwMode="auto">
            <a:xfrm rot="10800000" flipV="1">
              <a:off x="2767013" y="4590172"/>
              <a:ext cx="1593446" cy="580747"/>
            </a:xfrm>
            <a:prstGeom prst="bent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60" idx="4"/>
              <a:endCxn id="56" idx="2"/>
            </p:cNvCxnSpPr>
            <p:nvPr/>
          </p:nvCxnSpPr>
          <p:spPr bwMode="auto">
            <a:xfrm flipV="1">
              <a:off x="3612048" y="5652316"/>
              <a:ext cx="3538301" cy="2622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2953380" y="4192787"/>
              <a:ext cx="4988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FF0000"/>
                  </a:solidFill>
                </a:rPr>
                <a:t>bin</a:t>
              </a:r>
              <a:endParaRPr lang="en-US" b="1" i="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4572000" y="5262614"/>
              <a:ext cx="4988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FF0000"/>
                  </a:solidFill>
                </a:rPr>
                <a:t>bin</a:t>
              </a:r>
              <a:endParaRPr lang="en-US" b="1" i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314662" y="2290582"/>
            <a:ext cx="1527620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err="1" smtClean="0">
                <a:solidFill>
                  <a:schemeClr val="tx1"/>
                </a:solidFill>
              </a:rPr>
              <a:t>alltogether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0" idx="2"/>
          </p:cNvCxnSpPr>
          <p:nvPr/>
        </p:nvCxnSpPr>
        <p:spPr bwMode="auto">
          <a:xfrm flipV="1">
            <a:off x="6892457" y="2648564"/>
            <a:ext cx="422205" cy="4850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6678536" y="2713787"/>
            <a:ext cx="8281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allexe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20675" y="3262555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272073" y="3080905"/>
            <a:ext cx="8281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allexe</a:t>
            </a:r>
            <a:endParaRPr lang="en-US" b="1" i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ALLVM: Statement of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0" y="1143000"/>
            <a:ext cx="8602720" cy="5334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Universal:</a:t>
            </a:r>
            <a:r>
              <a:rPr lang="en-US" dirty="0" smtClean="0"/>
              <a:t> OS in which all code is represented as LLVM IR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Full-system:</a:t>
            </a:r>
            <a:r>
              <a:rPr lang="en-US" dirty="0" smtClean="0"/>
              <a:t> Enable full-system </a:t>
            </a:r>
            <a:r>
              <a:rPr lang="en-US" dirty="0"/>
              <a:t>analysis and </a:t>
            </a:r>
            <a:r>
              <a:rPr lang="en-US" dirty="0" smtClean="0"/>
              <a:t>transformation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Single external interface:</a:t>
            </a:r>
            <a:r>
              <a:rPr lang="en-US" dirty="0" smtClean="0"/>
              <a:t> “</a:t>
            </a:r>
            <a:r>
              <a:rPr lang="en-US" dirty="0" err="1" smtClean="0"/>
              <a:t>libnone</a:t>
            </a:r>
            <a:r>
              <a:rPr lang="en-US" dirty="0" smtClean="0"/>
              <a:t>” (essentially </a:t>
            </a:r>
            <a:r>
              <a:rPr lang="en-US" dirty="0" err="1" smtClean="0"/>
              <a:t>libc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AOT translation:</a:t>
            </a:r>
            <a:r>
              <a:rPr lang="en-US" dirty="0" smtClean="0"/>
              <a:t> essential for performance (but transparent)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JIT optional:</a:t>
            </a:r>
            <a:r>
              <a:rPr lang="en-US" dirty="0" smtClean="0"/>
              <a:t> dynamic opt. is opportunity, not necessity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Self-contained format:</a:t>
            </a:r>
            <a:r>
              <a:rPr lang="en-US" dirty="0" smtClean="0"/>
              <a:t> DLL paths; linker semantics; target info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Useful and real:</a:t>
            </a:r>
            <a:r>
              <a:rPr lang="en-US" dirty="0" smtClean="0"/>
              <a:t> Linux </a:t>
            </a:r>
            <a:r>
              <a:rPr lang="en-US" dirty="0"/>
              <a:t>(</a:t>
            </a:r>
            <a:r>
              <a:rPr lang="en-US" dirty="0" err="1"/>
              <a:t>NixOS</a:t>
            </a:r>
            <a:r>
              <a:rPr lang="en-US" dirty="0" smtClean="0"/>
              <a:t>); FreeBSD </a:t>
            </a:r>
            <a:r>
              <a:rPr lang="en-US" dirty="0"/>
              <a:t>port underway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allexe</a:t>
            </a:r>
            <a:r>
              <a:rPr lang="en-US" dirty="0" smtClean="0"/>
              <a:t>: ALLVM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0" y="1143000"/>
            <a:ext cx="8602720" cy="5334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Zip archive of </a:t>
            </a:r>
            <a:r>
              <a:rPr lang="en-US" dirty="0" err="1" smtClean="0">
                <a:solidFill>
                  <a:srgbClr val="0432FF"/>
                </a:solidFill>
              </a:rPr>
              <a:t>bitcode</a:t>
            </a:r>
            <a:r>
              <a:rPr lang="en-US" dirty="0" smtClean="0">
                <a:solidFill>
                  <a:srgbClr val="0432FF"/>
                </a:solidFill>
              </a:rPr>
              <a:t> components + metadata</a:t>
            </a:r>
          </a:p>
          <a:p>
            <a:r>
              <a:rPr lang="en-US" dirty="0" smtClean="0"/>
              <a:t>Based on LLVM IR (</a:t>
            </a:r>
            <a:r>
              <a:rPr lang="en-US" dirty="0" err="1" smtClean="0"/>
              <a:t>bitcode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main.bc</a:t>
            </a:r>
            <a:r>
              <a:rPr lang="en-US" dirty="0" smtClean="0"/>
              <a:t>: Default entry point (optional)</a:t>
            </a:r>
          </a:p>
          <a:p>
            <a:r>
              <a:rPr lang="en-US" i="1" dirty="0" smtClean="0"/>
              <a:t>All </a:t>
            </a:r>
            <a:r>
              <a:rPr lang="en-US" dirty="0" smtClean="0"/>
              <a:t>libraries </a:t>
            </a:r>
            <a:r>
              <a:rPr lang="en-US" dirty="0"/>
              <a:t>included or indirectly referenced</a:t>
            </a:r>
          </a:p>
          <a:p>
            <a:r>
              <a:rPr lang="en-US" dirty="0" smtClean="0"/>
              <a:t>Fully self-contained</a:t>
            </a:r>
            <a:r>
              <a:rPr lang="en-US" baseline="30000" dirty="0"/>
              <a:t> </a:t>
            </a:r>
            <a:r>
              <a:rPr lang="en-US" baseline="30000" dirty="0" smtClean="0"/>
              <a:t>❡</a:t>
            </a:r>
            <a:r>
              <a:rPr lang="en-US" dirty="0" smtClean="0"/>
              <a:t>: specifies everything </a:t>
            </a:r>
            <a:r>
              <a:rPr lang="en-US" dirty="0"/>
              <a:t>needed to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Target parameter info, ABI choices, etc.</a:t>
            </a:r>
          </a:p>
          <a:p>
            <a:pPr lvl="1"/>
            <a:r>
              <a:rPr lang="en-US" dirty="0" smtClean="0"/>
              <a:t>Explicit </a:t>
            </a:r>
            <a:r>
              <a:rPr lang="en-US" dirty="0"/>
              <a:t>dependencies </a:t>
            </a:r>
            <a:r>
              <a:rPr lang="en-US" dirty="0" smtClean="0"/>
              <a:t>only: no “DLL hell”</a:t>
            </a:r>
          </a:p>
          <a:p>
            <a:pPr lvl="1"/>
            <a:r>
              <a:rPr lang="en-US" dirty="0" smtClean="0"/>
              <a:t>No unspecified build system choices</a:t>
            </a:r>
            <a:r>
              <a:rPr lang="en-US" sz="2000" baseline="30000" dirty="0" smtClean="0"/>
              <a:t>❡</a:t>
            </a:r>
            <a:r>
              <a:rPr lang="en-US" dirty="0" smtClean="0"/>
              <a:t> or linker semantics</a:t>
            </a:r>
          </a:p>
          <a:p>
            <a:pPr marL="0" indent="0">
              <a:buNone/>
            </a:pPr>
            <a:r>
              <a:rPr lang="en-US" sz="2000" baseline="30000" dirty="0">
                <a:solidFill>
                  <a:srgbClr val="FFCE02"/>
                </a:solidFill>
              </a:rPr>
              <a:t>❡ </a:t>
            </a:r>
            <a:r>
              <a:rPr lang="en-US" sz="2400" i="1" dirty="0" smtClean="0">
                <a:solidFill>
                  <a:srgbClr val="FFCE02"/>
                </a:solidFill>
              </a:rPr>
              <a:t>Under investigation</a:t>
            </a:r>
            <a:endParaRPr lang="en-US" sz="2000" i="1" dirty="0" smtClean="0">
              <a:solidFill>
                <a:srgbClr val="FFCE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ALLVM </a:t>
            </a:r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All except </a:t>
            </a:r>
            <a:r>
              <a:rPr lang="en-US" i="1" dirty="0" err="1" smtClean="0"/>
              <a:t>libnone</a:t>
            </a:r>
            <a:r>
              <a:rPr lang="en-US" dirty="0" smtClean="0"/>
              <a:t> represented </a:t>
            </a:r>
            <a:r>
              <a:rPr lang="en-US" dirty="0"/>
              <a:t>in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allexe</a:t>
            </a:r>
            <a:r>
              <a:rPr lang="en-US" dirty="0" smtClean="0"/>
              <a:t> format!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Front-end, libs:</a:t>
            </a:r>
            <a:r>
              <a:rPr lang="en-US" dirty="0" smtClean="0"/>
              <a:t> clang</a:t>
            </a:r>
            <a:r>
              <a:rPr lang="en-US" dirty="0"/>
              <a:t>, </a:t>
            </a:r>
            <a:r>
              <a:rPr lang="en-US" dirty="0" err="1"/>
              <a:t>libc</a:t>
            </a:r>
            <a:r>
              <a:rPr lang="en-US" dirty="0"/>
              <a:t>++, </a:t>
            </a:r>
            <a:r>
              <a:rPr lang="en-US" dirty="0" err="1"/>
              <a:t>libc</a:t>
            </a:r>
            <a:r>
              <a:rPr lang="en-US" dirty="0"/>
              <a:t>++</a:t>
            </a:r>
            <a:r>
              <a:rPr lang="en-US" dirty="0" err="1"/>
              <a:t>abi</a:t>
            </a:r>
            <a:r>
              <a:rPr lang="en-US" dirty="0"/>
              <a:t>, </a:t>
            </a:r>
            <a:r>
              <a:rPr lang="en-US" dirty="0" err="1"/>
              <a:t>libunwind</a:t>
            </a:r>
            <a:endParaRPr lang="en-US" dirty="0"/>
          </a:p>
          <a:p>
            <a:r>
              <a:rPr lang="en-US" dirty="0" smtClean="0">
                <a:solidFill>
                  <a:srgbClr val="0432FF"/>
                </a:solidFill>
              </a:rPr>
              <a:t>bc2allvm: </a:t>
            </a:r>
            <a:r>
              <a:rPr lang="en-US" dirty="0" smtClean="0"/>
              <a:t>wrap </a:t>
            </a:r>
            <a:r>
              <a:rPr lang="en-US" dirty="0" err="1" smtClean="0"/>
              <a:t>bitcode</a:t>
            </a:r>
            <a:r>
              <a:rPr lang="en-US" dirty="0" smtClean="0"/>
              <a:t> file(s) into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allexe</a:t>
            </a:r>
            <a:r>
              <a:rPr lang="en-US" dirty="0" smtClean="0"/>
              <a:t> format</a:t>
            </a:r>
            <a:endParaRPr lang="en-US" dirty="0" smtClean="0">
              <a:solidFill>
                <a:srgbClr val="0432FF"/>
              </a:solidFill>
            </a:endParaRPr>
          </a:p>
          <a:p>
            <a:r>
              <a:rPr lang="en-US" dirty="0" err="1" smtClean="0">
                <a:solidFill>
                  <a:srgbClr val="0432FF"/>
                </a:solidFill>
              </a:rPr>
              <a:t>alltogether</a:t>
            </a:r>
            <a:r>
              <a:rPr lang="en-US" dirty="0" smtClean="0">
                <a:solidFill>
                  <a:srgbClr val="0432FF"/>
                </a:solidFill>
              </a:rPr>
              <a:t>: </a:t>
            </a:r>
            <a:r>
              <a:rPr lang="en-US" dirty="0" smtClean="0"/>
              <a:t>linker to resolve external name references</a:t>
            </a:r>
            <a:endParaRPr lang="en-US" dirty="0" smtClean="0">
              <a:solidFill>
                <a:srgbClr val="0432FF"/>
              </a:solidFill>
            </a:endParaRPr>
          </a:p>
          <a:p>
            <a:r>
              <a:rPr lang="en-US" dirty="0" err="1" smtClean="0">
                <a:solidFill>
                  <a:srgbClr val="0432FF"/>
                </a:solidFill>
              </a:rPr>
              <a:t>libnone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musl</a:t>
            </a:r>
            <a:r>
              <a:rPr lang="en-US" dirty="0" smtClean="0"/>
              <a:t> </a:t>
            </a:r>
            <a:r>
              <a:rPr lang="en-US" dirty="0" err="1"/>
              <a:t>libc</a:t>
            </a:r>
            <a:r>
              <a:rPr lang="en-US" dirty="0"/>
              <a:t> for simplicity and analyzability</a:t>
            </a:r>
          </a:p>
          <a:p>
            <a:r>
              <a:rPr lang="en-US" dirty="0" err="1" smtClean="0">
                <a:solidFill>
                  <a:srgbClr val="0432FF"/>
                </a:solidFill>
              </a:rPr>
              <a:t>allout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  <a:r>
              <a:rPr lang="en-US" dirty="0" smtClean="0"/>
              <a:t> AOT optimizer and code generator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alley:</a:t>
            </a:r>
            <a:r>
              <a:rPr lang="en-US" dirty="0" smtClean="0"/>
              <a:t> execution engine with optional JIT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Native code cache: </a:t>
            </a:r>
            <a:r>
              <a:rPr lang="en-US" dirty="0" smtClean="0"/>
              <a:t>transparently used by </a:t>
            </a:r>
            <a:r>
              <a:rPr lang="en-US" dirty="0" err="1" smtClean="0"/>
              <a:t>allout</a:t>
            </a:r>
            <a:r>
              <a:rPr lang="en-US" dirty="0" smtClean="0"/>
              <a:t>, alley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8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ALLVM Usable: 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Users: How to “use” ALLVM?</a:t>
            </a:r>
          </a:p>
          <a:p>
            <a:pPr lvl="1"/>
            <a:r>
              <a:rPr lang="en-US" dirty="0" smtClean="0"/>
              <a:t>Install the OS</a:t>
            </a:r>
          </a:p>
          <a:p>
            <a:pPr lvl="1"/>
            <a:r>
              <a:rPr lang="en-US" dirty="0" smtClean="0"/>
              <a:t>Install/update software</a:t>
            </a:r>
          </a:p>
          <a:p>
            <a:pPr lvl="1"/>
            <a:r>
              <a:rPr lang="en-US" dirty="0" smtClean="0"/>
              <a:t>Issue requests for analysis/transformation</a:t>
            </a:r>
          </a:p>
          <a:p>
            <a:r>
              <a:rPr lang="en-US" dirty="0" smtClean="0"/>
              <a:t>Developers/Distributors: How does software get into ALLVM?</a:t>
            </a:r>
          </a:p>
          <a:p>
            <a:pPr lvl="1"/>
            <a:r>
              <a:rPr lang="en-US" dirty="0" smtClean="0"/>
              <a:t>How to represent software (that wasn’t written with ALLVM in mind)</a:t>
            </a:r>
          </a:p>
          <a:p>
            <a:pPr lvl="1"/>
            <a:r>
              <a:rPr lang="en-US" dirty="0" smtClean="0"/>
              <a:t>How to build software into this format</a:t>
            </a:r>
          </a:p>
          <a:p>
            <a:pPr lvl="2"/>
            <a:r>
              <a:rPr lang="en-US" dirty="0" smtClean="0"/>
              <a:t>Handling build systems reasonably</a:t>
            </a:r>
          </a:p>
          <a:p>
            <a:pPr lvl="1"/>
            <a:r>
              <a:rPr lang="en-US" dirty="0" smtClean="0"/>
              <a:t>Automatic transparent building of “most” software</a:t>
            </a:r>
          </a:p>
          <a:p>
            <a:r>
              <a:rPr lang="en-US" dirty="0" smtClean="0"/>
              <a:t>Researchers: How to write analysis and transforms for ALLVM?</a:t>
            </a:r>
          </a:p>
          <a:p>
            <a:r>
              <a:rPr lang="en-US" dirty="0" smtClean="0"/>
              <a:t>Without solving these, ALLVM is just a toy</a:t>
            </a:r>
          </a:p>
        </p:txBody>
      </p:sp>
    </p:spTree>
    <p:extLst>
      <p:ext uri="{BB962C8B-B14F-4D97-AF65-F5344CB8AC3E}">
        <p14:creationId xmlns:p14="http://schemas.microsoft.com/office/powerpoint/2010/main" val="323520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501070" y="1620837"/>
            <a:ext cx="8026645" cy="230742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879993" y="1108501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786672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60" name="computr3"/>
          <p:cNvSpPr>
            <a:spLocks noEditPoints="1" noChangeArrowheads="1"/>
          </p:cNvSpPr>
          <p:nvPr/>
        </p:nvSpPr>
        <p:spPr bwMode="auto">
          <a:xfrm>
            <a:off x="7529513" y="435133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57700" y="2378075"/>
            <a:ext cx="4666411" cy="1973263"/>
            <a:chOff x="4457700" y="2378075"/>
            <a:chExt cx="4666411" cy="1973263"/>
          </a:xfrm>
        </p:grpSpPr>
        <p:sp>
          <p:nvSpPr>
            <p:cNvPr id="325675" name="Oval 43"/>
            <p:cNvSpPr>
              <a:spLocks noChangeArrowheads="1"/>
            </p:cNvSpPr>
            <p:nvPr/>
          </p:nvSpPr>
          <p:spPr bwMode="auto">
            <a:xfrm>
              <a:off x="6300788" y="2378075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9900CC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i="0" dirty="0">
                  <a:solidFill>
                    <a:schemeClr val="tx1"/>
                  </a:solidFill>
                </a:rPr>
                <a:t>Idle-time</a:t>
              </a:r>
            </a:p>
            <a:p>
              <a:r>
                <a:rPr lang="en-US" b="1" i="0" dirty="0" err="1">
                  <a:solidFill>
                    <a:schemeClr val="tx1"/>
                  </a:solidFill>
                </a:rPr>
                <a:t>Reoptimizer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8027988" y="3467100"/>
              <a:ext cx="1096123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b="1" i="0" dirty="0" smtClean="0">
                  <a:solidFill>
                    <a:srgbClr val="669900"/>
                  </a:solidFill>
                </a:rPr>
                <a:t>End-user</a:t>
              </a:r>
            </a:p>
            <a:p>
              <a:pPr algn="l">
                <a:lnSpc>
                  <a:spcPct val="80000"/>
                </a:lnSpc>
              </a:pPr>
              <a:r>
                <a:rPr lang="en-US" b="1" i="0" dirty="0">
                  <a:solidFill>
                    <a:srgbClr val="669900"/>
                  </a:solidFill>
                </a:rPr>
                <a:t>p</a:t>
              </a:r>
              <a:r>
                <a:rPr lang="en-US" b="1" i="0" dirty="0" smtClean="0">
                  <a:solidFill>
                    <a:srgbClr val="669900"/>
                  </a:solidFill>
                </a:rPr>
                <a:t>rofiles</a:t>
              </a:r>
              <a:endParaRPr lang="en-US" b="1" i="0" dirty="0">
                <a:solidFill>
                  <a:srgbClr val="669900"/>
                </a:solidFill>
              </a:endParaRPr>
            </a:p>
          </p:txBody>
        </p:sp>
        <p:cxnSp>
          <p:nvCxnSpPr>
            <p:cNvPr id="325677" name="AutoShape 45"/>
            <p:cNvCxnSpPr>
              <a:cxnSpLocks noChangeShapeType="1"/>
              <a:stCxn id="325660" idx="1"/>
              <a:endCxn id="325675" idx="5"/>
            </p:cNvCxnSpPr>
            <p:nvPr/>
          </p:nvCxnSpPr>
          <p:spPr bwMode="auto">
            <a:xfrm flipH="1" flipV="1">
              <a:off x="7612063" y="3373438"/>
              <a:ext cx="671513" cy="977900"/>
            </a:xfrm>
            <a:prstGeom prst="straightConnector1">
              <a:avLst/>
            </a:prstGeom>
            <a:noFill/>
            <a:ln w="28575">
              <a:solidFill>
                <a:srgbClr val="66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5678" name="AutoShape 46"/>
            <p:cNvCxnSpPr>
              <a:cxnSpLocks noChangeShapeType="1"/>
              <a:stCxn id="325675" idx="2"/>
            </p:cNvCxnSpPr>
            <p:nvPr/>
          </p:nvCxnSpPr>
          <p:spPr bwMode="auto">
            <a:xfrm flipH="1">
              <a:off x="4457700" y="2962275"/>
              <a:ext cx="1843088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Instruction </a:t>
            </a:r>
            <a:r>
              <a:rPr lang="en-US" dirty="0" smtClean="0"/>
              <a:t>Set Computing</a:t>
            </a:r>
            <a:endParaRPr lang="en-US" dirty="0"/>
          </a:p>
        </p:txBody>
      </p:sp>
      <p:sp>
        <p:nvSpPr>
          <p:cNvPr id="325667" name="Text Box 35"/>
          <p:cNvSpPr txBox="1">
            <a:spLocks noChangeArrowheads="1"/>
          </p:cNvSpPr>
          <p:nvPr/>
        </p:nvSpPr>
        <p:spPr bwMode="auto">
          <a:xfrm>
            <a:off x="3611875" y="3443243"/>
            <a:ext cx="835510" cy="64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FF"/>
                </a:solidFill>
              </a:rPr>
              <a:t>Virtual</a:t>
            </a:r>
          </a:p>
          <a:p>
            <a:r>
              <a:rPr lang="en-US" b="1" i="0" dirty="0" smtClean="0">
                <a:solidFill>
                  <a:srgbClr val="0000FF"/>
                </a:solidFill>
              </a:rPr>
              <a:t>ISA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35" name="Oval 3"/>
          <p:cNvSpPr>
            <a:spLocks noChangeArrowheads="1"/>
          </p:cNvSpPr>
          <p:nvPr/>
        </p:nvSpPr>
        <p:spPr bwMode="auto">
          <a:xfrm>
            <a:off x="3573463" y="1354138"/>
            <a:ext cx="1766887" cy="11684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IP Optimizer</a:t>
            </a: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752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20675" y="1127125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52388" y="1854200"/>
            <a:ext cx="1471612" cy="708025"/>
            <a:chOff x="33" y="999"/>
            <a:chExt cx="927" cy="446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113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33" y="999"/>
              <a:ext cx="6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Java, C#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193830" y="1508125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Fortran 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3141873" y="1308070"/>
            <a:ext cx="4026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FF"/>
                </a:solidFill>
              </a:rPr>
              <a:t>IR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3156501" y="2276850"/>
            <a:ext cx="4026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FF"/>
                </a:solidFill>
              </a:rPr>
              <a:t>IR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36825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N</a:t>
            </a: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-33336" y="2162175"/>
            <a:ext cx="1557340" cy="400050"/>
            <a:chOff x="-21" y="1612"/>
            <a:chExt cx="981" cy="252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-21" y="1612"/>
              <a:ext cx="7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tx1"/>
                  </a:solidFill>
                </a:rPr>
                <a:t>Javascript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650" name="Group 18"/>
          <p:cNvGrpSpPr>
            <a:grpSpLocks/>
          </p:cNvGrpSpPr>
          <p:nvPr/>
        </p:nvGrpSpPr>
        <p:grpSpPr bwMode="auto">
          <a:xfrm>
            <a:off x="39689" y="2468564"/>
            <a:ext cx="1473202" cy="708025"/>
            <a:chOff x="25" y="1411"/>
            <a:chExt cx="928" cy="446"/>
          </a:xfrm>
        </p:grpSpPr>
        <p:sp>
          <p:nvSpPr>
            <p:cNvPr id="325651" name="Line 19"/>
            <p:cNvSpPr>
              <a:spLocks noChangeShapeType="1"/>
            </p:cNvSpPr>
            <p:nvPr/>
          </p:nvSpPr>
          <p:spPr bwMode="auto">
            <a:xfrm>
              <a:off x="703" y="159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52" name="Text Box 20"/>
            <p:cNvSpPr txBox="1">
              <a:spLocks noChangeArrowheads="1"/>
            </p:cNvSpPr>
            <p:nvPr/>
          </p:nvSpPr>
          <p:spPr bwMode="auto">
            <a:xfrm>
              <a:off x="25" y="1411"/>
              <a:ext cx="71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tx1"/>
                  </a:solidFill>
                </a:rPr>
                <a:t>OpenCL</a:t>
              </a:r>
              <a:r>
                <a:rPr lang="en-US" b="1" i="0" dirty="0" smtClean="0">
                  <a:solidFill>
                    <a:schemeClr val="tx1"/>
                  </a:solidFill>
                </a:rPr>
                <a:t>, CUDA, …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  <a:endCxn id="325635" idx="2"/>
          </p:cNvCxnSpPr>
          <p:nvPr/>
        </p:nvCxnSpPr>
        <p:spPr bwMode="auto">
          <a:xfrm flipV="1">
            <a:off x="2767013" y="1938338"/>
            <a:ext cx="792162" cy="7889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  <a:endCxn id="325635" idx="2"/>
          </p:cNvCxnSpPr>
          <p:nvPr/>
        </p:nvCxnSpPr>
        <p:spPr bwMode="auto">
          <a:xfrm>
            <a:off x="2767013" y="1411288"/>
            <a:ext cx="792162" cy="52705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55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4994275" y="5873750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Static</a:t>
            </a:r>
            <a:endParaRPr lang="en-US" b="1" i="0" dirty="0">
              <a:solidFill>
                <a:schemeClr val="tx1"/>
              </a:solidFill>
            </a:endParaRP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25662" name="AutoShape 30"/>
          <p:cNvCxnSpPr>
            <a:cxnSpLocks noChangeShapeType="1"/>
            <a:stCxn id="325635" idx="4"/>
            <a:endCxn id="325661" idx="2"/>
          </p:cNvCxnSpPr>
          <p:nvPr/>
        </p:nvCxnSpPr>
        <p:spPr bwMode="auto">
          <a:xfrm rot="16200000" flipH="1">
            <a:off x="2870994" y="4108451"/>
            <a:ext cx="3709194" cy="537368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3" name="AutoShape 31"/>
          <p:cNvCxnSpPr>
            <a:cxnSpLocks noChangeShapeType="1"/>
            <a:stCxn id="325661" idx="7"/>
          </p:cNvCxnSpPr>
          <p:nvPr/>
        </p:nvCxnSpPr>
        <p:spPr bwMode="auto">
          <a:xfrm flipV="1">
            <a:off x="6470650" y="5429250"/>
            <a:ext cx="1030288" cy="534988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6650296" y="5287521"/>
            <a:ext cx="5001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bin</a:t>
            </a:r>
            <a:endParaRPr lang="en-US" b="1" i="0" dirty="0">
              <a:solidFill>
                <a:srgbClr val="CC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57700" y="4126706"/>
            <a:ext cx="3089649" cy="1539083"/>
            <a:chOff x="4457700" y="4126706"/>
            <a:chExt cx="3089649" cy="1539083"/>
          </a:xfrm>
        </p:grpSpPr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4994275" y="4498976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9900CC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Runtime</a:t>
              </a:r>
            </a:p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Optimizer</a:t>
              </a:r>
            </a:p>
          </p:txBody>
        </p:sp>
        <p:cxnSp>
          <p:nvCxnSpPr>
            <p:cNvPr id="79" name="AutoShape 38"/>
            <p:cNvCxnSpPr>
              <a:cxnSpLocks noChangeShapeType="1"/>
              <a:stCxn id="78" idx="0"/>
              <a:endCxn id="74" idx="4"/>
            </p:cNvCxnSpPr>
            <p:nvPr/>
          </p:nvCxnSpPr>
          <p:spPr bwMode="auto">
            <a:xfrm rot="16200000">
              <a:off x="5575300" y="4313238"/>
              <a:ext cx="373063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39"/>
            <p:cNvCxnSpPr>
              <a:cxnSpLocks noChangeShapeType="1"/>
              <a:stCxn id="78" idx="6"/>
            </p:cNvCxnSpPr>
            <p:nvPr/>
          </p:nvCxnSpPr>
          <p:spPr bwMode="auto">
            <a:xfrm>
              <a:off x="6530975" y="5082383"/>
              <a:ext cx="998538" cy="793"/>
            </a:xfrm>
            <a:prstGeom prst="straightConnector1">
              <a:avLst/>
            </a:prstGeom>
            <a:noFill/>
            <a:ln w="28575">
              <a:solidFill>
                <a:srgbClr val="6699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6451226" y="4465638"/>
              <a:ext cx="1096123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i="0" dirty="0" smtClean="0">
                  <a:solidFill>
                    <a:srgbClr val="669900"/>
                  </a:solidFill>
                </a:rPr>
                <a:t>End-user</a:t>
              </a:r>
              <a:endParaRPr lang="en-US" b="1" i="0" dirty="0">
                <a:solidFill>
                  <a:srgbClr val="669900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b="1" i="0" dirty="0">
                  <a:solidFill>
                    <a:srgbClr val="669900"/>
                  </a:solidFill>
                </a:rPr>
                <a:t>profiles</a:t>
              </a:r>
            </a:p>
          </p:txBody>
        </p:sp>
        <p:cxnSp>
          <p:nvCxnSpPr>
            <p:cNvPr id="82" name="AutoShape 41"/>
            <p:cNvCxnSpPr>
              <a:cxnSpLocks noChangeShapeType="1"/>
              <a:endCxn id="78" idx="2"/>
            </p:cNvCxnSpPr>
            <p:nvPr/>
          </p:nvCxnSpPr>
          <p:spPr bwMode="auto">
            <a:xfrm>
              <a:off x="4457700" y="5082383"/>
              <a:ext cx="536575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335836" y="5480050"/>
            <a:ext cx="39331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Key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00FF"/>
                </a:solidFill>
              </a:rPr>
              <a:t>Virtual ISA</a:t>
            </a:r>
            <a:r>
              <a:rPr lang="en-US" sz="2400" b="1" dirty="0" smtClean="0">
                <a:solidFill>
                  <a:schemeClr val="tx1"/>
                </a:solidFill>
              </a:rPr>
              <a:t> can enable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far richer analyses, transforms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than </a:t>
            </a:r>
            <a:r>
              <a:rPr lang="en-US" sz="2400" b="1" dirty="0" smtClean="0"/>
              <a:t>native ISA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47385" y="3395663"/>
            <a:ext cx="3029740" cy="1103312"/>
            <a:chOff x="4447385" y="3395663"/>
            <a:chExt cx="3029740" cy="1103312"/>
          </a:xfrm>
        </p:grpSpPr>
        <p:sp>
          <p:nvSpPr>
            <p:cNvPr id="74" name="Oval 32"/>
            <p:cNvSpPr>
              <a:spLocks noChangeArrowheads="1"/>
            </p:cNvSpPr>
            <p:nvPr/>
          </p:nvSpPr>
          <p:spPr bwMode="auto">
            <a:xfrm>
              <a:off x="4892675" y="3395663"/>
              <a:ext cx="1739900" cy="715962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smtClean="0">
                  <a:solidFill>
                    <a:schemeClr val="tx1"/>
                  </a:solidFill>
                </a:rPr>
                <a:t>JIT</a:t>
              </a:r>
            </a:p>
            <a:p>
              <a:r>
                <a:rPr lang="en-US" b="1" i="0" dirty="0" smtClean="0">
                  <a:solidFill>
                    <a:schemeClr val="tx1"/>
                  </a:solidFill>
                </a:rPr>
                <a:t>Code-gen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AutoShape 34"/>
            <p:cNvCxnSpPr>
              <a:cxnSpLocks noChangeShapeType="1"/>
              <a:stCxn id="74" idx="5"/>
            </p:cNvCxnSpPr>
            <p:nvPr/>
          </p:nvCxnSpPr>
          <p:spPr bwMode="auto">
            <a:xfrm>
              <a:off x="6378575" y="4021138"/>
              <a:ext cx="1098550" cy="477837"/>
            </a:xfrm>
            <a:prstGeom prst="straightConnector1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41"/>
            <p:cNvCxnSpPr>
              <a:cxnSpLocks noChangeShapeType="1"/>
              <a:stCxn id="325667" idx="3"/>
              <a:endCxn id="74" idx="2"/>
            </p:cNvCxnSpPr>
            <p:nvPr/>
          </p:nvCxnSpPr>
          <p:spPr bwMode="auto">
            <a:xfrm flipV="1">
              <a:off x="4447385" y="3753644"/>
              <a:ext cx="445290" cy="11366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6799490" y="3821083"/>
              <a:ext cx="5001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CC0000"/>
                  </a:solidFill>
                </a:rPr>
                <a:t>bin</a:t>
              </a:r>
              <a:endParaRPr lang="en-US" b="1" i="0" dirty="0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libnone</a:t>
            </a:r>
            <a:r>
              <a:rPr lang="en-US" dirty="0" smtClean="0"/>
              <a:t>”: Defining the system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Sole external interface for all userspace software</a:t>
            </a:r>
          </a:p>
          <a:p>
            <a:r>
              <a:rPr lang="en-US" dirty="0" smtClean="0"/>
              <a:t>Essentially 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Well-defined semantics for whole-program analysis</a:t>
            </a:r>
          </a:p>
          <a:p>
            <a:r>
              <a:rPr lang="en-US" dirty="0" smtClean="0"/>
              <a:t>Portable interface across operating systems</a:t>
            </a:r>
          </a:p>
          <a:p>
            <a:r>
              <a:rPr lang="en-US" dirty="0" smtClean="0"/>
              <a:t>Multiple implementations</a:t>
            </a:r>
          </a:p>
          <a:p>
            <a:pPr lvl="1"/>
            <a:r>
              <a:rPr lang="en-US" dirty="0" smtClean="0"/>
              <a:t>Linux: </a:t>
            </a:r>
            <a:r>
              <a:rPr lang="en-US" dirty="0" err="1" smtClean="0"/>
              <a:t>Musl</a:t>
            </a:r>
            <a:r>
              <a:rPr lang="en-US" dirty="0" smtClean="0"/>
              <a:t> </a:t>
            </a:r>
            <a:r>
              <a:rPr lang="en-US" i="1" dirty="0" err="1" smtClean="0"/>
              <a:t>libc</a:t>
            </a:r>
            <a:endParaRPr lang="en-US" i="1" dirty="0" smtClean="0"/>
          </a:p>
          <a:p>
            <a:pPr lvl="1"/>
            <a:r>
              <a:rPr lang="en-US" dirty="0" smtClean="0"/>
              <a:t>FreeBSD: Evaluating native </a:t>
            </a:r>
            <a:r>
              <a:rPr lang="en-US" i="1" dirty="0" err="1" smtClean="0"/>
              <a:t>libc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8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ALLVM: Core System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Substantial userspace software, tools in ALLVM:</a:t>
            </a:r>
          </a:p>
          <a:p>
            <a:pPr lvl="1"/>
            <a:r>
              <a:rPr lang="en-US" dirty="0" err="1" smtClean="0"/>
              <a:t>xterm</a:t>
            </a:r>
            <a:r>
              <a:rPr lang="en-US" dirty="0" smtClean="0"/>
              <a:t>, libX11, vim, </a:t>
            </a:r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dirty="0" err="1" smtClean="0"/>
              <a:t>openssl</a:t>
            </a:r>
            <a:r>
              <a:rPr lang="en-US" dirty="0" smtClean="0"/>
              <a:t>, </a:t>
            </a:r>
            <a:r>
              <a:rPr lang="en-US" dirty="0" err="1" smtClean="0"/>
              <a:t>openssh</a:t>
            </a:r>
            <a:endParaRPr lang="en-US" dirty="0"/>
          </a:p>
          <a:p>
            <a:pPr lvl="1"/>
            <a:r>
              <a:rPr lang="en-US" dirty="0" smtClean="0"/>
              <a:t>(apache) </a:t>
            </a:r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nginx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subversion,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binutils</a:t>
            </a:r>
            <a:r>
              <a:rPr lang="en-US" dirty="0" smtClean="0"/>
              <a:t>, </a:t>
            </a:r>
            <a:r>
              <a:rPr lang="en-US" dirty="0" err="1" smtClean="0"/>
              <a:t>coreutils</a:t>
            </a:r>
            <a:r>
              <a:rPr lang="en-US" dirty="0" smtClean="0"/>
              <a:t>, bash, </a:t>
            </a:r>
            <a:r>
              <a:rPr lang="en-US" dirty="0" err="1" smtClean="0"/>
              <a:t>zsh</a:t>
            </a:r>
            <a:r>
              <a:rPr lang="en-US" dirty="0" smtClean="0"/>
              <a:t>, </a:t>
            </a:r>
            <a:r>
              <a:rPr lang="en-US" dirty="0" err="1" smtClean="0"/>
              <a:t>tcsh</a:t>
            </a:r>
            <a:endParaRPr lang="en-US" dirty="0"/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, </a:t>
            </a:r>
            <a:r>
              <a:rPr lang="en-US" dirty="0" err="1" smtClean="0"/>
              <a:t>perl</a:t>
            </a:r>
            <a:r>
              <a:rPr lang="en-US" dirty="0" smtClean="0"/>
              <a:t>, python, </a:t>
            </a:r>
            <a:r>
              <a:rPr lang="en-US" dirty="0" err="1" smtClean="0"/>
              <a:t>ocaml</a:t>
            </a:r>
            <a:r>
              <a:rPr lang="en-US" dirty="0" smtClean="0"/>
              <a:t> (the C-based bits anyway)</a:t>
            </a:r>
          </a:p>
          <a:p>
            <a:pPr marL="0" indent="0">
              <a:buNone/>
            </a:pPr>
            <a:r>
              <a:rPr lang="en-US" dirty="0" smtClean="0"/>
              <a:t>Substantial capabilities for userspace:</a:t>
            </a:r>
          </a:p>
          <a:p>
            <a:pPr lvl="1"/>
            <a:r>
              <a:rPr lang="en-US" dirty="0" smtClean="0"/>
              <a:t>Runs on top of existing Linux OS, or in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b="1" dirty="0" smtClean="0">
                <a:solidFill>
                  <a:srgbClr val="0432FF"/>
                </a:solidFill>
              </a:rPr>
              <a:t>self-bootstrap</a:t>
            </a:r>
            <a:r>
              <a:rPr lang="en-US" dirty="0" smtClean="0"/>
              <a:t>, e.g., </a:t>
            </a:r>
            <a:r>
              <a:rPr lang="en-US" b="1" dirty="0" smtClean="0"/>
              <a:t>Clang </a:t>
            </a:r>
            <a:r>
              <a:rPr lang="en-US" b="1" dirty="0"/>
              <a:t>: </a:t>
            </a:r>
            <a:r>
              <a:rPr lang="en-US" b="1" dirty="0" smtClean="0"/>
              <a:t>bash + </a:t>
            </a:r>
            <a:r>
              <a:rPr lang="en-US" b="1" dirty="0" err="1" smtClean="0"/>
              <a:t>cmake</a:t>
            </a:r>
            <a:r>
              <a:rPr lang="en-US" b="1" dirty="0" smtClean="0"/>
              <a:t> </a:t>
            </a:r>
            <a:r>
              <a:rPr lang="en-US" b="1" dirty="0"/>
              <a:t>→</a:t>
            </a:r>
            <a:r>
              <a:rPr lang="en-US" b="1" dirty="0" smtClean="0"/>
              <a:t> make + clang → 			bc2allvm → </a:t>
            </a:r>
            <a:r>
              <a:rPr lang="en-US" b="1" dirty="0" err="1" smtClean="0"/>
              <a:t>alltogether</a:t>
            </a:r>
            <a:r>
              <a:rPr lang="en-US" b="1" dirty="0" smtClean="0"/>
              <a:t> → </a:t>
            </a:r>
            <a:r>
              <a:rPr lang="en-US" b="1" dirty="0" err="1" smtClean="0"/>
              <a:t>allout</a:t>
            </a:r>
            <a:r>
              <a:rPr lang="en-US" b="1" dirty="0" smtClean="0"/>
              <a:t> / cache → alley</a:t>
            </a:r>
            <a:endParaRPr lang="en-US" b="1" dirty="0"/>
          </a:p>
          <a:p>
            <a:pPr lvl="1"/>
            <a:r>
              <a:rPr lang="en-US" b="1" dirty="0" smtClean="0">
                <a:solidFill>
                  <a:srgbClr val="0432FF"/>
                </a:solidFill>
              </a:rPr>
              <a:t>Binary </a:t>
            </a:r>
            <a:r>
              <a:rPr lang="en-US" b="1" dirty="0">
                <a:solidFill>
                  <a:srgbClr val="0432FF"/>
                </a:solidFill>
              </a:rPr>
              <a:t>cache:</a:t>
            </a:r>
            <a:r>
              <a:rPr lang="en-US" dirty="0"/>
              <a:t> Local and remote (trusted)</a:t>
            </a:r>
          </a:p>
          <a:p>
            <a:pPr lvl="1"/>
            <a:r>
              <a:rPr lang="en-US" b="1" dirty="0" smtClean="0">
                <a:solidFill>
                  <a:srgbClr val="0432FF"/>
                </a:solidFill>
              </a:rPr>
              <a:t>Nix package manager:</a:t>
            </a:r>
            <a:r>
              <a:rPr lang="en-US" dirty="0" smtClean="0"/>
              <a:t> Atomic software upgrades</a:t>
            </a:r>
          </a:p>
        </p:txBody>
      </p:sp>
    </p:spTree>
    <p:extLst>
      <p:ext uri="{BB962C8B-B14F-4D97-AF65-F5344CB8AC3E}">
        <p14:creationId xmlns:p14="http://schemas.microsoft.com/office/powerpoint/2010/main" val="7909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ALLVM Core: Near-Future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“alpha” release for community involvement</a:t>
            </a:r>
          </a:p>
          <a:p>
            <a:r>
              <a:rPr lang="en-US" dirty="0" err="1" smtClean="0"/>
              <a:t>allready</a:t>
            </a:r>
            <a:r>
              <a:rPr lang="en-US" dirty="0" smtClean="0"/>
              <a:t>: Binary-to-LLVM tool</a:t>
            </a:r>
          </a:p>
          <a:p>
            <a:r>
              <a:rPr lang="en-US" dirty="0" smtClean="0"/>
              <a:t>FreeBSD port</a:t>
            </a:r>
          </a:p>
          <a:p>
            <a:r>
              <a:rPr lang="en-US" dirty="0" smtClean="0"/>
              <a:t>Further refinement of ALLVM Format</a:t>
            </a:r>
          </a:p>
          <a:p>
            <a:r>
              <a:rPr lang="en-US" dirty="0" smtClean="0"/>
              <a:t>Additional tools as part of the ALLVM ecosystem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Arial" charset="0"/>
                <a:cs typeface="Arial" charset="0"/>
              </a:rPr>
              <a:t>ALLVM: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/>
              <a:t>Research Goals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201510"/>
            <a:ext cx="8382000" cy="5275490"/>
          </a:xfrm>
        </p:spPr>
        <p:txBody>
          <a:bodyPr/>
          <a:lstStyle/>
          <a:p>
            <a:r>
              <a:rPr lang="en-US" dirty="0" err="1" smtClean="0">
                <a:solidFill>
                  <a:srgbClr val="0432FF"/>
                </a:solidFill>
              </a:rPr>
              <a:t>Decompilation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  <a:r>
              <a:rPr lang="en-US" dirty="0" smtClean="0"/>
              <a:t> binary </a:t>
            </a:r>
            <a:r>
              <a:rPr lang="en-US" dirty="0"/>
              <a:t>to LLVM (</a:t>
            </a:r>
            <a:r>
              <a:rPr lang="en-US" i="1" dirty="0"/>
              <a:t>with Ed </a:t>
            </a:r>
            <a:r>
              <a:rPr lang="en-US" i="1" dirty="0" smtClean="0"/>
              <a:t>Schwartz, CMU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0432FF"/>
                </a:solidFill>
              </a:rPr>
              <a:t>HPVM:</a:t>
            </a:r>
            <a:r>
              <a:rPr lang="en-US" dirty="0" smtClean="0"/>
              <a:t> Heterogeneous parallel systems</a:t>
            </a:r>
          </a:p>
          <a:p>
            <a:r>
              <a:rPr lang="en-US" dirty="0"/>
              <a:t>Dynamic </a:t>
            </a:r>
            <a:r>
              <a:rPr lang="en-US" dirty="0" err="1">
                <a:solidFill>
                  <a:srgbClr val="0432FF"/>
                </a:solidFill>
              </a:rPr>
              <a:t>autovectorization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 smtClean="0">
                <a:solidFill>
                  <a:srgbClr val="0432FF"/>
                </a:solidFill>
              </a:rPr>
              <a:t>OPTIC:</a:t>
            </a:r>
            <a:r>
              <a:rPr lang="en-US" dirty="0" smtClean="0"/>
              <a:t> Compiler techniques for </a:t>
            </a:r>
            <a:r>
              <a:rPr lang="en-US" dirty="0" smtClean="0">
                <a:solidFill>
                  <a:srgbClr val="0432FF"/>
                </a:solidFill>
              </a:rPr>
              <a:t>distributed systems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Verified </a:t>
            </a:r>
            <a:r>
              <a:rPr lang="en-US" dirty="0">
                <a:solidFill>
                  <a:srgbClr val="0432FF"/>
                </a:solidFill>
              </a:rPr>
              <a:t>back end:</a:t>
            </a:r>
            <a:r>
              <a:rPr lang="en-US" dirty="0"/>
              <a:t> Increasing trust in </a:t>
            </a:r>
            <a:r>
              <a:rPr lang="en-US" dirty="0" smtClean="0"/>
              <a:t>VISC</a:t>
            </a:r>
          </a:p>
          <a:p>
            <a:r>
              <a:rPr lang="en-US" dirty="0" err="1" smtClean="0">
                <a:solidFill>
                  <a:srgbClr val="0432FF"/>
                </a:solidFill>
              </a:rPr>
              <a:t>Autotuning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  <a:r>
              <a:rPr lang="en-US" dirty="0" smtClean="0"/>
              <a:t> install-time heuristic search</a:t>
            </a:r>
            <a:endParaRPr lang="en-US" dirty="0"/>
          </a:p>
          <a:p>
            <a:pPr marL="0" indent="0">
              <a:spcBef>
                <a:spcPts val="208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Binary-to-LLVM</a:t>
            </a:r>
            <a:endParaRPr lang="en-US" dirty="0"/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3573464" y="2069214"/>
            <a:ext cx="1315560" cy="1168400"/>
          </a:xfrm>
          <a:prstGeom prst="ellipse">
            <a:avLst/>
          </a:prstGeom>
          <a:solidFill>
            <a:srgbClr val="999999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IP Optimizer</a:t>
            </a: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1512888" y="2447151"/>
            <a:ext cx="1254125" cy="419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Clang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116013" y="1777585"/>
            <a:ext cx="396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1116013" y="2676589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20675" y="2457121"/>
            <a:ext cx="844550" cy="396875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2822976" y="2277186"/>
            <a:ext cx="487634" cy="400110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3074205" y="3006545"/>
            <a:ext cx="487634" cy="400110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1511300" y="3251901"/>
            <a:ext cx="1255713" cy="381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Clang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1128715" y="3085214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" name="AutoShape 21"/>
          <p:cNvCxnSpPr>
            <a:cxnSpLocks noChangeShapeType="1"/>
          </p:cNvCxnSpPr>
          <p:nvPr/>
        </p:nvCxnSpPr>
        <p:spPr bwMode="auto">
          <a:xfrm flipV="1">
            <a:off x="2767013" y="2653414"/>
            <a:ext cx="792162" cy="7889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AutoShape 22"/>
          <p:cNvCxnSpPr>
            <a:cxnSpLocks noChangeShapeType="1"/>
            <a:stCxn id="31" idx="3"/>
            <a:endCxn id="30" idx="2"/>
          </p:cNvCxnSpPr>
          <p:nvPr/>
        </p:nvCxnSpPr>
        <p:spPr bwMode="auto">
          <a:xfrm flipV="1">
            <a:off x="2767013" y="2653414"/>
            <a:ext cx="806451" cy="32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23"/>
          <p:cNvSpPr txBox="1">
            <a:spLocks noChangeArrowheads="1"/>
          </p:cNvSpPr>
          <p:nvPr/>
        </p:nvSpPr>
        <p:spPr bwMode="auto">
          <a:xfrm rot="5400000">
            <a:off x="1936751" y="2847959"/>
            <a:ext cx="520700" cy="396875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116013" y="3454631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861054" y="2713787"/>
            <a:ext cx="487634" cy="400110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flipV="1">
            <a:off x="414338" y="3913646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393821" y="3412771"/>
            <a:ext cx="1969236" cy="461665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5313312" y="2290582"/>
            <a:ext cx="1527620" cy="715963"/>
          </a:xfrm>
          <a:prstGeom prst="ellipse">
            <a:avLst/>
          </a:prstGeom>
          <a:solidFill>
            <a:srgbClr val="9999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smtClean="0">
                <a:solidFill>
                  <a:schemeClr val="tx1"/>
                </a:solidFill>
              </a:rPr>
              <a:t>bc2allvm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0" idx="6"/>
            <a:endCxn id="49" idx="2"/>
          </p:cNvCxnSpPr>
          <p:nvPr/>
        </p:nvCxnSpPr>
        <p:spPr bwMode="auto">
          <a:xfrm flipV="1">
            <a:off x="4889024" y="2648564"/>
            <a:ext cx="424288" cy="4850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6084913" y="3892113"/>
            <a:ext cx="1640888" cy="461665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stCxn id="80" idx="4"/>
            <a:endCxn id="56" idx="0"/>
          </p:cNvCxnSpPr>
          <p:nvPr/>
        </p:nvCxnSpPr>
        <p:spPr bwMode="auto">
          <a:xfrm>
            <a:off x="8078472" y="3006545"/>
            <a:ext cx="0" cy="2210779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8" name="Group 97"/>
          <p:cNvGrpSpPr/>
          <p:nvPr/>
        </p:nvGrpSpPr>
        <p:grpSpPr>
          <a:xfrm>
            <a:off x="6130701" y="4196963"/>
            <a:ext cx="2875894" cy="2408738"/>
            <a:chOff x="6130701" y="4196963"/>
            <a:chExt cx="2875894" cy="2408738"/>
          </a:xfrm>
          <a:solidFill>
            <a:srgbClr val="999999"/>
          </a:solidFill>
        </p:grpSpPr>
        <p:sp>
          <p:nvSpPr>
            <p:cNvPr id="56" name="Oval 29"/>
            <p:cNvSpPr>
              <a:spLocks noChangeArrowheads="1"/>
            </p:cNvSpPr>
            <p:nvPr/>
          </p:nvSpPr>
          <p:spPr bwMode="auto">
            <a:xfrm>
              <a:off x="7150349" y="5217324"/>
              <a:ext cx="1856246" cy="869983"/>
            </a:xfrm>
            <a:prstGeom prst="ellipse">
              <a:avLst/>
            </a:prstGeom>
            <a:grpFill/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smtClean="0">
                  <a:solidFill>
                    <a:schemeClr val="tx1"/>
                  </a:solidFill>
                </a:rPr>
                <a:t>alley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</a:rPr>
                <a:t>Execution engine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7272073" y="4196963"/>
              <a:ext cx="828169" cy="4001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 smtClean="0">
                  <a:solidFill>
                    <a:srgbClr val="0000FF"/>
                  </a:solidFill>
                </a:rPr>
                <a:t>.</a:t>
              </a:r>
              <a:r>
                <a:rPr lang="en-US" b="1" i="0" dirty="0" err="1" smtClean="0">
                  <a:solidFill>
                    <a:srgbClr val="0000FF"/>
                  </a:solidFill>
                </a:rPr>
                <a:t>allexe</a:t>
              </a:r>
              <a:endParaRPr lang="en-US" b="1" i="0" dirty="0">
                <a:solidFill>
                  <a:srgbClr val="0000FF"/>
                </a:solidFill>
              </a:endParaRPr>
            </a:p>
          </p:txBody>
        </p:sp>
        <p:sp>
          <p:nvSpPr>
            <p:cNvPr id="74" name="computr3"/>
            <p:cNvSpPr>
              <a:spLocks noEditPoints="1" noChangeArrowheads="1"/>
            </p:cNvSpPr>
            <p:nvPr/>
          </p:nvSpPr>
          <p:spPr bwMode="auto">
            <a:xfrm>
              <a:off x="6130701" y="5714172"/>
              <a:ext cx="1095670" cy="891529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21978" y="4155181"/>
            <a:ext cx="6156494" cy="2030980"/>
            <a:chOff x="1921978" y="4155181"/>
            <a:chExt cx="6156494" cy="2030980"/>
          </a:xfrm>
          <a:solidFill>
            <a:srgbClr val="999999"/>
          </a:solidFill>
        </p:grpSpPr>
        <p:sp>
          <p:nvSpPr>
            <p:cNvPr id="60" name="Can 59"/>
            <p:cNvSpPr/>
            <p:nvPr/>
          </p:nvSpPr>
          <p:spPr bwMode="auto">
            <a:xfrm>
              <a:off x="1921978" y="5170920"/>
              <a:ext cx="1690070" cy="1015241"/>
            </a:xfrm>
            <a:prstGeom prst="can">
              <a:avLst/>
            </a:prstGeom>
            <a:grpFill/>
            <a:ln w="28575" cap="flat" cmpd="sng" algn="ctr">
              <a:solidFill>
                <a:srgbClr val="FFCE0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rPr>
                <a:t>Native object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</a:rPr>
                <a:t>code </a:t>
              </a:r>
              <a:r>
                <a:rPr lang="en-US" b="1" dirty="0" smtClean="0">
                  <a:solidFill>
                    <a:schemeClr val="tx1"/>
                  </a:solidFill>
                </a:rPr>
                <a:t>cache</a:t>
              </a: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4360459" y="4155181"/>
              <a:ext cx="1856246" cy="869983"/>
            </a:xfrm>
            <a:prstGeom prst="ellipse">
              <a:avLst/>
            </a:prstGeom>
            <a:grpFill/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err="1" smtClean="0">
                  <a:solidFill>
                    <a:schemeClr val="tx1"/>
                  </a:solidFill>
                </a:rPr>
                <a:t>allout</a:t>
              </a:r>
              <a:endParaRPr lang="en-US" b="1" i="0" dirty="0" smtClean="0">
                <a:solidFill>
                  <a:schemeClr val="tx1"/>
                </a:solidFill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</a:rPr>
                <a:t>AOT opt + code gen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>
              <a:endCxn id="63" idx="6"/>
            </p:cNvCxnSpPr>
            <p:nvPr/>
          </p:nvCxnSpPr>
          <p:spPr bwMode="auto">
            <a:xfrm flipH="1">
              <a:off x="6216705" y="4590173"/>
              <a:ext cx="1861767" cy="0"/>
            </a:xfrm>
            <a:prstGeom prst="straightConnector1">
              <a:avLst/>
            </a:prstGeom>
            <a:grp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Elbow Connector 66"/>
            <p:cNvCxnSpPr>
              <a:stCxn id="63" idx="2"/>
              <a:endCxn id="60" idx="1"/>
            </p:cNvCxnSpPr>
            <p:nvPr/>
          </p:nvCxnSpPr>
          <p:spPr bwMode="auto">
            <a:xfrm rot="10800000" flipV="1">
              <a:off x="2767013" y="4590172"/>
              <a:ext cx="1593446" cy="580747"/>
            </a:xfrm>
            <a:prstGeom prst="bentConnector2">
              <a:avLst/>
            </a:prstGeom>
            <a:grp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60" idx="4"/>
              <a:endCxn id="56" idx="2"/>
            </p:cNvCxnSpPr>
            <p:nvPr/>
          </p:nvCxnSpPr>
          <p:spPr bwMode="auto">
            <a:xfrm flipV="1">
              <a:off x="3612048" y="5652316"/>
              <a:ext cx="3538301" cy="26225"/>
            </a:xfrm>
            <a:prstGeom prst="straightConnector1">
              <a:avLst/>
            </a:prstGeom>
            <a:grp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2953380" y="4192787"/>
              <a:ext cx="498856" cy="4001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FF0000"/>
                  </a:solidFill>
                </a:rPr>
                <a:t>bin</a:t>
              </a:r>
              <a:endParaRPr lang="en-US" b="1" i="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4572000" y="5262614"/>
              <a:ext cx="498856" cy="4001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FF0000"/>
                  </a:solidFill>
                </a:rPr>
                <a:t>bin</a:t>
              </a:r>
              <a:endParaRPr lang="en-US" b="1" i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314662" y="2290582"/>
            <a:ext cx="1527620" cy="715963"/>
          </a:xfrm>
          <a:prstGeom prst="ellipse">
            <a:avLst/>
          </a:prstGeom>
          <a:solidFill>
            <a:srgbClr val="9999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err="1" smtClean="0">
                <a:solidFill>
                  <a:schemeClr val="tx1"/>
                </a:solidFill>
              </a:rPr>
              <a:t>alltogether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0" idx="2"/>
          </p:cNvCxnSpPr>
          <p:nvPr/>
        </p:nvCxnSpPr>
        <p:spPr bwMode="auto">
          <a:xfrm flipV="1">
            <a:off x="6892457" y="2648564"/>
            <a:ext cx="422205" cy="4850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6678536" y="2713787"/>
            <a:ext cx="828169" cy="400110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allexe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20675" y="3262555"/>
            <a:ext cx="844550" cy="396875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272073" y="3080905"/>
            <a:ext cx="828169" cy="400110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allexe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498599" y="1410829"/>
            <a:ext cx="1527620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err="1" smtClean="0">
                <a:solidFill>
                  <a:schemeClr val="tx1"/>
                </a:solidFill>
              </a:rPr>
              <a:t>allready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66370" y="157273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FF0000"/>
                </a:solidFill>
              </a:rPr>
              <a:t>bin</a:t>
            </a:r>
            <a:endParaRPr lang="en-US" b="1" i="0" dirty="0">
              <a:solidFill>
                <a:srgbClr val="FF0000"/>
              </a:solidFill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3585089" y="1667366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50" idx="6"/>
            <a:endCxn id="30" idx="2"/>
          </p:cNvCxnSpPr>
          <p:nvPr/>
        </p:nvCxnSpPr>
        <p:spPr bwMode="auto">
          <a:xfrm>
            <a:off x="3026219" y="1768811"/>
            <a:ext cx="547245" cy="884603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Binary-to-LLVM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81000" y="1700775"/>
            <a:ext cx="8382000" cy="3860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Extract “Richer” LLVM IR from binary</a:t>
            </a:r>
          </a:p>
          <a:p>
            <a:pPr lvl="1"/>
            <a:r>
              <a:rPr lang="en-US" dirty="0" smtClean="0"/>
              <a:t>The extracted IR includes variable, type information and per-procedure stack frames.</a:t>
            </a:r>
          </a:p>
          <a:p>
            <a:pPr marL="0" indent="0">
              <a:buNone/>
            </a:pPr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ALLVM envisions to represent all software components in LLVM IR</a:t>
            </a:r>
          </a:p>
          <a:p>
            <a:pPr lvl="1"/>
            <a:r>
              <a:rPr lang="en-US" dirty="0" smtClean="0"/>
              <a:t>Some software components are wholly or partially in binary format </a:t>
            </a:r>
          </a:p>
        </p:txBody>
      </p:sp>
    </p:spTree>
    <p:extLst>
      <p:ext uri="{BB962C8B-B14F-4D97-AF65-F5344CB8AC3E}">
        <p14:creationId xmlns:p14="http://schemas.microsoft.com/office/powerpoint/2010/main" val="10320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auto">
          <a:xfrm>
            <a:off x="1734752" y="1771863"/>
            <a:ext cx="760379" cy="499265"/>
          </a:xfrm>
          <a:prstGeom prst="round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4113" y="1872141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err="1" smtClean="0">
                <a:solidFill>
                  <a:schemeClr val="tx1"/>
                </a:solidFill>
              </a:rPr>
              <a:t>McSema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92218" y="2021495"/>
            <a:ext cx="63218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516159" y="2023739"/>
            <a:ext cx="63218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65562" y="1767579"/>
            <a:ext cx="4956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Binary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5916" y="1775243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LLVM IR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48016" y="1774107"/>
            <a:ext cx="760379" cy="499265"/>
          </a:xfrm>
          <a:prstGeom prst="round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4205" y="1815990"/>
            <a:ext cx="9156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Stack</a:t>
            </a:r>
          </a:p>
          <a:p>
            <a:r>
              <a:rPr lang="en-US" sz="1050" i="0" dirty="0" smtClean="0">
                <a:solidFill>
                  <a:schemeClr val="tx1"/>
                </a:solidFill>
              </a:rPr>
              <a:t>Deconstruction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547308" y="1779526"/>
            <a:ext cx="760379" cy="499265"/>
          </a:xfrm>
          <a:prstGeom prst="round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915125" y="2021494"/>
            <a:ext cx="63218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921517" y="1783760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LLVM IR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3530" y="1813745"/>
            <a:ext cx="6479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Variable</a:t>
            </a:r>
          </a:p>
          <a:p>
            <a:r>
              <a:rPr lang="en-US" sz="1050" i="0" dirty="0" smtClean="0">
                <a:solidFill>
                  <a:schemeClr val="tx1"/>
                </a:solidFill>
              </a:rPr>
              <a:t>Recovery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5314417" y="2016359"/>
            <a:ext cx="63218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324174" y="1769823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LLVM IR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946599" y="1757863"/>
            <a:ext cx="760379" cy="499265"/>
          </a:xfrm>
          <a:prstGeom prst="round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3739" y="1799746"/>
            <a:ext cx="6415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Type</a:t>
            </a:r>
          </a:p>
          <a:p>
            <a:r>
              <a:rPr lang="en-US" sz="1050" i="0" dirty="0" smtClean="0">
                <a:solidFill>
                  <a:schemeClr val="tx1"/>
                </a:solidFill>
              </a:rPr>
              <a:t>Inference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714038" y="2007495"/>
            <a:ext cx="63218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723466" y="1769823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LLVM IR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85855" y="2855721"/>
            <a:ext cx="8382000" cy="342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i="0" kern="0" dirty="0" smtClean="0"/>
              <a:t>Identified some </a:t>
            </a:r>
            <a:r>
              <a:rPr lang="en-US" i="0" kern="0" dirty="0"/>
              <a:t>l</a:t>
            </a:r>
            <a:r>
              <a:rPr lang="en-US" i="0" kern="0" dirty="0" smtClean="0"/>
              <a:t>imitations of </a:t>
            </a:r>
            <a:r>
              <a:rPr lang="en-US" i="0" kern="0" dirty="0" err="1" smtClean="0"/>
              <a:t>McSema</a:t>
            </a:r>
            <a:r>
              <a:rPr lang="en-US" i="0" kern="0" dirty="0" smtClean="0"/>
              <a:t> </a:t>
            </a:r>
            <a:r>
              <a:rPr lang="en-US" i="0" kern="0" dirty="0"/>
              <a:t>e</a:t>
            </a:r>
            <a:r>
              <a:rPr lang="en-US" i="0" kern="0" dirty="0" smtClean="0"/>
              <a:t>xtracted IR</a:t>
            </a:r>
          </a:p>
          <a:p>
            <a:pPr lvl="1"/>
            <a:r>
              <a:rPr lang="en-US" i="0" kern="0" dirty="0" err="1" smtClean="0"/>
              <a:t>McSema</a:t>
            </a:r>
            <a:r>
              <a:rPr lang="en-US" i="0" kern="0" dirty="0" smtClean="0"/>
              <a:t> uses </a:t>
            </a:r>
            <a:r>
              <a:rPr lang="en-US" i="0" kern="0" dirty="0"/>
              <a:t>a</a:t>
            </a:r>
            <a:r>
              <a:rPr lang="en-US" i="0" kern="0" dirty="0" smtClean="0"/>
              <a:t> flat array to model runtime process stack. Prohibits variable recovery</a:t>
            </a:r>
          </a:p>
          <a:p>
            <a:pPr lvl="1"/>
            <a:r>
              <a:rPr lang="en-US" i="0" kern="0" dirty="0" smtClean="0"/>
              <a:t>Machine registers mapped in memory; Not promoted to registers</a:t>
            </a:r>
          </a:p>
          <a:p>
            <a:r>
              <a:rPr lang="en-US" i="0" kern="0" dirty="0" smtClean="0"/>
              <a:t>Implemented stack </a:t>
            </a:r>
            <a:r>
              <a:rPr lang="en-US" i="0" kern="0" dirty="0"/>
              <a:t>d</a:t>
            </a:r>
            <a:r>
              <a:rPr lang="en-US" i="0" kern="0" dirty="0" smtClean="0"/>
              <a:t>econstruction</a:t>
            </a:r>
          </a:p>
          <a:p>
            <a:pPr lvl="1"/>
            <a:r>
              <a:rPr lang="en-US" i="0" kern="0" dirty="0" smtClean="0"/>
              <a:t>The implementation is tested using </a:t>
            </a:r>
            <a:r>
              <a:rPr lang="en-US" i="0" kern="0" dirty="0" err="1" smtClean="0"/>
              <a:t>McSema</a:t>
            </a:r>
            <a:r>
              <a:rPr lang="en-US" i="0" kern="0" dirty="0" smtClean="0"/>
              <a:t> provided test suite and custom test cases </a:t>
            </a:r>
            <a:endParaRPr lang="en-US" i="1" kern="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481585" y="2282235"/>
            <a:ext cx="886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Ongoing Work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1109" y="2268002"/>
            <a:ext cx="886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O</a:t>
            </a:r>
            <a:r>
              <a:rPr lang="en-US" sz="1050" i="0" dirty="0" smtClean="0">
                <a:solidFill>
                  <a:schemeClr val="tx1"/>
                </a:solidFill>
              </a:rPr>
              <a:t>ngoing Work</a:t>
            </a:r>
            <a:endParaRPr lang="en-US" sz="105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Deconstruction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730030" y="212323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30030" y="243047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30030" y="2734678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30030" y="3041918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30030" y="334365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726202" y="365089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26202" y="1931205"/>
            <a:ext cx="0" cy="2265895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417492" y="1931205"/>
            <a:ext cx="0" cy="2265895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869708" y="2149892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a</a:t>
            </a:r>
            <a:r>
              <a:rPr lang="en-US" sz="1050" i="0" dirty="0" smtClean="0">
                <a:solidFill>
                  <a:schemeClr val="tx1"/>
                </a:solidFill>
              </a:rPr>
              <a:t>rg2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9708" y="2457132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a</a:t>
            </a:r>
            <a:r>
              <a:rPr lang="en-US" sz="1050" i="0" dirty="0" smtClean="0">
                <a:solidFill>
                  <a:schemeClr val="tx1"/>
                </a:solidFill>
              </a:rPr>
              <a:t>rg1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1723" y="2769664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r</a:t>
            </a:r>
            <a:r>
              <a:rPr lang="en-US" sz="1050" i="0" dirty="0" smtClean="0">
                <a:solidFill>
                  <a:schemeClr val="tx1"/>
                </a:solidFill>
              </a:rPr>
              <a:t>et </a:t>
            </a:r>
            <a:r>
              <a:rPr lang="en-US" sz="1050" i="0" dirty="0" err="1" smtClean="0">
                <a:solidFill>
                  <a:schemeClr val="tx1"/>
                </a:solidFill>
              </a:rPr>
              <a:t>addr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4943" y="3061107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old %rbp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6347" y="1694540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High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35731" y="4197100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Low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1337549" y="2123230"/>
            <a:ext cx="8431" cy="939842"/>
          </a:xfrm>
          <a:prstGeom prst="straightConnector1">
            <a:avLst/>
          </a:prstGeom>
          <a:noFill/>
          <a:ln w="9525" cap="flat" cmpd="dbl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1323513" y="3061647"/>
            <a:ext cx="8431" cy="939842"/>
          </a:xfrm>
          <a:prstGeom prst="straightConnector1">
            <a:avLst/>
          </a:prstGeom>
          <a:noFill/>
          <a:ln w="9525" cap="flat" cmpd="dbl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38939" y="2462412"/>
            <a:ext cx="8130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Parent Stack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299" y="3374546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Current Stack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2690155" y="2758864"/>
            <a:ext cx="0" cy="5878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096810" y="2430470"/>
            <a:ext cx="0" cy="9162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>
            <a:off x="2453599" y="3343650"/>
            <a:ext cx="6974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104955" y="3182988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40833" y="2529847"/>
            <a:ext cx="6880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 + 16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52805" y="2173872"/>
            <a:ext cx="6880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 + 24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65" name="Notched Right Arrow 64"/>
          <p:cNvSpPr/>
          <p:nvPr/>
        </p:nvSpPr>
        <p:spPr bwMode="auto">
          <a:xfrm>
            <a:off x="3880710" y="2805261"/>
            <a:ext cx="978408" cy="484632"/>
          </a:xfrm>
          <a:prstGeom prst="notchedRightArrow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87211" y="149956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High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99234" y="4326582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Low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5694152" y="1948416"/>
            <a:ext cx="8431" cy="939842"/>
          </a:xfrm>
          <a:prstGeom prst="straightConnector1">
            <a:avLst/>
          </a:prstGeom>
          <a:noFill/>
          <a:ln w="9525" cap="flat" cmpd="dbl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H="1">
            <a:off x="5683695" y="3199012"/>
            <a:ext cx="8431" cy="939842"/>
          </a:xfrm>
          <a:prstGeom prst="straightConnector1">
            <a:avLst/>
          </a:prstGeom>
          <a:noFill/>
          <a:ln w="9525" cap="flat" cmpd="dbl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829182" y="2295782"/>
            <a:ext cx="8130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Parent Stack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04479" y="3523932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Current Stack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 bwMode="auto">
          <a:xfrm flipV="1">
            <a:off x="7068325" y="2282142"/>
            <a:ext cx="0" cy="5878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7420918" y="1960231"/>
            <a:ext cx="0" cy="9162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6798461" y="3497270"/>
            <a:ext cx="6974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7420918" y="3357144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54777" y="2022111"/>
            <a:ext cx="6270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 + 8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76913" y="1703074"/>
            <a:ext cx="6880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 + 16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085366" y="196961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085366" y="227685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085366" y="2581058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085366" y="319003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081537" y="3808809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25044" y="1996272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a</a:t>
            </a:r>
            <a:r>
              <a:rPr lang="en-US" sz="1050" i="0" dirty="0" smtClean="0">
                <a:solidFill>
                  <a:schemeClr val="tx1"/>
                </a:solidFill>
              </a:rPr>
              <a:t>rg2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25044" y="2303512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a</a:t>
            </a:r>
            <a:r>
              <a:rPr lang="en-US" sz="1050" i="0" dirty="0" smtClean="0">
                <a:solidFill>
                  <a:schemeClr val="tx1"/>
                </a:solidFill>
              </a:rPr>
              <a:t>rg1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43471" y="2616044"/>
            <a:ext cx="562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r</a:t>
            </a:r>
            <a:r>
              <a:rPr lang="en-US" sz="1050" i="0" dirty="0" smtClean="0">
                <a:solidFill>
                  <a:schemeClr val="tx1"/>
                </a:solidFill>
              </a:rPr>
              <a:t>et </a:t>
            </a:r>
            <a:r>
              <a:rPr lang="en-US" sz="1050" i="0" dirty="0" err="1">
                <a:solidFill>
                  <a:schemeClr val="tx1"/>
                </a:solidFill>
              </a:rPr>
              <a:t>a</a:t>
            </a:r>
            <a:r>
              <a:rPr lang="en-US" sz="1050" i="0" dirty="0" err="1" smtClean="0">
                <a:solidFill>
                  <a:schemeClr val="tx1"/>
                </a:solidFill>
              </a:rPr>
              <a:t>ddr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13397" y="3217651"/>
            <a:ext cx="617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o</a:t>
            </a:r>
            <a:r>
              <a:rPr lang="en-US" sz="1050" i="0" dirty="0" smtClean="0">
                <a:solidFill>
                  <a:schemeClr val="tx1"/>
                </a:solidFill>
              </a:rPr>
              <a:t>ld %rbp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085366" y="3500378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116" name="Straight Connector 115"/>
          <p:cNvCxnSpPr/>
          <p:nvPr/>
        </p:nvCxnSpPr>
        <p:spPr bwMode="auto">
          <a:xfrm>
            <a:off x="6776656" y="3182988"/>
            <a:ext cx="0" cy="113294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6081538" y="3191110"/>
            <a:ext cx="0" cy="113294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6777437" y="1755350"/>
            <a:ext cx="0" cy="113294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6080732" y="1755350"/>
            <a:ext cx="0" cy="113294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 flipH="1">
            <a:off x="6815590" y="2876443"/>
            <a:ext cx="6974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487959" y="2732782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%parent_stack_end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3418" y="3550594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(Function Foo)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789208" y="3668389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(Function Foo)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96865" y="4684763"/>
            <a:ext cx="2345514" cy="1631216"/>
          </a:xfrm>
          <a:prstGeom prst="rect">
            <a:avLst/>
          </a:prstGeom>
          <a:solidFill>
            <a:srgbClr val="999999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f</a:t>
            </a:r>
            <a:r>
              <a:rPr lang="en-US" i="0" dirty="0" smtClean="0">
                <a:solidFill>
                  <a:schemeClr val="tx1"/>
                </a:solidFill>
              </a:rPr>
              <a:t>oo:</a:t>
            </a:r>
          </a:p>
          <a:p>
            <a:pPr algn="l"/>
            <a:r>
              <a:rPr lang="en-US" i="0" dirty="0" smtClean="0">
                <a:solidFill>
                  <a:schemeClr val="tx1"/>
                </a:solidFill>
              </a:rPr>
              <a:t>    push %rbp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%rsp, %rbp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16(%rbp), %</a:t>
            </a:r>
            <a:r>
              <a:rPr lang="en-US" i="0" dirty="0">
                <a:solidFill>
                  <a:schemeClr val="tx1"/>
                </a:solidFill>
              </a:rPr>
              <a:t>r</a:t>
            </a:r>
            <a:r>
              <a:rPr lang="en-US" i="0" dirty="0" smtClean="0">
                <a:solidFill>
                  <a:schemeClr val="tx1"/>
                </a:solidFill>
              </a:rPr>
              <a:t>ax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24(%rbp), %r10</a:t>
            </a:r>
            <a:endParaRPr lang="en-US" sz="1200" i="0" dirty="0" smtClean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64897" y="4684621"/>
            <a:ext cx="3714478" cy="1631216"/>
          </a:xfrm>
          <a:prstGeom prst="rect">
            <a:avLst/>
          </a:prstGeom>
          <a:solidFill>
            <a:srgbClr val="999999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f</a:t>
            </a:r>
            <a:r>
              <a:rPr lang="en-US" i="0" dirty="0" smtClean="0">
                <a:solidFill>
                  <a:schemeClr val="tx1"/>
                </a:solidFill>
              </a:rPr>
              <a:t>oo:</a:t>
            </a:r>
          </a:p>
          <a:p>
            <a:pPr algn="l"/>
            <a:r>
              <a:rPr lang="en-US" i="0" dirty="0" smtClean="0">
                <a:solidFill>
                  <a:schemeClr val="tx1"/>
                </a:solidFill>
              </a:rPr>
              <a:t>    push %rbp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%rsp, %rbp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8(%parent_stack_end), %</a:t>
            </a:r>
            <a:r>
              <a:rPr lang="en-US" i="0" dirty="0">
                <a:solidFill>
                  <a:schemeClr val="tx1"/>
                </a:solidFill>
              </a:rPr>
              <a:t>r</a:t>
            </a:r>
            <a:r>
              <a:rPr lang="en-US" i="0" dirty="0" smtClean="0">
                <a:solidFill>
                  <a:schemeClr val="tx1"/>
                </a:solidFill>
              </a:rPr>
              <a:t>ax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16(%parent_stack_end), %r10</a:t>
            </a:r>
          </a:p>
        </p:txBody>
      </p:sp>
    </p:spTree>
    <p:extLst>
      <p:ext uri="{BB962C8B-B14F-4D97-AF65-F5344CB8AC3E}">
        <p14:creationId xmlns:p14="http://schemas.microsoft.com/office/powerpoint/2010/main" val="16387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81000" y="1431941"/>
            <a:ext cx="8382000" cy="199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i="0" kern="0" dirty="0" smtClean="0"/>
              <a:t>Identify variables and promote them as symbols</a:t>
            </a:r>
          </a:p>
          <a:p>
            <a:r>
              <a:rPr lang="en-US" i="0" kern="0" dirty="0" smtClean="0"/>
              <a:t>Represent every symbol in the IR with a meaningful  type instead of the generic types provided by </a:t>
            </a:r>
            <a:r>
              <a:rPr lang="en-US" i="0" kern="0" dirty="0" err="1" smtClean="0"/>
              <a:t>McSema</a:t>
            </a:r>
            <a:endParaRPr lang="en-US" i="0" kern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81000" y="3505810"/>
            <a:ext cx="4572000" cy="2862322"/>
          </a:xfrm>
          <a:prstGeom prst="rect">
            <a:avLst/>
          </a:prstGeom>
          <a:solidFill>
            <a:srgbClr val="999999"/>
          </a:solidFill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Times" charset="0"/>
              </a:rPr>
              <a:t>unsigned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int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 foo(char*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buf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) { </a:t>
            </a:r>
            <a:endParaRPr lang="en-US" i="0" dirty="0" smtClean="0">
              <a:solidFill>
                <a:schemeClr val="tx1"/>
              </a:solidFill>
              <a:latin typeface="Times" charset="0"/>
            </a:endParaRPr>
          </a:p>
          <a:p>
            <a:pPr algn="l"/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unsigned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alligned_len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 = 0; </a:t>
            </a: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unsigned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int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 c =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strlen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(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buf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); </a:t>
            </a:r>
            <a:endParaRPr lang="en-US" i="0" dirty="0">
              <a:solidFill>
                <a:schemeClr val="tx1"/>
              </a:solidFill>
            </a:endParaRPr>
          </a:p>
          <a:p>
            <a:pPr algn="l"/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if(c%8 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== 0 ) { </a:t>
            </a:r>
            <a:endParaRPr lang="en-US" i="0" dirty="0" smtClean="0">
              <a:solidFill>
                <a:schemeClr val="tx1"/>
              </a:solidFill>
              <a:latin typeface="Times" charset="0"/>
            </a:endParaRPr>
          </a:p>
          <a:p>
            <a:pPr algn="l"/>
            <a:r>
              <a:rPr lang="en-US" i="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return 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c; </a:t>
            </a:r>
            <a:endParaRPr lang="en-US" i="0" dirty="0">
              <a:solidFill>
                <a:schemeClr val="tx1"/>
              </a:solidFill>
            </a:endParaRPr>
          </a:p>
          <a:p>
            <a:pPr algn="l"/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}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/>
            </a:r>
            <a:br>
              <a:rPr lang="en-US" i="0" dirty="0">
                <a:solidFill>
                  <a:schemeClr val="tx1"/>
                </a:solidFill>
                <a:latin typeface="Times" charset="0"/>
              </a:rPr>
            </a:b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US" i="0" dirty="0" err="1" smtClean="0">
                <a:solidFill>
                  <a:schemeClr val="tx1"/>
                </a:solidFill>
                <a:latin typeface="Times" charset="0"/>
              </a:rPr>
              <a:t>alligned_len</a:t>
            </a: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= 8* (c/8) + 8; </a:t>
            </a: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return </a:t>
            </a:r>
            <a:r>
              <a:rPr lang="en-US" i="0" dirty="0" err="1" smtClean="0">
                <a:solidFill>
                  <a:schemeClr val="tx1"/>
                </a:solidFill>
                <a:latin typeface="Times" charset="0"/>
              </a:rPr>
              <a:t>allign_len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; </a:t>
            </a:r>
            <a:endParaRPr lang="en-US" i="0" dirty="0">
              <a:solidFill>
                <a:schemeClr val="tx1"/>
              </a:solidFill>
            </a:endParaRPr>
          </a:p>
          <a:p>
            <a:pPr algn="l"/>
            <a:r>
              <a:rPr lang="en-US" i="0" dirty="0">
                <a:solidFill>
                  <a:schemeClr val="tx1"/>
                </a:solidFill>
                <a:latin typeface="Times" charset="0"/>
              </a:rPr>
              <a:t>} </a:t>
            </a:r>
            <a:endParaRPr lang="en-US" i="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70439"/>
              </p:ext>
            </p:extLst>
          </p:nvPr>
        </p:nvGraphicFramePr>
        <p:xfrm>
          <a:off x="5109670" y="4205451"/>
          <a:ext cx="38020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1048"/>
                <a:gridCol w="1901048"/>
              </a:tblGrid>
              <a:tr h="34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Type</a:t>
                      </a:r>
                      <a:endParaRPr lang="en-US" dirty="0"/>
                    </a:p>
                  </a:txBody>
                  <a:tcPr/>
                </a:tc>
              </a:tr>
              <a:tr h="342036">
                <a:tc>
                  <a:txBody>
                    <a:bodyPr/>
                    <a:lstStyle/>
                    <a:p>
                      <a:r>
                        <a:rPr lang="en-US" dirty="0" smtClean="0"/>
                        <a:t>1) </a:t>
                      </a:r>
                      <a:r>
                        <a:rPr lang="en-US" dirty="0" err="1" smtClean="0"/>
                        <a:t>buf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</a:t>
                      </a:r>
                      <a:endParaRPr lang="en-US" dirty="0"/>
                    </a:p>
                  </a:txBody>
                  <a:tcPr/>
                </a:tc>
              </a:tr>
              <a:tr h="342036">
                <a:tc>
                  <a:txBody>
                    <a:bodyPr/>
                    <a:lstStyle/>
                    <a:p>
                      <a:r>
                        <a:rPr lang="en-US" dirty="0" smtClean="0"/>
                        <a:t>2)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42036">
                <a:tc>
                  <a:txBody>
                    <a:bodyPr/>
                    <a:lstStyle/>
                    <a:p>
                      <a:r>
                        <a:rPr lang="en-US" dirty="0" smtClean="0"/>
                        <a:t>3) </a:t>
                      </a:r>
                      <a:r>
                        <a:rPr lang="en-US" dirty="0" err="1" smtClean="0"/>
                        <a:t>alligned_len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37261" y="5771705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 smtClean="0">
                <a:solidFill>
                  <a:schemeClr val="tx1"/>
                </a:solidFill>
              </a:rPr>
              <a:t>1) and 2) inferred using </a:t>
            </a:r>
            <a:r>
              <a:rPr lang="en-US" dirty="0" err="1" smtClean="0">
                <a:solidFill>
                  <a:schemeClr val="tx1"/>
                </a:solidFill>
              </a:rPr>
              <a:t>strlen</a:t>
            </a:r>
            <a:r>
              <a:rPr lang="en-US" i="0" dirty="0" smtClean="0">
                <a:solidFill>
                  <a:schemeClr val="tx1"/>
                </a:solidFill>
              </a:rPr>
              <a:t> prototype</a:t>
            </a:r>
          </a:p>
          <a:p>
            <a:pPr algn="l"/>
            <a:r>
              <a:rPr lang="en-US" i="0" dirty="0" smtClean="0">
                <a:solidFill>
                  <a:schemeClr val="tx1"/>
                </a:solidFill>
              </a:rPr>
              <a:t>3) inferred using arithmetic operation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VISC: 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Sophisticated program analyses, transforms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on end-user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“Shipped” code formats that contain enough information to enable such analyses &amp; transforms,  </a:t>
            </a:r>
            <a:r>
              <a:rPr lang="en-US" i="1" dirty="0" smtClean="0"/>
              <a:t>e.g.,</a:t>
            </a:r>
            <a:r>
              <a:rPr lang="en-US" dirty="0" smtClean="0"/>
              <a:t> </a:t>
            </a:r>
            <a:r>
              <a:rPr lang="en-US" i="1" dirty="0" smtClean="0"/>
              <a:t>an entire Linux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performance optimizations that exploit these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security techniques that exploit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0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340589" y="4062135"/>
            <a:ext cx="4231412" cy="1200328"/>
          </a:xfrm>
          <a:prstGeom prst="rect">
            <a:avLst/>
          </a:prstGeom>
          <a:solidFill>
            <a:srgbClr val="FFCE0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2400" b="1" i="0" dirty="0" smtClean="0">
                <a:solidFill>
                  <a:schemeClr val="tx1"/>
                </a:solidFill>
              </a:rPr>
              <a:t>Informal Definition:</a:t>
            </a:r>
          </a:p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VISC</a:t>
            </a:r>
            <a:r>
              <a:rPr lang="en-US" sz="2400" b="1" dirty="0" smtClean="0">
                <a:solidFill>
                  <a:schemeClr val="tx1"/>
                </a:solidFill>
              </a:rPr>
              <a:t> ==</a:t>
            </a:r>
            <a:r>
              <a:rPr lang="en-US" sz="2400" b="1" dirty="0" smtClean="0">
                <a:solidFill>
                  <a:srgbClr val="0000FF"/>
                </a:solidFill>
              </a:rPr>
              <a:t> Software ISA</a:t>
            </a:r>
            <a:r>
              <a:rPr lang="en-US" sz="2400" b="1" dirty="0" smtClean="0">
                <a:solidFill>
                  <a:schemeClr val="tx1"/>
                </a:solidFill>
              </a:rPr>
              <a:t> differs      	from </a:t>
            </a:r>
            <a:r>
              <a:rPr lang="en-US" sz="2400" b="1" dirty="0" smtClean="0">
                <a:solidFill>
                  <a:srgbClr val="CC572A"/>
                </a:solidFill>
              </a:rPr>
              <a:t>Target Machine ISA</a:t>
            </a:r>
            <a:endParaRPr lang="en-US" sz="2400" b="1" dirty="0">
              <a:solidFill>
                <a:srgbClr val="CC572A"/>
              </a:solidFill>
            </a:endParaRPr>
          </a:p>
        </p:txBody>
      </p:sp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501070" y="1620837"/>
            <a:ext cx="8026645" cy="2307427"/>
          </a:xfrm>
          <a:prstGeom prst="line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879993" y="1108501"/>
            <a:ext cx="14641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786672"/>
            <a:ext cx="8070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User</a:t>
            </a:r>
          </a:p>
          <a:p>
            <a:pPr algn="r"/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site</a:t>
            </a:r>
          </a:p>
        </p:txBody>
      </p:sp>
      <p:sp>
        <p:nvSpPr>
          <p:cNvPr id="325660" name="computr3"/>
          <p:cNvSpPr>
            <a:spLocks noEditPoints="1" noChangeArrowheads="1"/>
          </p:cNvSpPr>
          <p:nvPr/>
        </p:nvSpPr>
        <p:spPr bwMode="auto">
          <a:xfrm>
            <a:off x="7529513" y="435133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57700" y="2378075"/>
            <a:ext cx="4666411" cy="1973263"/>
            <a:chOff x="4457700" y="2378075"/>
            <a:chExt cx="4666411" cy="1973263"/>
          </a:xfrm>
        </p:grpSpPr>
        <p:sp>
          <p:nvSpPr>
            <p:cNvPr id="325675" name="Oval 43"/>
            <p:cNvSpPr>
              <a:spLocks noChangeArrowheads="1"/>
            </p:cNvSpPr>
            <p:nvPr/>
          </p:nvSpPr>
          <p:spPr bwMode="auto">
            <a:xfrm>
              <a:off x="6300788" y="2378075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Idle-time</a:t>
              </a:r>
            </a:p>
            <a:p>
              <a:r>
                <a:rPr lang="en-US" b="1" i="0" dirty="0" err="1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Reoptimizer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8027988" y="3467100"/>
              <a:ext cx="1096123" cy="595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b="1" i="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End-user</a:t>
              </a:r>
            </a:p>
            <a:p>
              <a:pPr algn="l">
                <a:lnSpc>
                  <a:spcPct val="80000"/>
                </a:lnSpc>
              </a:pPr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p</a:t>
              </a:r>
              <a:r>
                <a:rPr lang="en-US" b="1" i="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rofiles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25677" name="AutoShape 45"/>
            <p:cNvCxnSpPr>
              <a:cxnSpLocks noChangeShapeType="1"/>
              <a:stCxn id="325660" idx="1"/>
              <a:endCxn id="325675" idx="5"/>
            </p:cNvCxnSpPr>
            <p:nvPr/>
          </p:nvCxnSpPr>
          <p:spPr bwMode="auto">
            <a:xfrm flipH="1" flipV="1">
              <a:off x="7612063" y="3373438"/>
              <a:ext cx="671513" cy="977900"/>
            </a:xfrm>
            <a:prstGeom prst="straightConnector1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5678" name="AutoShape 46"/>
            <p:cNvCxnSpPr>
              <a:cxnSpLocks noChangeShapeType="1"/>
              <a:stCxn id="325675" idx="2"/>
            </p:cNvCxnSpPr>
            <p:nvPr/>
          </p:nvCxnSpPr>
          <p:spPr bwMode="auto">
            <a:xfrm flipH="1">
              <a:off x="4457700" y="2962275"/>
              <a:ext cx="1843088" cy="0"/>
            </a:xfrm>
            <a:prstGeom prst="straightConnector1">
              <a:avLst/>
            </a:prstGeom>
            <a:noFill/>
            <a:ln w="28575">
              <a:noFill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Instruction Set Computing</a:t>
            </a:r>
          </a:p>
        </p:txBody>
      </p:sp>
      <p:sp>
        <p:nvSpPr>
          <p:cNvPr id="325667" name="Text Box 35"/>
          <p:cNvSpPr txBox="1">
            <a:spLocks noChangeArrowheads="1"/>
          </p:cNvSpPr>
          <p:nvPr/>
        </p:nvSpPr>
        <p:spPr bwMode="auto">
          <a:xfrm>
            <a:off x="3611875" y="3443243"/>
            <a:ext cx="8355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Virtual</a:t>
            </a:r>
          </a:p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ISA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35" name="Oval 3"/>
          <p:cNvSpPr>
            <a:spLocks noChangeArrowheads="1"/>
          </p:cNvSpPr>
          <p:nvPr/>
        </p:nvSpPr>
        <p:spPr bwMode="auto">
          <a:xfrm>
            <a:off x="3573463" y="1354138"/>
            <a:ext cx="1766887" cy="1168400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 Optimizer</a:t>
            </a: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752600"/>
            <a:ext cx="396875" cy="0"/>
          </a:xfrm>
          <a:prstGeom prst="line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20675" y="1127125"/>
            <a:ext cx="84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C, C++</a:t>
            </a: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52388" y="1854200"/>
            <a:ext cx="1471612" cy="708025"/>
            <a:chOff x="33" y="999"/>
            <a:chExt cx="927" cy="446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1132"/>
              <a:ext cx="249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33" y="999"/>
              <a:ext cx="69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Java, C#</a:t>
              </a:r>
            </a:p>
            <a:p>
              <a:pPr algn="r"/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44710" y="1508125"/>
            <a:ext cx="9206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Fortran 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3141873" y="1308070"/>
            <a:ext cx="402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IR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3156501" y="2276850"/>
            <a:ext cx="402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IR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36825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Compiler N</a:t>
            </a: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-33336" y="2162175"/>
            <a:ext cx="1557340" cy="400050"/>
            <a:chOff x="-21" y="1612"/>
            <a:chExt cx="981" cy="252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-21" y="1612"/>
              <a:ext cx="7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Javascript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5650" name="Group 18"/>
          <p:cNvGrpSpPr>
            <a:grpSpLocks/>
          </p:cNvGrpSpPr>
          <p:nvPr/>
        </p:nvGrpSpPr>
        <p:grpSpPr bwMode="auto">
          <a:xfrm>
            <a:off x="39689" y="2468564"/>
            <a:ext cx="1473202" cy="708025"/>
            <a:chOff x="25" y="1411"/>
            <a:chExt cx="928" cy="446"/>
          </a:xfrm>
        </p:grpSpPr>
        <p:sp>
          <p:nvSpPr>
            <p:cNvPr id="325651" name="Line 19"/>
            <p:cNvSpPr>
              <a:spLocks noChangeShapeType="1"/>
            </p:cNvSpPr>
            <p:nvPr/>
          </p:nvSpPr>
          <p:spPr bwMode="auto">
            <a:xfrm>
              <a:off x="703" y="1598"/>
              <a:ext cx="250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5652" name="Text Box 20"/>
            <p:cNvSpPr txBox="1">
              <a:spLocks noChangeArrowheads="1"/>
            </p:cNvSpPr>
            <p:nvPr/>
          </p:nvSpPr>
          <p:spPr bwMode="auto">
            <a:xfrm>
              <a:off x="25" y="1411"/>
              <a:ext cx="71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OpenCL</a:t>
              </a:r>
              <a:r>
                <a:rPr lang="en-US" b="1" i="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, CUDA, …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  <a:endCxn id="325635" idx="2"/>
          </p:cNvCxnSpPr>
          <p:nvPr/>
        </p:nvCxnSpPr>
        <p:spPr bwMode="auto">
          <a:xfrm flipV="1">
            <a:off x="2767013" y="1938338"/>
            <a:ext cx="792162" cy="788987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  <a:endCxn id="325635" idx="2"/>
          </p:cNvCxnSpPr>
          <p:nvPr/>
        </p:nvCxnSpPr>
        <p:spPr bwMode="auto">
          <a:xfrm>
            <a:off x="2767013" y="1411288"/>
            <a:ext cx="792162" cy="527050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55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• • •</a:t>
            </a:r>
          </a:p>
        </p:txBody>
      </p: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4994275" y="5873750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Static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Code-gen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5662" name="AutoShape 30"/>
          <p:cNvCxnSpPr>
            <a:cxnSpLocks noChangeShapeType="1"/>
            <a:stCxn id="325635" idx="4"/>
            <a:endCxn id="325661" idx="2"/>
          </p:cNvCxnSpPr>
          <p:nvPr/>
        </p:nvCxnSpPr>
        <p:spPr bwMode="auto">
          <a:xfrm rot="16200000" flipH="1">
            <a:off x="2870994" y="4108451"/>
            <a:ext cx="3709194" cy="537368"/>
          </a:xfrm>
          <a:prstGeom prst="bentConnector2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3" name="AutoShape 31"/>
          <p:cNvCxnSpPr>
            <a:cxnSpLocks noChangeShapeType="1"/>
            <a:stCxn id="325661" idx="7"/>
          </p:cNvCxnSpPr>
          <p:nvPr/>
        </p:nvCxnSpPr>
        <p:spPr bwMode="auto">
          <a:xfrm flipV="1">
            <a:off x="6470650" y="5429250"/>
            <a:ext cx="1030288" cy="534988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6650296" y="5287521"/>
            <a:ext cx="500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bin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57700" y="4126706"/>
            <a:ext cx="3089649" cy="1539083"/>
            <a:chOff x="4457700" y="4126706"/>
            <a:chExt cx="3089649" cy="1539083"/>
          </a:xfrm>
        </p:grpSpPr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4994275" y="4498976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r"/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Runtime</a:t>
              </a:r>
            </a:p>
            <a:p>
              <a:pPr algn="r"/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Optimizer</a:t>
              </a:r>
            </a:p>
          </p:txBody>
        </p:sp>
        <p:cxnSp>
          <p:nvCxnSpPr>
            <p:cNvPr id="79" name="AutoShape 38"/>
            <p:cNvCxnSpPr>
              <a:cxnSpLocks noChangeShapeType="1"/>
              <a:stCxn id="78" idx="0"/>
              <a:endCxn id="74" idx="4"/>
            </p:cNvCxnSpPr>
            <p:nvPr/>
          </p:nvCxnSpPr>
          <p:spPr bwMode="auto">
            <a:xfrm rot="16200000">
              <a:off x="5575300" y="4313238"/>
              <a:ext cx="373063" cy="0"/>
            </a:xfrm>
            <a:prstGeom prst="straightConnector1">
              <a:avLst/>
            </a:prstGeom>
            <a:noFill/>
            <a:ln w="28575" cmpd="sng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39"/>
            <p:cNvCxnSpPr>
              <a:cxnSpLocks noChangeShapeType="1"/>
              <a:stCxn id="78" idx="6"/>
            </p:cNvCxnSpPr>
            <p:nvPr/>
          </p:nvCxnSpPr>
          <p:spPr bwMode="auto">
            <a:xfrm>
              <a:off x="6530975" y="5082383"/>
              <a:ext cx="998538" cy="793"/>
            </a:xfrm>
            <a:prstGeom prst="straightConnector1">
              <a:avLst/>
            </a:prstGeom>
            <a:noFill/>
            <a:ln w="28575">
              <a:noFill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6451226" y="4465638"/>
              <a:ext cx="1096123" cy="595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i="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End-user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profiles</a:t>
              </a:r>
            </a:p>
          </p:txBody>
        </p:sp>
        <p:cxnSp>
          <p:nvCxnSpPr>
            <p:cNvPr id="82" name="AutoShape 41"/>
            <p:cNvCxnSpPr>
              <a:cxnSpLocks noChangeShapeType="1"/>
              <a:endCxn id="78" idx="2"/>
            </p:cNvCxnSpPr>
            <p:nvPr/>
          </p:nvCxnSpPr>
          <p:spPr bwMode="auto">
            <a:xfrm>
              <a:off x="4457700" y="5082383"/>
              <a:ext cx="536575" cy="0"/>
            </a:xfrm>
            <a:prstGeom prst="straightConnector1">
              <a:avLst/>
            </a:prstGeom>
            <a:noFill/>
            <a:ln w="28575" cmpd="sng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4" name="Oval 32"/>
          <p:cNvSpPr>
            <a:spLocks noChangeArrowheads="1"/>
          </p:cNvSpPr>
          <p:nvPr/>
        </p:nvSpPr>
        <p:spPr bwMode="auto">
          <a:xfrm>
            <a:off x="4892675" y="3395663"/>
            <a:ext cx="1739900" cy="715962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JIT</a:t>
            </a:r>
          </a:p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Code-gen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6" name="AutoShape 34"/>
          <p:cNvCxnSpPr>
            <a:cxnSpLocks noChangeShapeType="1"/>
            <a:stCxn id="74" idx="5"/>
          </p:cNvCxnSpPr>
          <p:nvPr/>
        </p:nvCxnSpPr>
        <p:spPr bwMode="auto">
          <a:xfrm>
            <a:off x="6378575" y="4021138"/>
            <a:ext cx="1098550" cy="477837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AutoShape 41"/>
          <p:cNvCxnSpPr>
            <a:cxnSpLocks noChangeShapeType="1"/>
          </p:cNvCxnSpPr>
          <p:nvPr/>
        </p:nvCxnSpPr>
        <p:spPr bwMode="auto">
          <a:xfrm flipV="1">
            <a:off x="4447385" y="3769508"/>
            <a:ext cx="445290" cy="43542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6799490" y="3821083"/>
            <a:ext cx="500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bin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5836" y="5480050"/>
            <a:ext cx="39331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bg2"/>
                </a:solidFill>
              </a:rPr>
              <a:t>Key</a:t>
            </a:r>
            <a:r>
              <a:rPr lang="en-US" sz="2400" b="1" dirty="0" smtClean="0">
                <a:solidFill>
                  <a:schemeClr val="bg2"/>
                </a:solidFill>
              </a:rPr>
              <a:t>: Virtual ISA can enable</a:t>
            </a:r>
          </a:p>
          <a:p>
            <a:pPr algn="l"/>
            <a:r>
              <a:rPr lang="en-US" sz="2400" b="1" dirty="0" smtClean="0">
                <a:solidFill>
                  <a:schemeClr val="bg2"/>
                </a:solidFill>
              </a:rPr>
              <a:t>far richer analyses, transforms</a:t>
            </a:r>
          </a:p>
          <a:p>
            <a:pPr algn="l"/>
            <a:r>
              <a:rPr lang="en-US" sz="2400" b="1" dirty="0" smtClean="0">
                <a:solidFill>
                  <a:schemeClr val="bg2"/>
                </a:solidFill>
              </a:rPr>
              <a:t>than native ISA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Machine Code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990" y="1143000"/>
            <a:ext cx="5914369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CC3300"/>
                </a:solidFill>
              </a:rPr>
              <a:t>Not even </a:t>
            </a:r>
            <a:r>
              <a:rPr lang="en-US" dirty="0" smtClean="0">
                <a:solidFill>
                  <a:srgbClr val="CC3300"/>
                </a:solidFill>
              </a:rPr>
              <a:t>close!</a:t>
            </a:r>
            <a:endParaRPr lang="en-US" dirty="0">
              <a:solidFill>
                <a:srgbClr val="CC3300"/>
              </a:solidFill>
            </a:endParaRPr>
          </a:p>
          <a:p>
            <a:pPr>
              <a:spcBef>
                <a:spcPts val="2088"/>
              </a:spcBef>
            </a:pPr>
            <a:r>
              <a:rPr lang="en-US" sz="2400" dirty="0" smtClean="0"/>
              <a:t>ISA semantics is complex (</a:t>
            </a:r>
            <a:r>
              <a:rPr lang="en-US" sz="2400" dirty="0" err="1"/>
              <a:t>e.g</a:t>
            </a:r>
            <a:r>
              <a:rPr lang="en-US" sz="2400" dirty="0"/>
              <a:t>,. X86, ARM</a:t>
            </a:r>
            <a:r>
              <a:rPr lang="en-US" sz="2400" dirty="0" smtClean="0"/>
              <a:t>)</a:t>
            </a:r>
          </a:p>
          <a:p>
            <a:pPr>
              <a:spcBef>
                <a:spcPts val="2088"/>
              </a:spcBef>
            </a:pPr>
            <a:r>
              <a:rPr lang="en-US" sz="2400" dirty="0" smtClean="0"/>
              <a:t>Memory model is extremely low-level</a:t>
            </a:r>
          </a:p>
          <a:p>
            <a:pPr>
              <a:spcBef>
                <a:spcPts val="2088"/>
              </a:spcBef>
            </a:pPr>
            <a:r>
              <a:rPr lang="en-US" sz="2400" dirty="0" smtClean="0"/>
              <a:t>Difficult to transform or instrument reliably</a:t>
            </a:r>
          </a:p>
          <a:p>
            <a:pPr>
              <a:spcBef>
                <a:spcPts val="2088"/>
              </a:spcBef>
              <a:buFont typeface="Lucida Grande"/>
              <a:buChar char="⇒"/>
            </a:pPr>
            <a:r>
              <a:rPr lang="en-US" sz="2400" dirty="0" smtClean="0"/>
              <a:t>E.g., advanced tools like PIN resort to </a:t>
            </a:r>
            <a:r>
              <a:rPr lang="en-US" sz="2400" i="1" dirty="0" smtClean="0"/>
              <a:t>dynamic</a:t>
            </a:r>
            <a:r>
              <a:rPr lang="en-US" sz="2400" dirty="0" smtClean="0"/>
              <a:t> analysis &amp; instrumentation</a:t>
            </a:r>
          </a:p>
          <a:p>
            <a:pPr>
              <a:spcBef>
                <a:spcPts val="2088"/>
              </a:spcBef>
              <a:buFont typeface="Lucida Grande"/>
              <a:buChar char="⇒"/>
            </a:pPr>
            <a:r>
              <a:rPr lang="en-US" sz="2400" dirty="0" smtClean="0"/>
              <a:t>E.g., “reverse engineering” uses extensive </a:t>
            </a:r>
            <a:r>
              <a:rPr lang="en-US" sz="2400" i="1" dirty="0" smtClean="0"/>
              <a:t>manual</a:t>
            </a:r>
            <a:r>
              <a:rPr lang="en-US" sz="2400" dirty="0" smtClean="0"/>
              <a:t> analysis of names,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4635" y="5742496"/>
            <a:ext cx="5683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Some binary analysis will be </a:t>
            </a:r>
            <a:r>
              <a:rPr lang="en-US" sz="2400" b="1" dirty="0" smtClean="0"/>
              <a:t>unavoidable: proprietary libraries, </a:t>
            </a:r>
            <a:r>
              <a:rPr lang="en-US" sz="2400" b="1" dirty="0"/>
              <a:t>legacy </a:t>
            </a:r>
            <a:r>
              <a:rPr lang="en-US" sz="2400" b="1" dirty="0" smtClean="0"/>
              <a:t>code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52415" y="3277551"/>
            <a:ext cx="0" cy="218489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 rot="16200000">
            <a:off x="-235205" y="3198007"/>
            <a:ext cx="1351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Analysis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Budget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38" y="5450109"/>
            <a:ext cx="1030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7575" y="3236975"/>
            <a:ext cx="115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“Compiler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IR”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038" y="1086295"/>
            <a:ext cx="1018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4709" y="5462446"/>
            <a:ext cx="1076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Compiler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44812" y="3277551"/>
            <a:ext cx="883315" cy="0"/>
          </a:xfrm>
          <a:prstGeom prst="line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382915" y="1794181"/>
            <a:ext cx="0" cy="366826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44709" y="1086295"/>
            <a:ext cx="1018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844812" y="1819137"/>
            <a:ext cx="8833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922052" y="1819137"/>
            <a:ext cx="8833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252415" y="1819137"/>
            <a:ext cx="0" cy="14584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44812" y="5465227"/>
            <a:ext cx="883315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922052" y="5473812"/>
            <a:ext cx="883315" cy="0"/>
          </a:xfrm>
          <a:prstGeom prst="line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>
            <a:stCxn id="7" idx="3"/>
          </p:cNvCxnSpPr>
          <p:nvPr/>
        </p:nvCxnSpPr>
        <p:spPr bwMode="auto">
          <a:xfrm flipV="1">
            <a:off x="440454" y="1800535"/>
            <a:ext cx="7225" cy="11988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>
            <a:off x="440454" y="4350720"/>
            <a:ext cx="1" cy="11057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718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/>
      <p:bldP spid="13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6"/>
            <a:ext cx="8382000" cy="4762219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Security Benefits of VISC: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Google’s Portable Native Client (</a:t>
            </a:r>
            <a:r>
              <a:rPr lang="en-US" sz="3200" dirty="0" err="1" smtClean="0">
                <a:solidFill>
                  <a:srgbClr val="000000"/>
                </a:solidFill>
              </a:rPr>
              <a:t>PNaCl</a:t>
            </a:r>
            <a:r>
              <a:rPr lang="en-US" sz="3200" dirty="0" smtClean="0">
                <a:solidFill>
                  <a:srgbClr val="00000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Secure Virtual Architecture (SVA)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1320" y="5234035"/>
            <a:ext cx="6410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sz="2200" dirty="0">
                <a:solidFill>
                  <a:srgbClr val="000000"/>
                </a:solidFill>
              </a:rPr>
              <a:t>John Criswell’s </a:t>
            </a:r>
            <a:r>
              <a:rPr lang="en-US" sz="2200" dirty="0" smtClean="0">
                <a:solidFill>
                  <a:srgbClr val="000000"/>
                </a:solidFill>
              </a:rPr>
              <a:t>PhD on SVA won an</a:t>
            </a:r>
            <a:endParaRPr lang="en-US" sz="2200" dirty="0">
              <a:solidFill>
                <a:srgbClr val="0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200" b="1" dirty="0" smtClean="0">
                <a:solidFill>
                  <a:srgbClr val="002060"/>
                </a:solidFill>
              </a:rPr>
              <a:t>Hon. </a:t>
            </a:r>
            <a:r>
              <a:rPr lang="en-US" sz="2200" b="1" dirty="0">
                <a:solidFill>
                  <a:srgbClr val="002060"/>
                </a:solidFill>
              </a:rPr>
              <a:t>Mention for </a:t>
            </a:r>
            <a:r>
              <a:rPr lang="en-US" sz="2200" b="1" dirty="0" smtClean="0">
                <a:solidFill>
                  <a:srgbClr val="002060"/>
                </a:solidFill>
              </a:rPr>
              <a:t>2014 ACM Doctoral </a:t>
            </a:r>
            <a:r>
              <a:rPr lang="en-US" sz="2200" b="1" dirty="0">
                <a:solidFill>
                  <a:srgbClr val="002060"/>
                </a:solidFill>
              </a:rPr>
              <a:t>Dissertation </a:t>
            </a:r>
            <a:r>
              <a:rPr lang="en-US" sz="2200" b="1" dirty="0" smtClean="0">
                <a:solidFill>
                  <a:srgbClr val="002060"/>
                </a:solidFill>
              </a:rPr>
              <a:t>Award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Portable Native Client (</a:t>
            </a:r>
            <a:r>
              <a:rPr lang="en-US" dirty="0" err="1" smtClean="0"/>
              <a:t>PNaCl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619555"/>
            <a:ext cx="8382000" cy="1588609"/>
          </a:xfrm>
        </p:spPr>
        <p:txBody>
          <a:bodyPr/>
          <a:lstStyle/>
          <a:p>
            <a:r>
              <a:rPr lang="en-US" dirty="0" smtClean="0"/>
              <a:t>Sandboxing for Chrome browser extensions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Shipped as LLVM </a:t>
            </a:r>
            <a:r>
              <a:rPr lang="en-US" dirty="0" err="1" smtClean="0"/>
              <a:t>bitcode</a:t>
            </a:r>
            <a:r>
              <a:rPr lang="en-US" dirty="0" smtClean="0"/>
              <a:t>; translated &amp; verified on load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Ensures extensions are portable to x86, x86-64, ARM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112610" y="1201510"/>
            <a:ext cx="1152150" cy="9217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C/C++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Front</a:t>
            </a:r>
            <a:r>
              <a:rPr kumimoji="0" lang="en-US" sz="2000" b="0" i="1" u="none" strike="noStrike" cap="none" normalizeH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 End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698714" y="3507929"/>
            <a:ext cx="913715" cy="69129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Static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code-gen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98714" y="3194002"/>
            <a:ext cx="3064286" cy="131033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Chrome</a:t>
            </a:r>
            <a:endParaRPr lang="en-US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155425" y="1163105"/>
            <a:ext cx="158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Web</a:t>
            </a:r>
          </a:p>
          <a:p>
            <a:pPr algn="r"/>
            <a:r>
              <a:rPr lang="en-US" dirty="0" smtClean="0"/>
              <a:t>application</a:t>
            </a:r>
          </a:p>
          <a:p>
            <a:pPr algn="r"/>
            <a:r>
              <a:rPr lang="en-US" dirty="0" smtClean="0"/>
              <a:t>components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4" idx="1"/>
          </p:cNvCxnSpPr>
          <p:nvPr/>
        </p:nvCxnSpPr>
        <p:spPr bwMode="auto">
          <a:xfrm flipV="1">
            <a:off x="1739913" y="1662370"/>
            <a:ext cx="1372697" cy="85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Elbow Connector 10"/>
          <p:cNvCxnSpPr>
            <a:stCxn id="4" idx="3"/>
            <a:endCxn id="5" idx="1"/>
          </p:cNvCxnSpPr>
          <p:nvPr/>
        </p:nvCxnSpPr>
        <p:spPr bwMode="auto">
          <a:xfrm>
            <a:off x="4264760" y="1662370"/>
            <a:ext cx="1433954" cy="2191204"/>
          </a:xfrm>
          <a:prstGeom prst="bentConnector3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Line 24"/>
          <p:cNvSpPr>
            <a:spLocks noChangeShapeType="1"/>
          </p:cNvSpPr>
          <p:nvPr/>
        </p:nvSpPr>
        <p:spPr bwMode="auto">
          <a:xfrm flipV="1">
            <a:off x="414338" y="2663914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982404" y="2163039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6642523" y="2624704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12429" y="3508681"/>
            <a:ext cx="913715" cy="691290"/>
          </a:xfrm>
          <a:prstGeom prst="roundRect">
            <a:avLst/>
          </a:prstGeom>
          <a:solidFill>
            <a:srgbClr val="FF0000">
              <a:alpha val="33000"/>
            </a:srgbClr>
          </a:solidFill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PNaCl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Verifier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149545" y="2886314"/>
            <a:ext cx="741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LLVM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6840" y="1670937"/>
            <a:ext cx="1181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Restricted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C, C++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ChangeArrowheads="1"/>
          </p:cNvSpPr>
          <p:nvPr/>
        </p:nvSpPr>
        <p:spPr bwMode="auto">
          <a:xfrm>
            <a:off x="4533595" y="3135180"/>
            <a:ext cx="1375080" cy="314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smtClean="0">
                <a:solidFill>
                  <a:srgbClr val="669900"/>
                </a:solidFill>
              </a:rPr>
              <a:t>SVA-OS lib</a:t>
            </a:r>
            <a:endParaRPr lang="en-US" b="1" i="1" dirty="0">
              <a:solidFill>
                <a:srgbClr val="669900"/>
              </a:solidFill>
            </a:endParaRPr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2574940" y="2443890"/>
            <a:ext cx="3340085" cy="69129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dirty="0" smtClean="0">
                <a:solidFill>
                  <a:srgbClr val="0000FF"/>
                </a:solidFill>
              </a:rPr>
              <a:t>OS services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3765495" y="2866345"/>
            <a:ext cx="2151118" cy="26883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 smtClean="0">
                <a:solidFill>
                  <a:srgbClr val="0000FF"/>
                </a:solidFill>
              </a:rPr>
              <a:t>OS kernel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30440" name="AutoShape 8"/>
          <p:cNvSpPr>
            <a:spLocks noChangeArrowheads="1"/>
          </p:cNvSpPr>
          <p:nvPr/>
        </p:nvSpPr>
        <p:spPr bwMode="auto">
          <a:xfrm>
            <a:off x="762000" y="3456293"/>
            <a:ext cx="5154613" cy="562202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Processor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530441" name="Line 9"/>
          <p:cNvSpPr>
            <a:spLocks noChangeShapeType="1"/>
          </p:cNvSpPr>
          <p:nvPr/>
        </p:nvSpPr>
        <p:spPr bwMode="auto">
          <a:xfrm flipV="1">
            <a:off x="765175" y="3459468"/>
            <a:ext cx="5151438" cy="15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42" name="Rectangle 10"/>
          <p:cNvSpPr>
            <a:spLocks noChangeArrowheads="1"/>
          </p:cNvSpPr>
          <p:nvPr/>
        </p:nvSpPr>
        <p:spPr bwMode="auto">
          <a:xfrm>
            <a:off x="762000" y="1752600"/>
            <a:ext cx="5154613" cy="22658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8288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Applications, libraries, </a:t>
            </a:r>
            <a:r>
              <a:rPr lang="en-US" dirty="0" smtClean="0">
                <a:solidFill>
                  <a:schemeClr val="tx1"/>
                </a:solidFill>
              </a:rPr>
              <a:t>languages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443" name="Text Box 11"/>
          <p:cNvSpPr txBox="1">
            <a:spLocks noChangeArrowheads="1"/>
          </p:cNvSpPr>
          <p:nvPr/>
        </p:nvSpPr>
        <p:spPr bwMode="auto">
          <a:xfrm>
            <a:off x="6184900" y="2738305"/>
            <a:ext cx="26231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charset="0"/>
              </a:rPr>
              <a:t>Virtual instruction set</a:t>
            </a:r>
          </a:p>
        </p:txBody>
      </p:sp>
      <p:sp>
        <p:nvSpPr>
          <p:cNvPr id="530444" name="Text Box 12"/>
          <p:cNvSpPr txBox="1">
            <a:spLocks noChangeArrowheads="1"/>
          </p:cNvSpPr>
          <p:nvPr/>
        </p:nvSpPr>
        <p:spPr bwMode="auto">
          <a:xfrm>
            <a:off x="6235700" y="3513443"/>
            <a:ext cx="2627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" charset="0"/>
              </a:rPr>
              <a:t>Native instruction set</a:t>
            </a:r>
          </a:p>
        </p:txBody>
      </p:sp>
      <p:sp>
        <p:nvSpPr>
          <p:cNvPr id="530445" name="Line 13"/>
          <p:cNvSpPr>
            <a:spLocks noChangeShapeType="1"/>
          </p:cNvSpPr>
          <p:nvPr/>
        </p:nvSpPr>
        <p:spPr bwMode="auto">
          <a:xfrm flipV="1">
            <a:off x="5538788" y="2973255"/>
            <a:ext cx="771525" cy="161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46" name="Line 14"/>
          <p:cNvSpPr>
            <a:spLocks noChangeShapeType="1"/>
          </p:cNvSpPr>
          <p:nvPr/>
        </p:nvSpPr>
        <p:spPr bwMode="auto">
          <a:xfrm>
            <a:off x="5414963" y="3449943"/>
            <a:ext cx="895350" cy="238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47" name="Rectangle 15"/>
          <p:cNvSpPr>
            <a:spLocks noChangeArrowheads="1"/>
          </p:cNvSpPr>
          <p:nvPr/>
        </p:nvSpPr>
        <p:spPr bwMode="auto">
          <a:xfrm>
            <a:off x="381000" y="11430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80000"/>
              </a:spcBef>
            </a:pPr>
            <a:r>
              <a:rPr lang="en-US" sz="2800" b="1" i="0" dirty="0" smtClean="0">
                <a:solidFill>
                  <a:schemeClr val="tx1"/>
                </a:solidFill>
              </a:rPr>
              <a:t>Works </a:t>
            </a:r>
            <a:r>
              <a:rPr lang="en-US" sz="2800" b="1" i="0" dirty="0">
                <a:solidFill>
                  <a:schemeClr val="tx1"/>
                </a:solidFill>
              </a:rPr>
              <a:t>with </a:t>
            </a:r>
            <a:r>
              <a:rPr lang="en-US" sz="2800" b="1" dirty="0" smtClean="0">
                <a:solidFill>
                  <a:schemeClr val="tx1"/>
                </a:solidFill>
              </a:rPr>
              <a:t>commodity</a:t>
            </a:r>
            <a:r>
              <a:rPr lang="en-US" sz="2800" b="1" i="0" dirty="0" smtClean="0">
                <a:solidFill>
                  <a:schemeClr val="tx1"/>
                </a:solidFill>
              </a:rPr>
              <a:t> kernels</a:t>
            </a:r>
            <a:r>
              <a:rPr lang="en-US" sz="2800" b="1" i="0" dirty="0">
                <a:solidFill>
                  <a:schemeClr val="tx1"/>
                </a:solidFill>
              </a:rPr>
              <a:t>, e.g., </a:t>
            </a:r>
            <a:r>
              <a:rPr lang="en-US" sz="2800" b="1" i="0" dirty="0" smtClean="0">
                <a:solidFill>
                  <a:schemeClr val="tx1"/>
                </a:solidFill>
              </a:rPr>
              <a:t>Linux, FreeBSD</a:t>
            </a:r>
            <a:endParaRPr lang="en-US" sz="2800" b="1" i="0" dirty="0">
              <a:solidFill>
                <a:schemeClr val="tx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Secure Virtual Architecture: OS on VISC</a:t>
            </a:r>
            <a:endParaRPr lang="en-US" dirty="0"/>
          </a:p>
        </p:txBody>
      </p:sp>
      <p:sp>
        <p:nvSpPr>
          <p:cNvPr id="35" name="Content Placeholder 5"/>
          <p:cNvSpPr txBox="1">
            <a:spLocks/>
          </p:cNvSpPr>
          <p:nvPr/>
        </p:nvSpPr>
        <p:spPr bwMode="auto">
          <a:xfrm>
            <a:off x="381000" y="4581149"/>
            <a:ext cx="8382000" cy="69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i="0" dirty="0" smtClean="0"/>
              <a:t>Virtual ISA = LLVM + SVA-OS </a:t>
            </a: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2766965" y="3135180"/>
            <a:ext cx="1766325" cy="314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smtClean="0">
                <a:solidFill>
                  <a:srgbClr val="669900"/>
                </a:solidFill>
              </a:rPr>
              <a:t>Instrument</a:t>
            </a:r>
            <a:r>
              <a:rPr lang="en-US" b="1" dirty="0" smtClean="0">
                <a:solidFill>
                  <a:srgbClr val="669900"/>
                </a:solidFill>
              </a:rPr>
              <a:t>atio</a:t>
            </a:r>
            <a:r>
              <a:rPr lang="en-US" b="1" i="1" dirty="0" smtClean="0">
                <a:solidFill>
                  <a:srgbClr val="669900"/>
                </a:solidFill>
              </a:rPr>
              <a:t>n</a:t>
            </a:r>
            <a:endParaRPr lang="en-US" b="1" i="1" dirty="0">
              <a:solidFill>
                <a:srgbClr val="669900"/>
              </a:solidFill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1345980" y="3135180"/>
            <a:ext cx="1420985" cy="314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smtClean="0">
                <a:solidFill>
                  <a:srgbClr val="669900"/>
                </a:solidFill>
              </a:rPr>
              <a:t>Code gen</a:t>
            </a:r>
            <a:endParaRPr lang="en-US" b="1" i="1" dirty="0">
              <a:solidFill>
                <a:srgbClr val="669900"/>
              </a:solidFill>
            </a:endParaRPr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>
            <a:off x="1345980" y="3135179"/>
            <a:ext cx="4570633" cy="17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ame 3"/>
          <p:cNvSpPr/>
          <p:nvPr/>
        </p:nvSpPr>
        <p:spPr bwMode="auto">
          <a:xfrm>
            <a:off x="2190890" y="4581149"/>
            <a:ext cx="921720" cy="576076"/>
          </a:xfrm>
          <a:prstGeom prst="frame">
            <a:avLst>
              <a:gd name="adj1" fmla="val 4627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6" name="Straight Arrow Connector 5"/>
          <p:cNvCxnSpPr>
            <a:stCxn id="4" idx="0"/>
            <a:endCxn id="39" idx="2"/>
          </p:cNvCxnSpPr>
          <p:nvPr/>
        </p:nvCxnSpPr>
        <p:spPr bwMode="auto">
          <a:xfrm flipH="1" flipV="1">
            <a:off x="2056473" y="3449943"/>
            <a:ext cx="595277" cy="1131206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Frame 23"/>
          <p:cNvSpPr/>
          <p:nvPr/>
        </p:nvSpPr>
        <p:spPr bwMode="auto">
          <a:xfrm>
            <a:off x="3304634" y="4581149"/>
            <a:ext cx="1228655" cy="576076"/>
          </a:xfrm>
          <a:prstGeom prst="frame">
            <a:avLst>
              <a:gd name="adj1" fmla="val 4627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9" name="Straight Arrow Connector 8"/>
          <p:cNvCxnSpPr>
            <a:stCxn id="24" idx="0"/>
          </p:cNvCxnSpPr>
          <p:nvPr/>
        </p:nvCxnSpPr>
        <p:spPr bwMode="auto">
          <a:xfrm flipV="1">
            <a:off x="3918962" y="3459468"/>
            <a:ext cx="1267518" cy="1121681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Content Placeholder 5"/>
          <p:cNvSpPr txBox="1">
            <a:spLocks/>
          </p:cNvSpPr>
          <p:nvPr/>
        </p:nvSpPr>
        <p:spPr bwMode="auto">
          <a:xfrm>
            <a:off x="381000" y="5502870"/>
            <a:ext cx="8382000" cy="69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i="0" dirty="0"/>
              <a:t>Translate </a:t>
            </a:r>
            <a:r>
              <a:rPr lang="en-US" i="0" dirty="0" smtClean="0"/>
              <a:t>at install-time, </a:t>
            </a:r>
            <a:r>
              <a:rPr lang="en-US" i="0" dirty="0"/>
              <a:t>boot-time, </a:t>
            </a:r>
            <a:r>
              <a:rPr lang="en-US" i="0" dirty="0" smtClean="0"/>
              <a:t>and/or </a:t>
            </a:r>
            <a:r>
              <a:rPr lang="en-US" i="0" dirty="0"/>
              <a:t>run-time</a:t>
            </a:r>
          </a:p>
        </p:txBody>
      </p:sp>
    </p:spTree>
    <p:extLst>
      <p:ext uri="{BB962C8B-B14F-4D97-AF65-F5344CB8AC3E}">
        <p14:creationId xmlns:p14="http://schemas.microsoft.com/office/powerpoint/2010/main" val="1725266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SVA-OS API</a:t>
            </a:r>
            <a:endParaRPr lang="en-US" sz="3600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381000" y="1431940"/>
            <a:ext cx="4038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80000"/>
              </a:spcBef>
            </a:pPr>
            <a:r>
              <a:rPr lang="en-US" sz="2800" b="1" i="0" u="sng" dirty="0">
                <a:solidFill>
                  <a:srgbClr val="0000FF"/>
                </a:solidFill>
              </a:rPr>
              <a:t>Hardware Control</a:t>
            </a:r>
            <a:endParaRPr lang="en-US" sz="2800" b="1" i="0" dirty="0">
              <a:solidFill>
                <a:srgbClr val="0000FF"/>
              </a:solidFill>
            </a:endParaRPr>
          </a:p>
          <a:p>
            <a:pPr marL="342900" indent="-342900" algn="l">
              <a:spcBef>
                <a:spcPct val="80000"/>
              </a:spcBef>
            </a:pPr>
            <a:r>
              <a:rPr lang="en-US" sz="2400" i="0" dirty="0" err="1">
                <a:solidFill>
                  <a:schemeClr val="tx1"/>
                </a:solidFill>
              </a:rPr>
              <a:t>Syscall</a:t>
            </a:r>
            <a:r>
              <a:rPr lang="en-US" sz="2400" i="0" dirty="0">
                <a:solidFill>
                  <a:schemeClr val="tx1"/>
                </a:solidFill>
              </a:rPr>
              <a:t>, interrupt, trap </a:t>
            </a:r>
            <a:r>
              <a:rPr lang="en-US" sz="2400" i="0" dirty="0" smtClean="0">
                <a:solidFill>
                  <a:schemeClr val="tx1"/>
                </a:solidFill>
              </a:rPr>
              <a:t>handlers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Avenir Roman"/>
                <a:cs typeface="Avenir Roman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sva.register.intr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intnum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,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                               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*handler(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…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))</a:t>
            </a:r>
            <a:endParaRPr lang="en-US" dirty="0">
              <a:solidFill>
                <a:schemeClr val="tx1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ct val="80000"/>
              </a:spcBef>
            </a:pPr>
            <a:r>
              <a:rPr lang="en-US" sz="2400" i="0" dirty="0" smtClean="0">
                <a:solidFill>
                  <a:schemeClr val="tx1"/>
                </a:solidFill>
              </a:rPr>
              <a:t>Page table manipulation</a:t>
            </a:r>
          </a:p>
          <a:p>
            <a:pPr marL="342900" indent="-342900"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sva.update.l1.mapping(void *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ptp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,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                                  unsigned trans)</a:t>
            </a:r>
            <a:endParaRPr lang="en-US" sz="1800" dirty="0">
              <a:solidFill>
                <a:srgbClr val="0000FF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ct val="80000"/>
              </a:spcBef>
            </a:pPr>
            <a:r>
              <a:rPr lang="en-US" sz="2400" i="0" dirty="0" smtClean="0">
                <a:solidFill>
                  <a:schemeClr val="tx1"/>
                </a:solidFill>
              </a:rPr>
              <a:t>I</a:t>
            </a:r>
            <a:r>
              <a:rPr lang="en-US" sz="2400" i="0" dirty="0">
                <a:solidFill>
                  <a:schemeClr val="tx1"/>
                </a:solidFill>
              </a:rPr>
              <a:t>/O </a:t>
            </a:r>
            <a:r>
              <a:rPr lang="en-US" sz="2400" i="0" dirty="0" smtClean="0">
                <a:solidFill>
                  <a:schemeClr val="tx1"/>
                </a:solidFill>
              </a:rPr>
              <a:t>operations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Avenir Roman"/>
                <a:cs typeface="Avenir Roman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sva.io.read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(void *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ioaddress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)</a:t>
            </a:r>
            <a:endParaRPr lang="en-US" sz="2400" dirty="0">
              <a:solidFill>
                <a:schemeClr val="tx1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ct val="80000"/>
              </a:spcBef>
            </a:pPr>
            <a:endParaRPr lang="en-US" sz="2800" b="1" i="0" dirty="0">
              <a:solidFill>
                <a:srgbClr val="9900FF"/>
              </a:solidFill>
            </a:endParaRPr>
          </a:p>
        </p:txBody>
      </p:sp>
      <p:sp>
        <p:nvSpPr>
          <p:cNvPr id="540677" name="Rectangle 5"/>
          <p:cNvSpPr>
            <a:spLocks noChangeArrowheads="1"/>
          </p:cNvSpPr>
          <p:nvPr/>
        </p:nvSpPr>
        <p:spPr bwMode="auto">
          <a:xfrm>
            <a:off x="4418380" y="1447800"/>
            <a:ext cx="434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80000"/>
              </a:spcBef>
            </a:pPr>
            <a:r>
              <a:rPr lang="en-US" sz="2800" b="1" i="0" u="sng" dirty="0">
                <a:solidFill>
                  <a:srgbClr val="0000FF"/>
                </a:solidFill>
              </a:rPr>
              <a:t>State Manipulation</a:t>
            </a:r>
            <a:endParaRPr lang="en-US" sz="2800" b="1" i="0" dirty="0">
              <a:solidFill>
                <a:srgbClr val="0000FF"/>
              </a:solidFill>
            </a:endParaRPr>
          </a:p>
          <a:p>
            <a:pPr marL="342900" indent="-342900" algn="l">
              <a:spcBef>
                <a:spcPct val="80000"/>
              </a:spcBef>
            </a:pPr>
            <a:r>
              <a:rPr lang="en-US" sz="2400" i="0" dirty="0">
                <a:solidFill>
                  <a:schemeClr val="tx1"/>
                </a:solidFill>
              </a:rPr>
              <a:t>Context-</a:t>
            </a:r>
            <a:r>
              <a:rPr lang="en-US" sz="2400" i="0" dirty="0" smtClean="0">
                <a:solidFill>
                  <a:schemeClr val="tx1"/>
                </a:solidFill>
              </a:rPr>
              <a:t>switching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2400" i="0" dirty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sva.swap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newid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*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oldid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)</a:t>
            </a:r>
            <a:endParaRPr lang="en-US" dirty="0">
              <a:solidFill>
                <a:schemeClr val="tx1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ts val="1200"/>
              </a:spcBef>
            </a:pPr>
            <a:endParaRPr lang="en-US" sz="2400" i="0" dirty="0" smtClean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</a:pPr>
            <a:r>
              <a:rPr lang="en-US" sz="2400" i="0" dirty="0" smtClean="0">
                <a:solidFill>
                  <a:schemeClr val="tx1"/>
                </a:solidFill>
              </a:rPr>
              <a:t>Signal delivery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2400" i="0" dirty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sva.ipush.function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*f(…), …)</a:t>
            </a:r>
            <a:endParaRPr lang="en-US" sz="1800" dirty="0">
              <a:solidFill>
                <a:schemeClr val="tx1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ts val="800"/>
              </a:spcBef>
            </a:pPr>
            <a:endParaRPr lang="en-US" sz="2400" i="0" dirty="0" smtClean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200"/>
              </a:spcBef>
            </a:pPr>
            <a:r>
              <a:rPr lang="en-US" sz="2400" i="0" dirty="0" smtClean="0">
                <a:solidFill>
                  <a:schemeClr val="tx1"/>
                </a:solidFill>
              </a:rPr>
              <a:t>Manipulate interrupted program state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2400" i="0" dirty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sva.icontext.load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(void)</a:t>
            </a:r>
            <a:endParaRPr lang="en-US" dirty="0">
              <a:solidFill>
                <a:srgbClr val="000000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ct val="80000"/>
              </a:spcBef>
            </a:pPr>
            <a:endParaRPr lang="en-US" sz="2400" i="0" dirty="0">
              <a:solidFill>
                <a:schemeClr val="tx1"/>
              </a:solidFill>
            </a:endParaRPr>
          </a:p>
        </p:txBody>
      </p:sp>
      <p:sp>
        <p:nvSpPr>
          <p:cNvPr id="540680" name="Rectangle 8"/>
          <p:cNvSpPr>
            <a:spLocks noChangeArrowheads="1"/>
          </p:cNvSpPr>
          <p:nvPr/>
        </p:nvSpPr>
        <p:spPr bwMode="auto">
          <a:xfrm>
            <a:off x="9207500" y="60674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520135412"/>
      </p:ext>
    </p:extLst>
  </p:cSld>
  <p:clrMapOvr>
    <a:masterClrMapping/>
  </p:clrMapOvr>
  <p:transition advTm="28625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Porting an OS to SVA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E.g., This is how we ported Linux </a:t>
            </a:r>
            <a:r>
              <a:rPr lang="en-US" dirty="0" smtClean="0"/>
              <a:t>2.4.22, FreeBSD 9.0</a:t>
            </a:r>
            <a:endParaRPr lang="en-US" dirty="0"/>
          </a:p>
        </p:txBody>
      </p:sp>
      <p:sp>
        <p:nvSpPr>
          <p:cNvPr id="612357" name="AutoShape 5"/>
          <p:cNvSpPr>
            <a:spLocks noChangeArrowheads="1"/>
          </p:cNvSpPr>
          <p:nvPr/>
        </p:nvSpPr>
        <p:spPr bwMode="auto">
          <a:xfrm>
            <a:off x="1219200" y="2819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23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133600"/>
            <a:ext cx="1870075" cy="1773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2360" name="Text Box 8"/>
          <p:cNvSpPr txBox="1">
            <a:spLocks noChangeArrowheads="1"/>
          </p:cNvSpPr>
          <p:nvPr/>
        </p:nvSpPr>
        <p:spPr bwMode="auto">
          <a:xfrm>
            <a:off x="1371601" y="3870325"/>
            <a:ext cx="7391399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Tx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  Port kernel to </a:t>
            </a:r>
            <a:r>
              <a:rPr lang="en-US" sz="2400" b="1" i="1" dirty="0" smtClean="0">
                <a:solidFill>
                  <a:schemeClr val="tx1"/>
                </a:solidFill>
              </a:rPr>
              <a:t>SVA-OS API</a:t>
            </a:r>
          </a:p>
          <a:p>
            <a:pPr algn="l">
              <a:buFontTx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 Like porting to a new (virtual) architecture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612362" name="AutoShape 10"/>
          <p:cNvSpPr>
            <a:spLocks noChangeArrowheads="1"/>
          </p:cNvSpPr>
          <p:nvPr/>
        </p:nvSpPr>
        <p:spPr bwMode="auto">
          <a:xfrm>
            <a:off x="3733800" y="2819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4" name="AutoShape 12"/>
          <p:cNvSpPr>
            <a:spLocks noChangeArrowheads="1"/>
          </p:cNvSpPr>
          <p:nvPr/>
        </p:nvSpPr>
        <p:spPr bwMode="auto">
          <a:xfrm>
            <a:off x="4403725" y="2438400"/>
            <a:ext cx="2301875" cy="1112838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Clang</a:t>
            </a:r>
            <a:endParaRPr lang="en-US" dirty="0"/>
          </a:p>
          <a:p>
            <a:r>
              <a:rPr lang="en-US" dirty="0"/>
              <a:t>C/C++ compiler</a:t>
            </a:r>
          </a:p>
        </p:txBody>
      </p:sp>
      <p:sp>
        <p:nvSpPr>
          <p:cNvPr id="612368" name="Text Box 16"/>
          <p:cNvSpPr txBox="1">
            <a:spLocks noChangeArrowheads="1"/>
          </p:cNvSpPr>
          <p:nvPr/>
        </p:nvSpPr>
        <p:spPr bwMode="auto">
          <a:xfrm>
            <a:off x="304800" y="2620963"/>
            <a:ext cx="9128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Existing</a:t>
            </a:r>
          </a:p>
          <a:p>
            <a:r>
              <a:rPr lang="en-US" dirty="0"/>
              <a:t>OS in </a:t>
            </a:r>
          </a:p>
          <a:p>
            <a:r>
              <a:rPr lang="en-US" dirty="0"/>
              <a:t>C/C++</a:t>
            </a:r>
          </a:p>
        </p:txBody>
      </p:sp>
      <p:sp>
        <p:nvSpPr>
          <p:cNvPr id="612377" name="AutoShape 25"/>
          <p:cNvSpPr>
            <a:spLocks noChangeArrowheads="1"/>
          </p:cNvSpPr>
          <p:nvPr/>
        </p:nvSpPr>
        <p:spPr bwMode="auto">
          <a:xfrm>
            <a:off x="6842125" y="2819400"/>
            <a:ext cx="501650" cy="304800"/>
          </a:xfrm>
          <a:prstGeom prst="notchedRightArrow">
            <a:avLst>
              <a:gd name="adj1" fmla="val 50000"/>
              <a:gd name="adj2" fmla="val 411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8" name="Text Box 26"/>
          <p:cNvSpPr txBox="1">
            <a:spLocks noChangeArrowheads="1"/>
          </p:cNvSpPr>
          <p:nvPr/>
        </p:nvSpPr>
        <p:spPr bwMode="auto">
          <a:xfrm>
            <a:off x="7342646" y="2587695"/>
            <a:ext cx="1350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OS in </a:t>
            </a:r>
            <a:r>
              <a:rPr lang="en-US" dirty="0" smtClean="0"/>
              <a:t>LLVM</a:t>
            </a:r>
            <a:endParaRPr lang="en-US" dirty="0"/>
          </a:p>
          <a:p>
            <a:r>
              <a:rPr lang="en-US" dirty="0" err="1" smtClean="0"/>
              <a:t>bitcode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8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</a:t>
            </a:r>
            <a:r>
              <a:rPr lang="en-US" dirty="0"/>
              <a:t>Linux 2.4.22</a:t>
            </a:r>
            <a:endParaRPr lang="en-US" sz="1300" dirty="0"/>
          </a:p>
        </p:txBody>
      </p:sp>
      <p:graphicFrame>
        <p:nvGraphicFramePr>
          <p:cNvPr id="1843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26962"/>
              </p:ext>
            </p:extLst>
          </p:nvPr>
        </p:nvGraphicFramePr>
        <p:xfrm>
          <a:off x="763489" y="2029272"/>
          <a:ext cx="7617023" cy="1541562"/>
        </p:xfrm>
        <a:graphic>
          <a:graphicData uri="http://schemas.openxmlformats.org/drawingml/2006/table">
            <a:tbl>
              <a:tblPr/>
              <a:tblGrid>
                <a:gridCol w="3264917"/>
                <a:gridCol w="2255862"/>
                <a:gridCol w="2096244"/>
              </a:tblGrid>
              <a:tr h="37281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Component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5D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Total Lines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5D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Lines Modified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5D6B"/>
                    </a:solidFill>
                  </a:tcPr>
                </a:tc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Architecture-Independent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603,232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288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Architecture-Dependent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29,237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4,778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44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Total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632,469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5,066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9" name="AutoShape 47"/>
          <p:cNvSpPr>
            <a:spLocks/>
          </p:cNvSpPr>
          <p:nvPr/>
        </p:nvSpPr>
        <p:spPr bwMode="auto">
          <a:xfrm>
            <a:off x="2640955" y="4390058"/>
            <a:ext cx="3860974" cy="800323"/>
          </a:xfrm>
          <a:prstGeom prst="roundRect">
            <a:avLst>
              <a:gd name="adj" fmla="val 16736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dirty="0">
                <a:solidFill>
                  <a:srgbClr val="0000FF"/>
                </a:solidFill>
              </a:rPr>
              <a:t>Total changes: 0.80%</a:t>
            </a:r>
            <a:endParaRPr lang="en-US" sz="13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92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SVA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5" y="1086295"/>
            <a:ext cx="8679530" cy="483903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SVA provides a unique combination: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Rich compiler capabilities (like JVM, .NET)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+  OS supervision (like a VMM)				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… which can enable powerful, new security solutions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SVA-M</a:t>
            </a:r>
            <a:r>
              <a:rPr lang="en-US" sz="2400" dirty="0">
                <a:solidFill>
                  <a:srgbClr val="0000FF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memory safety for a commodity OS [SOSP ’07]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err="1" smtClean="0">
                <a:solidFill>
                  <a:srgbClr val="0000FF"/>
                </a:solidFill>
              </a:rPr>
              <a:t>KCoFI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control-flow integrity (CFI) for commodity OS [IEEE S&amp;P ’14]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Virtual Ghost: </a:t>
            </a:r>
            <a:r>
              <a:rPr lang="en-US" sz="2400" dirty="0" smtClean="0">
                <a:solidFill>
                  <a:srgbClr val="000000"/>
                </a:solidFill>
              </a:rPr>
              <a:t>protect applications </a:t>
            </a:r>
            <a:r>
              <a:rPr lang="en-US" sz="2400" i="1" dirty="0" smtClean="0">
                <a:solidFill>
                  <a:srgbClr val="000000"/>
                </a:solidFill>
              </a:rPr>
              <a:t>from hostile OS</a:t>
            </a:r>
            <a:r>
              <a:rPr lang="en-US" sz="2400" dirty="0" smtClean="0">
                <a:solidFill>
                  <a:srgbClr val="000000"/>
                </a:solidFill>
              </a:rPr>
              <a:t> using fast compiler techniques [ASPLOS ’14]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Each of these is the </a:t>
            </a:r>
            <a:r>
              <a:rPr lang="en-US" dirty="0" smtClean="0">
                <a:solidFill>
                  <a:srgbClr val="0000FF"/>
                </a:solidFill>
              </a:rPr>
              <a:t>first-ever</a:t>
            </a:r>
            <a:r>
              <a:rPr lang="en-US" dirty="0" smtClean="0"/>
              <a:t> system to do so.</a:t>
            </a:r>
          </a:p>
        </p:txBody>
      </p:sp>
    </p:spTree>
    <p:extLst>
      <p:ext uri="{BB962C8B-B14F-4D97-AF65-F5344CB8AC3E}">
        <p14:creationId xmlns:p14="http://schemas.microsoft.com/office/powerpoint/2010/main" val="22196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SVA-M: Memory Safety with SVA</a:t>
            </a:r>
            <a:endParaRPr lang="en-US" sz="13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7400"/>
            <a:ext cx="83820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Provides </a:t>
            </a:r>
            <a:r>
              <a:rPr lang="en-US" dirty="0">
                <a:solidFill>
                  <a:srgbClr val="0000FF"/>
                </a:solidFill>
              </a:rPr>
              <a:t>safety close to a type-safe </a:t>
            </a:r>
            <a:r>
              <a:rPr lang="en-US" dirty="0" smtClean="0">
                <a:solidFill>
                  <a:srgbClr val="0000FF"/>
                </a:solidFill>
              </a:rPr>
              <a:t>language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0000FF"/>
                </a:solidFill>
              </a:rPr>
              <a:t>even for a large commodity kernel like Linux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00FF"/>
                </a:solidFill>
              </a:rPr>
              <a:t>Prevents </a:t>
            </a:r>
            <a:r>
              <a:rPr lang="en-US" b="0" dirty="0">
                <a:solidFill>
                  <a:srgbClr val="0000FF"/>
                </a:solidFill>
              </a:rPr>
              <a:t>many common attacks like buffer overflows, heap corruption, code reuse attacks, etc</a:t>
            </a:r>
            <a:r>
              <a:rPr lang="en-US" b="0" dirty="0" smtClean="0">
                <a:solidFill>
                  <a:srgbClr val="0000FF"/>
                </a:solidFill>
              </a:rPr>
              <a:t>.</a:t>
            </a:r>
            <a:endParaRPr lang="en-US" b="0" i="1" dirty="0">
              <a:solidFill>
                <a:srgbClr val="0000FF"/>
              </a:solidFill>
            </a:endParaRPr>
          </a:p>
          <a:p>
            <a:pPr marL="99995" indent="-187517"/>
            <a:r>
              <a:rPr lang="en-US" sz="2400" dirty="0"/>
              <a:t>Safe pointer arithmetic (no buffer overflows)</a:t>
            </a:r>
          </a:p>
          <a:p>
            <a:pPr marL="99995" indent="-187517"/>
            <a:r>
              <a:rPr lang="en-US" sz="2400" dirty="0"/>
              <a:t>Loads &amp; stores access correct </a:t>
            </a:r>
            <a:r>
              <a:rPr lang="en-US" sz="2400" i="1" u="sng" dirty="0"/>
              <a:t>subset</a:t>
            </a:r>
            <a:r>
              <a:rPr lang="en-US" sz="2400" dirty="0"/>
              <a:t> of objects</a:t>
            </a:r>
          </a:p>
          <a:p>
            <a:pPr marL="99995" indent="-187517"/>
            <a:r>
              <a:rPr lang="en-US" sz="2400" dirty="0"/>
              <a:t>Control-flow and code segment integrity</a:t>
            </a:r>
          </a:p>
          <a:p>
            <a:pPr marL="99995" indent="-187517"/>
            <a:r>
              <a:rPr lang="en-US" sz="2400" dirty="0"/>
              <a:t>Type-safety for a subset of memory objects</a:t>
            </a:r>
          </a:p>
          <a:p>
            <a:pPr marL="99995" indent="-187517"/>
            <a:r>
              <a:rPr lang="en-US" sz="2400" dirty="0"/>
              <a:t>Dangling pointers made </a:t>
            </a:r>
            <a:r>
              <a:rPr lang="en-US" sz="2400" dirty="0" smtClean="0"/>
              <a:t>harmless; </a:t>
            </a:r>
            <a:r>
              <a:rPr lang="en-US" sz="2400" dirty="0"/>
              <a:t>no garbage </a:t>
            </a:r>
            <a:r>
              <a:rPr lang="en-US" sz="2400" dirty="0" smtClean="0"/>
              <a:t>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0280" y="6270567"/>
            <a:ext cx="534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SOSP 2007, Audience Choice Paper Award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93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KCoFI: Control-Flow Integrity with SVA</a:t>
            </a:r>
            <a:endParaRPr lang="en-US" sz="13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Control-flow cannot be hijacked arbitrarily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>
                <a:solidFill>
                  <a:srgbClr val="0000FF"/>
                </a:solidFill>
              </a:rPr>
              <a:t>even for a large commodity kernel like </a:t>
            </a:r>
            <a:r>
              <a:rPr lang="en-US" i="1" dirty="0" smtClean="0">
                <a:solidFill>
                  <a:srgbClr val="0000FF"/>
                </a:solidFill>
              </a:rPr>
              <a:t>FreeBSD</a:t>
            </a:r>
          </a:p>
          <a:p>
            <a:r>
              <a:rPr lang="en-US" dirty="0"/>
              <a:t>Code segment integrity</a:t>
            </a:r>
          </a:p>
          <a:p>
            <a:r>
              <a:rPr lang="en-US" dirty="0" smtClean="0"/>
              <a:t>Indirect calls, branches follow compiler-predicted paths</a:t>
            </a:r>
            <a:endParaRPr lang="en-US" dirty="0"/>
          </a:p>
          <a:p>
            <a:r>
              <a:rPr lang="en-US" dirty="0" smtClean="0"/>
              <a:t>Context switching, interrupt/trap handling</a:t>
            </a:r>
          </a:p>
          <a:p>
            <a:r>
              <a:rPr lang="en-US" dirty="0" smtClean="0"/>
              <a:t>MMU management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Formal </a:t>
            </a:r>
            <a:r>
              <a:rPr lang="en-US" dirty="0">
                <a:solidFill>
                  <a:srgbClr val="0000FF"/>
                </a:solidFill>
              </a:rPr>
              <a:t>proof of key control-flow integrity </a:t>
            </a:r>
            <a:r>
              <a:rPr lang="en-US" dirty="0" smtClean="0">
                <a:solidFill>
                  <a:srgbClr val="0000FF"/>
                </a:solidFill>
              </a:rPr>
              <a:t>theorems, including tricky kernel-specific issues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080" y="6270567"/>
            <a:ext cx="203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IEEE S&amp;P 2014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32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VISC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Early systems:</a:t>
            </a:r>
            <a:r>
              <a:rPr lang="en-US" dirty="0" smtClean="0"/>
              <a:t> Lisp; IBM Systems: S/38, AS400, </a:t>
            </a:r>
            <a:r>
              <a:rPr lang="en-US" dirty="0" err="1" smtClean="0"/>
              <a:t>iSeries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Managed run</a:t>
            </a:r>
            <a:r>
              <a:rPr lang="en-US" dirty="0"/>
              <a:t>-</a:t>
            </a:r>
            <a:r>
              <a:rPr lang="en-US" dirty="0" smtClean="0"/>
              <a:t>times, e.g., </a:t>
            </a:r>
            <a:r>
              <a:rPr lang="en-US" dirty="0"/>
              <a:t>JVM, .</a:t>
            </a:r>
            <a:r>
              <a:rPr lang="en-US" dirty="0" smtClean="0"/>
              <a:t>NET</a:t>
            </a:r>
          </a:p>
          <a:p>
            <a:pPr lvl="1"/>
            <a:r>
              <a:rPr lang="en-US" dirty="0" smtClean="0"/>
              <a:t>VISC enables </a:t>
            </a:r>
            <a:r>
              <a:rPr lang="en-US" b="1" dirty="0" smtClean="0">
                <a:solidFill>
                  <a:srgbClr val="0000FF"/>
                </a:solidFill>
              </a:rPr>
              <a:t>portability across OSs </a:t>
            </a:r>
            <a:r>
              <a:rPr lang="en-US" b="1" i="1" dirty="0" smtClean="0">
                <a:solidFill>
                  <a:srgbClr val="0000FF"/>
                </a:solidFill>
              </a:rPr>
              <a:t>and</a:t>
            </a:r>
            <a:r>
              <a:rPr lang="en-US" b="1" dirty="0" smtClean="0">
                <a:solidFill>
                  <a:srgbClr val="0000FF"/>
                </a:solidFill>
              </a:rPr>
              <a:t> architectures</a:t>
            </a:r>
            <a:r>
              <a:rPr lang="en-US" dirty="0" smtClean="0"/>
              <a:t>, type safety, language interoperability, JIT optimization</a:t>
            </a:r>
          </a:p>
          <a:p>
            <a:pPr marL="0" indent="0">
              <a:buNone/>
            </a:pPr>
            <a:r>
              <a:rPr lang="en-US" dirty="0" smtClean="0"/>
              <a:t>Scripting languages, e.g., </a:t>
            </a:r>
            <a:r>
              <a:rPr lang="en-US" dirty="0" err="1" smtClean="0"/>
              <a:t>Javascript</a:t>
            </a:r>
            <a:r>
              <a:rPr lang="en-US" dirty="0" smtClean="0"/>
              <a:t>, Python, PHP, </a:t>
            </a:r>
            <a:r>
              <a:rPr lang="en-US" dirty="0" err="1" smtClean="0"/>
              <a:t>Lua</a:t>
            </a:r>
            <a:r>
              <a:rPr lang="en-US" dirty="0" smtClean="0"/>
              <a:t>, …</a:t>
            </a:r>
          </a:p>
          <a:p>
            <a:pPr lvl="1"/>
            <a:r>
              <a:rPr lang="en-US" dirty="0"/>
              <a:t>VISC enables </a:t>
            </a:r>
            <a:r>
              <a:rPr lang="en-US" b="1" dirty="0" smtClean="0">
                <a:solidFill>
                  <a:srgbClr val="0000FF"/>
                </a:solidFill>
              </a:rPr>
              <a:t>portability </a:t>
            </a:r>
            <a:r>
              <a:rPr lang="en-US" b="1" dirty="0">
                <a:solidFill>
                  <a:srgbClr val="0000FF"/>
                </a:solidFill>
              </a:rPr>
              <a:t>across OSs and </a:t>
            </a:r>
            <a:r>
              <a:rPr lang="en-US" b="1" dirty="0" smtClean="0">
                <a:solidFill>
                  <a:srgbClr val="0000FF"/>
                </a:solidFill>
              </a:rPr>
              <a:t>architectures, flexibility, fast prototyping</a:t>
            </a:r>
          </a:p>
          <a:p>
            <a:pPr marL="0" indent="0">
              <a:buNone/>
            </a:pPr>
            <a:r>
              <a:rPr lang="en-US" dirty="0" smtClean="0"/>
              <a:t>GPU compute environments, e.g., PTX, HSA, SPIR, 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VISC enables </a:t>
            </a:r>
            <a:r>
              <a:rPr lang="en-US" b="1" dirty="0" smtClean="0">
                <a:solidFill>
                  <a:srgbClr val="0000FF"/>
                </a:solidFill>
              </a:rPr>
              <a:t>portability across some GPUs </a:t>
            </a:r>
            <a:r>
              <a:rPr lang="en-US" dirty="0" smtClean="0">
                <a:solidFill>
                  <a:srgbClr val="000000"/>
                </a:solidFill>
              </a:rPr>
              <a:t>with high performance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smtClean="0"/>
              <a:t>Ghost = Secure Computation Using SVA</a:t>
            </a:r>
            <a:endParaRPr lang="en-US" sz="13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40835" y="1359354"/>
            <a:ext cx="4224550" cy="52188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Ghost Memory: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Inaccessible to OS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Application: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Private data in ghost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Encrypts private data for I/O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Virtual Ghost (VG) API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SVA-OS </a:t>
            </a:r>
            <a:r>
              <a:rPr lang="en-US" dirty="0" smtClean="0">
                <a:solidFill>
                  <a:srgbClr val="000000"/>
                </a:solidFill>
              </a:rPr>
              <a:t>+ App. Requests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OS Kernel: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all OS services 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477738" y="1777585"/>
            <a:ext cx="4206999" cy="2851919"/>
          </a:xfrm>
          <a:prstGeom prst="rect">
            <a:avLst/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 i="0">
              <a:solidFill>
                <a:srgbClr val="000000"/>
              </a:solidFill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916410" y="1876928"/>
            <a:ext cx="3571875" cy="464344"/>
          </a:xfrm>
          <a:prstGeom prst="rect">
            <a:avLst/>
          </a:prstGeom>
          <a:solidFill>
            <a:srgbClr val="FFD47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i="0" u="sng" dirty="0">
                <a:solidFill>
                  <a:srgbClr val="000000"/>
                </a:solidFill>
              </a:rPr>
              <a:t>Application</a:t>
            </a:r>
            <a:endParaRPr lang="en-US" sz="1300" i="0" dirty="0">
              <a:solidFill>
                <a:srgbClr val="000000"/>
              </a:solidFill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2429992" y="3697834"/>
            <a:ext cx="2261443" cy="923855"/>
          </a:xfrm>
          <a:prstGeom prst="rect">
            <a:avLst/>
          </a:prstGeom>
          <a:solidFill>
            <a:srgbClr val="FF6600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r>
              <a:rPr lang="en-US" sz="2500" i="0" dirty="0">
                <a:solidFill>
                  <a:srgbClr val="000000"/>
                </a:solidFill>
              </a:rPr>
              <a:t>OS Kernel</a:t>
            </a:r>
            <a:endParaRPr lang="en-US" sz="1300" i="0" dirty="0">
              <a:solidFill>
                <a:srgbClr val="000000"/>
              </a:solidFill>
            </a:endParaRPr>
          </a:p>
        </p:txBody>
      </p:sp>
      <p:sp>
        <p:nvSpPr>
          <p:cNvPr id="31751" name="Rectangle 7"/>
          <p:cNvSpPr>
            <a:spLocks/>
          </p:cNvSpPr>
          <p:nvPr/>
        </p:nvSpPr>
        <p:spPr bwMode="auto">
          <a:xfrm>
            <a:off x="477738" y="4649504"/>
            <a:ext cx="4206999" cy="906363"/>
          </a:xfrm>
          <a:prstGeom prst="rect">
            <a:avLst/>
          </a:prstGeom>
          <a:solidFill>
            <a:srgbClr val="D783FF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 i="0">
              <a:solidFill>
                <a:srgbClr val="000000"/>
              </a:solidFill>
            </a:endParaRPr>
          </a:p>
        </p:txBody>
      </p:sp>
      <p:sp>
        <p:nvSpPr>
          <p:cNvPr id="31752" name="Rectangle 8"/>
          <p:cNvSpPr>
            <a:spLocks/>
          </p:cNvSpPr>
          <p:nvPr/>
        </p:nvSpPr>
        <p:spPr bwMode="auto">
          <a:xfrm>
            <a:off x="2536535" y="4796720"/>
            <a:ext cx="1750832" cy="526852"/>
          </a:xfrm>
          <a:prstGeom prst="rect">
            <a:avLst/>
          </a:prstGeom>
          <a:solidFill>
            <a:srgbClr val="D783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i="0" dirty="0">
                <a:solidFill>
                  <a:srgbClr val="000000"/>
                </a:solidFill>
              </a:rPr>
              <a:t>Virtual </a:t>
            </a:r>
            <a:r>
              <a:rPr lang="en-US" sz="2500" i="0" dirty="0" smtClean="0">
                <a:solidFill>
                  <a:srgbClr val="000000"/>
                </a:solidFill>
              </a:rPr>
              <a:t>Ghost (SVA)</a:t>
            </a:r>
            <a:endParaRPr lang="en-US" sz="1300" i="0" dirty="0">
              <a:solidFill>
                <a:srgbClr val="000000"/>
              </a:solidFill>
            </a:endParaRPr>
          </a:p>
        </p:txBody>
      </p:sp>
      <p:sp>
        <p:nvSpPr>
          <p:cNvPr id="31757" name="AutoShape 13"/>
          <p:cNvSpPr>
            <a:spLocks/>
          </p:cNvSpPr>
          <p:nvPr/>
        </p:nvSpPr>
        <p:spPr bwMode="auto">
          <a:xfrm>
            <a:off x="2876476" y="2533260"/>
            <a:ext cx="1638598" cy="459879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ysDot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1000"/>
              </a:lnSpc>
            </a:pPr>
            <a:r>
              <a:rPr lang="en-US" sz="2200" i="0">
                <a:solidFill>
                  <a:srgbClr val="000000"/>
                </a:solidFill>
              </a:rPr>
              <a:t>Public Data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67198" y="5555867"/>
            <a:ext cx="4224237" cy="562202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</a:rPr>
              <a:t>Processor</a:t>
            </a:r>
            <a:endParaRPr lang="en-US" i="1" dirty="0"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1070" y="2807909"/>
            <a:ext cx="1878583" cy="2515663"/>
            <a:chOff x="501070" y="2807909"/>
            <a:chExt cx="1878583" cy="2515663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501070" y="2807909"/>
              <a:ext cx="1878583" cy="181378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Arial Narrow" charset="0"/>
                </a:rPr>
                <a:t>Ghost Memory</a:t>
              </a: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Narrow" charset="0"/>
              </a:endParaRPr>
            </a:p>
          </p:txBody>
        </p:sp>
        <p:sp>
          <p:nvSpPr>
            <p:cNvPr id="18" name="AutoShape 14"/>
            <p:cNvSpPr>
              <a:spLocks/>
            </p:cNvSpPr>
            <p:nvPr/>
          </p:nvSpPr>
          <p:spPr bwMode="auto">
            <a:xfrm>
              <a:off x="677541" y="4850090"/>
              <a:ext cx="1510233" cy="473482"/>
            </a:xfrm>
            <a:prstGeom prst="roundRect">
              <a:avLst>
                <a:gd name="adj" fmla="val 21514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127000" dist="76201" dir="2700000" algn="ctr" rotWithShape="0">
                <a:srgbClr val="000000">
                  <a:alpha val="75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"/>
                </a:lnSpc>
              </a:pPr>
              <a:r>
                <a:rPr lang="en-US" sz="2200" i="0" dirty="0">
                  <a:solidFill>
                    <a:srgbClr val="000000"/>
                  </a:solidFill>
                </a:rPr>
                <a:t>Private </a:t>
              </a:r>
              <a:r>
                <a:rPr lang="en-US" sz="2200" i="0" dirty="0" smtClean="0">
                  <a:solidFill>
                    <a:srgbClr val="000000"/>
                  </a:solidFill>
                </a:rPr>
                <a:t>Code</a:t>
              </a:r>
              <a:endParaRPr lang="en-US" sz="1300" i="0" dirty="0">
                <a:solidFill>
                  <a:srgbClr val="000000"/>
                </a:solidFill>
              </a:endParaRPr>
            </a:p>
          </p:txBody>
        </p:sp>
        <p:sp>
          <p:nvSpPr>
            <p:cNvPr id="31756" name="AutoShape 12"/>
            <p:cNvSpPr>
              <a:spLocks/>
            </p:cNvSpPr>
            <p:nvPr/>
          </p:nvSpPr>
          <p:spPr bwMode="auto">
            <a:xfrm>
              <a:off x="541362" y="3345579"/>
              <a:ext cx="1781473" cy="537670"/>
            </a:xfrm>
            <a:prstGeom prst="roundRect">
              <a:avLst>
                <a:gd name="adj" fmla="val 27083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127000" dist="76201" dir="2700000" algn="ctr" rotWithShape="0">
                <a:srgbClr val="000000">
                  <a:alpha val="75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"/>
                </a:lnSpc>
              </a:pPr>
              <a:r>
                <a:rPr lang="en-US" sz="2200" i="0" dirty="0">
                  <a:solidFill>
                    <a:srgbClr val="000000"/>
                  </a:solidFill>
                </a:rPr>
                <a:t>Private Data</a:t>
              </a:r>
              <a:endParaRPr lang="en-US" sz="1300" i="0" dirty="0">
                <a:solidFill>
                  <a:srgbClr val="000000"/>
                </a:solidFill>
              </a:endParaRPr>
            </a:p>
          </p:txBody>
        </p:sp>
        <p:sp>
          <p:nvSpPr>
            <p:cNvPr id="31758" name="AutoShape 14"/>
            <p:cNvSpPr>
              <a:spLocks/>
            </p:cNvSpPr>
            <p:nvPr/>
          </p:nvSpPr>
          <p:spPr bwMode="auto">
            <a:xfrm>
              <a:off x="677541" y="3998464"/>
              <a:ext cx="1510233" cy="473482"/>
            </a:xfrm>
            <a:prstGeom prst="roundRect">
              <a:avLst>
                <a:gd name="adj" fmla="val 21514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127000" dist="76201" dir="2700000" algn="ctr" rotWithShape="0">
                <a:srgbClr val="000000">
                  <a:alpha val="75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"/>
                </a:lnSpc>
              </a:pPr>
              <a:r>
                <a:rPr lang="en-US" sz="2200" i="0" dirty="0">
                  <a:solidFill>
                    <a:srgbClr val="000000"/>
                  </a:solidFill>
                </a:rPr>
                <a:t>Private Key</a:t>
              </a:r>
              <a:endParaRPr lang="en-US" sz="1300" i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Ghost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Secure application can preserve confidentiality, integrity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0000FF"/>
                </a:solidFill>
              </a:rPr>
              <a:t>even if the underlying OS is compromised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Application is given </a:t>
            </a:r>
            <a:r>
              <a:rPr lang="en-US" dirty="0" smtClean="0">
                <a:solidFill>
                  <a:srgbClr val="0000FF"/>
                </a:solidFill>
              </a:rPr>
              <a:t>ghost memory</a:t>
            </a:r>
            <a:r>
              <a:rPr lang="en-US" dirty="0" smtClean="0"/>
              <a:t> for securing data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Application is given secure key for encrypting I/O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OS cannot read/write ghost memory or VG memory</a:t>
            </a:r>
          </a:p>
          <a:p>
            <a:pPr>
              <a:spcBef>
                <a:spcPts val="2088"/>
              </a:spcBef>
            </a:pPr>
            <a:r>
              <a:rPr lang="en-US" dirty="0" smtClean="0">
                <a:solidFill>
                  <a:srgbClr val="0000FF"/>
                </a:solidFill>
              </a:rPr>
              <a:t>Software Fault Isolation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protects Ghost memory, VG memory: more efficient than using MMU</a:t>
            </a:r>
          </a:p>
          <a:p>
            <a:pPr>
              <a:spcBef>
                <a:spcPts val="2088"/>
              </a:spcBef>
            </a:pPr>
            <a:r>
              <a:rPr lang="en-US" dirty="0" smtClean="0">
                <a:solidFill>
                  <a:srgbClr val="0000FF"/>
                </a:solidFill>
              </a:rPr>
              <a:t>Extends </a:t>
            </a:r>
            <a:r>
              <a:rPr lang="en-US" dirty="0" err="1" smtClean="0">
                <a:solidFill>
                  <a:srgbClr val="0000FF"/>
                </a:solidFill>
              </a:rPr>
              <a:t>KCoFI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prevent control flow hijacks of application by 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0906" y="6270567"/>
            <a:ext cx="1913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ASPLOS 2014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3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Techniques Used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665" y="1143000"/>
            <a:ext cx="506946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Difficult to do on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machine code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Call graph analysis 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Points</a:t>
            </a:r>
            <a:r>
              <a:rPr lang="en-US" dirty="0"/>
              <a:t>-to </a:t>
            </a:r>
            <a:r>
              <a:rPr lang="en-US" dirty="0" smtClean="0"/>
              <a:t>analysis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Type inference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Escape analysis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Identifying low-level OS operations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Restrictions on native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Can be effective with machine code but incurs higher overhead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spcBef>
                <a:spcPts val="2088"/>
              </a:spcBef>
              <a:buNone/>
            </a:pPr>
            <a:r>
              <a:rPr lang="en-US" dirty="0" smtClean="0"/>
              <a:t>Software </a:t>
            </a:r>
            <a:r>
              <a:rPr lang="en-US" dirty="0"/>
              <a:t>fault </a:t>
            </a:r>
            <a:r>
              <a:rPr lang="en-US" dirty="0" smtClean="0"/>
              <a:t>isolation 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Control </a:t>
            </a:r>
            <a:r>
              <a:rPr lang="en-US" dirty="0"/>
              <a:t>flow </a:t>
            </a:r>
            <a:r>
              <a:rPr lang="en-US" dirty="0" smtClean="0"/>
              <a:t>enforcement</a:t>
            </a:r>
          </a:p>
          <a:p>
            <a:pPr>
              <a:spcBef>
                <a:spcPts val="208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4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 for Security: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800000"/>
                </a:solidFill>
              </a:rPr>
              <a:t>VISC enables strong security benefits that 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800000"/>
                </a:solidFill>
              </a:rPr>
              <a:t>would </a:t>
            </a:r>
            <a:r>
              <a:rPr lang="en-US" dirty="0">
                <a:solidFill>
                  <a:srgbClr val="800000"/>
                </a:solidFill>
              </a:rPr>
              <a:t>be very difficult with machine code</a:t>
            </a:r>
          </a:p>
          <a:p>
            <a:r>
              <a:rPr lang="en-US" dirty="0" smtClean="0"/>
              <a:t>Strong memory safety for Linux</a:t>
            </a:r>
          </a:p>
          <a:p>
            <a:r>
              <a:rPr lang="en-US" dirty="0" smtClean="0"/>
              <a:t>Control-flow integrity for FreeBSD 9.0</a:t>
            </a:r>
          </a:p>
          <a:p>
            <a:r>
              <a:rPr lang="en-US" dirty="0" smtClean="0"/>
              <a:t>Application confidentiality, integrity on a </a:t>
            </a:r>
            <a:r>
              <a:rPr lang="en-US" i="1" dirty="0" smtClean="0"/>
              <a:t>hostile</a:t>
            </a:r>
            <a:r>
              <a:rPr lang="en-US" i="1" dirty="0"/>
              <a:t> </a:t>
            </a:r>
            <a:r>
              <a:rPr lang="en-US" dirty="0" smtClean="0"/>
              <a:t>operating system (using fast compiler techniques)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6812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Research On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allvm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201510"/>
            <a:ext cx="8382000" cy="5275490"/>
          </a:xfrm>
        </p:spPr>
        <p:txBody>
          <a:bodyPr/>
          <a:lstStyle/>
          <a:p>
            <a:r>
              <a:rPr lang="en-US" dirty="0" smtClean="0"/>
              <a:t>OPTIC: Compiler techniques for </a:t>
            </a:r>
            <a:r>
              <a:rPr lang="en-US" dirty="0" smtClean="0">
                <a:solidFill>
                  <a:srgbClr val="FF0000"/>
                </a:solidFill>
              </a:rPr>
              <a:t>distributed systems</a:t>
            </a:r>
          </a:p>
          <a:p>
            <a:r>
              <a:rPr lang="en-US" dirty="0" smtClean="0"/>
              <a:t>Dynamic </a:t>
            </a:r>
            <a:r>
              <a:rPr lang="en-US" dirty="0" err="1" smtClean="0">
                <a:solidFill>
                  <a:srgbClr val="FF0000"/>
                </a:solidFill>
              </a:rPr>
              <a:t>autovectorization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Verified </a:t>
            </a:r>
            <a:r>
              <a:rPr lang="en-US" dirty="0">
                <a:solidFill>
                  <a:srgbClr val="FF0000"/>
                </a:solidFill>
              </a:rPr>
              <a:t>back end</a:t>
            </a:r>
            <a:r>
              <a:rPr lang="en-US" dirty="0"/>
              <a:t>: Increasing trust in </a:t>
            </a:r>
            <a:r>
              <a:rPr lang="en-US" dirty="0" smtClean="0"/>
              <a:t>VISC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Decompilation</a:t>
            </a:r>
            <a:r>
              <a:rPr lang="en-US" dirty="0" smtClean="0"/>
              <a:t> from binaries to LLVM (</a:t>
            </a:r>
            <a:r>
              <a:rPr lang="en-US" i="1" dirty="0" smtClean="0"/>
              <a:t>with Ed Schwartz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Autotuning</a:t>
            </a:r>
            <a:r>
              <a:rPr lang="en-US" dirty="0" smtClean="0"/>
              <a:t>: install-time heuristic search</a:t>
            </a:r>
            <a:endParaRPr lang="en-US" dirty="0"/>
          </a:p>
          <a:p>
            <a:pPr marL="0" indent="0">
              <a:spcBef>
                <a:spcPts val="208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6"/>
            <a:ext cx="8382000" cy="4762219"/>
          </a:xfrm>
        </p:spPr>
        <p:txBody>
          <a:bodyPr anchor="ctr" anchorCtr="1"/>
          <a:lstStyle/>
          <a:p>
            <a:pPr marL="0" indent="0" algn="ctr">
              <a:spcBef>
                <a:spcPts val="672"/>
              </a:spcBef>
              <a:buNone/>
            </a:pPr>
            <a:r>
              <a:rPr lang="en-US" sz="3600" dirty="0" smtClean="0"/>
              <a:t>Compiler Techniques for</a:t>
            </a:r>
          </a:p>
          <a:p>
            <a:pPr marL="0" indent="0" algn="ctr">
              <a:spcBef>
                <a:spcPts val="672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Distributed Systems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5" name="Shape 68"/>
          <p:cNvSpPr txBox="1">
            <a:spLocks/>
          </p:cNvSpPr>
          <p:nvPr/>
        </p:nvSpPr>
        <p:spPr bwMode="auto">
          <a:xfrm>
            <a:off x="390525" y="3800000"/>
            <a:ext cx="8222100" cy="5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200" kern="0" dirty="0" smtClean="0"/>
              <a:t>Led by: Will Dietz</a:t>
            </a:r>
            <a:endParaRPr lang="en" sz="3200" kern="0" dirty="0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Analyzing Distributed Applications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0" dirty="0"/>
              <a:t>Software </a:t>
            </a:r>
            <a:r>
              <a:rPr lang="en-US" b="0" dirty="0" smtClean="0"/>
              <a:t>often </a:t>
            </a:r>
            <a:r>
              <a:rPr lang="en" b="0" dirty="0" smtClean="0"/>
              <a:t>composed </a:t>
            </a:r>
            <a:r>
              <a:rPr lang="en" b="0" dirty="0"/>
              <a:t>of many programs working </a:t>
            </a:r>
            <a:r>
              <a:rPr lang="en" b="0" dirty="0" smtClean="0"/>
              <a:t>together</a:t>
            </a:r>
            <a:endParaRPr lang="en" b="0" dirty="0"/>
          </a:p>
          <a:p>
            <a:pPr>
              <a:spcBef>
                <a:spcPts val="300"/>
              </a:spcBef>
              <a:buNone/>
            </a:pPr>
            <a:r>
              <a:rPr lang="en" b="0" dirty="0"/>
              <a:t>	Examples: </a:t>
            </a:r>
            <a:r>
              <a:rPr lang="en" b="0" dirty="0" err="1"/>
              <a:t>Microservices</a:t>
            </a:r>
            <a:r>
              <a:rPr lang="en" b="0" dirty="0"/>
              <a:t> pattern, Web </a:t>
            </a:r>
            <a:r>
              <a:rPr lang="en-US" b="0" dirty="0"/>
              <a:t>S</a:t>
            </a:r>
            <a:r>
              <a:rPr lang="en" b="0" dirty="0" err="1" smtClean="0"/>
              <a:t>erver+Database</a:t>
            </a:r>
            <a:endParaRPr lang="en" b="0" dirty="0"/>
          </a:p>
          <a:p>
            <a:pPr marL="0" indent="0">
              <a:buNone/>
            </a:pPr>
            <a:r>
              <a:rPr lang="en" dirty="0"/>
              <a:t>Goal:</a:t>
            </a:r>
            <a:r>
              <a:rPr lang="en" b="0" dirty="0"/>
              <a:t> </a:t>
            </a:r>
            <a:r>
              <a:rPr lang="en-US" b="0" dirty="0" smtClean="0"/>
              <a:t>Analyze, </a:t>
            </a:r>
            <a:r>
              <a:rPr lang="en" b="0" dirty="0" smtClean="0"/>
              <a:t>optimize </a:t>
            </a:r>
            <a:r>
              <a:rPr lang="en-US" b="0" dirty="0" smtClean="0"/>
              <a:t>distributed applications </a:t>
            </a:r>
            <a:r>
              <a:rPr lang="en" b="0" dirty="0" smtClean="0"/>
              <a:t>as </a:t>
            </a:r>
            <a:r>
              <a:rPr lang="en" b="0" dirty="0"/>
              <a:t>single unit</a:t>
            </a:r>
          </a:p>
          <a:p>
            <a:pPr marL="0" indent="0">
              <a:buNone/>
            </a:pPr>
            <a:r>
              <a:rPr lang="en-US" dirty="0" smtClean="0"/>
              <a:t>Challenges</a:t>
            </a:r>
            <a:r>
              <a:rPr lang="en" dirty="0" smtClean="0"/>
              <a:t>:</a:t>
            </a:r>
            <a:r>
              <a:rPr lang="en" b="0" dirty="0" smtClean="0"/>
              <a:t> </a:t>
            </a:r>
            <a:endParaRPr lang="en-US" b="0" dirty="0" smtClean="0"/>
          </a:p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b="0" dirty="0" smtClean="0"/>
              <a:t>Complex </a:t>
            </a:r>
            <a:r>
              <a:rPr lang="en" b="0" dirty="0" smtClean="0"/>
              <a:t>boundaries </a:t>
            </a:r>
            <a:r>
              <a:rPr lang="en" b="0" dirty="0"/>
              <a:t>between </a:t>
            </a:r>
            <a:r>
              <a:rPr lang="en" b="0" dirty="0" smtClean="0"/>
              <a:t>programs</a:t>
            </a:r>
            <a:endParaRPr lang="en-US" b="0" dirty="0" smtClean="0"/>
          </a:p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Components are unknown </a:t>
            </a:r>
            <a:r>
              <a:rPr lang="en-US" dirty="0" smtClean="0">
                <a:solidFill>
                  <a:srgbClr val="FF0000"/>
                </a:solidFill>
              </a:rPr>
              <a:t>until run-time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dirty="0" smtClean="0"/>
              <a:t>Solution:</a:t>
            </a:r>
            <a:r>
              <a:rPr lang="en" b="0" dirty="0" smtClean="0"/>
              <a:t> </a:t>
            </a:r>
            <a:r>
              <a:rPr lang="en" dirty="0" smtClean="0"/>
              <a:t>ALLVM + OPTIC:</a:t>
            </a:r>
            <a:r>
              <a:rPr lang="en" b="0" dirty="0" smtClean="0"/>
              <a:t> Compile all communicating components together</a:t>
            </a:r>
            <a:r>
              <a:rPr lang="en-US" b="0" dirty="0" smtClean="0"/>
              <a:t> </a:t>
            </a:r>
            <a:r>
              <a:rPr lang="en-US" b="0" i="1" dirty="0" smtClean="0"/>
              <a:t>at run-time</a:t>
            </a:r>
            <a:endParaRPr lang="en" b="0" dirty="0"/>
          </a:p>
        </p:txBody>
      </p:sp>
      <p:sp>
        <p:nvSpPr>
          <p:cNvPr id="2" name="Oval Callout 1"/>
          <p:cNvSpPr/>
          <p:nvPr/>
        </p:nvSpPr>
        <p:spPr bwMode="auto">
          <a:xfrm>
            <a:off x="5724150" y="2852925"/>
            <a:ext cx="3266230" cy="1228960"/>
          </a:xfrm>
          <a:prstGeom prst="wedgeEllipseCallout">
            <a:avLst>
              <a:gd name="adj1" fmla="val -51258"/>
              <a:gd name="adj2" fmla="val 594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Fundamentally requires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run-time compilation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1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OPTIC Overview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1" dirty="0"/>
              <a:t>Unified Representation</a:t>
            </a:r>
          </a:p>
          <a:p>
            <a:pPr>
              <a:spcBef>
                <a:spcPts val="300"/>
              </a:spcBef>
              <a:buNone/>
            </a:pPr>
            <a:r>
              <a:rPr lang="en" b="1" dirty="0"/>
              <a:t>	</a:t>
            </a:r>
            <a:r>
              <a:rPr lang="en" sz="2400" b="0" dirty="0"/>
              <a:t>Extended Compiler IR representing communicating programs</a:t>
            </a:r>
          </a:p>
          <a:p>
            <a:pPr>
              <a:buNone/>
            </a:pPr>
            <a:r>
              <a:rPr lang="en" b="1" dirty="0"/>
              <a:t>Static and Dynamic Analysis</a:t>
            </a:r>
          </a:p>
          <a:p>
            <a:pPr>
              <a:spcBef>
                <a:spcPts val="300"/>
              </a:spcBef>
              <a:buNone/>
            </a:pPr>
            <a:r>
              <a:rPr lang="en" b="1" dirty="0"/>
              <a:t>	</a:t>
            </a:r>
            <a:r>
              <a:rPr lang="en" sz="2400" b="0" dirty="0"/>
              <a:t>Hybrid analysis overcomes scaling challenges and improves precision</a:t>
            </a:r>
            <a:endParaRPr lang="en" b="0" dirty="0"/>
          </a:p>
          <a:p>
            <a:pPr>
              <a:buNone/>
            </a:pPr>
            <a:r>
              <a:rPr lang="en" b="1" dirty="0"/>
              <a:t>Optimizing Transforms</a:t>
            </a:r>
          </a:p>
          <a:p>
            <a:pPr>
              <a:spcBef>
                <a:spcPts val="300"/>
              </a:spcBef>
              <a:buNone/>
            </a:pPr>
            <a:r>
              <a:rPr lang="en" b="1" dirty="0"/>
              <a:t>	</a:t>
            </a:r>
            <a:r>
              <a:rPr lang="en" sz="2400" b="0" dirty="0"/>
              <a:t>Improve program performance using novel compiler-based techniques</a:t>
            </a:r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94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Example Optimizations w/OPTIC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1"/>
              <a:t>Constant Propagation</a:t>
            </a:r>
          </a:p>
          <a:p>
            <a:pPr>
              <a:buNone/>
            </a:pPr>
            <a:r>
              <a:rPr lang="en" b="1"/>
              <a:t>Dead Store Elimination</a:t>
            </a:r>
          </a:p>
          <a:p>
            <a:pPr>
              <a:buNone/>
            </a:pPr>
            <a:r>
              <a:rPr lang="en" b="1"/>
              <a:t>Protocol Specialization</a:t>
            </a:r>
          </a:p>
          <a:p>
            <a:pPr>
              <a:buNone/>
            </a:pPr>
            <a:r>
              <a:rPr lang="en" b="1"/>
              <a:t>Code Movement</a:t>
            </a:r>
          </a:p>
        </p:txBody>
      </p:sp>
    </p:spTree>
    <p:extLst>
      <p:ext uri="{BB962C8B-B14F-4D97-AF65-F5344CB8AC3E}">
        <p14:creationId xmlns:p14="http://schemas.microsoft.com/office/powerpoint/2010/main" val="5184345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Status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dirty="0" smtClean="0"/>
              <a:t>Published:</a:t>
            </a:r>
          </a:p>
          <a:p>
            <a:pPr indent="457200">
              <a:spcBef>
                <a:spcPts val="300"/>
              </a:spcBef>
              <a:buNone/>
            </a:pPr>
            <a:r>
              <a:rPr lang="en" sz="2400" b="0" i="1" dirty="0" smtClean="0"/>
              <a:t>Slipstream: Automatic </a:t>
            </a:r>
            <a:r>
              <a:rPr lang="en" sz="2400" b="0" i="1" dirty="0" err="1" smtClean="0"/>
              <a:t>Interprocess</a:t>
            </a:r>
            <a:r>
              <a:rPr lang="en" sz="2400" b="0" i="1" dirty="0" smtClean="0"/>
              <a:t> Communication Optimization</a:t>
            </a:r>
            <a:endParaRPr lang="en-US" sz="2400" b="0" i="1" dirty="0" smtClean="0"/>
          </a:p>
          <a:p>
            <a:pPr indent="457200">
              <a:spcBef>
                <a:spcPts val="300"/>
              </a:spcBef>
              <a:buNone/>
            </a:pPr>
            <a:r>
              <a:rPr lang="en-US" sz="2400" b="0" dirty="0" smtClean="0"/>
              <a:t>Dietz, Cranmer, </a:t>
            </a:r>
            <a:r>
              <a:rPr lang="en-US" sz="2400" b="0" dirty="0" err="1" smtClean="0"/>
              <a:t>Dautenhahn</a:t>
            </a:r>
            <a:r>
              <a:rPr lang="en-US" sz="2400" b="0" dirty="0" smtClean="0"/>
              <a:t> &amp; Adve, </a:t>
            </a:r>
            <a:r>
              <a:rPr lang="en-US" sz="2400" b="0" dirty="0" err="1" smtClean="0"/>
              <a:t>Usenix</a:t>
            </a:r>
            <a:r>
              <a:rPr lang="en-US" sz="2400" b="0" dirty="0" smtClean="0"/>
              <a:t> 2015.</a:t>
            </a:r>
            <a:endParaRPr lang="en" b="0" dirty="0" smtClean="0"/>
          </a:p>
          <a:p>
            <a:pPr>
              <a:buNone/>
            </a:pPr>
            <a:r>
              <a:rPr lang="en" dirty="0" smtClean="0"/>
              <a:t>Current</a:t>
            </a:r>
            <a:r>
              <a:rPr lang="en" dirty="0"/>
              <a:t>:</a:t>
            </a:r>
          </a:p>
          <a:p>
            <a:pPr lvl="1">
              <a:spcBef>
                <a:spcPts val="1200"/>
              </a:spcBef>
            </a:pPr>
            <a:r>
              <a:rPr lang="en" dirty="0"/>
              <a:t>OPTIC-Trace: “How does software communicate in practice?”</a:t>
            </a:r>
          </a:p>
          <a:p>
            <a:pPr lvl="1">
              <a:spcBef>
                <a:spcPts val="1200"/>
              </a:spcBef>
            </a:pPr>
            <a:r>
              <a:rPr lang="en" dirty="0" smtClean="0"/>
              <a:t>Debugging/</a:t>
            </a:r>
            <a:r>
              <a:rPr lang="en-US" dirty="0" smtClean="0"/>
              <a:t>r</a:t>
            </a:r>
            <a:r>
              <a:rPr lang="en" dirty="0" err="1" smtClean="0"/>
              <a:t>esearch</a:t>
            </a:r>
            <a:r>
              <a:rPr lang="en" dirty="0" smtClean="0"/>
              <a:t> </a:t>
            </a:r>
            <a:r>
              <a:rPr lang="en" dirty="0"/>
              <a:t>tool for identifying optimization opportunities</a:t>
            </a:r>
          </a:p>
          <a:p>
            <a:pPr lvl="1">
              <a:spcBef>
                <a:spcPts val="1200"/>
              </a:spcBef>
            </a:pPr>
            <a:r>
              <a:rPr lang="en" dirty="0" smtClean="0"/>
              <a:t>Data-structure</a:t>
            </a:r>
            <a:r>
              <a:rPr lang="en" dirty="0"/>
              <a:t>: dynamic behavior projected onto unified IR</a:t>
            </a:r>
          </a:p>
        </p:txBody>
      </p:sp>
    </p:spTree>
    <p:extLst>
      <p:ext uri="{BB962C8B-B14F-4D97-AF65-F5344CB8AC3E}">
        <p14:creationId xmlns:p14="http://schemas.microsoft.com/office/powerpoint/2010/main" val="1554725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381000" y="1085850"/>
            <a:ext cx="7902575" cy="3571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108700" y="955675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223963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VISC Systems: IBM Mid-range Line</a:t>
            </a:r>
            <a:endParaRPr lang="en-US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85005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290892" y="1127125"/>
            <a:ext cx="8743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RPG III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339727" y="1996957"/>
            <a:ext cx="1184276" cy="738188"/>
            <a:chOff x="214" y="860"/>
            <a:chExt cx="746" cy="465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971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214" y="860"/>
              <a:ext cx="4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Basic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711" y="1184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288" y="1073"/>
              <a:ext cx="3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PL/1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69218" y="1605578"/>
            <a:ext cx="940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COBOL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706391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</a:t>
            </a:r>
            <a:r>
              <a:rPr lang="en-US" b="1" i="0" dirty="0" smtClean="0">
                <a:solidFill>
                  <a:schemeClr val="tx1"/>
                </a:solidFill>
              </a:rPr>
              <a:t>N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461964" y="-395243"/>
            <a:ext cx="1062039" cy="446"/>
            <a:chOff x="291" y="1632"/>
            <a:chExt cx="669" cy="446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291" y="1632"/>
              <a:ext cx="4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PL/1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</p:cNvCxnSpPr>
          <p:nvPr/>
        </p:nvCxnSpPr>
        <p:spPr bwMode="auto">
          <a:xfrm>
            <a:off x="2767013" y="2896891"/>
            <a:ext cx="1036886" cy="1587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</p:cNvCxnSpPr>
          <p:nvPr/>
        </p:nvCxnSpPr>
        <p:spPr bwMode="auto">
          <a:xfrm>
            <a:off x="2767013" y="1411288"/>
            <a:ext cx="1036886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4994275" y="5873750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Install-time</a:t>
            </a:r>
            <a:endParaRPr lang="en-US" b="1" i="0" dirty="0">
              <a:solidFill>
                <a:schemeClr val="tx1"/>
              </a:solidFill>
            </a:endParaRP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25662" name="AutoShape 30"/>
          <p:cNvCxnSpPr>
            <a:cxnSpLocks noChangeShapeType="1"/>
            <a:endCxn id="325661" idx="2"/>
          </p:cNvCxnSpPr>
          <p:nvPr/>
        </p:nvCxnSpPr>
        <p:spPr bwMode="auto">
          <a:xfrm rot="16200000" flipH="1">
            <a:off x="1978547" y="3216004"/>
            <a:ext cx="4841080" cy="1190375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3" name="AutoShape 31"/>
          <p:cNvCxnSpPr>
            <a:cxnSpLocks noChangeShapeType="1"/>
            <a:stCxn id="325661" idx="7"/>
            <a:endCxn id="84" idx="0"/>
          </p:cNvCxnSpPr>
          <p:nvPr/>
        </p:nvCxnSpPr>
        <p:spPr bwMode="auto">
          <a:xfrm flipV="1">
            <a:off x="6469888" y="5578475"/>
            <a:ext cx="1059625" cy="400125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5085584" y="5003605"/>
            <a:ext cx="22654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S38, AS400, </a:t>
            </a:r>
          </a:p>
          <a:p>
            <a:r>
              <a:rPr lang="en-US" b="1" i="0" dirty="0" smtClean="0">
                <a:solidFill>
                  <a:srgbClr val="CC0000"/>
                </a:solidFill>
              </a:rPr>
              <a:t>Power/PowerPC, x86</a:t>
            </a:r>
            <a:endParaRPr lang="en-US" b="1" i="0" dirty="0">
              <a:solidFill>
                <a:srgbClr val="CC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57520" y="2161635"/>
            <a:ext cx="531849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1979-present</a:t>
            </a:r>
          </a:p>
          <a:p>
            <a:r>
              <a:rPr lang="en-US" sz="2400" b="1" dirty="0" smtClean="0"/>
              <a:t>IBM System 38, AS 400, </a:t>
            </a:r>
          </a:p>
          <a:p>
            <a:r>
              <a:rPr lang="en-US" sz="2400" b="1" dirty="0" err="1" smtClean="0"/>
              <a:t>iSeries</a:t>
            </a:r>
            <a:r>
              <a:rPr lang="en-US" sz="2400" b="1" dirty="0" smtClean="0"/>
              <a:t>, Power Systems</a:t>
            </a:r>
          </a:p>
          <a:p>
            <a:pPr indent="-57150" algn="l"/>
            <a:r>
              <a:rPr lang="en-US" i="0" dirty="0" smtClean="0">
                <a:solidFill>
                  <a:srgbClr val="000000"/>
                </a:solidFill>
              </a:rPr>
              <a:t>Enabled</a:t>
            </a:r>
            <a:r>
              <a:rPr lang="en-US" i="0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virtual object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code </a:t>
            </a:r>
            <a:r>
              <a:rPr lang="en-US" dirty="0" smtClean="0">
                <a:solidFill>
                  <a:schemeClr val="tx1"/>
                </a:solidFill>
              </a:rPr>
              <a:t>programs </a:t>
            </a:r>
            <a:r>
              <a:rPr lang="en-US" i="0" dirty="0" smtClean="0">
                <a:solidFill>
                  <a:srgbClr val="000000"/>
                </a:solidFill>
              </a:rPr>
              <a:t>to </a:t>
            </a:r>
            <a:r>
              <a:rPr lang="en-US" i="0" dirty="0">
                <a:solidFill>
                  <a:srgbClr val="000000"/>
                </a:solidFill>
              </a:rPr>
              <a:t>be ported </a:t>
            </a:r>
            <a:r>
              <a:rPr lang="en-US" i="0" dirty="0" smtClean="0">
                <a:solidFill>
                  <a:srgbClr val="000000"/>
                </a:solidFill>
              </a:rPr>
              <a:t>automatically to several hardware ISA families.</a:t>
            </a:r>
          </a:p>
          <a:p>
            <a:pPr indent="-57150" algn="l"/>
            <a:endParaRPr lang="en-US" i="0" dirty="0">
              <a:solidFill>
                <a:srgbClr val="000000"/>
              </a:solidFill>
            </a:endParaRPr>
          </a:p>
          <a:p>
            <a:pPr indent="-57150" algn="l"/>
            <a:r>
              <a:rPr lang="en-US" dirty="0" smtClean="0">
                <a:solidFill>
                  <a:srgbClr val="000000"/>
                </a:solidFill>
              </a:rPr>
              <a:t>But </a:t>
            </a:r>
            <a:r>
              <a:rPr lang="en-US" i="0" dirty="0" smtClean="0">
                <a:solidFill>
                  <a:srgbClr val="000000"/>
                </a:solidFill>
              </a:rPr>
              <a:t>… Virtual ISA deeply integrated with </a:t>
            </a:r>
          </a:p>
          <a:p>
            <a:pPr indent="-57150" algn="l"/>
            <a:r>
              <a:rPr lang="en-US" i="0" dirty="0" smtClean="0">
                <a:solidFill>
                  <a:srgbClr val="000000"/>
                </a:solidFill>
              </a:rPr>
              <a:t>proprietary OS + RDBMS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1304480" y="4149893"/>
            <a:ext cx="24286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MI (System 38)</a:t>
            </a:r>
          </a:p>
          <a:p>
            <a:r>
              <a:rPr lang="en-US" b="1" i="0" dirty="0" smtClean="0">
                <a:solidFill>
                  <a:srgbClr val="0000FF"/>
                </a:solidFill>
              </a:rPr>
              <a:t>TIMI (AS 400 onwards)</a:t>
            </a:r>
          </a:p>
        </p:txBody>
      </p:sp>
      <p:sp>
        <p:nvSpPr>
          <p:cNvPr id="84" name="computr3"/>
          <p:cNvSpPr>
            <a:spLocks noEditPoints="1" noChangeArrowheads="1"/>
          </p:cNvSpPr>
          <p:nvPr/>
        </p:nvSpPr>
        <p:spPr bwMode="auto">
          <a:xfrm>
            <a:off x="7529513" y="4964906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90" name="Line 5"/>
          <p:cNvSpPr>
            <a:spLocks noChangeShapeType="1"/>
          </p:cNvSpPr>
          <p:nvPr/>
        </p:nvSpPr>
        <p:spPr bwMode="auto">
          <a:xfrm>
            <a:off x="1116013" y="297785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20675" y="2714330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</p:spTree>
    <p:extLst>
      <p:ext uri="{BB962C8B-B14F-4D97-AF65-F5344CB8AC3E}">
        <p14:creationId xmlns:p14="http://schemas.microsoft.com/office/powerpoint/2010/main" val="191731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5" grpId="1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6"/>
            <a:ext cx="8382000" cy="4762219"/>
          </a:xfrm>
        </p:spPr>
        <p:txBody>
          <a:bodyPr anchor="ctr" anchorCtr="1"/>
          <a:lstStyle/>
          <a:p>
            <a:pPr marL="0" indent="0" algn="ctr">
              <a:spcBef>
                <a:spcPts val="672"/>
              </a:spcBef>
              <a:buNone/>
            </a:pPr>
            <a:r>
              <a:rPr lang="en-US" sz="3600" dirty="0" smtClean="0"/>
              <a:t>Dynamic </a:t>
            </a:r>
            <a:r>
              <a:rPr lang="en-US" sz="3600" dirty="0" err="1" smtClean="0"/>
              <a:t>Autovectorization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5" name="Shape 68"/>
          <p:cNvSpPr txBox="1">
            <a:spLocks/>
          </p:cNvSpPr>
          <p:nvPr/>
        </p:nvSpPr>
        <p:spPr bwMode="auto">
          <a:xfrm>
            <a:off x="390525" y="3800000"/>
            <a:ext cx="8222100" cy="5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200" kern="0" dirty="0" smtClean="0"/>
              <a:t>Led by: Joshua Cranmer</a:t>
            </a:r>
            <a:endParaRPr lang="en" sz="3200" kern="0" dirty="0"/>
          </a:p>
        </p:txBody>
      </p:sp>
    </p:spTree>
    <p:extLst>
      <p:ext uri="{BB962C8B-B14F-4D97-AF65-F5344CB8AC3E}">
        <p14:creationId xmlns:p14="http://schemas.microsoft.com/office/powerpoint/2010/main" val="310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vectorize</a:t>
            </a:r>
            <a:r>
              <a:rPr lang="en-US" dirty="0" smtClean="0"/>
              <a:t> dynamically?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Proliferation </a:t>
            </a:r>
            <a:r>
              <a:rPr lang="en-US" dirty="0"/>
              <a:t>of vector instruction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Uptick in language/library support for vector code</a:t>
            </a:r>
          </a:p>
          <a:p>
            <a:pPr lvl="1"/>
            <a:r>
              <a:rPr lang="en-US" dirty="0" smtClean="0"/>
              <a:t>This support is limited to intersection of features</a:t>
            </a:r>
            <a:endParaRPr lang="en-US" dirty="0"/>
          </a:p>
          <a:p>
            <a:r>
              <a:rPr lang="en-US" dirty="0" err="1" smtClean="0"/>
              <a:t>Autovectorization</a:t>
            </a:r>
            <a:r>
              <a:rPr lang="en-US" dirty="0" smtClean="0"/>
              <a:t> </a:t>
            </a:r>
            <a:r>
              <a:rPr lang="en-US" dirty="0"/>
              <a:t>has underperformed</a:t>
            </a:r>
          </a:p>
          <a:p>
            <a:pPr lvl="1"/>
            <a:r>
              <a:rPr lang="en-US" dirty="0" smtClean="0"/>
              <a:t>Data dependence</a:t>
            </a:r>
            <a:endParaRPr lang="en-US" dirty="0"/>
          </a:p>
          <a:p>
            <a:pPr lvl="1"/>
            <a:r>
              <a:rPr lang="en-US" dirty="0"/>
              <a:t>Complex control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Cost-benefit prediction</a:t>
            </a:r>
            <a:endParaRPr lang="en-US" dirty="0"/>
          </a:p>
          <a:p>
            <a:r>
              <a:rPr lang="en-US" dirty="0"/>
              <a:t>More information available at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Run-time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Or, why might run-time </a:t>
            </a:r>
            <a:r>
              <a:rPr lang="en-US" dirty="0" err="1" smtClean="0">
                <a:solidFill>
                  <a:srgbClr val="002060"/>
                </a:solidFill>
              </a:rPr>
              <a:t>autovectorization</a:t>
            </a:r>
            <a:r>
              <a:rPr lang="en-US" dirty="0" smtClean="0">
                <a:solidFill>
                  <a:srgbClr val="002060"/>
                </a:solidFill>
              </a:rPr>
              <a:t> help?</a:t>
            </a:r>
          </a:p>
          <a:p>
            <a:r>
              <a:rPr lang="en-US" dirty="0" smtClean="0"/>
              <a:t>Focus on hot paths to avoid conditional branches</a:t>
            </a:r>
          </a:p>
          <a:p>
            <a:r>
              <a:rPr lang="en-US" dirty="0" smtClean="0"/>
              <a:t>Seemingly aliased pointers might be disambiguated</a:t>
            </a:r>
          </a:p>
          <a:p>
            <a:r>
              <a:rPr lang="en-US" dirty="0" smtClean="0"/>
              <a:t>Unknown loop trip counts get resolved</a:t>
            </a:r>
          </a:p>
          <a:p>
            <a:r>
              <a:rPr lang="en-US" dirty="0" smtClean="0"/>
              <a:t>Unknown data alignments get resolved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path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01724"/>
            <a:ext cx="8382000" cy="5334000"/>
          </a:xfrm>
        </p:spPr>
        <p:txBody>
          <a:bodyPr/>
          <a:lstStyle/>
          <a:p>
            <a:r>
              <a:rPr lang="en-US" dirty="0" smtClean="0"/>
              <a:t>IF-statements </a:t>
            </a:r>
            <a:r>
              <a:rPr lang="en-US" dirty="0"/>
              <a:t>require </a:t>
            </a:r>
            <a:r>
              <a:rPr lang="en-US" dirty="0" smtClean="0"/>
              <a:t>inefficient vector masks</a:t>
            </a:r>
            <a:endParaRPr lang="en-US" dirty="0"/>
          </a:p>
          <a:p>
            <a:pPr lvl="1"/>
            <a:r>
              <a:rPr lang="en-US" dirty="0" smtClean="0"/>
              <a:t>Some vector lanes may be idle</a:t>
            </a:r>
          </a:p>
          <a:p>
            <a:pPr lvl="1"/>
            <a:r>
              <a:rPr lang="en-US" dirty="0" smtClean="0"/>
              <a:t>Deeply nested conditionals may exacerbate this problem</a:t>
            </a:r>
            <a:endParaRPr lang="en-US" dirty="0"/>
          </a:p>
          <a:p>
            <a:r>
              <a:rPr lang="en-US" dirty="0" smtClean="0"/>
              <a:t>Extracting hot paths eliminates need for masks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450" y="3605665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4476186"/>
            <a:ext cx="2552700" cy="609600"/>
            <a:chOff x="785422" y="2990850"/>
            <a:chExt cx="2552700" cy="609600"/>
          </a:xfrm>
        </p:grpSpPr>
        <p:sp>
          <p:nvSpPr>
            <p:cNvPr id="6" name="Rectangle 5"/>
            <p:cNvSpPr/>
            <p:nvPr/>
          </p:nvSpPr>
          <p:spPr>
            <a:xfrm>
              <a:off x="785422" y="2990850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95122" y="2990850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S2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314450" y="5374425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C2</a:t>
            </a:r>
          </a:p>
        </p:txBody>
      </p:sp>
      <p:cxnSp>
        <p:nvCxnSpPr>
          <p:cNvPr id="9" name="Straight Arrow Connector 8"/>
          <p:cNvCxnSpPr>
            <a:stCxn id="9" idx="2"/>
          </p:cNvCxnSpPr>
          <p:nvPr/>
        </p:nvCxnSpPr>
        <p:spPr>
          <a:xfrm flipH="1">
            <a:off x="1181100" y="4215266"/>
            <a:ext cx="704850" cy="260921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885950" y="4215266"/>
            <a:ext cx="704850" cy="260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1" idx="2"/>
            <a:endCxn id="14" idx="0"/>
          </p:cNvCxnSpPr>
          <p:nvPr/>
        </p:nvCxnSpPr>
        <p:spPr>
          <a:xfrm>
            <a:off x="1181100" y="5085787"/>
            <a:ext cx="704850" cy="288639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2" idx="2"/>
            <a:endCxn id="14" idx="0"/>
          </p:cNvCxnSpPr>
          <p:nvPr/>
        </p:nvCxnSpPr>
        <p:spPr>
          <a:xfrm flipH="1">
            <a:off x="1885950" y="5085787"/>
            <a:ext cx="704850" cy="288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4" idx="2"/>
            <a:endCxn id="9" idx="0"/>
          </p:cNvCxnSpPr>
          <p:nvPr/>
        </p:nvCxnSpPr>
        <p:spPr>
          <a:xfrm rot="5400000" flipH="1">
            <a:off x="696770" y="4794845"/>
            <a:ext cx="2378360" cy="12700"/>
          </a:xfrm>
          <a:prstGeom prst="curvedConnector5">
            <a:avLst>
              <a:gd name="adj1" fmla="val -9612"/>
              <a:gd name="adj2" fmla="val -11354890"/>
              <a:gd name="adj3" fmla="val 115327"/>
            </a:avLst>
          </a:prstGeom>
          <a:ln w="50800">
            <a:solidFill>
              <a:srgbClr val="FF0000"/>
            </a:solidFill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81100" y="3224665"/>
            <a:ext cx="6985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1249134" y="5984025"/>
            <a:ext cx="636816" cy="51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61150" y="3658555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956300" y="4529076"/>
            <a:ext cx="2552700" cy="609600"/>
            <a:chOff x="785422" y="2990850"/>
            <a:chExt cx="2552700" cy="609600"/>
          </a:xfrm>
        </p:grpSpPr>
        <p:sp>
          <p:nvSpPr>
            <p:cNvPr id="18" name="Rectangle 17"/>
            <p:cNvSpPr/>
            <p:nvPr/>
          </p:nvSpPr>
          <p:spPr>
            <a:xfrm>
              <a:off x="785422" y="2990850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95122" y="2990850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661150" y="5427315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27800" y="4268156"/>
            <a:ext cx="704850" cy="260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32650" y="4268156"/>
            <a:ext cx="704850" cy="260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27800" y="5138677"/>
            <a:ext cx="704850" cy="288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2650" y="5138677"/>
            <a:ext cx="704850" cy="288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>
            <a:off x="6043470" y="4847735"/>
            <a:ext cx="2378360" cy="12700"/>
          </a:xfrm>
          <a:prstGeom prst="curvedConnector5">
            <a:avLst>
              <a:gd name="adj1" fmla="val -9612"/>
              <a:gd name="adj2" fmla="val -11584669"/>
              <a:gd name="adj3" fmla="val 1096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60836" y="3269911"/>
            <a:ext cx="6985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595834" y="6036915"/>
            <a:ext cx="636816" cy="51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46625" y="3664905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C1&amp;C2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4746625" y="5148667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S1’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18125" y="4274505"/>
            <a:ext cx="0" cy="874162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>
            <a:off x="4271444" y="4711586"/>
            <a:ext cx="2093362" cy="12700"/>
          </a:xfrm>
          <a:prstGeom prst="curvedConnector5">
            <a:avLst>
              <a:gd name="adj1" fmla="val -10920"/>
              <a:gd name="adj2" fmla="val 6300000"/>
              <a:gd name="adj3" fmla="val 114462"/>
            </a:avLst>
          </a:prstGeom>
          <a:ln w="50800">
            <a:solidFill>
              <a:srgbClr val="FF0000"/>
            </a:solidFill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5320761" y="3275380"/>
            <a:ext cx="1906621" cy="1120501"/>
          </a:xfrm>
          <a:custGeom>
            <a:avLst/>
            <a:gdLst>
              <a:gd name="connsiteX0" fmla="*/ 0 w 1906621"/>
              <a:gd name="connsiteY0" fmla="*/ 971038 h 1118642"/>
              <a:gd name="connsiteX1" fmla="*/ 603114 w 1906621"/>
              <a:gd name="connsiteY1" fmla="*/ 1107225 h 1118642"/>
              <a:gd name="connsiteX2" fmla="*/ 924127 w 1906621"/>
              <a:gd name="connsiteY2" fmla="*/ 708391 h 1118642"/>
              <a:gd name="connsiteX3" fmla="*/ 1196502 w 1906621"/>
              <a:gd name="connsiteY3" fmla="*/ 7999 h 1118642"/>
              <a:gd name="connsiteX4" fmla="*/ 1906621 w 1906621"/>
              <a:gd name="connsiteY4" fmla="*/ 329012 h 1118642"/>
              <a:gd name="connsiteX0" fmla="*/ 0 w 1906621"/>
              <a:gd name="connsiteY0" fmla="*/ 971038 h 1188101"/>
              <a:gd name="connsiteX1" fmla="*/ 634645 w 1906621"/>
              <a:gd name="connsiteY1" fmla="*/ 1180798 h 1188101"/>
              <a:gd name="connsiteX2" fmla="*/ 924127 w 1906621"/>
              <a:gd name="connsiteY2" fmla="*/ 708391 h 1188101"/>
              <a:gd name="connsiteX3" fmla="*/ 1196502 w 1906621"/>
              <a:gd name="connsiteY3" fmla="*/ 7999 h 1188101"/>
              <a:gd name="connsiteX4" fmla="*/ 1906621 w 1906621"/>
              <a:gd name="connsiteY4" fmla="*/ 329012 h 1188101"/>
              <a:gd name="connsiteX0" fmla="*/ 0 w 1906621"/>
              <a:gd name="connsiteY0" fmla="*/ 971038 h 1188101"/>
              <a:gd name="connsiteX1" fmla="*/ 634645 w 1906621"/>
              <a:gd name="connsiteY1" fmla="*/ 1180798 h 1188101"/>
              <a:gd name="connsiteX2" fmla="*/ 955658 w 1906621"/>
              <a:gd name="connsiteY2" fmla="*/ 708391 h 1188101"/>
              <a:gd name="connsiteX3" fmla="*/ 1196502 w 1906621"/>
              <a:gd name="connsiteY3" fmla="*/ 7999 h 1188101"/>
              <a:gd name="connsiteX4" fmla="*/ 1906621 w 1906621"/>
              <a:gd name="connsiteY4" fmla="*/ 329012 h 1188101"/>
              <a:gd name="connsiteX0" fmla="*/ 0 w 1906621"/>
              <a:gd name="connsiteY0" fmla="*/ 971038 h 1188101"/>
              <a:gd name="connsiteX1" fmla="*/ 634645 w 1906621"/>
              <a:gd name="connsiteY1" fmla="*/ 1180798 h 1188101"/>
              <a:gd name="connsiteX2" fmla="*/ 955658 w 1906621"/>
              <a:gd name="connsiteY2" fmla="*/ 708391 h 1188101"/>
              <a:gd name="connsiteX3" fmla="*/ 1196502 w 1906621"/>
              <a:gd name="connsiteY3" fmla="*/ 7999 h 1188101"/>
              <a:gd name="connsiteX4" fmla="*/ 1906621 w 1906621"/>
              <a:gd name="connsiteY4" fmla="*/ 329012 h 1188101"/>
              <a:gd name="connsiteX0" fmla="*/ 0 w 1906621"/>
              <a:gd name="connsiteY0" fmla="*/ 968878 h 1188918"/>
              <a:gd name="connsiteX1" fmla="*/ 634645 w 1906621"/>
              <a:gd name="connsiteY1" fmla="*/ 1178638 h 1188918"/>
              <a:gd name="connsiteX2" fmla="*/ 976679 w 1906621"/>
              <a:gd name="connsiteY2" fmla="*/ 643169 h 1188918"/>
              <a:gd name="connsiteX3" fmla="*/ 1196502 w 1906621"/>
              <a:gd name="connsiteY3" fmla="*/ 5839 h 1188918"/>
              <a:gd name="connsiteX4" fmla="*/ 1906621 w 1906621"/>
              <a:gd name="connsiteY4" fmla="*/ 326852 h 1188918"/>
              <a:gd name="connsiteX0" fmla="*/ 0 w 1906621"/>
              <a:gd name="connsiteY0" fmla="*/ 968878 h 1101777"/>
              <a:gd name="connsiteX1" fmla="*/ 645155 w 1906621"/>
              <a:gd name="connsiteY1" fmla="*/ 1084045 h 1101777"/>
              <a:gd name="connsiteX2" fmla="*/ 976679 w 1906621"/>
              <a:gd name="connsiteY2" fmla="*/ 643169 h 1101777"/>
              <a:gd name="connsiteX3" fmla="*/ 1196502 w 1906621"/>
              <a:gd name="connsiteY3" fmla="*/ 5839 h 1101777"/>
              <a:gd name="connsiteX4" fmla="*/ 1906621 w 1906621"/>
              <a:gd name="connsiteY4" fmla="*/ 326852 h 1101777"/>
              <a:gd name="connsiteX0" fmla="*/ 0 w 1906621"/>
              <a:gd name="connsiteY0" fmla="*/ 968878 h 1084253"/>
              <a:gd name="connsiteX1" fmla="*/ 645155 w 1906621"/>
              <a:gd name="connsiteY1" fmla="*/ 1084045 h 1084253"/>
              <a:gd name="connsiteX2" fmla="*/ 976679 w 1906621"/>
              <a:gd name="connsiteY2" fmla="*/ 643169 h 1084253"/>
              <a:gd name="connsiteX3" fmla="*/ 1196502 w 1906621"/>
              <a:gd name="connsiteY3" fmla="*/ 5839 h 1084253"/>
              <a:gd name="connsiteX4" fmla="*/ 1906621 w 1906621"/>
              <a:gd name="connsiteY4" fmla="*/ 326852 h 1084253"/>
              <a:gd name="connsiteX0" fmla="*/ 0 w 1906621"/>
              <a:gd name="connsiteY0" fmla="*/ 963040 h 1078415"/>
              <a:gd name="connsiteX1" fmla="*/ 645155 w 1906621"/>
              <a:gd name="connsiteY1" fmla="*/ 1078207 h 1078415"/>
              <a:gd name="connsiteX2" fmla="*/ 976679 w 1906621"/>
              <a:gd name="connsiteY2" fmla="*/ 637331 h 1078415"/>
              <a:gd name="connsiteX3" fmla="*/ 1196502 w 1906621"/>
              <a:gd name="connsiteY3" fmla="*/ 1 h 1078415"/>
              <a:gd name="connsiteX4" fmla="*/ 1906621 w 1906621"/>
              <a:gd name="connsiteY4" fmla="*/ 321014 h 1078415"/>
              <a:gd name="connsiteX0" fmla="*/ 0 w 1906621"/>
              <a:gd name="connsiteY0" fmla="*/ 1005081 h 1120462"/>
              <a:gd name="connsiteX1" fmla="*/ 645155 w 1906621"/>
              <a:gd name="connsiteY1" fmla="*/ 1120248 h 1120462"/>
              <a:gd name="connsiteX2" fmla="*/ 976679 w 1906621"/>
              <a:gd name="connsiteY2" fmla="*/ 679372 h 1120462"/>
              <a:gd name="connsiteX3" fmla="*/ 1438240 w 1906621"/>
              <a:gd name="connsiteY3" fmla="*/ 0 h 1120462"/>
              <a:gd name="connsiteX4" fmla="*/ 1906621 w 1906621"/>
              <a:gd name="connsiteY4" fmla="*/ 363055 h 1120462"/>
              <a:gd name="connsiteX0" fmla="*/ 0 w 1906621"/>
              <a:gd name="connsiteY0" fmla="*/ 1005081 h 1120501"/>
              <a:gd name="connsiteX1" fmla="*/ 645155 w 1906621"/>
              <a:gd name="connsiteY1" fmla="*/ 1120248 h 1120501"/>
              <a:gd name="connsiteX2" fmla="*/ 976679 w 1906621"/>
              <a:gd name="connsiteY2" fmla="*/ 679372 h 1120501"/>
              <a:gd name="connsiteX3" fmla="*/ 1438240 w 1906621"/>
              <a:gd name="connsiteY3" fmla="*/ 0 h 1120501"/>
              <a:gd name="connsiteX4" fmla="*/ 1906621 w 1906621"/>
              <a:gd name="connsiteY4" fmla="*/ 363055 h 112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621" h="1120501">
                <a:moveTo>
                  <a:pt x="0" y="1005081"/>
                </a:moveTo>
                <a:cubicBezTo>
                  <a:pt x="224546" y="1095061"/>
                  <a:pt x="461354" y="1111471"/>
                  <a:pt x="645155" y="1120248"/>
                </a:cubicBezTo>
                <a:cubicBezTo>
                  <a:pt x="828956" y="1129025"/>
                  <a:pt x="970622" y="908122"/>
                  <a:pt x="976679" y="679372"/>
                </a:cubicBezTo>
                <a:cubicBezTo>
                  <a:pt x="982736" y="450622"/>
                  <a:pt x="1251719" y="167"/>
                  <a:pt x="1438240" y="0"/>
                </a:cubicBezTo>
                <a:cubicBezTo>
                  <a:pt x="1624761" y="-167"/>
                  <a:pt x="1890408" y="309553"/>
                  <a:pt x="1906621" y="36305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3449604" y="4464761"/>
            <a:ext cx="914400" cy="703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identify hot paths in loops</a:t>
            </a:r>
          </a:p>
          <a:p>
            <a:r>
              <a:rPr lang="en-US" dirty="0" smtClean="0"/>
              <a:t>Can extract those hot paths and optimize</a:t>
            </a:r>
          </a:p>
          <a:p>
            <a:r>
              <a:rPr lang="en-US" dirty="0" smtClean="0"/>
              <a:t>Ongoing: modifying LLVM </a:t>
            </a:r>
            <a:r>
              <a:rPr lang="en-US" dirty="0" err="1" smtClean="0"/>
              <a:t>vectorizers</a:t>
            </a:r>
            <a:r>
              <a:rPr lang="en-US" dirty="0" smtClean="0"/>
              <a:t> to handle the resulting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6"/>
            <a:ext cx="8382000" cy="4762219"/>
          </a:xfrm>
        </p:spPr>
        <p:txBody>
          <a:bodyPr anchor="ctr" anchorCtr="1"/>
          <a:lstStyle/>
          <a:p>
            <a:pPr marL="0" indent="0" algn="ctr">
              <a:spcBef>
                <a:spcPts val="672"/>
              </a:spcBef>
              <a:buNone/>
            </a:pPr>
            <a:r>
              <a:rPr lang="en-US" sz="3600" dirty="0" smtClean="0"/>
              <a:t>Verified Code Generation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5" name="Shape 68"/>
          <p:cNvSpPr txBox="1">
            <a:spLocks/>
          </p:cNvSpPr>
          <p:nvPr/>
        </p:nvSpPr>
        <p:spPr bwMode="auto">
          <a:xfrm>
            <a:off x="390525" y="3800000"/>
            <a:ext cx="8222100" cy="5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200" kern="0" dirty="0" smtClean="0"/>
              <a:t>Led by: </a:t>
            </a:r>
            <a:r>
              <a:rPr lang="en-US" sz="3200" kern="0" dirty="0" err="1" smtClean="0"/>
              <a:t>Theodoros</a:t>
            </a:r>
            <a:r>
              <a:rPr lang="en-US" sz="3200" kern="0" dirty="0" smtClean="0"/>
              <a:t> </a:t>
            </a:r>
            <a:r>
              <a:rPr lang="en-US" sz="3200" kern="0" dirty="0" err="1" smtClean="0"/>
              <a:t>Kasampalis</a:t>
            </a:r>
            <a:endParaRPr lang="en" sz="3200" kern="0" dirty="0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Back-end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554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Goal:</a:t>
            </a:r>
            <a:r>
              <a:rPr lang="en-US" dirty="0" smtClean="0"/>
              <a:t> High </a:t>
            </a:r>
            <a:r>
              <a:rPr lang="en-US" dirty="0"/>
              <a:t>level of trust in </a:t>
            </a:r>
            <a:r>
              <a:rPr lang="en-US" dirty="0" smtClean="0"/>
              <a:t>VISC code generator</a:t>
            </a:r>
          </a:p>
          <a:p>
            <a:pPr lvl="1"/>
            <a:r>
              <a:rPr lang="en-US" dirty="0"/>
              <a:t>formally certifiable native code </a:t>
            </a:r>
            <a:r>
              <a:rPr lang="en-US" dirty="0" smtClean="0"/>
              <a:t>generation in VISC back-end (LLVM </a:t>
            </a:r>
            <a:r>
              <a:rPr lang="en-US" dirty="0"/>
              <a:t>IR to x86-64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Motivation:</a:t>
            </a:r>
            <a:r>
              <a:rPr lang="en-US" dirty="0" smtClean="0"/>
              <a:t> </a:t>
            </a:r>
            <a:r>
              <a:rPr lang="en-US" b="0" dirty="0"/>
              <a:t>We want to ship code as LLVM </a:t>
            </a:r>
            <a:r>
              <a:rPr lang="en-US" b="0" dirty="0" err="1"/>
              <a:t>bitcode</a:t>
            </a:r>
            <a:r>
              <a:rPr lang="en-US" b="0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but users do not trust the back-end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3846412"/>
          <a:ext cx="3994120" cy="289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20"/>
              </a:tblGrid>
              <a:tr h="499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Benefits of VISC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79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Portability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Performance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045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Security guarantees through sophisticated analyses</a:t>
                      </a:r>
                      <a:endParaRPr lang="el-GR" sz="2400" dirty="0" smtClean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68880" y="3850235"/>
          <a:ext cx="3994120" cy="209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20"/>
              </a:tblGrid>
              <a:tr h="499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not trust the back ends?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79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Back-end bugs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2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Undefined and implementation-defined behaviors in applications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Behaviors and Security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74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Undefined behaviors </a:t>
            </a:r>
            <a:r>
              <a:rPr lang="en-US" dirty="0"/>
              <a:t>e</a:t>
            </a:r>
            <a:r>
              <a:rPr lang="en-US" dirty="0" smtClean="0"/>
              <a:t>xpose unexpected vulnerabilities because of compiler choices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NaCl</a:t>
            </a:r>
            <a:r>
              <a:rPr lang="en-US" dirty="0" smtClean="0"/>
              <a:t>/x86: Integer overflow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 alignment enforcement compiles to no op</a:t>
            </a:r>
            <a:endParaRPr lang="en-US" dirty="0" smtClean="0"/>
          </a:p>
          <a:p>
            <a:pPr lvl="1"/>
            <a:r>
              <a:rPr lang="en-US" dirty="0" smtClean="0"/>
              <a:t>Linux kernel: Null pointer dereference 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 null </a:t>
            </a:r>
            <a:r>
              <a:rPr lang="en-US" dirty="0" smtClean="0"/>
              <a:t>check gets removed by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136" y="4619555"/>
            <a:ext cx="6979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Fundamental problem: </a:t>
            </a:r>
            <a:r>
              <a:rPr lang="en-US" sz="2800" dirty="0" smtClean="0">
                <a:solidFill>
                  <a:schemeClr val="tx1"/>
                </a:solidFill>
              </a:rPr>
              <a:t>Compilers may produce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arbitrary (different) output for undefined source code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Translation Validation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Translation Validation</a:t>
            </a:r>
            <a:r>
              <a:rPr lang="en-US" sz="2400" b="1" baseline="30000" dirty="0" smtClean="0"/>
              <a:t>❡</a:t>
            </a:r>
            <a:r>
              <a:rPr lang="en-US" b="1" dirty="0" smtClean="0"/>
              <a:t> (TV)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code generator</a:t>
            </a:r>
          </a:p>
          <a:p>
            <a:pPr lvl="1"/>
            <a:r>
              <a:rPr lang="en-US" dirty="0" smtClean="0"/>
              <a:t>Each translation result verified to correctly implement the input</a:t>
            </a:r>
          </a:p>
          <a:p>
            <a:pPr lvl="1"/>
            <a:r>
              <a:rPr lang="en-US" dirty="0" smtClean="0"/>
              <a:t>Alternative to full formal verification of the back end</a:t>
            </a:r>
          </a:p>
          <a:p>
            <a:pPr marL="0" indent="0">
              <a:buNone/>
            </a:pPr>
            <a:r>
              <a:rPr lang="en-US" dirty="0" smtClean="0"/>
              <a:t>Applied to </a:t>
            </a:r>
            <a:r>
              <a:rPr lang="en-US" b="1" i="1" dirty="0" smtClean="0"/>
              <a:t>existing production-quality compilers (LLVM)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need to re-write a code generator: </a:t>
            </a:r>
            <a:r>
              <a:rPr lang="en-US" i="1" dirty="0" smtClean="0"/>
              <a:t>treat as a black box</a:t>
            </a:r>
          </a:p>
          <a:p>
            <a:pPr lvl="1"/>
            <a:r>
              <a:rPr lang="en-US" dirty="0" smtClean="0"/>
              <a:t>TV system and code generator maintained separately by experts</a:t>
            </a:r>
          </a:p>
          <a:p>
            <a:pPr marL="0" lvl="1" indent="0">
              <a:spcBef>
                <a:spcPts val="2688"/>
              </a:spcBef>
              <a:buNone/>
            </a:pPr>
            <a:r>
              <a:rPr lang="en-US" sz="2800" b="1" dirty="0" smtClean="0">
                <a:ea typeface="ＭＳ Ｐゴシック" pitchFamily="-65" charset="-128"/>
                <a:cs typeface="ＭＳ Ｐゴシック" pitchFamily="-65" charset="-128"/>
              </a:rPr>
              <a:t>Use </a:t>
            </a:r>
            <a:r>
              <a:rPr lang="en-US" sz="2800" b="1" i="1" dirty="0" smtClean="0">
                <a:ea typeface="ＭＳ Ｐゴシック" pitchFamily="-65" charset="-128"/>
                <a:cs typeface="ＭＳ Ｐゴシック" pitchFamily="-65" charset="-128"/>
              </a:rPr>
              <a:t>K Framework</a:t>
            </a:r>
            <a:r>
              <a:rPr lang="en-US" sz="2800" b="1" dirty="0" smtClean="0">
                <a:ea typeface="ＭＳ Ｐゴシック" pitchFamily="-65" charset="-128"/>
                <a:cs typeface="ＭＳ Ｐゴシック" pitchFamily="-65" charset="-128"/>
              </a:rPr>
              <a:t> to define input and output semantics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Executable semantics with symbolic execution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6101290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baseline="30000" dirty="0" smtClean="0">
                <a:solidFill>
                  <a:schemeClr val="tx1"/>
                </a:solidFill>
              </a:rPr>
              <a:t>❡</a:t>
            </a:r>
            <a:r>
              <a:rPr lang="en-US" dirty="0" err="1" smtClean="0">
                <a:solidFill>
                  <a:schemeClr val="tx1"/>
                </a:solidFill>
              </a:rPr>
              <a:t>Pnueli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Siegel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 smtClean="0">
                <a:solidFill>
                  <a:schemeClr val="tx1"/>
                </a:solidFill>
              </a:rPr>
              <a:t>Singerman</a:t>
            </a:r>
            <a:r>
              <a:rPr lang="en-US" dirty="0">
                <a:solidFill>
                  <a:schemeClr val="tx1"/>
                </a:solidFill>
              </a:rPr>
              <a:t>. 1998. Translation Validation. </a:t>
            </a:r>
            <a:r>
              <a:rPr lang="en-US" dirty="0" smtClean="0">
                <a:solidFill>
                  <a:schemeClr val="tx1"/>
                </a:solidFill>
              </a:rPr>
              <a:t>TACAS '98.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Today: TV assumes </a:t>
            </a:r>
            <a:r>
              <a:rPr lang="en-US" dirty="0"/>
              <a:t>common language for </a:t>
            </a:r>
            <a:r>
              <a:rPr lang="en-US" dirty="0" smtClean="0"/>
              <a:t>input, output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Necula</a:t>
            </a:r>
            <a:r>
              <a:rPr lang="en-US" dirty="0"/>
              <a:t>, Tate's equality saturation, </a:t>
            </a:r>
            <a:r>
              <a:rPr lang="en-US" dirty="0" smtClean="0"/>
              <a:t>LLVM-MD</a:t>
            </a:r>
          </a:p>
          <a:p>
            <a:pPr lvl="1"/>
            <a:r>
              <a:rPr lang="en-US" dirty="0" smtClean="0"/>
              <a:t>Not sufficient for code gen, </a:t>
            </a:r>
            <a:r>
              <a:rPr lang="en-US" dirty="0" err="1" smtClean="0"/>
              <a:t>e.g</a:t>
            </a:r>
            <a:r>
              <a:rPr lang="en-US" dirty="0" smtClean="0"/>
              <a:t>,. LLVM to x86-64</a:t>
            </a:r>
          </a:p>
          <a:p>
            <a:pPr marL="0" indent="0">
              <a:buNone/>
            </a:pPr>
            <a:r>
              <a:rPr lang="en-US" dirty="0" smtClean="0"/>
              <a:t>Formally </a:t>
            </a:r>
            <a:r>
              <a:rPr lang="en-US" dirty="0"/>
              <a:t>verified </a:t>
            </a:r>
            <a:r>
              <a:rPr lang="en-US" dirty="0" smtClean="0"/>
              <a:t>compilers (e.g. </a:t>
            </a:r>
            <a:r>
              <a:rPr lang="en-US" dirty="0" err="1" smtClean="0"/>
              <a:t>CompCert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Developed from scratch along with extensive proof assistance</a:t>
            </a:r>
          </a:p>
          <a:p>
            <a:pPr marL="0" indent="0">
              <a:buNone/>
            </a:pPr>
            <a:r>
              <a:rPr lang="en-US" dirty="0" smtClean="0"/>
              <a:t>No guarantees </a:t>
            </a:r>
            <a:r>
              <a:rPr lang="en-US" dirty="0"/>
              <a:t>in presence of undefined </a:t>
            </a:r>
            <a:r>
              <a:rPr lang="en-US" dirty="0" smtClean="0"/>
              <a:t>behaviors</a:t>
            </a:r>
          </a:p>
          <a:p>
            <a:pPr marL="0" indent="0">
              <a:buNone/>
            </a:pPr>
            <a:r>
              <a:rPr lang="en-US" dirty="0" smtClean="0"/>
              <a:t>Testing-focused approaches, e.g. </a:t>
            </a:r>
            <a:r>
              <a:rPr lang="en-US" dirty="0" err="1" smtClean="0"/>
              <a:t>CSmith</a:t>
            </a:r>
            <a:r>
              <a:rPr lang="en-US" dirty="0"/>
              <a:t>, </a:t>
            </a:r>
            <a:r>
              <a:rPr lang="en-US" dirty="0" smtClean="0"/>
              <a:t>Orion</a:t>
            </a:r>
          </a:p>
          <a:p>
            <a:pPr lvl="1"/>
            <a:r>
              <a:rPr lang="en-US" dirty="0" smtClean="0"/>
              <a:t>do not guarantee absence </a:t>
            </a:r>
            <a:r>
              <a:rPr lang="en-US" dirty="0"/>
              <a:t>of bugs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381000" y="1085850"/>
            <a:ext cx="7902575" cy="3571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108700" y="955675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223963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</a:t>
            </a:r>
            <a:r>
              <a:rPr lang="en-US" dirty="0"/>
              <a:t>VISC </a:t>
            </a:r>
            <a:r>
              <a:rPr lang="en-US" dirty="0" smtClean="0"/>
              <a:t>Systems: </a:t>
            </a:r>
            <a:r>
              <a:rPr lang="en-US" dirty="0" err="1" smtClean="0"/>
              <a:t>Transmeta</a:t>
            </a:r>
            <a:endParaRPr lang="en-US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706391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</a:t>
            </a:r>
            <a:r>
              <a:rPr lang="en-US" b="1" i="0" dirty="0" smtClean="0">
                <a:solidFill>
                  <a:schemeClr val="tx1"/>
                </a:solidFill>
              </a:rPr>
              <a:t>N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461964" y="-395243"/>
            <a:ext cx="1062039" cy="446"/>
            <a:chOff x="291" y="1632"/>
            <a:chExt cx="669" cy="446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291" y="1632"/>
              <a:ext cx="4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PL/1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</p:cNvCxnSpPr>
          <p:nvPr/>
        </p:nvCxnSpPr>
        <p:spPr bwMode="auto">
          <a:xfrm>
            <a:off x="2767013" y="2896891"/>
            <a:ext cx="1036886" cy="1587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</p:cNvCxnSpPr>
          <p:nvPr/>
        </p:nvCxnSpPr>
        <p:spPr bwMode="auto">
          <a:xfrm>
            <a:off x="2767013" y="1411288"/>
            <a:ext cx="1036886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2" name="AutoShape 30"/>
          <p:cNvCxnSpPr>
            <a:cxnSpLocks noChangeShapeType="1"/>
            <a:endCxn id="48" idx="2"/>
          </p:cNvCxnSpPr>
          <p:nvPr/>
        </p:nvCxnSpPr>
        <p:spPr bwMode="auto">
          <a:xfrm rot="16200000" flipH="1">
            <a:off x="3193428" y="2021760"/>
            <a:ext cx="2309718" cy="1088778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4092537" y="2353660"/>
            <a:ext cx="531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2000-2009</a:t>
            </a:r>
            <a:endParaRPr lang="en-US" sz="2400" b="1" dirty="0" smtClean="0"/>
          </a:p>
          <a:p>
            <a:r>
              <a:rPr lang="en-US" sz="2400" b="1" dirty="0" err="1" smtClean="0"/>
              <a:t>Transmeta</a:t>
            </a:r>
            <a:r>
              <a:rPr lang="en-US" sz="2400" b="1" dirty="0" smtClean="0"/>
              <a:t> x86-compatible processors</a:t>
            </a: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2395539" y="4213450"/>
            <a:ext cx="13375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x86 ISA</a:t>
            </a:r>
          </a:p>
        </p:txBody>
      </p:sp>
      <p:sp>
        <p:nvSpPr>
          <p:cNvPr id="84" name="computr3"/>
          <p:cNvSpPr>
            <a:spLocks noEditPoints="1" noChangeArrowheads="1"/>
          </p:cNvSpPr>
          <p:nvPr/>
        </p:nvSpPr>
        <p:spPr bwMode="auto">
          <a:xfrm>
            <a:off x="7529514" y="443617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 rot="5400000">
            <a:off x="1936751" y="197168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472223" y="5547044"/>
            <a:ext cx="1096123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0" dirty="0" smtClean="0">
                <a:solidFill>
                  <a:srgbClr val="669900"/>
                </a:solidFill>
              </a:rPr>
              <a:t>End-user</a:t>
            </a:r>
            <a:endParaRPr lang="en-US" b="1" i="0" dirty="0">
              <a:solidFill>
                <a:srgbClr val="669900"/>
              </a:solidFill>
            </a:endParaRPr>
          </a:p>
          <a:p>
            <a:pPr>
              <a:lnSpc>
                <a:spcPct val="80000"/>
              </a:lnSpc>
            </a:pPr>
            <a:r>
              <a:rPr lang="en-US" b="1" i="0" dirty="0">
                <a:solidFill>
                  <a:srgbClr val="669900"/>
                </a:solidFill>
              </a:rPr>
              <a:t>profiles</a:t>
            </a:r>
          </a:p>
        </p:txBody>
      </p:sp>
      <p:sp>
        <p:nvSpPr>
          <p:cNvPr id="48" name="Oval 32"/>
          <p:cNvSpPr>
            <a:spLocks noChangeArrowheads="1"/>
          </p:cNvSpPr>
          <p:nvPr/>
        </p:nvSpPr>
        <p:spPr bwMode="auto">
          <a:xfrm>
            <a:off x="4892676" y="3363027"/>
            <a:ext cx="1739900" cy="7159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JIT</a:t>
            </a: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51" name="AutoShape 34"/>
          <p:cNvCxnSpPr>
            <a:cxnSpLocks noChangeShapeType="1"/>
            <a:stCxn id="48" idx="5"/>
          </p:cNvCxnSpPr>
          <p:nvPr/>
        </p:nvCxnSpPr>
        <p:spPr bwMode="auto">
          <a:xfrm>
            <a:off x="6377774" y="3974139"/>
            <a:ext cx="1151740" cy="650950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39"/>
          <p:cNvCxnSpPr>
            <a:cxnSpLocks noChangeShapeType="1"/>
            <a:stCxn id="59" idx="6"/>
          </p:cNvCxnSpPr>
          <p:nvPr/>
        </p:nvCxnSpPr>
        <p:spPr bwMode="auto">
          <a:xfrm>
            <a:off x="6530976" y="5049747"/>
            <a:ext cx="998538" cy="793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Oval 37"/>
          <p:cNvSpPr>
            <a:spLocks noChangeArrowheads="1"/>
          </p:cNvSpPr>
          <p:nvPr/>
        </p:nvSpPr>
        <p:spPr bwMode="auto">
          <a:xfrm>
            <a:off x="4994276" y="4466340"/>
            <a:ext cx="1536700" cy="1166813"/>
          </a:xfrm>
          <a:prstGeom prst="ellipse">
            <a:avLst/>
          </a:prstGeom>
          <a:solidFill>
            <a:srgbClr val="FFCC99"/>
          </a:solidFill>
          <a:ln w="9525">
            <a:solidFill>
              <a:srgbClr val="9900CC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Runtime</a:t>
            </a:r>
          </a:p>
          <a:p>
            <a:pPr algn="r"/>
            <a:r>
              <a:rPr lang="en-US" b="1" i="0" dirty="0">
                <a:solidFill>
                  <a:schemeClr val="tx1"/>
                </a:solidFill>
              </a:rPr>
              <a:t>Optimizer</a:t>
            </a:r>
          </a:p>
        </p:txBody>
      </p:sp>
      <p:cxnSp>
        <p:nvCxnSpPr>
          <p:cNvPr id="62" name="AutoShape 38"/>
          <p:cNvCxnSpPr>
            <a:cxnSpLocks noChangeShapeType="1"/>
          </p:cNvCxnSpPr>
          <p:nvPr/>
        </p:nvCxnSpPr>
        <p:spPr bwMode="auto">
          <a:xfrm flipV="1">
            <a:off x="5761833" y="4094071"/>
            <a:ext cx="0" cy="373063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endCxn id="59" idx="2"/>
          </p:cNvCxnSpPr>
          <p:nvPr/>
        </p:nvCxnSpPr>
        <p:spPr bwMode="auto">
          <a:xfrm rot="16200000" flipH="1">
            <a:off x="3734717" y="3790188"/>
            <a:ext cx="1328740" cy="1190377"/>
          </a:xfrm>
          <a:prstGeom prst="bent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6860123" y="3594739"/>
            <a:ext cx="1785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Co-designed</a:t>
            </a:r>
          </a:p>
          <a:p>
            <a:r>
              <a:rPr lang="en-US" b="1" i="0" dirty="0" smtClean="0">
                <a:solidFill>
                  <a:srgbClr val="CC0000"/>
                </a:solidFill>
              </a:rPr>
              <a:t>VLIW processor</a:t>
            </a:r>
            <a:endParaRPr lang="en-US" b="1" i="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8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 smtClean="0"/>
              <a:t>NaCl</a:t>
            </a:r>
            <a:r>
              <a:rPr lang="en-US" dirty="0" smtClean="0"/>
              <a:t>/x86 Issue 245 (1/13/2010)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143000"/>
            <a:ext cx="8530765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Ret addresses from untrusted code must be enforced to be 32-byte aligned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Orginal</a:t>
            </a:r>
            <a:r>
              <a:rPr lang="en-US" dirty="0" smtClean="0"/>
              <a:t> </a:t>
            </a:r>
            <a:r>
              <a:rPr lang="en-US" i="1" u="sng" dirty="0" smtClean="0"/>
              <a:t>correct</a:t>
            </a:r>
            <a:r>
              <a:rPr lang="en-US" dirty="0" smtClean="0"/>
              <a:t> code (</a:t>
            </a:r>
            <a:r>
              <a:rPr lang="el-GR" altLang="el-G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nap</a:t>
            </a:r>
            <a:r>
              <a:rPr lang="el-GR" altLang="el-G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l-GR" altLang="el-G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align_boundary</a:t>
            </a:r>
            <a:r>
              <a:rPr lang="en-US" altLang="el-GR" dirty="0" smtClean="0"/>
              <a:t> is </a:t>
            </a:r>
            <a:r>
              <a:rPr lang="en-US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Bug after change to (forgot to change </a:t>
            </a:r>
            <a:r>
              <a:rPr lang="el-GR" altLang="el-G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nap</a:t>
            </a:r>
            <a:r>
              <a:rPr lang="el-GR" altLang="el-G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l-GR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l-GR" altLang="el-G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align_boundary</a:t>
            </a:r>
            <a:r>
              <a:rPr lang="en-US" altLang="el-GR" dirty="0"/>
              <a:t> </a:t>
            </a:r>
            <a:r>
              <a:rPr lang="en-US" altLang="el-GR" dirty="0" smtClean="0"/>
              <a:t>to 5</a:t>
            </a:r>
            <a:r>
              <a:rPr lang="en-US" dirty="0" smtClean="0"/>
              <a:t>):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compiles </a:t>
            </a:r>
            <a:r>
              <a:rPr lang="el-GR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&lt;&lt;</a:t>
            </a:r>
            <a:r>
              <a:rPr lang="en-US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32</a:t>
            </a:r>
            <a:r>
              <a:rPr lang="en-US" dirty="0" smtClean="0"/>
              <a:t> to </a:t>
            </a:r>
            <a:r>
              <a:rPr lang="el-GR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hence the whole expr becomes a no-op</a:t>
            </a:r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1389" y="3069580"/>
            <a:ext cx="8411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aligned_tramp_ret</a:t>
            </a:r>
            <a:r>
              <a:rPr kumimoji="0" lang="el-GR" alt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l-GR" altLang="el-G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tramp_ret</a:t>
            </a:r>
            <a:r>
              <a:rPr kumimoji="0" lang="el-GR" alt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 ~(</a:t>
            </a:r>
            <a:r>
              <a:rPr kumimoji="0" lang="el-GR" altLang="el-G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nap</a:t>
            </a:r>
            <a:r>
              <a:rPr kumimoji="0" lang="el-GR" alt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l-GR" altLang="el-G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align_boundary</a:t>
            </a:r>
            <a:r>
              <a:rPr kumimoji="0" lang="el-GR" alt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  <a:r>
              <a:rPr kumimoji="0" lang="el-GR" altLang="el-G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l-GR" altLang="el-G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3102" y="4403958"/>
            <a:ext cx="84561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~(</a:t>
            </a: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uintptr_t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)((1 &lt;&lt; </a:t>
            </a: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align_boundary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- 1); </a:t>
            </a:r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</a:t>
            </a:r>
            <a:r>
              <a:rPr lang="el-GR" dirty="0" smtClean="0"/>
              <a:t>2.6.30</a:t>
            </a:r>
            <a:r>
              <a:rPr lang="en-US" dirty="0" smtClean="0"/>
              <a:t> exploit (7/13/2009)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Pointer dereference before check for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Check condition either false or function undefined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Hence check is removed by compiler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Attacker that can make page zero accessible can now exploit the</a:t>
            </a:r>
            <a:r>
              <a:rPr lang="en-US" dirty="0"/>
              <a:t> </a:t>
            </a:r>
            <a:r>
              <a:rPr lang="en-US" dirty="0" smtClean="0"/>
              <a:t>rest of this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8740" y="2161635"/>
            <a:ext cx="4992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truct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tun_struct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...;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truct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sock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-&gt;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 (!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POLLERR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/* write to address based on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2048" y="1816059"/>
            <a:ext cx="3439904" cy="9994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LLVM Back-end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l-GR" dirty="0"/>
          </a:p>
        </p:txBody>
      </p:sp>
      <p:sp>
        <p:nvSpPr>
          <p:cNvPr id="16" name="Oval 15"/>
          <p:cNvSpPr/>
          <p:nvPr/>
        </p:nvSpPr>
        <p:spPr>
          <a:xfrm>
            <a:off x="1356901" y="2039667"/>
            <a:ext cx="1076446" cy="55223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LLVM </a:t>
            </a:r>
            <a:r>
              <a:rPr lang="en-US" sz="1500" dirty="0" err="1">
                <a:solidFill>
                  <a:schemeClr val="tx1"/>
                </a:solidFill>
              </a:rPr>
              <a:t>Bitcode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10652" y="2039667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x86-64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33777" y="3179985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Proof Hints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7184" y="4096697"/>
            <a:ext cx="3439904" cy="989567"/>
          </a:xfrm>
          <a:prstGeom prst="rect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500" dirty="0">
                <a:solidFill>
                  <a:schemeClr val="tx1"/>
                </a:solidFill>
              </a:rPr>
              <a:t>Translation Validation System</a:t>
            </a:r>
          </a:p>
        </p:txBody>
      </p:sp>
      <p:sp>
        <p:nvSpPr>
          <p:cNvPr id="20" name="Oval 19"/>
          <p:cNvSpPr/>
          <p:nvPr/>
        </p:nvSpPr>
        <p:spPr>
          <a:xfrm>
            <a:off x="3841599" y="5598838"/>
            <a:ext cx="1451074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Correctness Proof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98595" y="4613397"/>
            <a:ext cx="1448012" cy="468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LLVM Semantics (in K)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2711" y="4613397"/>
            <a:ext cx="1536818" cy="468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x86-64 </a:t>
            </a:r>
            <a:r>
              <a:rPr lang="en-US" sz="1500" dirty="0" smtClean="0">
                <a:solidFill>
                  <a:schemeClr val="tx1"/>
                </a:solidFill>
              </a:rPr>
              <a:t>Semantics (in K)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4" idx="2"/>
            <a:endCxn id="18" idx="0"/>
          </p:cNvCxnSpPr>
          <p:nvPr/>
        </p:nvCxnSpPr>
        <p:spPr>
          <a:xfrm>
            <a:off x="4572000" y="2815512"/>
            <a:ext cx="0" cy="364473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  <a:endCxn id="20" idx="0"/>
          </p:cNvCxnSpPr>
          <p:nvPr/>
        </p:nvCxnSpPr>
        <p:spPr>
          <a:xfrm>
            <a:off x="4567136" y="5086264"/>
            <a:ext cx="0" cy="512574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4"/>
            <a:endCxn id="19" idx="3"/>
          </p:cNvCxnSpPr>
          <p:nvPr/>
        </p:nvCxnSpPr>
        <p:spPr>
          <a:xfrm rot="5400000">
            <a:off x="5768194" y="3110800"/>
            <a:ext cx="1999576" cy="961787"/>
          </a:xfrm>
          <a:prstGeom prst="bentConnector2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19" idx="1"/>
          </p:cNvCxnSpPr>
          <p:nvPr/>
        </p:nvCxnSpPr>
        <p:spPr>
          <a:xfrm rot="16200000" flipH="1">
            <a:off x="1371366" y="3115663"/>
            <a:ext cx="1999576" cy="952060"/>
          </a:xfrm>
          <a:prstGeom prst="bentConnector2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  <a:endCxn id="17" idx="2"/>
          </p:cNvCxnSpPr>
          <p:nvPr/>
        </p:nvCxnSpPr>
        <p:spPr>
          <a:xfrm>
            <a:off x="6291952" y="2315786"/>
            <a:ext cx="418700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6"/>
            <a:endCxn id="4" idx="1"/>
          </p:cNvCxnSpPr>
          <p:nvPr/>
        </p:nvCxnSpPr>
        <p:spPr>
          <a:xfrm>
            <a:off x="2433347" y="2315786"/>
            <a:ext cx="418701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4"/>
            <a:endCxn id="19" idx="0"/>
          </p:cNvCxnSpPr>
          <p:nvPr/>
        </p:nvCxnSpPr>
        <p:spPr>
          <a:xfrm flipH="1">
            <a:off x="4567136" y="3732223"/>
            <a:ext cx="4864" cy="364474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38200" y="2315786"/>
            <a:ext cx="418701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87098" y="2315786"/>
            <a:ext cx="418701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5035" y="2125266"/>
            <a:ext cx="4974116" cy="25080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500" dirty="0">
                <a:solidFill>
                  <a:schemeClr val="tx1"/>
                </a:solidFill>
              </a:rPr>
              <a:t>LLVM Back-end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83321" y="4045940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Sync Point Generator</a:t>
            </a:r>
          </a:p>
        </p:txBody>
      </p:sp>
      <p:sp>
        <p:nvSpPr>
          <p:cNvPr id="16" name="Oval 15"/>
          <p:cNvSpPr/>
          <p:nvPr/>
        </p:nvSpPr>
        <p:spPr>
          <a:xfrm>
            <a:off x="699701" y="2535529"/>
            <a:ext cx="1076446" cy="55223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LLVM </a:t>
            </a:r>
            <a:r>
              <a:rPr lang="en-US" sz="1500" dirty="0" err="1">
                <a:solidFill>
                  <a:schemeClr val="tx1"/>
                </a:solidFill>
              </a:rPr>
              <a:t>Bitcode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9701" y="3339319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x86-64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9700" y="4005987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Sync Points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45035" y="4807180"/>
            <a:ext cx="3439904" cy="989567"/>
          </a:xfrm>
          <a:prstGeom prst="rect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500" dirty="0">
                <a:solidFill>
                  <a:schemeClr val="tx1"/>
                </a:solidFill>
              </a:rPr>
              <a:t>Translation Validation System</a:t>
            </a:r>
          </a:p>
        </p:txBody>
      </p:sp>
      <p:sp>
        <p:nvSpPr>
          <p:cNvPr id="20" name="Oval 19"/>
          <p:cNvSpPr/>
          <p:nvPr/>
        </p:nvSpPr>
        <p:spPr>
          <a:xfrm>
            <a:off x="6308541" y="5025843"/>
            <a:ext cx="1451074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Correctness Proof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96446" y="5328005"/>
            <a:ext cx="1448012" cy="47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LLVM Semantics (in K)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0562" y="5328005"/>
            <a:ext cx="1536818" cy="468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x86-64 </a:t>
            </a:r>
            <a:r>
              <a:rPr lang="en-US" sz="1500" dirty="0" smtClean="0">
                <a:solidFill>
                  <a:schemeClr val="tx1"/>
                </a:solidFill>
              </a:rPr>
              <a:t>Semantics (in K)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1" idx="3"/>
            <a:endCxn id="10" idx="1"/>
          </p:cNvCxnSpPr>
          <p:nvPr/>
        </p:nvCxnSpPr>
        <p:spPr>
          <a:xfrm>
            <a:off x="3533142" y="2815603"/>
            <a:ext cx="2368921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 flipH="1">
            <a:off x="6474736" y="3051769"/>
            <a:ext cx="2237" cy="326567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13" idx="3"/>
          </p:cNvCxnSpPr>
          <p:nvPr/>
        </p:nvCxnSpPr>
        <p:spPr>
          <a:xfrm flipH="1">
            <a:off x="5518782" y="3614501"/>
            <a:ext cx="381043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  <a:endCxn id="14" idx="3"/>
          </p:cNvCxnSpPr>
          <p:nvPr/>
        </p:nvCxnSpPr>
        <p:spPr>
          <a:xfrm flipH="1">
            <a:off x="3533141" y="3614501"/>
            <a:ext cx="423199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1"/>
            <a:endCxn id="18" idx="6"/>
          </p:cNvCxnSpPr>
          <p:nvPr/>
        </p:nvCxnSpPr>
        <p:spPr>
          <a:xfrm flipH="1">
            <a:off x="1776146" y="4282106"/>
            <a:ext cx="607175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  <a:endCxn id="20" idx="2"/>
          </p:cNvCxnSpPr>
          <p:nvPr/>
        </p:nvCxnSpPr>
        <p:spPr>
          <a:xfrm flipV="1">
            <a:off x="5684939" y="5301962"/>
            <a:ext cx="623602" cy="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19" idx="1"/>
          </p:cNvCxnSpPr>
          <p:nvPr/>
        </p:nvCxnSpPr>
        <p:spPr>
          <a:xfrm rot="10800000" flipH="1" flipV="1">
            <a:off x="699700" y="3615438"/>
            <a:ext cx="1545335" cy="1686525"/>
          </a:xfrm>
          <a:prstGeom prst="bentConnector3">
            <a:avLst>
              <a:gd name="adj1" fmla="val -4916"/>
            </a:avLst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2"/>
          </p:cNvCxnSpPr>
          <p:nvPr/>
        </p:nvCxnSpPr>
        <p:spPr>
          <a:xfrm rot="10800000" flipH="1" flipV="1">
            <a:off x="699700" y="2811648"/>
            <a:ext cx="1545334" cy="2766433"/>
          </a:xfrm>
          <a:prstGeom prst="bentConnector4">
            <a:avLst>
              <a:gd name="adj1" fmla="val -11095"/>
              <a:gd name="adj2" fmla="val 100178"/>
            </a:avLst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02062" y="2579437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SSA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Optimizations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3322" y="2579437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Instruction Selection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99825" y="3378335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Register Allocation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6340" y="3378335"/>
            <a:ext cx="1562442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Prologue/Epilogue Insertion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83321" y="3378335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post-SSA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Optimizations</a:t>
            </a:r>
          </a:p>
        </p:txBody>
      </p:sp>
      <p:cxnSp>
        <p:nvCxnSpPr>
          <p:cNvPr id="86" name="Elbow Connector 85"/>
          <p:cNvCxnSpPr>
            <a:stCxn id="18" idx="4"/>
          </p:cNvCxnSpPr>
          <p:nvPr/>
        </p:nvCxnSpPr>
        <p:spPr>
          <a:xfrm rot="16200000" flipH="1">
            <a:off x="1498819" y="4297328"/>
            <a:ext cx="485320" cy="1007111"/>
          </a:xfrm>
          <a:prstGeom prst="bentConnector2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17" idx="6"/>
          </p:cNvCxnSpPr>
          <p:nvPr/>
        </p:nvCxnSpPr>
        <p:spPr>
          <a:xfrm flipH="1">
            <a:off x="1776146" y="3614500"/>
            <a:ext cx="607175" cy="93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6"/>
            <a:endCxn id="11" idx="1"/>
          </p:cNvCxnSpPr>
          <p:nvPr/>
        </p:nvCxnSpPr>
        <p:spPr>
          <a:xfrm>
            <a:off x="1776147" y="2811648"/>
            <a:ext cx="607175" cy="3955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193870" y="2544172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x86-64</a:t>
            </a:r>
            <a:endParaRPr lang="el-GR" sz="15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" idx="3"/>
            <a:endCxn id="121" idx="2"/>
          </p:cNvCxnSpPr>
          <p:nvPr/>
        </p:nvCxnSpPr>
        <p:spPr>
          <a:xfrm>
            <a:off x="3533142" y="2815603"/>
            <a:ext cx="660728" cy="468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1" idx="4"/>
            <a:endCxn id="19" idx="0"/>
          </p:cNvCxnSpPr>
          <p:nvPr/>
        </p:nvCxnSpPr>
        <p:spPr>
          <a:xfrm flipH="1">
            <a:off x="3964987" y="3096409"/>
            <a:ext cx="767106" cy="171077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198743" y="2862273"/>
            <a:ext cx="17219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x86-64:</a:t>
            </a:r>
          </a:p>
          <a:p>
            <a:r>
              <a:rPr lang="en-US" dirty="0">
                <a:solidFill>
                  <a:schemeClr val="tx1"/>
                </a:solidFill>
              </a:rPr>
              <a:t>x86-64 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smtClean="0">
                <a:solidFill>
                  <a:schemeClr val="tx1"/>
                </a:solidFill>
              </a:rPr>
              <a:t>SSA registers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smtClean="0">
                <a:solidFill>
                  <a:schemeClr val="tx1"/>
                </a:solidFill>
              </a:rPr>
              <a:t>abstract 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27902" y="11337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			</a:t>
            </a:r>
            <a:r>
              <a:rPr lang="en-US" sz="3300"/>
              <a:t>   </a:t>
            </a:r>
            <a:r>
              <a:rPr lang="en-US" sz="3300" smtClean="0"/>
              <a:t>First </a:t>
            </a:r>
            <a:r>
              <a:rPr lang="en-US" sz="3300" dirty="0"/>
              <a:t>Step</a:t>
            </a:r>
            <a:endParaRPr lang="el-GR" sz="3300" dirty="0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2" grpId="0" animBg="1"/>
      <p:bldP spid="13" grpId="0" animBg="1"/>
      <p:bldP spid="14" grpId="0" animBg="1"/>
      <p:bldP spid="121" grpId="0" animBg="1"/>
      <p:bldP spid="134" grpId="0"/>
      <p:bldP spid="3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Research Problems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74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Translation validation between </a:t>
            </a:r>
            <a:r>
              <a:rPr lang="en-US" i="1" dirty="0" smtClean="0"/>
              <a:t>different</a:t>
            </a:r>
            <a:r>
              <a:rPr lang="en-US" dirty="0" smtClean="0"/>
              <a:t> languages</a:t>
            </a:r>
          </a:p>
          <a:p>
            <a:pPr lvl="1"/>
            <a:r>
              <a:rPr lang="en-US" dirty="0"/>
              <a:t>Today: TV assumes common language for input, output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Necula</a:t>
            </a:r>
            <a:r>
              <a:rPr lang="en-US" dirty="0"/>
              <a:t>, Tate's equality saturation, LLVM-MD</a:t>
            </a:r>
          </a:p>
          <a:p>
            <a:pPr lvl="1"/>
            <a:r>
              <a:rPr lang="en-US" dirty="0"/>
              <a:t>Not sufficient for code gen, </a:t>
            </a:r>
            <a:r>
              <a:rPr lang="en-US" dirty="0" err="1"/>
              <a:t>e.g</a:t>
            </a:r>
            <a:r>
              <a:rPr lang="en-US" dirty="0"/>
              <a:t>,. LLVM to </a:t>
            </a:r>
            <a:r>
              <a:rPr lang="en-US" dirty="0" smtClean="0"/>
              <a:t>x86-64</a:t>
            </a:r>
          </a:p>
          <a:p>
            <a:pPr lvl="1" indent="-342900"/>
            <a:r>
              <a:rPr lang="en-US" dirty="0" smtClean="0"/>
              <a:t>Our approach: Use </a:t>
            </a:r>
            <a:r>
              <a:rPr lang="en-US" dirty="0"/>
              <a:t>“full program equivalence” proof </a:t>
            </a:r>
            <a:r>
              <a:rPr lang="en-US" dirty="0" smtClean="0"/>
              <a:t>system [1]</a:t>
            </a:r>
          </a:p>
          <a:p>
            <a:pPr marL="0" indent="0">
              <a:buNone/>
            </a:pPr>
            <a:r>
              <a:rPr lang="en-US" dirty="0" smtClean="0"/>
              <a:t>How to deal with undefined behaviors in VISC?</a:t>
            </a:r>
          </a:p>
          <a:p>
            <a:pPr lvl="1"/>
            <a:r>
              <a:rPr lang="en-US" dirty="0" smtClean="0"/>
              <a:t>Input K semantic definition captures undefined behaviors</a:t>
            </a:r>
          </a:p>
          <a:p>
            <a:pPr lvl="1"/>
            <a:r>
              <a:rPr lang="en-US" dirty="0" smtClean="0"/>
              <a:t>TV enforces a specific treatment</a:t>
            </a:r>
            <a:endParaRPr lang="en-US" b="1" dirty="0" smtClean="0"/>
          </a:p>
          <a:p>
            <a:pPr lvl="1"/>
            <a:r>
              <a:rPr lang="en-US" dirty="0" smtClean="0"/>
              <a:t>Undefined behavior checker on input: catches 82% of errors [2]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808085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err="1" smtClean="0"/>
              <a:t>Ciobâcă</a:t>
            </a:r>
            <a:r>
              <a:rPr lang="en-US" sz="1800" dirty="0"/>
              <a:t>, </a:t>
            </a:r>
            <a:r>
              <a:rPr lang="en-US" sz="1800" dirty="0" err="1" smtClean="0"/>
              <a:t>Lucanu</a:t>
            </a:r>
            <a:r>
              <a:rPr lang="en-US" sz="1800" dirty="0"/>
              <a:t>, </a:t>
            </a:r>
            <a:r>
              <a:rPr lang="en-US" sz="1800" dirty="0" err="1" smtClean="0"/>
              <a:t>Rusu</a:t>
            </a:r>
            <a:r>
              <a:rPr lang="en-US" sz="1800" dirty="0"/>
              <a:t>, and </a:t>
            </a:r>
            <a:r>
              <a:rPr lang="en-US" sz="1800" dirty="0" err="1" smtClean="0"/>
              <a:t>Roşu</a:t>
            </a:r>
            <a:r>
              <a:rPr lang="en-US" sz="1800" dirty="0"/>
              <a:t>. A Language-Independent Proof System for </a:t>
            </a:r>
            <a:r>
              <a:rPr lang="en-US" sz="1800" dirty="0" smtClean="0"/>
              <a:t>Mutual Program </a:t>
            </a:r>
            <a:r>
              <a:rPr lang="en-US" sz="1800" dirty="0"/>
              <a:t>Equivalence. In </a:t>
            </a:r>
            <a:r>
              <a:rPr lang="en-US" sz="1800" dirty="0" smtClean="0"/>
              <a:t>ICFEM’14.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err="1"/>
              <a:t>Hathhorn</a:t>
            </a:r>
            <a:r>
              <a:rPr lang="en-US" sz="1800" dirty="0"/>
              <a:t>, Ellison, and </a:t>
            </a:r>
            <a:r>
              <a:rPr lang="en-US" sz="1800" dirty="0" err="1"/>
              <a:t>Roşu</a:t>
            </a:r>
            <a:r>
              <a:rPr lang="en-US" sz="1800" dirty="0"/>
              <a:t>. 2015. Defining the </a:t>
            </a:r>
            <a:r>
              <a:rPr lang="en-US" sz="1800" dirty="0" err="1"/>
              <a:t>undefinedness</a:t>
            </a:r>
            <a:r>
              <a:rPr lang="en-US" sz="1800" dirty="0"/>
              <a:t> of C. PLDI </a:t>
            </a:r>
            <a:r>
              <a:rPr lang="en-US" sz="1800" dirty="0" smtClean="0"/>
              <a:t>2015</a:t>
            </a:r>
            <a:endParaRPr lang="el-G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Future Goals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431940"/>
          <a:ext cx="8382000" cy="44059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0"/>
                <a:gridCol w="4191000"/>
              </a:tblGrid>
              <a:tr h="634585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1. Definition of LLVM IR semantics in K</a:t>
                      </a:r>
                      <a:endParaRPr lang="el-GR" sz="2000" b="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Mostly comprehensive definition </a:t>
                      </a:r>
                      <a:r>
                        <a:rPr lang="en-US" sz="2000" b="0" baseline="0" dirty="0" smtClean="0"/>
                        <a:t>available</a:t>
                      </a:r>
                      <a:endParaRPr lang="el-GR" sz="2000" b="0" dirty="0"/>
                    </a:p>
                  </a:txBody>
                  <a:tcPr marL="72887" marR="72887" marT="34290" marB="34290"/>
                </a:tc>
              </a:tr>
              <a:tr h="7786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Definition of</a:t>
                      </a:r>
                      <a:r>
                        <a:rPr lang="en-US" sz="2000" baseline="0" dirty="0" smtClean="0"/>
                        <a:t> x86-64 semantics in K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progress – currently small x86 subset defined; runs small programs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</a:tr>
              <a:tr h="7959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 TV of Instruction Selection phase (LLVM IR to x86-64)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progress</a:t>
                      </a:r>
                      <a:r>
                        <a:rPr lang="en-US" sz="2000" baseline="0" dirty="0" smtClean="0"/>
                        <a:t> – open question of TV between different languages</a:t>
                      </a:r>
                    </a:p>
                  </a:txBody>
                  <a:tcPr marL="72887" marR="72887" marT="34290" marB="34290"/>
                </a:tc>
              </a:tr>
              <a:tr h="133515"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 marL="72887" marR="72887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 marL="72887" marR="72887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4. Handling undefined behaviors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Future work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5. TV of phases other than </a:t>
                      </a:r>
                      <a:r>
                        <a:rPr lang="en-US" sz="2000" baseline="0" dirty="0" err="1" smtClean="0"/>
                        <a:t>Instrn</a:t>
                      </a:r>
                      <a:r>
                        <a:rPr lang="en-US" sz="2000" baseline="0" dirty="0" smtClean="0"/>
                        <a:t> Selection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Future work</a:t>
                      </a:r>
                      <a:endParaRPr lang="el-GR" sz="2000" dirty="0" smtClean="0"/>
                    </a:p>
                  </a:txBody>
                  <a:tcPr marL="72887" marR="72887" marT="34290" marB="34290"/>
                </a:tc>
              </a:tr>
              <a:tr h="5943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6.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TV of concurrent shared memory </a:t>
                      </a:r>
                      <a:r>
                        <a:rPr lang="en-US" sz="2000" dirty="0" err="1" smtClean="0"/>
                        <a:t>pgms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Future work</a:t>
                      </a:r>
                      <a:endParaRPr lang="el-GR" sz="2000" dirty="0" smtClean="0"/>
                    </a:p>
                  </a:txBody>
                  <a:tcPr marL="72887" marR="72887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Proposal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u="sng" dirty="0" smtClean="0">
                <a:solidFill>
                  <a:srgbClr val="0000FF"/>
                </a:solidFill>
              </a:rPr>
              <a:t>All</a:t>
            </a:r>
            <a:r>
              <a:rPr lang="en-US" dirty="0" smtClean="0">
                <a:solidFill>
                  <a:srgbClr val="0000FF"/>
                </a:solidFill>
              </a:rPr>
              <a:t> future “shipped” software should use virtual ISAs</a:t>
            </a:r>
          </a:p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allvm</a:t>
            </a:r>
            <a:r>
              <a:rPr lang="en-US" dirty="0" smtClean="0"/>
              <a:t> enables sophisticated, novel run-time techniques</a:t>
            </a:r>
          </a:p>
          <a:p>
            <a:r>
              <a:rPr lang="en-US" dirty="0" smtClean="0"/>
              <a:t>Across component boundaries in distributed systems</a:t>
            </a:r>
          </a:p>
          <a:p>
            <a:r>
              <a:rPr lang="en-US" dirty="0" smtClean="0"/>
              <a:t>Across layers of software stack, including OS</a:t>
            </a:r>
          </a:p>
          <a:p>
            <a:r>
              <a:rPr lang="en-US" dirty="0" smtClean="0"/>
              <a:t>Trustworthy code generation is a key challenge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5885" y="5508754"/>
            <a:ext cx="3736920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0" dirty="0" smtClean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http://</a:t>
            </a:r>
            <a:r>
              <a:rPr lang="en-US" sz="2400" i="0" dirty="0" err="1" smtClean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llvm.org</a:t>
            </a:r>
            <a:endParaRPr lang="en-US" sz="2400" i="0" dirty="0" smtClean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>
              <a:spcBef>
                <a:spcPts val="600"/>
              </a:spcBef>
            </a:pPr>
            <a:r>
              <a:rPr lang="en-US" sz="2400" i="0" dirty="0" smtClean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http://</a:t>
            </a:r>
            <a:r>
              <a:rPr lang="en-US" sz="2400" i="0" dirty="0" err="1" smtClean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sva.cs.illinois.edu</a:t>
            </a:r>
            <a:endParaRPr lang="en-US" sz="2400" i="0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5"/>
            <a:ext cx="8382000" cy="6005185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37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Hardware/Software Interaction Error</a:t>
            </a:r>
            <a:endParaRPr lang="en-US" sz="1300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D47C6878-286D-0042-9148-60B9491EF5EC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78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089547" y="2647652"/>
            <a:ext cx="1339453" cy="1339453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2089547" y="4520654"/>
            <a:ext cx="1339453" cy="1339453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/>
          </a:p>
        </p:txBody>
      </p:sp>
      <p:sp>
        <p:nvSpPr>
          <p:cNvPr id="23557" name="Rectangle 5"/>
          <p:cNvSpPr>
            <a:spLocks/>
          </p:cNvSpPr>
          <p:nvPr/>
        </p:nvSpPr>
        <p:spPr bwMode="auto">
          <a:xfrm>
            <a:off x="6652617" y="3220269"/>
            <a:ext cx="1339453" cy="1339453"/>
          </a:xfrm>
          <a:prstGeom prst="rect">
            <a:avLst/>
          </a:prstGeom>
          <a:solidFill>
            <a:srgbClr val="FF7E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/>
          </a:p>
        </p:txBody>
      </p:sp>
      <p:cxnSp>
        <p:nvCxnSpPr>
          <p:cNvPr id="23558" name="AutoShape 6"/>
          <p:cNvCxnSpPr>
            <a:cxnSpLocks noChangeShapeType="1"/>
            <a:stCxn id="23555" idx="0"/>
            <a:endCxn id="23557" idx="0"/>
          </p:cNvCxnSpPr>
          <p:nvPr/>
        </p:nvCxnSpPr>
        <p:spPr bwMode="auto">
          <a:xfrm>
            <a:off x="2759274" y="3317379"/>
            <a:ext cx="4563070" cy="572617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59" name="AutoShape 7"/>
          <p:cNvCxnSpPr>
            <a:cxnSpLocks noChangeShapeType="1"/>
            <a:stCxn id="23556" idx="0"/>
            <a:endCxn id="23564" idx="0"/>
          </p:cNvCxnSpPr>
          <p:nvPr/>
        </p:nvCxnSpPr>
        <p:spPr bwMode="auto">
          <a:xfrm flipV="1">
            <a:off x="2759274" y="3698007"/>
            <a:ext cx="4563070" cy="1492374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560" name="Rectangle 8"/>
          <p:cNvSpPr>
            <a:spLocks/>
          </p:cNvSpPr>
          <p:nvPr/>
        </p:nvSpPr>
        <p:spPr bwMode="auto">
          <a:xfrm>
            <a:off x="2127430" y="2078187"/>
            <a:ext cx="1263689" cy="37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u="sng"/>
              <a:t>Virtual Page</a:t>
            </a:r>
            <a:endParaRPr lang="en-US" sz="1300"/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535840" y="2078187"/>
            <a:ext cx="1571891" cy="37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u="sng"/>
              <a:t>Physical Frame</a:t>
            </a:r>
            <a:endParaRPr lang="en-US" sz="130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2096244" y="2826246"/>
            <a:ext cx="1324943" cy="634008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/>
              <a:t>Type A</a:t>
            </a:r>
            <a:endParaRPr lang="en-US" sz="1300"/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2096244" y="4745013"/>
            <a:ext cx="1324943" cy="634008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/>
              <a:t>Type B</a:t>
            </a:r>
            <a:endParaRPr lang="en-US" sz="1300"/>
          </a:p>
        </p:txBody>
      </p:sp>
      <p:sp>
        <p:nvSpPr>
          <p:cNvPr id="23564" name="Rectangle 12"/>
          <p:cNvSpPr>
            <a:spLocks/>
          </p:cNvSpPr>
          <p:nvPr/>
        </p:nvSpPr>
        <p:spPr bwMode="auto">
          <a:xfrm>
            <a:off x="6659315" y="3381003"/>
            <a:ext cx="1324943" cy="634008"/>
          </a:xfrm>
          <a:prstGeom prst="rect">
            <a:avLst/>
          </a:prstGeom>
          <a:solidFill>
            <a:srgbClr val="FF7E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/>
              <a:t>A or B</a:t>
            </a:r>
            <a:endParaRPr lang="en-US" sz="1300"/>
          </a:p>
        </p:txBody>
      </p:sp>
      <p:sp>
        <p:nvSpPr>
          <p:cNvPr id="23565" name="AutoShape 13"/>
          <p:cNvSpPr>
            <a:spLocks/>
          </p:cNvSpPr>
          <p:nvPr/>
        </p:nvSpPr>
        <p:spPr bwMode="auto">
          <a:xfrm>
            <a:off x="558105" y="3143250"/>
            <a:ext cx="1541488" cy="4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noFill/>
          <a:ln w="127000" cap="flat" cmpd="sng">
            <a:solidFill>
              <a:srgbClr val="000000"/>
            </a:solidFill>
            <a:prstDash val="solid"/>
            <a:miter lim="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3566" name="AutoShape 14"/>
          <p:cNvSpPr>
            <a:spLocks/>
          </p:cNvSpPr>
          <p:nvPr/>
        </p:nvSpPr>
        <p:spPr bwMode="auto">
          <a:xfrm>
            <a:off x="558105" y="5060901"/>
            <a:ext cx="1541488" cy="55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noFill/>
          <a:ln w="127000" cap="flat" cmpd="sng">
            <a:solidFill>
              <a:srgbClr val="000000"/>
            </a:solidFill>
            <a:prstDash val="solid"/>
            <a:miter lim="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932102" y="2661965"/>
            <a:ext cx="543464" cy="37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/>
              <a:t>ptr p</a:t>
            </a:r>
            <a:endParaRPr lang="en-US" sz="1300"/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932102" y="4579615"/>
            <a:ext cx="543464" cy="37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/>
              <a:t>ptr q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22789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State Manipulation Error</a:t>
            </a:r>
            <a:endParaRPr lang="en-US" sz="13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39432" y="1634133"/>
            <a:ext cx="4002732" cy="4616648"/>
          </a:xfrm>
        </p:spPr>
        <p:txBody>
          <a:bodyPr/>
          <a:lstStyle/>
          <a:p>
            <a:pPr marL="244442" indent="-244442"/>
            <a:r>
              <a:rPr lang="en-US"/>
              <a:t>SVA-M</a:t>
            </a:r>
          </a:p>
          <a:p>
            <a:pPr lvl="1"/>
            <a:r>
              <a:rPr lang="en-US"/>
              <a:t>Load/store checks</a:t>
            </a:r>
          </a:p>
          <a:p>
            <a:pPr marL="244442" indent="-244442"/>
            <a:r>
              <a:rPr lang="en-US"/>
              <a:t>KCoFI</a:t>
            </a:r>
          </a:p>
          <a:p>
            <a:pPr lvl="1"/>
            <a:r>
              <a:rPr lang="en-US"/>
              <a:t>Software Fault Isolation</a:t>
            </a:r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DE31B0EA-01B3-EE47-A500-2E1001E20181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79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841623" y="1679166"/>
            <a:ext cx="3368725" cy="3812592"/>
            <a:chOff x="0" y="75145"/>
            <a:chExt cx="4791416" cy="5421439"/>
          </a:xfrm>
        </p:grpSpPr>
        <p:sp>
          <p:nvSpPr>
            <p:cNvPr id="24581" name="Rectangle 5"/>
            <p:cNvSpPr>
              <a:spLocks/>
            </p:cNvSpPr>
            <p:nvPr/>
          </p:nvSpPr>
          <p:spPr bwMode="auto">
            <a:xfrm>
              <a:off x="0" y="906119"/>
              <a:ext cx="4791416" cy="2178418"/>
            </a:xfrm>
            <a:prstGeom prst="rect">
              <a:avLst/>
            </a:prstGeom>
            <a:solidFill>
              <a:srgbClr val="FF7E79"/>
            </a:solidFill>
            <a:ln w="635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2500"/>
                <a:t>Saved Program State</a:t>
              </a:r>
              <a:endParaRPr lang="en-US" sz="1300"/>
            </a:p>
          </p:txBody>
        </p:sp>
        <p:sp>
          <p:nvSpPr>
            <p:cNvPr id="24582" name="Rectangle 6"/>
            <p:cNvSpPr>
              <a:spLocks/>
            </p:cNvSpPr>
            <p:nvPr/>
          </p:nvSpPr>
          <p:spPr bwMode="auto">
            <a:xfrm>
              <a:off x="1438842" y="75145"/>
              <a:ext cx="1913729" cy="58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u="sng"/>
                <a:t>Kernel Stack</a:t>
              </a:r>
              <a:endParaRPr lang="en-US" sz="1300"/>
            </a:p>
          </p:txBody>
        </p:sp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3110839"/>
              <a:ext cx="4791416" cy="790625"/>
            </a:xfrm>
            <a:prstGeom prst="rect">
              <a:avLst/>
            </a:prstGeom>
            <a:solidFill>
              <a:srgbClr val="FFD479"/>
            </a:solidFill>
            <a:ln w="635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2500"/>
                <a:t>Stack Frame 1</a:t>
              </a:r>
              <a:endParaRPr lang="en-US" sz="1300"/>
            </a:p>
          </p:txBody>
        </p:sp>
        <p:sp>
          <p:nvSpPr>
            <p:cNvPr id="24584" name="Rectangle 8"/>
            <p:cNvSpPr>
              <a:spLocks/>
            </p:cNvSpPr>
            <p:nvPr/>
          </p:nvSpPr>
          <p:spPr bwMode="auto">
            <a:xfrm>
              <a:off x="0" y="3904770"/>
              <a:ext cx="4791416" cy="790626"/>
            </a:xfrm>
            <a:prstGeom prst="rect">
              <a:avLst/>
            </a:prstGeom>
            <a:solidFill>
              <a:srgbClr val="FFD479"/>
            </a:solidFill>
            <a:ln w="635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2500"/>
                <a:t>Stack Frame 2</a:t>
              </a:r>
              <a:endParaRPr lang="en-US" sz="1300"/>
            </a:p>
          </p:txBody>
        </p:sp>
        <p:sp>
          <p:nvSpPr>
            <p:cNvPr id="24585" name="Rectangle 9"/>
            <p:cNvSpPr>
              <a:spLocks/>
            </p:cNvSpPr>
            <p:nvPr/>
          </p:nvSpPr>
          <p:spPr bwMode="auto">
            <a:xfrm>
              <a:off x="0" y="4705959"/>
              <a:ext cx="4791416" cy="790625"/>
            </a:xfrm>
            <a:prstGeom prst="rect">
              <a:avLst/>
            </a:prstGeom>
            <a:solidFill>
              <a:srgbClr val="FFD479"/>
            </a:solidFill>
            <a:ln w="635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2500"/>
                <a:t>Stack Frame 3</a:t>
              </a:r>
              <a:endParaRPr lang="en-US" sz="1300"/>
            </a:p>
          </p:txBody>
        </p:sp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567508" y="1908112"/>
              <a:ext cx="1746478" cy="717444"/>
            </a:xfrm>
            <a:prstGeom prst="rect">
              <a:avLst/>
            </a:prstGeom>
            <a:solidFill>
              <a:srgbClr val="FFD479"/>
            </a:solidFill>
            <a:ln w="635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2500"/>
                <a:t>PC</a:t>
              </a:r>
              <a:endParaRPr lang="en-US" sz="1300"/>
            </a:p>
          </p:txBody>
        </p:sp>
        <p:sp>
          <p:nvSpPr>
            <p:cNvPr id="24587" name="Rectangle 11"/>
            <p:cNvSpPr>
              <a:spLocks/>
            </p:cNvSpPr>
            <p:nvPr/>
          </p:nvSpPr>
          <p:spPr bwMode="auto">
            <a:xfrm>
              <a:off x="1081313" y="1686942"/>
              <a:ext cx="718866" cy="1159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5300" b="1">
                  <a:solidFill>
                    <a:srgbClr val="FF0000"/>
                  </a:solidFill>
                </a:rPr>
                <a:t>X</a:t>
              </a:r>
              <a:endParaRPr lang="en-US" sz="1300"/>
            </a:p>
          </p:txBody>
        </p:sp>
        <p:sp>
          <p:nvSpPr>
            <p:cNvPr id="24588" name="Rectangle 12"/>
            <p:cNvSpPr>
              <a:spLocks/>
            </p:cNvSpPr>
            <p:nvPr/>
          </p:nvSpPr>
          <p:spPr bwMode="auto">
            <a:xfrm>
              <a:off x="2545805" y="1908112"/>
              <a:ext cx="1746478" cy="717444"/>
            </a:xfrm>
            <a:prstGeom prst="rect">
              <a:avLst/>
            </a:prstGeom>
            <a:solidFill>
              <a:srgbClr val="FFD479"/>
            </a:solidFill>
            <a:ln w="635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2500"/>
                <a:t>SP</a:t>
              </a:r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068515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VISC Systems: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1143000"/>
            <a:ext cx="875634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rgbClr val="0000FF"/>
                </a:solidFill>
              </a:rPr>
              <a:t>VISC standard for (a) managed languages, (b) GPU compute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Successes:</a:t>
            </a:r>
            <a:endParaRPr lang="en-US" dirty="0"/>
          </a:p>
          <a:p>
            <a:pPr lvl="1"/>
            <a:r>
              <a:rPr lang="en-US" dirty="0" smtClean="0"/>
              <a:t> Portability: Most or all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High performance: </a:t>
            </a:r>
            <a:r>
              <a:rPr lang="en-US" dirty="0" smtClean="0"/>
              <a:t>GPU compute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Failures:</a:t>
            </a:r>
          </a:p>
          <a:p>
            <a:pPr lvl="1"/>
            <a:r>
              <a:rPr lang="en-US" dirty="0" smtClean="0"/>
              <a:t>Transparent hardware emulation (of x86): </a:t>
            </a:r>
            <a:r>
              <a:rPr lang="en-US" dirty="0" err="1" smtClean="0"/>
              <a:t>Transmeta</a:t>
            </a:r>
            <a:endParaRPr lang="en-US" dirty="0" smtClean="0"/>
          </a:p>
          <a:p>
            <a:pPr>
              <a:spcBef>
                <a:spcPts val="2088"/>
              </a:spcBef>
            </a:pPr>
            <a:r>
              <a:rPr lang="en-US" dirty="0" smtClean="0">
                <a:solidFill>
                  <a:srgbClr val="0000FF"/>
                </a:solidFill>
              </a:rPr>
              <a:t>Unexplored:</a:t>
            </a:r>
          </a:p>
          <a:p>
            <a:pPr lvl="1"/>
            <a:r>
              <a:rPr lang="en-US" dirty="0" smtClean="0"/>
              <a:t>Security and operating systems</a:t>
            </a:r>
          </a:p>
          <a:p>
            <a:pPr lvl="1"/>
            <a:r>
              <a:rPr lang="en-US" dirty="0" smtClean="0"/>
              <a:t>Modern software architectures: “native” libraries, user extensions</a:t>
            </a:r>
          </a:p>
          <a:p>
            <a:pPr lvl="1"/>
            <a:r>
              <a:rPr lang="en-US" dirty="0" smtClean="0"/>
              <a:t>Modern hardware architectures: vectors, </a:t>
            </a:r>
            <a:r>
              <a:rPr lang="en-US" dirty="0" err="1" smtClean="0"/>
              <a:t>SoCs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9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</a:t>
            </a:r>
            <a:r>
              <a:rPr lang="en-US" dirty="0"/>
              <a:t>Memory </a:t>
            </a:r>
            <a:r>
              <a:rPr lang="en-US" dirty="0" smtClean="0"/>
              <a:t>Safety in SVA-M</a:t>
            </a:r>
            <a:endParaRPr lang="en-US" sz="13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82615"/>
            <a:ext cx="8382000" cy="53340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dirty="0"/>
              <a:t>Prevents safety errors via hardware/software interaction</a:t>
            </a:r>
          </a:p>
          <a:p>
            <a:pPr marL="500045" lvl="1" indent="-187517">
              <a:lnSpc>
                <a:spcPct val="60000"/>
              </a:lnSpc>
              <a:spcBef>
                <a:spcPts val="1400"/>
              </a:spcBef>
            </a:pPr>
            <a:r>
              <a:rPr lang="en-US" sz="2200" dirty="0"/>
              <a:t>E.g., virtual to physical mappings that violate type safety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Prevents safety errors via bad state manipulation</a:t>
            </a:r>
          </a:p>
          <a:p>
            <a:pPr marL="500045" lvl="1" indent="-187517">
              <a:lnSpc>
                <a:spcPct val="60000"/>
              </a:lnSpc>
              <a:spcBef>
                <a:spcPts val="1400"/>
              </a:spcBef>
            </a:pPr>
            <a:r>
              <a:rPr lang="en-US" sz="2200" dirty="0"/>
              <a:t>E.g., signal delivery to interrupted kernel state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Made possible by SVA-OS!</a:t>
            </a:r>
          </a:p>
          <a:p>
            <a:pPr marL="500045" lvl="1" indent="-187517">
              <a:lnSpc>
                <a:spcPct val="60000"/>
              </a:lnSpc>
              <a:spcBef>
                <a:spcPts val="1400"/>
              </a:spcBef>
            </a:pPr>
            <a:r>
              <a:rPr lang="en-US" sz="2200" dirty="0"/>
              <a:t>Make certain errors impossible to express</a:t>
            </a:r>
          </a:p>
          <a:p>
            <a:pPr marL="500045" lvl="1" indent="-187517">
              <a:lnSpc>
                <a:spcPct val="60000"/>
              </a:lnSpc>
              <a:spcBef>
                <a:spcPts val="1400"/>
              </a:spcBef>
            </a:pPr>
            <a:r>
              <a:rPr lang="en-US" sz="2200" dirty="0"/>
              <a:t>Detect remaining errors with run-time checks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0D97D76F-A057-2F45-AC23-27687EEC270F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80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73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SVA-M and KCoFI: Web Server Performance</a:t>
            </a:r>
            <a:endParaRPr lang="en-US" sz="1300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740777" y="6038052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82C2A3A4-788D-C941-904F-330B60CD5736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81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92710"/>
              </p:ext>
            </p:extLst>
          </p:nvPr>
        </p:nvGraphicFramePr>
        <p:xfrm>
          <a:off x="846088" y="1047890"/>
          <a:ext cx="7450708" cy="463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88" y="1047890"/>
                        <a:ext cx="7450708" cy="4635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bevel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0242" y="5771705"/>
            <a:ext cx="8628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 smtClean="0">
                <a:solidFill>
                  <a:srgbClr val="0000FF"/>
                </a:solidFill>
              </a:rPr>
              <a:t>Strong security guarantees at the cost of 0-40% application overhead</a:t>
            </a:r>
          </a:p>
          <a:p>
            <a:r>
              <a:rPr lang="en-US" sz="2400" b="1" i="0" dirty="0" smtClean="0">
                <a:solidFill>
                  <a:srgbClr val="0000FF"/>
                </a:solidFill>
              </a:rPr>
              <a:t>Weaker but useful protection for &lt; 10% overhead</a:t>
            </a:r>
            <a:endParaRPr lang="en-US" sz="2400" b="1" i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0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Cannot Protect Itself from OS</a:t>
            </a:r>
            <a:endParaRPr lang="en-US" sz="1300"/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919758" y="3152180"/>
            <a:ext cx="7294439" cy="8930"/>
          </a:xfrm>
          <a:prstGeom prst="line">
            <a:avLst/>
          </a:prstGeom>
          <a:noFill/>
          <a:ln w="1016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l"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539" y="4536281"/>
            <a:ext cx="8518922" cy="1821656"/>
          </a:xfrm>
        </p:spPr>
        <p:txBody>
          <a:bodyPr/>
          <a:lstStyle/>
          <a:p>
            <a:pPr>
              <a:lnSpc>
                <a:spcPct val="1000"/>
              </a:lnSpc>
            </a:pPr>
            <a:r>
              <a:rPr lang="en-US"/>
              <a:t>Operating System Can Access </a:t>
            </a:r>
            <a:r>
              <a:rPr lang="en-US" b="1" i="1"/>
              <a:t>Anything </a:t>
            </a:r>
            <a:r>
              <a:rPr lang="en-US"/>
              <a:t>and</a:t>
            </a:r>
            <a:r>
              <a:rPr lang="en-US" b="1" i="1"/>
              <a:t> Everything</a:t>
            </a:r>
            <a:r>
              <a:rPr lang="en-US"/>
              <a:t>!</a:t>
            </a:r>
          </a:p>
          <a:p>
            <a:pPr marL="500045" lvl="1" indent="-187517">
              <a:lnSpc>
                <a:spcPct val="1000"/>
              </a:lnSpc>
            </a:pPr>
            <a:r>
              <a:rPr lang="en-US" sz="2200"/>
              <a:t>Data</a:t>
            </a:r>
          </a:p>
          <a:p>
            <a:pPr marL="500045" lvl="1" indent="-187517">
              <a:lnSpc>
                <a:spcPct val="1000"/>
              </a:lnSpc>
            </a:pPr>
            <a:r>
              <a:rPr lang="en-US" sz="2200"/>
              <a:t>Code</a:t>
            </a:r>
          </a:p>
          <a:p>
            <a:pPr marL="500045" lvl="1" indent="-187517">
              <a:lnSpc>
                <a:spcPct val="1000"/>
              </a:lnSpc>
            </a:pPr>
            <a:r>
              <a:rPr lang="en-US" sz="2200"/>
              <a:t>Control Flow</a:t>
            </a:r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8676" name="AutoShape 4"/>
          <p:cNvSpPr>
            <a:spLocks/>
          </p:cNvSpPr>
          <p:nvPr/>
        </p:nvSpPr>
        <p:spPr bwMode="auto">
          <a:xfrm>
            <a:off x="5357812" y="1785937"/>
            <a:ext cx="1973461" cy="544711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1000"/>
              </a:lnSpc>
            </a:pPr>
            <a:r>
              <a:rPr lang="en-US" sz="2500"/>
              <a:t>Public Code</a:t>
            </a:r>
            <a:endParaRPr lang="en-US" sz="1300"/>
          </a:p>
        </p:txBody>
      </p:sp>
      <p:sp>
        <p:nvSpPr>
          <p:cNvPr id="28677" name="AutoShape 5"/>
          <p:cNvSpPr>
            <a:spLocks/>
          </p:cNvSpPr>
          <p:nvPr/>
        </p:nvSpPr>
        <p:spPr bwMode="auto">
          <a:xfrm>
            <a:off x="1803797" y="1785937"/>
            <a:ext cx="1973461" cy="544711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1000"/>
              </a:lnSpc>
            </a:pPr>
            <a:r>
              <a:rPr lang="en-US" sz="2500"/>
              <a:t>Public Data</a:t>
            </a:r>
            <a:endParaRPr lang="en-US" sz="1300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3223617" y="3670102"/>
            <a:ext cx="2696766" cy="544711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1000"/>
              </a:lnSpc>
            </a:pPr>
            <a:r>
              <a:rPr lang="en-US" sz="2500"/>
              <a:t>Operating System</a:t>
            </a:r>
            <a:endParaRPr lang="en-US" sz="1300"/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5929312" y="2509242"/>
            <a:ext cx="830461" cy="544711"/>
            <a:chOff x="0" y="0"/>
            <a:chExt cx="1181100" cy="774700"/>
          </a:xfrm>
        </p:grpSpPr>
        <p:sp>
          <p:nvSpPr>
            <p:cNvPr id="28680" name="AutoShape 8"/>
            <p:cNvSpPr>
              <a:spLocks/>
            </p:cNvSpPr>
            <p:nvPr/>
          </p:nvSpPr>
          <p:spPr bwMode="auto">
            <a:xfrm>
              <a:off x="0" y="0"/>
              <a:ext cx="266700" cy="774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400" y="0"/>
                  </a:moveTo>
                  <a:lnTo>
                    <a:pt x="0" y="7382"/>
                  </a:lnTo>
                  <a:lnTo>
                    <a:pt x="21600" y="14491"/>
                  </a:lnTo>
                  <a:lnTo>
                    <a:pt x="14400" y="2160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8681" name="AutoShape 9"/>
            <p:cNvSpPr>
              <a:spLocks/>
            </p:cNvSpPr>
            <p:nvPr/>
          </p:nvSpPr>
          <p:spPr bwMode="auto">
            <a:xfrm>
              <a:off x="457200" y="0"/>
              <a:ext cx="266700" cy="774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400" y="0"/>
                  </a:moveTo>
                  <a:lnTo>
                    <a:pt x="0" y="7382"/>
                  </a:lnTo>
                  <a:lnTo>
                    <a:pt x="21600" y="14491"/>
                  </a:lnTo>
                  <a:lnTo>
                    <a:pt x="14400" y="2160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  <p:sp>
          <p:nvSpPr>
            <p:cNvPr id="28682" name="AutoShape 10"/>
            <p:cNvSpPr>
              <a:spLocks/>
            </p:cNvSpPr>
            <p:nvPr/>
          </p:nvSpPr>
          <p:spPr bwMode="auto">
            <a:xfrm>
              <a:off x="914400" y="0"/>
              <a:ext cx="266700" cy="774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400" y="0"/>
                  </a:moveTo>
                  <a:lnTo>
                    <a:pt x="0" y="7382"/>
                  </a:lnTo>
                  <a:lnTo>
                    <a:pt x="21600" y="14491"/>
                  </a:lnTo>
                  <a:lnTo>
                    <a:pt x="14400" y="2160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en-US"/>
            </a:p>
          </p:txBody>
        </p:sp>
      </p:grpSp>
      <p:sp>
        <p:nvSpPr>
          <p:cNvPr id="28683" name="Rectangle 11"/>
          <p:cNvSpPr>
            <a:spLocks/>
          </p:cNvSpPr>
          <p:nvPr/>
        </p:nvSpPr>
        <p:spPr bwMode="auto">
          <a:xfrm>
            <a:off x="8669474" y="6465094"/>
            <a:ext cx="17538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C1EFE77B-14B8-8740-A024-E744D1E643C1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82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16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/>
              <a:t>Perhaps </a:t>
            </a:r>
            <a:r>
              <a:rPr lang="en-US" smtClean="0"/>
              <a:t>That</a:t>
            </a:r>
            <a:r>
              <a:rPr lang="en-US" altLang="ja-JP" smtClean="0">
                <a:latin typeface="Arial"/>
              </a:rPr>
              <a:t>’</a:t>
            </a:r>
            <a:r>
              <a:rPr lang="en-US" smtClean="0"/>
              <a:t>s </a:t>
            </a:r>
            <a:r>
              <a:rPr lang="en-US" dirty="0"/>
              <a:t>Not a Good Idea…</a:t>
            </a:r>
            <a:endParaRPr lang="en-US" sz="1300" dirty="0"/>
          </a:p>
        </p:txBody>
      </p:sp>
      <p:graphicFrame>
        <p:nvGraphicFramePr>
          <p:cNvPr id="717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55792"/>
              </p:ext>
            </p:extLst>
          </p:nvPr>
        </p:nvGraphicFramePr>
        <p:xfrm>
          <a:off x="613915" y="1553766"/>
          <a:ext cx="8126861" cy="3940225"/>
        </p:xfrm>
        <a:graphic>
          <a:graphicData uri="http://schemas.openxmlformats.org/drawingml/2006/table">
            <a:tbl>
              <a:tblPr/>
              <a:tblGrid>
                <a:gridCol w="2493521"/>
                <a:gridCol w="5633340"/>
              </a:tblGrid>
              <a:tr h="7880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Vulnerability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5D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Examples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5D6B"/>
                    </a:solidFill>
                  </a:tcPr>
                </a:tc>
              </a:tr>
              <a:tr h="7880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Buffer Overflows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base" latinLnBrk="0" hangingPunct="0">
                        <a:lnSpc>
                          <a:spcPct val="100000"/>
                        </a:lnSpc>
                        <a:spcBef>
                          <a:spcPts val="4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BugTraq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 ID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12911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13589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13207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13225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12295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0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Integer Overflows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ts val="4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BugTraq ID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10179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63707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0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Information Leaks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base" latinLnBrk="0" hangingPunct="0">
                        <a:lnSpc>
                          <a:spcPct val="100000"/>
                        </a:lnSpc>
                        <a:spcBef>
                          <a:spcPts val="4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BugTraq ID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8831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64677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64746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64742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62405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0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Kernel-level Malware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ts val="4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4747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Adore rootkit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8" name="Rectangle 40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BDE8131C-D191-1C44-90AF-9206C5B00C1E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83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16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smtClean="0"/>
              <a:t>Ghost = Secure Computation Using SVA</a:t>
            </a:r>
            <a:endParaRPr lang="en-US" sz="13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40835" y="1359354"/>
            <a:ext cx="4224550" cy="52188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Ghost Memory: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Inaccessible to OS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Application: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Private data in ghost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Encrypts private data for I/O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Virtual Ghost (VG) API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SVA-OS </a:t>
            </a:r>
            <a:r>
              <a:rPr lang="en-US" dirty="0" smtClean="0">
                <a:solidFill>
                  <a:srgbClr val="000000"/>
                </a:solidFill>
              </a:rPr>
              <a:t>+ App. Requests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OS Kernel: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all OS services 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477738" y="1777585"/>
            <a:ext cx="4206999" cy="2851919"/>
          </a:xfrm>
          <a:prstGeom prst="rect">
            <a:avLst/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 i="0">
              <a:solidFill>
                <a:srgbClr val="000000"/>
              </a:solidFill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916410" y="1876928"/>
            <a:ext cx="3571875" cy="464344"/>
          </a:xfrm>
          <a:prstGeom prst="rect">
            <a:avLst/>
          </a:prstGeom>
          <a:solidFill>
            <a:srgbClr val="FFD47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i="0" u="sng" dirty="0">
                <a:solidFill>
                  <a:srgbClr val="000000"/>
                </a:solidFill>
              </a:rPr>
              <a:t>Application</a:t>
            </a:r>
            <a:endParaRPr lang="en-US" sz="1300" i="0" dirty="0">
              <a:solidFill>
                <a:srgbClr val="000000"/>
              </a:solidFill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2429992" y="3697834"/>
            <a:ext cx="2261443" cy="923855"/>
          </a:xfrm>
          <a:prstGeom prst="rect">
            <a:avLst/>
          </a:prstGeom>
          <a:solidFill>
            <a:srgbClr val="FF6600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r>
              <a:rPr lang="en-US" sz="2500" i="0" dirty="0">
                <a:solidFill>
                  <a:srgbClr val="000000"/>
                </a:solidFill>
              </a:rPr>
              <a:t>OS Kernel</a:t>
            </a:r>
            <a:endParaRPr lang="en-US" sz="1300" i="0" dirty="0">
              <a:solidFill>
                <a:srgbClr val="000000"/>
              </a:solidFill>
            </a:endParaRPr>
          </a:p>
        </p:txBody>
      </p:sp>
      <p:sp>
        <p:nvSpPr>
          <p:cNvPr id="31751" name="Rectangle 7"/>
          <p:cNvSpPr>
            <a:spLocks/>
          </p:cNvSpPr>
          <p:nvPr/>
        </p:nvSpPr>
        <p:spPr bwMode="auto">
          <a:xfrm>
            <a:off x="477738" y="4649504"/>
            <a:ext cx="4206999" cy="906363"/>
          </a:xfrm>
          <a:prstGeom prst="rect">
            <a:avLst/>
          </a:prstGeom>
          <a:solidFill>
            <a:srgbClr val="D783FF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 i="0">
              <a:solidFill>
                <a:srgbClr val="000000"/>
              </a:solidFill>
            </a:endParaRPr>
          </a:p>
        </p:txBody>
      </p:sp>
      <p:sp>
        <p:nvSpPr>
          <p:cNvPr id="31752" name="Rectangle 8"/>
          <p:cNvSpPr>
            <a:spLocks/>
          </p:cNvSpPr>
          <p:nvPr/>
        </p:nvSpPr>
        <p:spPr bwMode="auto">
          <a:xfrm>
            <a:off x="2536535" y="4796720"/>
            <a:ext cx="1750832" cy="526852"/>
          </a:xfrm>
          <a:prstGeom prst="rect">
            <a:avLst/>
          </a:prstGeom>
          <a:solidFill>
            <a:srgbClr val="D783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i="0" dirty="0">
                <a:solidFill>
                  <a:srgbClr val="000000"/>
                </a:solidFill>
              </a:rPr>
              <a:t>Virtual </a:t>
            </a:r>
            <a:r>
              <a:rPr lang="en-US" sz="2500" i="0" dirty="0" smtClean="0">
                <a:solidFill>
                  <a:srgbClr val="000000"/>
                </a:solidFill>
              </a:rPr>
              <a:t>Ghost (SVA)</a:t>
            </a:r>
            <a:endParaRPr lang="en-US" sz="1300" i="0" dirty="0">
              <a:solidFill>
                <a:srgbClr val="000000"/>
              </a:solidFill>
            </a:endParaRPr>
          </a:p>
        </p:txBody>
      </p:sp>
      <p:sp>
        <p:nvSpPr>
          <p:cNvPr id="31757" name="AutoShape 13"/>
          <p:cNvSpPr>
            <a:spLocks/>
          </p:cNvSpPr>
          <p:nvPr/>
        </p:nvSpPr>
        <p:spPr bwMode="auto">
          <a:xfrm>
            <a:off x="2876476" y="2533260"/>
            <a:ext cx="1638598" cy="459879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ysDot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1000"/>
              </a:lnSpc>
            </a:pPr>
            <a:r>
              <a:rPr lang="en-US" sz="2200" i="0">
                <a:solidFill>
                  <a:srgbClr val="000000"/>
                </a:solidFill>
              </a:rPr>
              <a:t>Public Data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67198" y="5555867"/>
            <a:ext cx="4224237" cy="562202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</a:rPr>
              <a:t>Processor</a:t>
            </a:r>
            <a:endParaRPr lang="en-US" i="1" dirty="0"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1070" y="2807909"/>
            <a:ext cx="1878583" cy="2515663"/>
            <a:chOff x="501070" y="2807909"/>
            <a:chExt cx="1878583" cy="2515663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501070" y="2807909"/>
              <a:ext cx="1878583" cy="181378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Arial Narrow" charset="0"/>
                </a:rPr>
                <a:t>Ghost Memory</a:t>
              </a: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Narrow" charset="0"/>
              </a:endParaRPr>
            </a:p>
          </p:txBody>
        </p:sp>
        <p:sp>
          <p:nvSpPr>
            <p:cNvPr id="18" name="AutoShape 14"/>
            <p:cNvSpPr>
              <a:spLocks/>
            </p:cNvSpPr>
            <p:nvPr/>
          </p:nvSpPr>
          <p:spPr bwMode="auto">
            <a:xfrm>
              <a:off x="677541" y="4850090"/>
              <a:ext cx="1510233" cy="473482"/>
            </a:xfrm>
            <a:prstGeom prst="roundRect">
              <a:avLst>
                <a:gd name="adj" fmla="val 21514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127000" dist="76201" dir="2700000" algn="ctr" rotWithShape="0">
                <a:srgbClr val="000000">
                  <a:alpha val="75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"/>
                </a:lnSpc>
              </a:pPr>
              <a:r>
                <a:rPr lang="en-US" sz="2200" i="0" dirty="0">
                  <a:solidFill>
                    <a:srgbClr val="000000"/>
                  </a:solidFill>
                </a:rPr>
                <a:t>Private </a:t>
              </a:r>
              <a:r>
                <a:rPr lang="en-US" sz="2200" i="0" dirty="0" smtClean="0">
                  <a:solidFill>
                    <a:srgbClr val="000000"/>
                  </a:solidFill>
                </a:rPr>
                <a:t>Code</a:t>
              </a:r>
              <a:endParaRPr lang="en-US" sz="1300" i="0" dirty="0">
                <a:solidFill>
                  <a:srgbClr val="000000"/>
                </a:solidFill>
              </a:endParaRPr>
            </a:p>
          </p:txBody>
        </p:sp>
        <p:sp>
          <p:nvSpPr>
            <p:cNvPr id="31756" name="AutoShape 12"/>
            <p:cNvSpPr>
              <a:spLocks/>
            </p:cNvSpPr>
            <p:nvPr/>
          </p:nvSpPr>
          <p:spPr bwMode="auto">
            <a:xfrm>
              <a:off x="541362" y="3345579"/>
              <a:ext cx="1781473" cy="537670"/>
            </a:xfrm>
            <a:prstGeom prst="roundRect">
              <a:avLst>
                <a:gd name="adj" fmla="val 27083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127000" dist="76201" dir="2700000" algn="ctr" rotWithShape="0">
                <a:srgbClr val="000000">
                  <a:alpha val="75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"/>
                </a:lnSpc>
              </a:pPr>
              <a:r>
                <a:rPr lang="en-US" sz="2200" i="0" dirty="0">
                  <a:solidFill>
                    <a:srgbClr val="000000"/>
                  </a:solidFill>
                </a:rPr>
                <a:t>Private Data</a:t>
              </a:r>
              <a:endParaRPr lang="en-US" sz="1300" i="0" dirty="0">
                <a:solidFill>
                  <a:srgbClr val="000000"/>
                </a:solidFill>
              </a:endParaRPr>
            </a:p>
          </p:txBody>
        </p:sp>
        <p:sp>
          <p:nvSpPr>
            <p:cNvPr id="31758" name="AutoShape 14"/>
            <p:cNvSpPr>
              <a:spLocks/>
            </p:cNvSpPr>
            <p:nvPr/>
          </p:nvSpPr>
          <p:spPr bwMode="auto">
            <a:xfrm>
              <a:off x="677541" y="3998464"/>
              <a:ext cx="1510233" cy="473482"/>
            </a:xfrm>
            <a:prstGeom prst="roundRect">
              <a:avLst>
                <a:gd name="adj" fmla="val 21514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127000" dist="76201" dir="2700000" algn="ctr" rotWithShape="0">
                <a:srgbClr val="000000">
                  <a:alpha val="75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"/>
                </a:lnSpc>
              </a:pPr>
              <a:r>
                <a:rPr lang="en-US" sz="2200" i="0" dirty="0">
                  <a:solidFill>
                    <a:srgbClr val="000000"/>
                  </a:solidFill>
                </a:rPr>
                <a:t>Private Key</a:t>
              </a:r>
              <a:endParaRPr lang="en-US" sz="1300" i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517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Ghost Memory</a:t>
            </a:r>
            <a:endParaRPr lang="en-US" sz="1300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13112" y="1634133"/>
            <a:ext cx="4552273" cy="46166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 Fault </a:t>
            </a:r>
            <a:r>
              <a:rPr lang="en-US" dirty="0" smtClean="0"/>
              <a:t>Isolation for OS</a:t>
            </a:r>
            <a:endParaRPr lang="en-US" dirty="0"/>
          </a:p>
          <a:p>
            <a:pPr marL="500045" lvl="1" indent="-187517"/>
            <a:r>
              <a:rPr lang="en-US" sz="2200" dirty="0"/>
              <a:t>Protects </a:t>
            </a:r>
            <a:r>
              <a:rPr lang="en-US" sz="2200" dirty="0" smtClean="0"/>
              <a:t>ghost memory</a:t>
            </a:r>
            <a:endParaRPr lang="en-US" sz="2200" dirty="0"/>
          </a:p>
          <a:p>
            <a:pPr marL="500045" lvl="1" indent="-187517"/>
            <a:r>
              <a:rPr lang="en-US" sz="2200" dirty="0"/>
              <a:t>Protects </a:t>
            </a:r>
            <a:r>
              <a:rPr lang="en-US" sz="2200" dirty="0" smtClean="0"/>
              <a:t>Virtual Ghost VM memory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Control-Flow </a:t>
            </a:r>
            <a:r>
              <a:rPr lang="en-US" dirty="0" smtClean="0"/>
              <a:t>Integrity for OS</a:t>
            </a:r>
            <a:endParaRPr lang="en-US" dirty="0"/>
          </a:p>
          <a:p>
            <a:pPr marL="500045" lvl="1" indent="-187517"/>
            <a:r>
              <a:rPr lang="en-US" sz="2200" dirty="0"/>
              <a:t>Prevents instrumentation bypass</a:t>
            </a:r>
          </a:p>
          <a:p>
            <a:pPr marL="500045" lvl="1" indent="-187517"/>
            <a:r>
              <a:rPr lang="en-US" sz="2200" dirty="0"/>
              <a:t>Also </a:t>
            </a:r>
            <a:r>
              <a:rPr lang="en-US" sz="2200" dirty="0" smtClean="0"/>
              <a:t>improves kernel security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535781" y="3998317"/>
            <a:ext cx="3661172" cy="419695"/>
          </a:xfrm>
          <a:prstGeom prst="rect">
            <a:avLst/>
          </a:prstGeom>
          <a:solidFill>
            <a:srgbClr val="FF6600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r>
              <a:rPr lang="en-US" sz="2500" i="0" dirty="0">
                <a:solidFill>
                  <a:schemeClr val="tx1"/>
                </a:solidFill>
              </a:rPr>
              <a:t>Virtual Ghost </a:t>
            </a:r>
            <a:r>
              <a:rPr lang="en-US" sz="2500" i="0" dirty="0" smtClean="0">
                <a:solidFill>
                  <a:schemeClr val="tx1"/>
                </a:solidFill>
              </a:rPr>
              <a:t>VM Memory</a:t>
            </a:r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535781" y="1355130"/>
            <a:ext cx="3661172" cy="1732359"/>
          </a:xfrm>
          <a:prstGeom prst="rect">
            <a:avLst/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i="0" dirty="0">
                <a:solidFill>
                  <a:schemeClr val="tx1"/>
                </a:solidFill>
              </a:rPr>
              <a:t>User-Space Memory</a:t>
            </a:r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535781" y="3096419"/>
            <a:ext cx="3661172" cy="892969"/>
          </a:xfrm>
          <a:prstGeom prst="rect">
            <a:avLst/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i="0" dirty="0" smtClean="0">
                <a:solidFill>
                  <a:schemeClr val="tx1"/>
                </a:solidFill>
              </a:rPr>
              <a:t>Ghost </a:t>
            </a:r>
            <a:r>
              <a:rPr lang="en-US" sz="2500" i="0" dirty="0">
                <a:solidFill>
                  <a:schemeClr val="tx1"/>
                </a:solidFill>
              </a:rPr>
              <a:t>Memory</a:t>
            </a:r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36871" name="Rectangle 7"/>
          <p:cNvSpPr>
            <a:spLocks/>
          </p:cNvSpPr>
          <p:nvPr/>
        </p:nvSpPr>
        <p:spPr bwMode="auto">
          <a:xfrm>
            <a:off x="535781" y="4426942"/>
            <a:ext cx="3661172" cy="1526977"/>
          </a:xfrm>
          <a:prstGeom prst="rect">
            <a:avLst/>
          </a:prstGeom>
          <a:solidFill>
            <a:srgbClr val="FF6600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r>
              <a:rPr lang="en-US" sz="2500" i="0">
                <a:solidFill>
                  <a:schemeClr val="tx1"/>
                </a:solidFill>
              </a:rPr>
              <a:t>Kernel Memory</a:t>
            </a:r>
            <a:endParaRPr lang="en-US" sz="1300" i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367" y="6093960"/>
            <a:ext cx="360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 smtClean="0">
                <a:solidFill>
                  <a:srgbClr val="000000"/>
                </a:solidFill>
              </a:rPr>
              <a:t>User process address space</a:t>
            </a:r>
            <a:endParaRPr lang="en-US" sz="2400" b="1" i="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781" y="2046420"/>
            <a:ext cx="4151434" cy="2371592"/>
            <a:chOff x="535781" y="2046420"/>
            <a:chExt cx="4151434" cy="2371592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535781" y="3087489"/>
              <a:ext cx="3661172" cy="1330523"/>
            </a:xfrm>
            <a:prstGeom prst="roundRect">
              <a:avLst/>
            </a:prstGeom>
            <a:noFill/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V="1">
              <a:off x="4149545" y="2046420"/>
              <a:ext cx="537670" cy="1152150"/>
            </a:xfrm>
            <a:prstGeom prst="straightConnector1">
              <a:avLst/>
            </a:prstGeom>
            <a:noFill/>
            <a:ln w="9525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28032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Application Control Flow</a:t>
            </a:r>
            <a:endParaRPr lang="en-US" sz="13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52963" y="1634133"/>
            <a:ext cx="4689202" cy="4616648"/>
          </a:xfrm>
        </p:spPr>
        <p:txBody>
          <a:bodyPr/>
          <a:lstStyle/>
          <a:p>
            <a:pPr>
              <a:spcBef>
                <a:spcPts val="1969"/>
              </a:spcBef>
            </a:pPr>
            <a:r>
              <a:rPr lang="en-US"/>
              <a:t>Program state in VM Memory</a:t>
            </a:r>
          </a:p>
          <a:p>
            <a:pPr marL="511206" lvl="1" indent="-198678">
              <a:spcBef>
                <a:spcPts val="1969"/>
              </a:spcBef>
            </a:pPr>
            <a:r>
              <a:rPr lang="en-US"/>
              <a:t>OS cannot modify directly</a:t>
            </a:r>
          </a:p>
          <a:p>
            <a:pPr>
              <a:spcBef>
                <a:spcPts val="1969"/>
              </a:spcBef>
            </a:pPr>
            <a:r>
              <a:rPr lang="en-US"/>
              <a:t>SVA-OS vets/performs changes</a:t>
            </a:r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7891" name="AutoShape 3"/>
          <p:cNvSpPr>
            <a:spLocks/>
          </p:cNvSpPr>
          <p:nvPr/>
        </p:nvSpPr>
        <p:spPr bwMode="auto">
          <a:xfrm>
            <a:off x="474390" y="4275088"/>
            <a:ext cx="3360911" cy="1495723"/>
          </a:xfrm>
          <a:prstGeom prst="roundRect">
            <a:avLst>
              <a:gd name="adj" fmla="val 16315"/>
            </a:avLst>
          </a:prstGeom>
          <a:solidFill>
            <a:srgbClr val="FF7E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 i="0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1390859" y="4401498"/>
            <a:ext cx="1526857" cy="4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sz="2400" i="0" u="sng" dirty="0">
                <a:solidFill>
                  <a:srgbClr val="000000"/>
                </a:solidFill>
              </a:rPr>
              <a:t>Virtual Ghost</a:t>
            </a:r>
            <a:endParaRPr lang="en-US" sz="1400" i="0" dirty="0">
              <a:solidFill>
                <a:srgbClr val="000000"/>
              </a:solidFill>
            </a:endParaRPr>
          </a:p>
        </p:txBody>
      </p:sp>
      <p:sp>
        <p:nvSpPr>
          <p:cNvPr id="37893" name="AutoShape 5"/>
          <p:cNvSpPr>
            <a:spLocks/>
          </p:cNvSpPr>
          <p:nvPr/>
        </p:nvSpPr>
        <p:spPr bwMode="auto">
          <a:xfrm>
            <a:off x="578197" y="4971603"/>
            <a:ext cx="3153296" cy="544711"/>
          </a:xfrm>
          <a:prstGeom prst="roundRect">
            <a:avLst>
              <a:gd name="adj" fmla="val 24588"/>
            </a:avLst>
          </a:prstGeom>
          <a:solidFill>
            <a:srgbClr val="73FCD6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1000"/>
              </a:lnSpc>
            </a:pPr>
            <a:r>
              <a:rPr lang="en-US" sz="2500" i="0">
                <a:solidFill>
                  <a:srgbClr val="000000"/>
                </a:solidFill>
              </a:rPr>
              <a:t>Saved Program State</a:t>
            </a:r>
            <a:endParaRPr lang="en-US" sz="1300" i="0">
              <a:solidFill>
                <a:srgbClr val="000000"/>
              </a:solidFill>
            </a:endParaRP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460996" y="1648645"/>
            <a:ext cx="3386584" cy="1554881"/>
            <a:chOff x="0" y="0"/>
            <a:chExt cx="4816017" cy="2211453"/>
          </a:xfrm>
        </p:grpSpPr>
        <p:sp>
          <p:nvSpPr>
            <p:cNvPr id="37895" name="AutoShape 7"/>
            <p:cNvSpPr>
              <a:spLocks/>
            </p:cNvSpPr>
            <p:nvPr/>
          </p:nvSpPr>
          <p:spPr bwMode="auto">
            <a:xfrm>
              <a:off x="0" y="0"/>
              <a:ext cx="4816017" cy="2211453"/>
            </a:xfrm>
            <a:prstGeom prst="roundRect">
              <a:avLst>
                <a:gd name="adj" fmla="val 16315"/>
              </a:avLst>
            </a:pr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500" i="0">
                <a:solidFill>
                  <a:srgbClr val="000000"/>
                </a:solidFill>
              </a:endParaRPr>
            </a:p>
          </p:txBody>
        </p:sp>
        <p:sp>
          <p:nvSpPr>
            <p:cNvPr id="37896" name="Rectangle 8"/>
            <p:cNvSpPr>
              <a:spLocks/>
            </p:cNvSpPr>
            <p:nvPr/>
          </p:nvSpPr>
          <p:spPr bwMode="auto">
            <a:xfrm>
              <a:off x="1588661" y="220241"/>
              <a:ext cx="1638695" cy="762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2400" i="0" u="sng" dirty="0">
                  <a:solidFill>
                    <a:srgbClr val="000000"/>
                  </a:solidFill>
                </a:rPr>
                <a:t>Kernel</a:t>
              </a:r>
              <a:endParaRPr lang="en-US" sz="1400" i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7897" name="AutoShape 9"/>
          <p:cNvSpPr>
            <a:spLocks/>
          </p:cNvSpPr>
          <p:nvPr/>
        </p:nvSpPr>
        <p:spPr bwMode="auto">
          <a:xfrm>
            <a:off x="2154287" y="3212455"/>
            <a:ext cx="0" cy="1053703"/>
          </a:xfrm>
          <a:custGeom>
            <a:avLst/>
            <a:gdLst>
              <a:gd name="T0" fmla="+- 0 13500 5400"/>
              <a:gd name="T1" fmla="*/ T0 w 16200"/>
              <a:gd name="T2" fmla="*/ 10800 h 21600"/>
              <a:gd name="T3" fmla="+- 0 13500 5400"/>
              <a:gd name="T4" fmla="*/ T3 w 16200"/>
              <a:gd name="T5" fmla="*/ 10800 h 21600"/>
              <a:gd name="T6" fmla="+- 0 13500 5400"/>
              <a:gd name="T7" fmla="*/ T6 w 16200"/>
              <a:gd name="T8" fmla="*/ 10800 h 21600"/>
              <a:gd name="T9" fmla="+- 0 13500 5400"/>
              <a:gd name="T10" fmla="*/ T9 w 1620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0" h="21600">
                <a:moveTo>
                  <a:pt x="16200" y="21600"/>
                </a:moveTo>
                <a:cubicBezTo>
                  <a:pt x="-5400" y="14400"/>
                  <a:pt x="-5400" y="7200"/>
                  <a:pt x="16200" y="0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miter lim="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37898" name="Rectangle 10"/>
          <p:cNvSpPr>
            <a:spLocks/>
          </p:cNvSpPr>
          <p:nvPr/>
        </p:nvSpPr>
        <p:spPr bwMode="auto">
          <a:xfrm>
            <a:off x="2460432" y="3401373"/>
            <a:ext cx="1007334" cy="4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sz="2400" i="0" dirty="0">
                <a:solidFill>
                  <a:srgbClr val="000000"/>
                </a:solidFill>
              </a:rPr>
              <a:t>SVA-OS</a:t>
            </a:r>
            <a:endParaRPr lang="en-US" sz="1400" i="0" dirty="0">
              <a:solidFill>
                <a:srgbClr val="000000"/>
              </a:solidFill>
            </a:endParaRPr>
          </a:p>
        </p:txBody>
      </p:sp>
      <p:sp>
        <p:nvSpPr>
          <p:cNvPr id="37899" name="Rectangle 11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BE92133E-63E9-7C49-855C-23C6B2A06F69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86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79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Application Control Flow: Initial State</a:t>
            </a:r>
            <a:endParaRPr lang="en-US" sz="13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52963" y="1634133"/>
            <a:ext cx="4689202" cy="4616648"/>
          </a:xfrm>
        </p:spPr>
        <p:txBody>
          <a:bodyPr/>
          <a:lstStyle/>
          <a:p>
            <a:pPr>
              <a:spcBef>
                <a:spcPts val="1969"/>
              </a:spcBef>
            </a:pPr>
            <a:r>
              <a:rPr lang="en-US"/>
              <a:t>Kernel requests code setup</a:t>
            </a:r>
          </a:p>
          <a:p>
            <a:pPr>
              <a:spcBef>
                <a:spcPts val="1969"/>
              </a:spcBef>
            </a:pPr>
            <a:r>
              <a:rPr lang="en-US"/>
              <a:t>Virtual Ghost</a:t>
            </a:r>
          </a:p>
          <a:p>
            <a:pPr marL="511206" lvl="1" indent="-198678">
              <a:spcBef>
                <a:spcPts val="1969"/>
              </a:spcBef>
            </a:pPr>
            <a:r>
              <a:rPr lang="en-US"/>
              <a:t>Sets up code segment</a:t>
            </a:r>
          </a:p>
          <a:p>
            <a:pPr marL="511206" lvl="1" indent="-198678">
              <a:spcBef>
                <a:spcPts val="1969"/>
              </a:spcBef>
            </a:pPr>
            <a:r>
              <a:rPr lang="en-US"/>
              <a:t>Adjusts PC to main()</a:t>
            </a:r>
          </a:p>
          <a:p>
            <a:pPr>
              <a:spcBef>
                <a:spcPts val="1969"/>
              </a:spcBef>
            </a:pPr>
            <a:r>
              <a:rPr lang="en-US"/>
              <a:t>Kernel returns from interrupt</a:t>
            </a:r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8915" name="AutoShape 3"/>
          <p:cNvSpPr>
            <a:spLocks/>
          </p:cNvSpPr>
          <p:nvPr/>
        </p:nvSpPr>
        <p:spPr bwMode="auto">
          <a:xfrm>
            <a:off x="474390" y="3472533"/>
            <a:ext cx="3360911" cy="2834059"/>
          </a:xfrm>
          <a:prstGeom prst="roundRect">
            <a:avLst>
              <a:gd name="adj" fmla="val 8611"/>
            </a:avLst>
          </a:prstGeom>
          <a:solidFill>
            <a:srgbClr val="FF7E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 i="0">
              <a:solidFill>
                <a:srgbClr val="000000"/>
              </a:solidFill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1487377" y="3629720"/>
            <a:ext cx="1333820" cy="37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i="0" u="sng">
                <a:solidFill>
                  <a:srgbClr val="000000"/>
                </a:solidFill>
              </a:rPr>
              <a:t>Virtual Ghost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38917" name="AutoShape 5"/>
          <p:cNvSpPr>
            <a:spLocks/>
          </p:cNvSpPr>
          <p:nvPr/>
        </p:nvSpPr>
        <p:spPr bwMode="auto">
          <a:xfrm>
            <a:off x="578197" y="4169048"/>
            <a:ext cx="3153296" cy="1048122"/>
          </a:xfrm>
          <a:prstGeom prst="roundRect">
            <a:avLst>
              <a:gd name="adj" fmla="val 12778"/>
            </a:avLst>
          </a:prstGeom>
          <a:solidFill>
            <a:srgbClr val="73FCD6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/>
          <a:lstStyle/>
          <a:p>
            <a:pPr>
              <a:lnSpc>
                <a:spcPct val="1000"/>
              </a:lnSpc>
            </a:pPr>
            <a:r>
              <a:rPr lang="en-US" sz="2500" i="0">
                <a:solidFill>
                  <a:srgbClr val="000000"/>
                </a:solidFill>
              </a:rPr>
              <a:t>Saved Program State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008ED9A4-E375-BE41-898E-0A8214F0D6DC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87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812602" y="4654600"/>
            <a:ext cx="1002357" cy="471041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500" i="0">
                <a:solidFill>
                  <a:srgbClr val="000000"/>
                </a:solidFill>
              </a:rPr>
              <a:t>PC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38920" name="Rectangle 8"/>
          <p:cNvSpPr>
            <a:spLocks/>
          </p:cNvSpPr>
          <p:nvPr/>
        </p:nvSpPr>
        <p:spPr bwMode="auto">
          <a:xfrm>
            <a:off x="812602" y="4654600"/>
            <a:ext cx="1002357" cy="471041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500" i="0">
                <a:solidFill>
                  <a:srgbClr val="000000"/>
                </a:solidFill>
              </a:rPr>
              <a:t>main()</a:t>
            </a:r>
            <a:endParaRPr lang="en-US" sz="1300" i="0">
              <a:solidFill>
                <a:srgbClr val="000000"/>
              </a:solidFill>
            </a:endParaRPr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460996" y="1648645"/>
            <a:ext cx="3386584" cy="1554881"/>
            <a:chOff x="0" y="0"/>
            <a:chExt cx="4816017" cy="2211453"/>
          </a:xfrm>
        </p:grpSpPr>
        <p:sp>
          <p:nvSpPr>
            <p:cNvPr id="38922" name="AutoShape 10"/>
            <p:cNvSpPr>
              <a:spLocks/>
            </p:cNvSpPr>
            <p:nvPr/>
          </p:nvSpPr>
          <p:spPr bwMode="auto">
            <a:xfrm>
              <a:off x="0" y="0"/>
              <a:ext cx="4816017" cy="2211453"/>
            </a:xfrm>
            <a:prstGeom prst="roundRect">
              <a:avLst>
                <a:gd name="adj" fmla="val 16315"/>
              </a:avLst>
            </a:pr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500" i="0">
                <a:solidFill>
                  <a:srgbClr val="000000"/>
                </a:solidFill>
              </a:endParaRPr>
            </a:p>
          </p:txBody>
        </p:sp>
        <p:sp>
          <p:nvSpPr>
            <p:cNvPr id="38923" name="Rectangle 11"/>
            <p:cNvSpPr>
              <a:spLocks/>
            </p:cNvSpPr>
            <p:nvPr/>
          </p:nvSpPr>
          <p:spPr bwMode="auto">
            <a:xfrm>
              <a:off x="1588661" y="220241"/>
              <a:ext cx="1638695" cy="762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i="0" u="sng">
                  <a:solidFill>
                    <a:srgbClr val="000000"/>
                  </a:solidFill>
                </a:rPr>
                <a:t>Kernel</a:t>
              </a:r>
              <a:endParaRPr lang="en-US" sz="1300" i="0">
                <a:solidFill>
                  <a:srgbClr val="000000"/>
                </a:solidFill>
              </a:endParaRPr>
            </a:p>
          </p:txBody>
        </p:sp>
      </p:grpSp>
      <p:sp>
        <p:nvSpPr>
          <p:cNvPr id="38924" name="AutoShape 12"/>
          <p:cNvSpPr>
            <a:spLocks/>
          </p:cNvSpPr>
          <p:nvPr/>
        </p:nvSpPr>
        <p:spPr bwMode="auto">
          <a:xfrm>
            <a:off x="578197" y="5316513"/>
            <a:ext cx="3153296" cy="606102"/>
          </a:xfrm>
          <a:prstGeom prst="roundRect">
            <a:avLst>
              <a:gd name="adj" fmla="val 22120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/>
          <a:lstStyle/>
          <a:p>
            <a:pPr>
              <a:lnSpc>
                <a:spcPct val="1000"/>
              </a:lnSpc>
            </a:pPr>
            <a:r>
              <a:rPr lang="en-US" sz="2500" i="0">
                <a:solidFill>
                  <a:srgbClr val="000000"/>
                </a:solidFill>
              </a:rPr>
              <a:t>App Code Segment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38925" name="AutoShape 13"/>
          <p:cNvSpPr>
            <a:spLocks/>
          </p:cNvSpPr>
          <p:nvPr/>
        </p:nvSpPr>
        <p:spPr bwMode="auto">
          <a:xfrm>
            <a:off x="578197" y="2384227"/>
            <a:ext cx="3153296" cy="604986"/>
          </a:xfrm>
          <a:prstGeom prst="roundRect">
            <a:avLst>
              <a:gd name="adj" fmla="val 22120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/>
          <a:lstStyle/>
          <a:p>
            <a:pPr>
              <a:lnSpc>
                <a:spcPct val="1000"/>
              </a:lnSpc>
            </a:pPr>
            <a:r>
              <a:rPr lang="en-US" sz="2500" i="0">
                <a:solidFill>
                  <a:srgbClr val="000000"/>
                </a:solidFill>
              </a:rPr>
              <a:t>App Executable</a:t>
            </a:r>
            <a:endParaRPr lang="en-US" sz="13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05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 autoUpdateAnimBg="0"/>
      <p:bldP spid="38924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</a:t>
            </a:r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/>
              <a:t>Control Flow: Signal Handlers</a:t>
            </a:r>
            <a:endParaRPr lang="en-US" sz="1300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19115" y="1634133"/>
            <a:ext cx="5166043" cy="4616648"/>
          </a:xfrm>
        </p:spPr>
        <p:txBody>
          <a:bodyPr/>
          <a:lstStyle/>
          <a:p>
            <a:pPr marL="514350" indent="-514350">
              <a:spcBef>
                <a:spcPts val="1969"/>
              </a:spcBef>
              <a:buFont typeface="+mj-lt"/>
              <a:buAutoNum type="arabicPeriod"/>
            </a:pPr>
            <a:r>
              <a:rPr lang="en-US" sz="2400" dirty="0"/>
              <a:t>Application registers </a:t>
            </a:r>
            <a:r>
              <a:rPr lang="en-US" sz="2400" dirty="0" err="1"/>
              <a:t>sighandlers</a:t>
            </a:r>
            <a:endParaRPr lang="en-US" sz="2400" dirty="0"/>
          </a:p>
          <a:p>
            <a:pPr marL="514350" indent="-514350">
              <a:spcBef>
                <a:spcPts val="1969"/>
              </a:spcBef>
              <a:buFont typeface="+mj-lt"/>
              <a:buAutoNum type="arabicPeriod"/>
            </a:pPr>
            <a:r>
              <a:rPr lang="en-US" sz="2400" dirty="0" smtClean="0"/>
              <a:t>Application is interrupted</a:t>
            </a:r>
          </a:p>
          <a:p>
            <a:pPr marL="514350" indent="-514350">
              <a:spcBef>
                <a:spcPts val="1969"/>
              </a:spcBef>
              <a:buFont typeface="+mj-lt"/>
              <a:buAutoNum type="arabicPeriod"/>
            </a:pPr>
            <a:r>
              <a:rPr lang="en-US" sz="2400" dirty="0" smtClean="0"/>
              <a:t>Kernel asks to deliver signal via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800" i="1" dirty="0" err="1" smtClean="0">
                <a:latin typeface="Avenir Roman"/>
                <a:cs typeface="Avenir Roman"/>
              </a:rPr>
              <a:t>sva.ipush.function</a:t>
            </a:r>
            <a:r>
              <a:rPr lang="en-US" sz="1800" i="1" dirty="0" smtClean="0">
                <a:latin typeface="Avenir Roman"/>
                <a:cs typeface="Avenir Roman"/>
              </a:rPr>
              <a:t>(f(), arg1, …)</a:t>
            </a:r>
            <a:endParaRPr lang="en-US" sz="1800" i="1" dirty="0">
              <a:latin typeface="Avenir Roman"/>
              <a:cs typeface="Avenir Roman"/>
            </a:endParaRPr>
          </a:p>
          <a:p>
            <a:pPr marL="514350" indent="-514350">
              <a:spcBef>
                <a:spcPts val="1969"/>
              </a:spcBef>
              <a:buFont typeface="+mj-lt"/>
              <a:buAutoNum type="arabicPeriod"/>
            </a:pPr>
            <a:r>
              <a:rPr lang="en-US" sz="2400" dirty="0"/>
              <a:t>Virtual </a:t>
            </a:r>
            <a:r>
              <a:rPr lang="en-US" sz="2400" dirty="0" smtClean="0"/>
              <a:t>Ghost …</a:t>
            </a:r>
            <a:endParaRPr lang="en-US" sz="2400" dirty="0"/>
          </a:p>
          <a:p>
            <a:pPr marL="769728" lvl="1" indent="-457200">
              <a:spcBef>
                <a:spcPts val="769"/>
              </a:spcBef>
            </a:pPr>
            <a:r>
              <a:rPr lang="en-US" sz="2200" dirty="0" smtClean="0"/>
              <a:t>… checks </a:t>
            </a:r>
            <a:r>
              <a:rPr lang="en-US" sz="2200" dirty="0"/>
              <a:t>authorized </a:t>
            </a:r>
            <a:r>
              <a:rPr lang="en-US" sz="2200" dirty="0" err="1" smtClean="0"/>
              <a:t>sighandler</a:t>
            </a:r>
            <a:r>
              <a:rPr lang="en-US" sz="2200" dirty="0" smtClean="0"/>
              <a:t> list</a:t>
            </a:r>
            <a:endParaRPr lang="en-US" sz="2200" dirty="0"/>
          </a:p>
          <a:p>
            <a:pPr marL="769728" lvl="1" indent="-457200">
              <a:spcBef>
                <a:spcPts val="769"/>
              </a:spcBef>
            </a:pPr>
            <a:r>
              <a:rPr lang="en-US" sz="2200" dirty="0" smtClean="0"/>
              <a:t>… adjusts </a:t>
            </a:r>
            <a:r>
              <a:rPr lang="en-US" sz="2200" dirty="0"/>
              <a:t>PC to </a:t>
            </a:r>
            <a:r>
              <a:rPr lang="en-US" sz="2200" dirty="0" smtClean="0"/>
              <a:t>handler, </a:t>
            </a:r>
            <a:r>
              <a:rPr lang="en-US" sz="2200" i="1" dirty="0" smtClean="0">
                <a:latin typeface="Avenir Roman"/>
                <a:cs typeface="Avenir Roman"/>
              </a:rPr>
              <a:t>f()</a:t>
            </a:r>
            <a:r>
              <a:rPr lang="en-US" sz="2200" dirty="0" smtClean="0"/>
              <a:t>, </a:t>
            </a:r>
            <a:r>
              <a:rPr lang="en-US" sz="2200" dirty="0"/>
              <a:t>if found</a:t>
            </a:r>
          </a:p>
          <a:p>
            <a:pPr marL="514350" indent="-514350">
              <a:spcBef>
                <a:spcPts val="1969"/>
              </a:spcBef>
              <a:buFont typeface="+mj-lt"/>
              <a:buAutoNum type="arabicPeriod"/>
            </a:pPr>
            <a:r>
              <a:rPr lang="en-US" sz="2400" dirty="0"/>
              <a:t>Kernel returns from interrupt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9939" name="AutoShape 3"/>
          <p:cNvSpPr>
            <a:spLocks/>
          </p:cNvSpPr>
          <p:nvPr/>
        </p:nvSpPr>
        <p:spPr bwMode="auto">
          <a:xfrm>
            <a:off x="474390" y="3329657"/>
            <a:ext cx="3360911" cy="3237012"/>
          </a:xfrm>
          <a:prstGeom prst="roundRect">
            <a:avLst>
              <a:gd name="adj" fmla="val 7537"/>
            </a:avLst>
          </a:prstGeom>
          <a:solidFill>
            <a:srgbClr val="FF7E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 i="0">
              <a:solidFill>
                <a:srgbClr val="000000"/>
              </a:solidFill>
            </a:endParaRP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1390859" y="3460533"/>
            <a:ext cx="1526857" cy="4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sz="2400" i="0" u="sng" dirty="0">
                <a:solidFill>
                  <a:srgbClr val="000000"/>
                </a:solidFill>
              </a:rPr>
              <a:t>Virtual Ghost</a:t>
            </a:r>
            <a:endParaRPr lang="en-US" sz="1400" i="0" dirty="0">
              <a:solidFill>
                <a:srgbClr val="000000"/>
              </a:solidFill>
            </a:endParaRPr>
          </a:p>
        </p:txBody>
      </p:sp>
      <p:sp>
        <p:nvSpPr>
          <p:cNvPr id="39941" name="AutoShape 5"/>
          <p:cNvSpPr>
            <a:spLocks/>
          </p:cNvSpPr>
          <p:nvPr/>
        </p:nvSpPr>
        <p:spPr bwMode="auto">
          <a:xfrm>
            <a:off x="578197" y="3984873"/>
            <a:ext cx="3153296" cy="1140768"/>
          </a:xfrm>
          <a:prstGeom prst="roundRect">
            <a:avLst>
              <a:gd name="adj" fmla="val 11741"/>
            </a:avLst>
          </a:prstGeom>
          <a:solidFill>
            <a:srgbClr val="73FCD6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/>
          <a:lstStyle/>
          <a:p>
            <a:pPr>
              <a:lnSpc>
                <a:spcPct val="1000"/>
              </a:lnSpc>
            </a:pPr>
            <a:r>
              <a:rPr lang="en-US" sz="2500" i="0">
                <a:solidFill>
                  <a:srgbClr val="000000"/>
                </a:solidFill>
              </a:rPr>
              <a:t>Saved Program State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8669475" y="6465094"/>
            <a:ext cx="17538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292A545C-BB6C-7947-A413-76869A65F48A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88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943" name="Rectangle 7"/>
          <p:cNvSpPr>
            <a:spLocks/>
          </p:cNvSpPr>
          <p:nvPr/>
        </p:nvSpPr>
        <p:spPr bwMode="auto">
          <a:xfrm>
            <a:off x="812602" y="4494982"/>
            <a:ext cx="1002357" cy="548059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500" i="0">
                <a:solidFill>
                  <a:srgbClr val="000000"/>
                </a:solidFill>
              </a:rPr>
              <a:t>PC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812602" y="4494982"/>
            <a:ext cx="1002357" cy="548059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500" i="0">
                <a:solidFill>
                  <a:srgbClr val="000000"/>
                </a:solidFill>
              </a:rPr>
              <a:t>sigh1</a:t>
            </a:r>
            <a:endParaRPr lang="en-US" sz="1300" i="0">
              <a:solidFill>
                <a:srgbClr val="000000"/>
              </a:solidFill>
            </a:endParaRPr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460996" y="1648645"/>
            <a:ext cx="3386584" cy="1554881"/>
            <a:chOff x="0" y="0"/>
            <a:chExt cx="4816017" cy="2211453"/>
          </a:xfrm>
        </p:grpSpPr>
        <p:sp>
          <p:nvSpPr>
            <p:cNvPr id="39946" name="AutoShape 10"/>
            <p:cNvSpPr>
              <a:spLocks/>
            </p:cNvSpPr>
            <p:nvPr/>
          </p:nvSpPr>
          <p:spPr bwMode="auto">
            <a:xfrm>
              <a:off x="0" y="0"/>
              <a:ext cx="4816017" cy="2211453"/>
            </a:xfrm>
            <a:prstGeom prst="roundRect">
              <a:avLst>
                <a:gd name="adj" fmla="val 16315"/>
              </a:avLst>
            </a:pr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500" i="0">
                <a:solidFill>
                  <a:srgbClr val="000000"/>
                </a:solidFill>
              </a:endParaRPr>
            </a:p>
          </p:txBody>
        </p:sp>
        <p:sp>
          <p:nvSpPr>
            <p:cNvPr id="39947" name="Rectangle 11"/>
            <p:cNvSpPr>
              <a:spLocks/>
            </p:cNvSpPr>
            <p:nvPr/>
          </p:nvSpPr>
          <p:spPr bwMode="auto">
            <a:xfrm>
              <a:off x="1588661" y="220241"/>
              <a:ext cx="1638695" cy="762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2400" i="0" u="sng" dirty="0">
                  <a:solidFill>
                    <a:srgbClr val="000000"/>
                  </a:solidFill>
                </a:rPr>
                <a:t>Kernel</a:t>
              </a:r>
              <a:endParaRPr lang="en-US" sz="1400" i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48" name="AutoShape 12"/>
          <p:cNvSpPr>
            <a:spLocks/>
          </p:cNvSpPr>
          <p:nvPr/>
        </p:nvSpPr>
        <p:spPr bwMode="auto">
          <a:xfrm>
            <a:off x="578197" y="5316513"/>
            <a:ext cx="3153296" cy="1048122"/>
          </a:xfrm>
          <a:prstGeom prst="roundRect">
            <a:avLst>
              <a:gd name="adj" fmla="val 12778"/>
            </a:avLst>
          </a:prstGeom>
          <a:solidFill>
            <a:srgbClr val="73FCD6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/>
          <a:lstStyle/>
          <a:p>
            <a:pPr>
              <a:lnSpc>
                <a:spcPct val="1000"/>
              </a:lnSpc>
            </a:pPr>
            <a:r>
              <a:rPr lang="en-US" sz="2500" i="0">
                <a:solidFill>
                  <a:srgbClr val="000000"/>
                </a:solidFill>
              </a:rPr>
              <a:t>Authorized PCs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812602" y="5727279"/>
            <a:ext cx="1002357" cy="548059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500" i="0">
                <a:solidFill>
                  <a:srgbClr val="000000"/>
                </a:solidFill>
              </a:rPr>
              <a:t>sigh1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2319487" y="5727279"/>
            <a:ext cx="1003474" cy="548059"/>
          </a:xfrm>
          <a:prstGeom prst="rect">
            <a:avLst/>
          </a:prstGeom>
          <a:solidFill>
            <a:srgbClr val="FFD479"/>
          </a:solidFill>
          <a:ln w="635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500" i="0">
                <a:solidFill>
                  <a:srgbClr val="000000"/>
                </a:solidFill>
              </a:rPr>
              <a:t>sigh2</a:t>
            </a:r>
            <a:endParaRPr lang="en-US" sz="13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20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 autoUpdateAnimBg="0"/>
      <p:bldP spid="39949" grpId="0" animBg="1" autoUpdateAnimBg="0"/>
      <p:bldP spid="39950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US" sz="130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1393535"/>
            <a:ext cx="8340328" cy="4861711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 smtClean="0"/>
              <a:t>Implemented SVA-OS and Virtual Ghost on x86_64</a:t>
            </a:r>
            <a:endParaRPr lang="en-US" dirty="0"/>
          </a:p>
          <a:p>
            <a:pPr>
              <a:lnSpc>
                <a:spcPct val="60000"/>
              </a:lnSpc>
            </a:pPr>
            <a:r>
              <a:rPr lang="en-US" dirty="0"/>
              <a:t>Ported FreeBSD 9.0 to Virtual Ghost</a:t>
            </a:r>
          </a:p>
          <a:p>
            <a:pPr marL="500045" lvl="1" indent="-187517">
              <a:lnSpc>
                <a:spcPct val="60000"/>
              </a:lnSpc>
              <a:spcBef>
                <a:spcPts val="1800"/>
              </a:spcBef>
            </a:pPr>
            <a:r>
              <a:rPr lang="en-US" sz="2200" dirty="0"/>
              <a:t>FreeBSD compiles with LLVM out of the box</a:t>
            </a:r>
          </a:p>
          <a:p>
            <a:pPr>
              <a:lnSpc>
                <a:spcPct val="60000"/>
              </a:lnSpc>
            </a:pPr>
            <a:r>
              <a:rPr lang="en-US" dirty="0"/>
              <a:t>Modified </a:t>
            </a:r>
            <a:r>
              <a:rPr lang="en-US" dirty="0" err="1"/>
              <a:t>OpenSSH</a:t>
            </a:r>
            <a:r>
              <a:rPr lang="en-US" dirty="0"/>
              <a:t> applications to use ghosting</a:t>
            </a:r>
          </a:p>
          <a:p>
            <a:pPr marL="500045" lvl="1" indent="-187517">
              <a:lnSpc>
                <a:spcPct val="60000"/>
              </a:lnSpc>
              <a:spcBef>
                <a:spcPts val="1800"/>
              </a:spcBef>
            </a:pPr>
            <a:r>
              <a:rPr lang="en-US" sz="2200" dirty="0" err="1">
                <a:latin typeface="American Typewriter" charset="0"/>
                <a:ea typeface="ＭＳ Ｐゴシック" charset="0"/>
                <a:cs typeface="American Typewriter" charset="0"/>
                <a:sym typeface="American Typewriter" charset="0"/>
              </a:rPr>
              <a:t>ssh</a:t>
            </a:r>
            <a:r>
              <a:rPr lang="en-US" sz="2200" dirty="0"/>
              <a:t> client</a:t>
            </a:r>
          </a:p>
          <a:p>
            <a:pPr marL="500045" lvl="1" indent="-187517">
              <a:lnSpc>
                <a:spcPct val="60000"/>
              </a:lnSpc>
              <a:spcBef>
                <a:spcPts val="1800"/>
              </a:spcBef>
            </a:pPr>
            <a:r>
              <a:rPr lang="en-US" sz="2200" dirty="0" err="1">
                <a:latin typeface="American Typewriter" charset="0"/>
                <a:ea typeface="ＭＳ Ｐゴシック" charset="0"/>
                <a:cs typeface="American Typewriter" charset="0"/>
                <a:sym typeface="American Typewriter" charset="0"/>
              </a:rPr>
              <a:t>ssh-keygen</a:t>
            </a:r>
            <a:r>
              <a:rPr lang="en-US" sz="2200" dirty="0"/>
              <a:t> utility </a:t>
            </a:r>
          </a:p>
          <a:p>
            <a:pPr marL="500045" lvl="1" indent="-187517">
              <a:lnSpc>
                <a:spcPct val="60000"/>
              </a:lnSpc>
              <a:spcBef>
                <a:spcPts val="1800"/>
              </a:spcBef>
            </a:pPr>
            <a:r>
              <a:rPr lang="en-US" sz="2200" dirty="0" err="1">
                <a:latin typeface="American Typewriter" charset="0"/>
                <a:ea typeface="ＭＳ Ｐゴシック" charset="0"/>
                <a:cs typeface="American Typewriter" charset="0"/>
                <a:sym typeface="American Typewriter" charset="0"/>
              </a:rPr>
              <a:t>ssh</a:t>
            </a:r>
            <a:r>
              <a:rPr lang="en-US" sz="2200" dirty="0">
                <a:latin typeface="American Typewriter" charset="0"/>
                <a:ea typeface="ＭＳ Ｐゴシック" charset="0"/>
                <a:cs typeface="American Typewriter" charset="0"/>
                <a:sym typeface="American Typewriter" charset="0"/>
              </a:rPr>
              <a:t>-agent</a:t>
            </a:r>
            <a:r>
              <a:rPr lang="en-US" sz="2200" dirty="0"/>
              <a:t> key-chain server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A122E7B0-EDFB-AF48-B459-5B0350DA94B5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89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05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381000" y="1085850"/>
            <a:ext cx="7902575" cy="3571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108700" y="955675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223963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VISC Systems: Managed Run-times</a:t>
            </a:r>
            <a:endParaRPr lang="en-US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685222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512683" y="1127125"/>
            <a:ext cx="652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Java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211139" y="1803106"/>
            <a:ext cx="1312865" cy="738188"/>
            <a:chOff x="133" y="860"/>
            <a:chExt cx="827" cy="465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971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413" y="860"/>
              <a:ext cx="2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F#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711" y="1184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133" y="1073"/>
              <a:ext cx="5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tx1"/>
                  </a:solidFill>
                </a:rPr>
                <a:t>VB.Net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755705" y="1440747"/>
            <a:ext cx="453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C#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706391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</a:t>
            </a:r>
            <a:r>
              <a:rPr lang="en-US" b="1" i="0" dirty="0" smtClean="0">
                <a:solidFill>
                  <a:schemeClr val="tx1"/>
                </a:solidFill>
              </a:rPr>
              <a:t>N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461964" y="-395243"/>
            <a:ext cx="1062039" cy="446"/>
            <a:chOff x="291" y="1632"/>
            <a:chExt cx="669" cy="446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291" y="1632"/>
              <a:ext cx="4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PL/1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</p:cNvCxnSpPr>
          <p:nvPr/>
        </p:nvCxnSpPr>
        <p:spPr bwMode="auto">
          <a:xfrm>
            <a:off x="2767013" y="2896891"/>
            <a:ext cx="1036886" cy="1587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</p:cNvCxnSpPr>
          <p:nvPr/>
        </p:nvCxnSpPr>
        <p:spPr bwMode="auto">
          <a:xfrm>
            <a:off x="2767013" y="1411288"/>
            <a:ext cx="1036886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2" name="AutoShape 30"/>
          <p:cNvCxnSpPr>
            <a:cxnSpLocks noChangeShapeType="1"/>
            <a:endCxn id="48" idx="2"/>
          </p:cNvCxnSpPr>
          <p:nvPr/>
        </p:nvCxnSpPr>
        <p:spPr bwMode="auto">
          <a:xfrm rot="16200000" flipH="1">
            <a:off x="3166790" y="2027759"/>
            <a:ext cx="2362992" cy="1088777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4092537" y="2340019"/>
            <a:ext cx="531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1995-present</a:t>
            </a:r>
            <a:endParaRPr lang="en-US" sz="2400" b="1" dirty="0" smtClean="0"/>
          </a:p>
          <a:p>
            <a:r>
              <a:rPr lang="en-US" sz="2400" b="1" dirty="0" smtClean="0"/>
              <a:t>Managed Run-times: JVM, .NET</a:t>
            </a: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2128875" y="4149893"/>
            <a:ext cx="1604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JVM </a:t>
            </a:r>
            <a:r>
              <a:rPr lang="en-US" b="1" i="0" dirty="0" err="1" smtClean="0">
                <a:solidFill>
                  <a:srgbClr val="0000FF"/>
                </a:solidFill>
              </a:rPr>
              <a:t>bytecode</a:t>
            </a:r>
            <a:endParaRPr lang="en-US" b="1" i="0" dirty="0" smtClean="0">
              <a:solidFill>
                <a:srgbClr val="0000FF"/>
              </a:solidFill>
            </a:endParaRPr>
          </a:p>
          <a:p>
            <a:r>
              <a:rPr lang="en-US" b="1" i="0" dirty="0" smtClean="0">
                <a:solidFill>
                  <a:srgbClr val="0000FF"/>
                </a:solidFill>
              </a:rPr>
              <a:t>CIL </a:t>
            </a:r>
            <a:r>
              <a:rPr lang="en-US" b="1" i="0" dirty="0" err="1" smtClean="0">
                <a:solidFill>
                  <a:srgbClr val="0000FF"/>
                </a:solidFill>
              </a:rPr>
              <a:t>bytecode</a:t>
            </a:r>
            <a:endParaRPr lang="en-US" b="1" i="0" dirty="0" smtClean="0">
              <a:solidFill>
                <a:srgbClr val="0000FF"/>
              </a:solidFill>
            </a:endParaRPr>
          </a:p>
        </p:txBody>
      </p:sp>
      <p:sp>
        <p:nvSpPr>
          <p:cNvPr id="84" name="computr3"/>
          <p:cNvSpPr>
            <a:spLocks noEditPoints="1" noChangeArrowheads="1"/>
          </p:cNvSpPr>
          <p:nvPr/>
        </p:nvSpPr>
        <p:spPr bwMode="auto">
          <a:xfrm>
            <a:off x="7529513" y="4468814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 rot="5400000">
            <a:off x="1936751" y="197168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88" name="Line 5"/>
          <p:cNvSpPr>
            <a:spLocks noChangeShapeType="1"/>
          </p:cNvSpPr>
          <p:nvPr/>
        </p:nvSpPr>
        <p:spPr bwMode="auto">
          <a:xfrm>
            <a:off x="1116013" y="2702104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85820" y="2438579"/>
            <a:ext cx="9794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</a:t>
            </a:r>
            <a:r>
              <a:rPr lang="en-US" b="1" i="0" dirty="0">
                <a:solidFill>
                  <a:schemeClr val="tx1"/>
                </a:solidFill>
              </a:rPr>
              <a:t>+</a:t>
            </a:r>
            <a:r>
              <a:rPr lang="en-US" b="1" i="0" dirty="0" smtClean="0">
                <a:solidFill>
                  <a:schemeClr val="tx1"/>
                </a:solidFill>
              </a:rPr>
              <a:t>+/CLI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90" name="Line 5"/>
          <p:cNvSpPr>
            <a:spLocks noChangeShapeType="1"/>
          </p:cNvSpPr>
          <p:nvPr/>
        </p:nvSpPr>
        <p:spPr bwMode="auto">
          <a:xfrm>
            <a:off x="1116013" y="297785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223466" y="2714330"/>
            <a:ext cx="9417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Visual </a:t>
            </a:r>
          </a:p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COBOL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472222" y="5579680"/>
            <a:ext cx="1096123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0" dirty="0" smtClean="0">
                <a:solidFill>
                  <a:srgbClr val="669900"/>
                </a:solidFill>
              </a:rPr>
              <a:t>End-user</a:t>
            </a:r>
            <a:endParaRPr lang="en-US" b="1" i="0" dirty="0">
              <a:solidFill>
                <a:srgbClr val="669900"/>
              </a:solidFill>
            </a:endParaRPr>
          </a:p>
          <a:p>
            <a:pPr>
              <a:lnSpc>
                <a:spcPct val="80000"/>
              </a:lnSpc>
            </a:pPr>
            <a:r>
              <a:rPr lang="en-US" b="1" i="0" dirty="0">
                <a:solidFill>
                  <a:srgbClr val="669900"/>
                </a:solidFill>
              </a:rPr>
              <a:t>profiles</a:t>
            </a:r>
          </a:p>
        </p:txBody>
      </p:sp>
      <p:sp>
        <p:nvSpPr>
          <p:cNvPr id="48" name="Oval 32"/>
          <p:cNvSpPr>
            <a:spLocks noChangeArrowheads="1"/>
          </p:cNvSpPr>
          <p:nvPr/>
        </p:nvSpPr>
        <p:spPr bwMode="auto">
          <a:xfrm>
            <a:off x="4892675" y="3395663"/>
            <a:ext cx="1739900" cy="7159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JIT</a:t>
            </a: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51" name="AutoShape 34"/>
          <p:cNvCxnSpPr>
            <a:cxnSpLocks noChangeShapeType="1"/>
            <a:stCxn id="48" idx="5"/>
          </p:cNvCxnSpPr>
          <p:nvPr/>
        </p:nvCxnSpPr>
        <p:spPr bwMode="auto">
          <a:xfrm>
            <a:off x="6377773" y="4006775"/>
            <a:ext cx="1151740" cy="650950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39"/>
          <p:cNvCxnSpPr>
            <a:cxnSpLocks noChangeShapeType="1"/>
            <a:stCxn id="59" idx="6"/>
          </p:cNvCxnSpPr>
          <p:nvPr/>
        </p:nvCxnSpPr>
        <p:spPr bwMode="auto">
          <a:xfrm>
            <a:off x="6530975" y="5082383"/>
            <a:ext cx="998538" cy="793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Oval 37"/>
          <p:cNvSpPr>
            <a:spLocks noChangeArrowheads="1"/>
          </p:cNvSpPr>
          <p:nvPr/>
        </p:nvSpPr>
        <p:spPr bwMode="auto">
          <a:xfrm>
            <a:off x="4994275" y="4498976"/>
            <a:ext cx="1536700" cy="1166813"/>
          </a:xfrm>
          <a:prstGeom prst="ellipse">
            <a:avLst/>
          </a:prstGeom>
          <a:solidFill>
            <a:srgbClr val="FFCC99"/>
          </a:solidFill>
          <a:ln w="9525">
            <a:solidFill>
              <a:srgbClr val="9900CC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Runtime</a:t>
            </a:r>
          </a:p>
          <a:p>
            <a:pPr algn="r"/>
            <a:r>
              <a:rPr lang="en-US" b="1" i="0" dirty="0">
                <a:solidFill>
                  <a:schemeClr val="tx1"/>
                </a:solidFill>
              </a:rPr>
              <a:t>Optimizer</a:t>
            </a:r>
          </a:p>
        </p:txBody>
      </p:sp>
      <p:cxnSp>
        <p:nvCxnSpPr>
          <p:cNvPr id="62" name="AutoShape 38"/>
          <p:cNvCxnSpPr>
            <a:cxnSpLocks noChangeShapeType="1"/>
          </p:cNvCxnSpPr>
          <p:nvPr/>
        </p:nvCxnSpPr>
        <p:spPr bwMode="auto">
          <a:xfrm rot="16200000">
            <a:off x="5575300" y="4313238"/>
            <a:ext cx="373063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endCxn id="59" idx="2"/>
          </p:cNvCxnSpPr>
          <p:nvPr/>
        </p:nvCxnSpPr>
        <p:spPr bwMode="auto">
          <a:xfrm rot="16200000" flipH="1">
            <a:off x="3734717" y="3822824"/>
            <a:ext cx="1328739" cy="1190378"/>
          </a:xfrm>
          <a:prstGeom prst="bent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6855616" y="3949838"/>
            <a:ext cx="5001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bin</a:t>
            </a:r>
            <a:endParaRPr lang="en-US" b="1" i="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3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1143000"/>
            <a:ext cx="852591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Security: Virtual Ghost thwarts OS attacks:</a:t>
            </a:r>
          </a:p>
          <a:p>
            <a:pPr marL="500045" lvl="1" indent="-187517"/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Simple: </a:t>
            </a:r>
            <a:r>
              <a:rPr lang="en-US" dirty="0"/>
              <a:t>Read data directly from </a:t>
            </a:r>
            <a:r>
              <a:rPr lang="en-US" dirty="0" err="1">
                <a:latin typeface="American Typewriter" charset="0"/>
                <a:ea typeface="ＭＳ Ｐゴシック" charset="0"/>
                <a:cs typeface="American Typewriter" charset="0"/>
                <a:sym typeface="American Typewriter" charset="0"/>
              </a:rPr>
              <a:t>ssh</a:t>
            </a:r>
            <a:r>
              <a:rPr lang="en-US" dirty="0">
                <a:latin typeface="American Typewriter" charset="0"/>
                <a:ea typeface="ＭＳ Ｐゴシック" charset="0"/>
                <a:cs typeface="American Typewriter" charset="0"/>
                <a:sym typeface="American Typewriter" charset="0"/>
              </a:rPr>
              <a:t>-agent</a:t>
            </a:r>
            <a:r>
              <a:rPr lang="en-US" dirty="0"/>
              <a:t> application memory</a:t>
            </a:r>
          </a:p>
          <a:p>
            <a:pPr marL="500045" lvl="1" indent="-187517"/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Advanced: </a:t>
            </a:r>
            <a:r>
              <a:rPr lang="en-US" dirty="0"/>
              <a:t>Call malicious code in application via fake signal handler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Performance:</a:t>
            </a:r>
          </a:p>
          <a:p>
            <a:pPr lvl="1"/>
            <a:r>
              <a:rPr lang="en-US" dirty="0" err="1" smtClean="0"/>
              <a:t>ApacheBench</a:t>
            </a:r>
            <a:r>
              <a:rPr lang="en-US" dirty="0" smtClean="0"/>
              <a:t>: ~0% overheads</a:t>
            </a:r>
          </a:p>
          <a:p>
            <a:pPr lvl="1"/>
            <a:r>
              <a:rPr lang="en-US" dirty="0" err="1" smtClean="0"/>
              <a:t>OpenSSH</a:t>
            </a:r>
            <a:r>
              <a:rPr lang="en-US" dirty="0" smtClean="0"/>
              <a:t>: 23% average reduction in bandwidth</a:t>
            </a:r>
          </a:p>
          <a:p>
            <a:pPr lvl="1"/>
            <a:r>
              <a:rPr lang="en-US" dirty="0" smtClean="0"/>
              <a:t>Primitive OS operations: </a:t>
            </a:r>
            <a:r>
              <a:rPr lang="en-US" b="1" dirty="0" smtClean="0">
                <a:solidFill>
                  <a:srgbClr val="0000FF"/>
                </a:solidFill>
              </a:rPr>
              <a:t>VG is 1.5x-14x faster than </a:t>
            </a:r>
            <a:r>
              <a:rPr lang="en-US" b="1" dirty="0" err="1" smtClean="0">
                <a:solidFill>
                  <a:srgbClr val="0000FF"/>
                </a:solidFill>
              </a:rPr>
              <a:t>InkTag</a:t>
            </a:r>
            <a:r>
              <a:rPr lang="en-US" dirty="0" smtClean="0"/>
              <a:t> (a hypervisor-based solution)</a:t>
            </a:r>
          </a:p>
        </p:txBody>
      </p:sp>
    </p:spTree>
    <p:extLst>
      <p:ext uri="{BB962C8B-B14F-4D97-AF65-F5344CB8AC3E}">
        <p14:creationId xmlns:p14="http://schemas.microsoft.com/office/powerpoint/2010/main" val="91239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(1): Security</a:t>
            </a:r>
            <a:endParaRPr lang="en-US" sz="1300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5024" y="1239915"/>
            <a:ext cx="8663552" cy="4070930"/>
          </a:xfrm>
        </p:spPr>
        <p:txBody>
          <a:bodyPr/>
          <a:lstStyle/>
          <a:p>
            <a:r>
              <a:rPr lang="en-US" dirty="0" smtClean="0"/>
              <a:t>Added a malware device driver into the kernel</a:t>
            </a:r>
          </a:p>
          <a:p>
            <a:r>
              <a:rPr lang="en-US" dirty="0" smtClean="0"/>
              <a:t>Prototype attacks</a:t>
            </a:r>
            <a:endParaRPr lang="en-US" dirty="0"/>
          </a:p>
          <a:p>
            <a:pPr marL="500045" lvl="1" indent="-187517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Simple: </a:t>
            </a:r>
            <a:r>
              <a:rPr lang="en-US" dirty="0" smtClean="0"/>
              <a:t>Read </a:t>
            </a:r>
            <a:r>
              <a:rPr lang="en-US" dirty="0"/>
              <a:t>data directly from </a:t>
            </a:r>
            <a:r>
              <a:rPr lang="en-US" dirty="0" err="1">
                <a:latin typeface="American Typewriter" charset="0"/>
                <a:ea typeface="ＭＳ Ｐゴシック" charset="0"/>
                <a:cs typeface="American Typewriter" charset="0"/>
                <a:sym typeface="American Typewriter" charset="0"/>
              </a:rPr>
              <a:t>ssh</a:t>
            </a:r>
            <a:r>
              <a:rPr lang="en-US" dirty="0">
                <a:latin typeface="American Typewriter" charset="0"/>
                <a:ea typeface="ＭＳ Ｐゴシック" charset="0"/>
                <a:cs typeface="American Typewriter" charset="0"/>
                <a:sym typeface="American Typewriter" charset="0"/>
              </a:rPr>
              <a:t>-agent</a:t>
            </a:r>
            <a:r>
              <a:rPr lang="en-US" dirty="0"/>
              <a:t> application memory</a:t>
            </a:r>
          </a:p>
          <a:p>
            <a:pPr marL="500045" lvl="1" indent="-187517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Advanced: </a:t>
            </a:r>
            <a:r>
              <a:rPr lang="en-US" dirty="0" smtClean="0"/>
              <a:t>Call </a:t>
            </a:r>
            <a:r>
              <a:rPr lang="en-US" dirty="0"/>
              <a:t>malicious code in application via </a:t>
            </a:r>
            <a:r>
              <a:rPr lang="en-US" dirty="0" smtClean="0"/>
              <a:t>fake signal </a:t>
            </a:r>
            <a:r>
              <a:rPr lang="en-US" dirty="0"/>
              <a:t>handler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179" name="AutoShape 3"/>
          <p:cNvSpPr>
            <a:spLocks/>
          </p:cNvSpPr>
          <p:nvPr/>
        </p:nvSpPr>
        <p:spPr bwMode="auto">
          <a:xfrm>
            <a:off x="576764" y="3966670"/>
            <a:ext cx="7989356" cy="2073870"/>
          </a:xfrm>
          <a:prstGeom prst="roundRect">
            <a:avLst>
              <a:gd name="adj" fmla="val 11477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Virtual Ghost thwarted both attacks</a:t>
            </a:r>
          </a:p>
          <a:p>
            <a:pPr algn="l">
              <a:spcBef>
                <a:spcPts val="1200"/>
              </a:spcBef>
            </a:pPr>
            <a:r>
              <a:rPr lang="en-US" sz="2400" b="1" i="0" dirty="0" smtClean="0">
                <a:solidFill>
                  <a:srgbClr val="0000FF"/>
                </a:solidFill>
              </a:rPr>
              <a:t>Simple: </a:t>
            </a:r>
            <a:r>
              <a:rPr lang="en-US" sz="2400" b="1" i="0" dirty="0">
                <a:solidFill>
                  <a:srgbClr val="000000"/>
                </a:solidFill>
              </a:rPr>
              <a:t>SFI harmlessly </a:t>
            </a:r>
            <a:r>
              <a:rPr lang="en-US" sz="2400" b="1" i="0" dirty="0" smtClean="0">
                <a:solidFill>
                  <a:srgbClr val="000000"/>
                </a:solidFill>
              </a:rPr>
              <a:t>redirects OS read</a:t>
            </a:r>
          </a:p>
          <a:p>
            <a:pPr algn="l">
              <a:spcBef>
                <a:spcPts val="1200"/>
              </a:spcBef>
            </a:pPr>
            <a:r>
              <a:rPr lang="en-US" sz="2400" b="1" i="0" dirty="0" smtClean="0">
                <a:solidFill>
                  <a:srgbClr val="0000FF"/>
                </a:solidFill>
              </a:rPr>
              <a:t>Advanced: </a:t>
            </a:r>
            <a:r>
              <a:rPr lang="en-US" sz="2400" b="1" i="0" dirty="0" smtClean="0">
                <a:solidFill>
                  <a:srgbClr val="000000"/>
                </a:solidFill>
              </a:rPr>
              <a:t>VG only accepts signal handlers “registered” by the application; rejects fake handler</a:t>
            </a: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8740776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628BF366-B231-344A-8A2A-732E7488C6A8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91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41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Malware Attack</a:t>
            </a:r>
            <a:endParaRPr lang="en-US" sz="13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1638598"/>
            <a:ext cx="8340328" cy="538014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/>
              <a:t>Read data directly</a:t>
            </a:r>
            <a:endParaRPr lang="en-US" sz="1300">
              <a:solidFill>
                <a:srgbClr val="000000"/>
              </a:solidFill>
            </a:endParaRP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648519" y="2745879"/>
            <a:ext cx="2965772" cy="1934394"/>
            <a:chOff x="0" y="0"/>
            <a:chExt cx="4218064" cy="2750971"/>
          </a:xfrm>
        </p:grpSpPr>
        <p:sp>
          <p:nvSpPr>
            <p:cNvPr id="51204" name="Rectangle 4"/>
            <p:cNvSpPr>
              <a:spLocks/>
            </p:cNvSpPr>
            <p:nvPr/>
          </p:nvSpPr>
          <p:spPr bwMode="auto">
            <a:xfrm>
              <a:off x="0" y="0"/>
              <a:ext cx="4218064" cy="1371600"/>
            </a:xfrm>
            <a:prstGeom prst="rect">
              <a:avLst/>
            </a:prstGeom>
            <a:solidFill>
              <a:srgbClr val="FFD479"/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sz="2500"/>
                <a:t>Kernel</a:t>
              </a:r>
              <a:endParaRPr lang="en-US" sz="1300"/>
            </a:p>
          </p:txBody>
        </p:sp>
        <p:sp>
          <p:nvSpPr>
            <p:cNvPr id="51205" name="Rectangle 5"/>
            <p:cNvSpPr>
              <a:spLocks/>
            </p:cNvSpPr>
            <p:nvPr/>
          </p:nvSpPr>
          <p:spPr bwMode="auto">
            <a:xfrm>
              <a:off x="0" y="1379370"/>
              <a:ext cx="4218064" cy="1371601"/>
            </a:xfrm>
            <a:prstGeom prst="rect">
              <a:avLst/>
            </a:prstGeom>
            <a:solidFill>
              <a:srgbClr val="FF7E79"/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sz="2500"/>
                <a:t>Malware Driver</a:t>
              </a:r>
              <a:endParaRPr lang="en-US" sz="1300"/>
            </a:p>
          </p:txBody>
        </p:sp>
      </p:grpSp>
      <p:grpSp>
        <p:nvGrpSpPr>
          <p:cNvPr id="51206" name="Group 6"/>
          <p:cNvGrpSpPr>
            <a:grpSpLocks/>
          </p:cNvGrpSpPr>
          <p:nvPr/>
        </p:nvGrpSpPr>
        <p:grpSpPr bwMode="auto">
          <a:xfrm>
            <a:off x="5723930" y="2745879"/>
            <a:ext cx="2965773" cy="1934394"/>
            <a:chOff x="0" y="0"/>
            <a:chExt cx="4218064" cy="2750971"/>
          </a:xfrm>
        </p:grpSpPr>
        <p:sp>
          <p:nvSpPr>
            <p:cNvPr id="51207" name="Rectangle 7"/>
            <p:cNvSpPr>
              <a:spLocks/>
            </p:cNvSpPr>
            <p:nvPr/>
          </p:nvSpPr>
          <p:spPr bwMode="auto">
            <a:xfrm>
              <a:off x="0" y="0"/>
              <a:ext cx="4218064" cy="1371600"/>
            </a:xfrm>
            <a:prstGeom prst="rect">
              <a:avLst/>
            </a:prstGeom>
            <a:solidFill>
              <a:srgbClr val="FFD479"/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sz="2500"/>
                <a:t>ssh-agent</a:t>
              </a:r>
            </a:p>
            <a:p>
              <a:r>
                <a:rPr lang="en-US" sz="2500"/>
                <a:t>Traditional Memory</a:t>
              </a:r>
              <a:endParaRPr lang="en-US" sz="1300"/>
            </a:p>
          </p:txBody>
        </p:sp>
        <p:sp>
          <p:nvSpPr>
            <p:cNvPr id="51208" name="Rectangle 8"/>
            <p:cNvSpPr>
              <a:spLocks/>
            </p:cNvSpPr>
            <p:nvPr/>
          </p:nvSpPr>
          <p:spPr bwMode="auto">
            <a:xfrm>
              <a:off x="0" y="1379370"/>
              <a:ext cx="4218064" cy="1371601"/>
            </a:xfrm>
            <a:prstGeom prst="rect">
              <a:avLst/>
            </a:prstGeom>
            <a:solidFill>
              <a:srgbClr val="FFD479"/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sz="2500"/>
                <a:t>ssh-agent</a:t>
              </a:r>
            </a:p>
            <a:p>
              <a:r>
                <a:rPr lang="en-US" sz="2500"/>
                <a:t>Ghost Memory</a:t>
              </a:r>
              <a:endParaRPr lang="en-US" sz="1300"/>
            </a:p>
          </p:txBody>
        </p:sp>
      </p:grpSp>
      <p:sp>
        <p:nvSpPr>
          <p:cNvPr id="51209" name="Rectangle 9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46E92867-E033-454E-880C-25D8B2244BA4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92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1210" name="AutoShape 10"/>
          <p:cNvSpPr>
            <a:spLocks/>
          </p:cNvSpPr>
          <p:nvPr/>
        </p:nvSpPr>
        <p:spPr bwMode="auto">
          <a:xfrm>
            <a:off x="2131963" y="4688086"/>
            <a:ext cx="5074295" cy="7054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63500" cap="flat" cmpd="sng">
            <a:solidFill>
              <a:srgbClr val="000000"/>
            </a:solidFill>
            <a:prstDash val="sysDot"/>
            <a:miter lim="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1211" name="Rectangle 11"/>
          <p:cNvSpPr>
            <a:spLocks/>
          </p:cNvSpPr>
          <p:nvPr/>
        </p:nvSpPr>
        <p:spPr bwMode="auto">
          <a:xfrm>
            <a:off x="4318733" y="4973449"/>
            <a:ext cx="505417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5300" b="1">
                <a:solidFill>
                  <a:srgbClr val="FF0000"/>
                </a:solidFill>
              </a:rPr>
              <a:t>X</a:t>
            </a:r>
            <a:endParaRPr lang="en-US" sz="1300"/>
          </a:p>
        </p:txBody>
      </p: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2846339" y="5903399"/>
            <a:ext cx="3325658" cy="425758"/>
            <a:chOff x="0" y="-28921"/>
            <a:chExt cx="4728318" cy="605592"/>
          </a:xfrm>
        </p:grpSpPr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0" y="273874"/>
              <a:ext cx="1495264" cy="1"/>
            </a:xfrm>
            <a:prstGeom prst="line">
              <a:avLst/>
            </a:prstGeom>
            <a:noFill/>
            <a:ln w="63500" cap="flat" cmpd="sng">
              <a:solidFill>
                <a:srgbClr val="000000"/>
              </a:solidFill>
              <a:prstDash val="sys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500"/>
            </a:p>
          </p:txBody>
        </p:sp>
        <p:sp>
          <p:nvSpPr>
            <p:cNvPr id="51214" name="Rectangle 14"/>
            <p:cNvSpPr>
              <a:spLocks/>
            </p:cNvSpPr>
            <p:nvPr/>
          </p:nvSpPr>
          <p:spPr bwMode="auto">
            <a:xfrm>
              <a:off x="1698433" y="-28921"/>
              <a:ext cx="3029885" cy="605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sz="2100" u="sng"/>
                <a:t>Malicious Data Flow</a:t>
              </a:r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4201023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Malware Attack</a:t>
            </a:r>
            <a:endParaRPr lang="en-US" sz="13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1638598"/>
            <a:ext cx="8340328" cy="1835051"/>
          </a:xfrm>
        </p:spPr>
        <p:txBody>
          <a:bodyPr/>
          <a:lstStyle/>
          <a:p>
            <a:pPr marL="125011" indent="-125011" algn="ctr">
              <a:lnSpc>
                <a:spcPct val="50000"/>
              </a:lnSpc>
              <a:buNone/>
            </a:pPr>
            <a:r>
              <a:rPr lang="en-US" u="sng"/>
              <a:t>Trick Application into Putting Data into the Clear</a:t>
            </a:r>
          </a:p>
          <a:p>
            <a:pPr marL="125011" indent="-125011">
              <a:lnSpc>
                <a:spcPct val="50000"/>
              </a:lnSpc>
            </a:pPr>
            <a:r>
              <a:rPr lang="en-US"/>
              <a:t>Install signal handler to malicious code in application</a:t>
            </a:r>
          </a:p>
          <a:p>
            <a:pPr marL="125011" indent="-125011">
              <a:lnSpc>
                <a:spcPct val="50000"/>
              </a:lnSpc>
            </a:pPr>
            <a:r>
              <a:rPr lang="en-US"/>
              <a:t>Malicious code copies data to traditional memory</a:t>
            </a:r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541363" y="4325318"/>
            <a:ext cx="2965772" cy="964406"/>
          </a:xfrm>
          <a:prstGeom prst="rect">
            <a:avLst/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/>
              <a:t>Kernel</a:t>
            </a:r>
            <a:endParaRPr lang="en-US" sz="1300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541363" y="5295305"/>
            <a:ext cx="2965772" cy="964406"/>
          </a:xfrm>
          <a:prstGeom prst="rect">
            <a:avLst/>
          </a:prstGeom>
          <a:solidFill>
            <a:srgbClr val="FF7E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/>
              <a:t>Malware Driver</a:t>
            </a:r>
            <a:endParaRPr lang="en-US" sz="1300"/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4905748" y="4325318"/>
            <a:ext cx="2966889" cy="964406"/>
          </a:xfrm>
          <a:prstGeom prst="rect">
            <a:avLst/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/>
              <a:t>ssh-agent</a:t>
            </a:r>
          </a:p>
          <a:p>
            <a:r>
              <a:rPr lang="en-US" sz="2500"/>
              <a:t>Traditional Memory</a:t>
            </a:r>
            <a:endParaRPr lang="en-US" sz="1300"/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4905748" y="5295305"/>
            <a:ext cx="2966889" cy="964406"/>
          </a:xfrm>
          <a:prstGeom prst="rect">
            <a:avLst/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/>
              <a:t>ssh-agent</a:t>
            </a:r>
          </a:p>
          <a:p>
            <a:r>
              <a:rPr lang="en-US" sz="2500"/>
              <a:t>Ghost Memory</a:t>
            </a:r>
            <a:endParaRPr lang="en-US" sz="1300"/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ED829150-5FD1-9B4F-BC58-5AF88C59CA35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93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4905748" y="3367609"/>
            <a:ext cx="2966889" cy="964406"/>
          </a:xfrm>
          <a:prstGeom prst="rect">
            <a:avLst/>
          </a:prstGeom>
          <a:solidFill>
            <a:srgbClr val="FF7E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500"/>
              <a:t>memcpy (g, t);</a:t>
            </a:r>
          </a:p>
          <a:p>
            <a:pPr algn="l"/>
            <a:r>
              <a:rPr lang="en-US" sz="2500"/>
              <a:t>write(fd, t, 10);</a:t>
            </a:r>
            <a:endParaRPr lang="en-US" sz="1300"/>
          </a:p>
        </p:txBody>
      </p:sp>
      <p:cxnSp>
        <p:nvCxnSpPr>
          <p:cNvPr id="52233" name="AutoShape 9"/>
          <p:cNvCxnSpPr>
            <a:cxnSpLocks noChangeShapeType="1"/>
            <a:stCxn id="52229" idx="0"/>
            <a:endCxn id="52230" idx="0"/>
          </p:cNvCxnSpPr>
          <p:nvPr/>
        </p:nvCxnSpPr>
        <p:spPr bwMode="auto">
          <a:xfrm>
            <a:off x="6393656" y="4804172"/>
            <a:ext cx="8930" cy="973336"/>
          </a:xfrm>
          <a:prstGeom prst="bentConnector4">
            <a:avLst>
              <a:gd name="adj1" fmla="val 23900000"/>
              <a:gd name="adj2" fmla="val 195412"/>
            </a:avLst>
          </a:prstGeom>
          <a:noFill/>
          <a:ln w="63500" cap="flat" cmpd="sng">
            <a:solidFill>
              <a:srgbClr val="000000"/>
            </a:solidFill>
            <a:prstDash val="sysDot"/>
            <a:miter lim="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2234" name="AutoShape 10"/>
          <p:cNvCxnSpPr>
            <a:cxnSpLocks noChangeShapeType="1"/>
            <a:stCxn id="52227" idx="0"/>
            <a:endCxn id="52229" idx="0"/>
          </p:cNvCxnSpPr>
          <p:nvPr/>
        </p:nvCxnSpPr>
        <p:spPr bwMode="auto">
          <a:xfrm>
            <a:off x="2027039" y="4804172"/>
            <a:ext cx="4366617" cy="8930"/>
          </a:xfrm>
          <a:prstGeom prst="bentConnector2">
            <a:avLst/>
          </a:prstGeom>
          <a:noFill/>
          <a:ln w="63500" cap="flat" cmpd="sng">
            <a:solidFill>
              <a:srgbClr val="000000"/>
            </a:solidFill>
            <a:prstDash val="sysDot"/>
            <a:miter lim="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52235" name="Group 11"/>
          <p:cNvGrpSpPr>
            <a:grpSpLocks/>
          </p:cNvGrpSpPr>
          <p:nvPr/>
        </p:nvGrpSpPr>
        <p:grpSpPr bwMode="auto">
          <a:xfrm>
            <a:off x="280171" y="3523638"/>
            <a:ext cx="3363787" cy="425758"/>
            <a:chOff x="0" y="-28921"/>
            <a:chExt cx="4783244" cy="605592"/>
          </a:xfrm>
        </p:grpSpPr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>
              <a:off x="0" y="267526"/>
              <a:ext cx="1495264" cy="1"/>
            </a:xfrm>
            <a:prstGeom prst="line">
              <a:avLst/>
            </a:prstGeom>
            <a:noFill/>
            <a:ln w="63500" cap="flat" cmpd="sng">
              <a:solidFill>
                <a:srgbClr val="000000"/>
              </a:solidFill>
              <a:prstDash val="sys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500"/>
            </a:p>
          </p:txBody>
        </p:sp>
        <p:sp>
          <p:nvSpPr>
            <p:cNvPr id="52237" name="Rectangle 13"/>
            <p:cNvSpPr>
              <a:spLocks/>
            </p:cNvSpPr>
            <p:nvPr/>
          </p:nvSpPr>
          <p:spPr bwMode="auto">
            <a:xfrm>
              <a:off x="1752906" y="-28921"/>
              <a:ext cx="3030338" cy="605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sz="2100" u="sng"/>
                <a:t>Malicious Data Flow</a:t>
              </a:r>
              <a:endParaRPr lang="en-US" sz="1300"/>
            </a:p>
          </p:txBody>
        </p:sp>
      </p:grpSp>
      <p:sp>
        <p:nvSpPr>
          <p:cNvPr id="52238" name="Rectangle 14"/>
          <p:cNvSpPr>
            <a:spLocks/>
          </p:cNvSpPr>
          <p:nvPr/>
        </p:nvSpPr>
        <p:spPr bwMode="auto">
          <a:xfrm>
            <a:off x="6046841" y="3295813"/>
            <a:ext cx="68470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200" b="1">
                <a:solidFill>
                  <a:srgbClr val="FF0000"/>
                </a:solidFill>
              </a:rPr>
              <a:t>X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14258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LMBench Execution Time Normalized to Native</a:t>
            </a:r>
            <a:endParaRPr lang="en-US" sz="130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5806530"/>
            <a:ext cx="8340328" cy="444252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en-US" sz="18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2">
                    <a:lumMod val="50000"/>
                  </a:schemeClr>
                </a:solidFill>
              </a:rPr>
              <a:t>InkTag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: Secure Applications on an Untrusted Operating System, ASPLOS 2013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12341" y="1598414"/>
          <a:ext cx="8118202" cy="366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1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41" y="1598414"/>
                        <a:ext cx="8118202" cy="366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bevel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AA29BD5D-FA54-B346-B000-6BC2E1A9A022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94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5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Performance for thttpd</a:t>
            </a:r>
            <a:endParaRPr lang="en-US" sz="13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5268515"/>
            <a:ext cx="8340328" cy="982266"/>
          </a:xfrm>
        </p:spPr>
        <p:txBody>
          <a:bodyPr/>
          <a:lstStyle/>
          <a:p>
            <a:pPr>
              <a:lnSpc>
                <a:spcPct val="20000"/>
              </a:lnSpc>
            </a:pPr>
            <a:r>
              <a:rPr lang="en-US"/>
              <a:t>ApacheBench: 100 clients, 100,00 requests</a:t>
            </a:r>
          </a:p>
          <a:p>
            <a:pPr>
              <a:lnSpc>
                <a:spcPct val="20000"/>
              </a:lnSpc>
            </a:pPr>
            <a:r>
              <a:rPr lang="en-US"/>
              <a:t>Performance overhead negligible</a:t>
            </a:r>
            <a:endParaRPr lang="en-US" sz="1300">
              <a:solidFill>
                <a:srgbClr val="000000"/>
              </a:solidFill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536898" y="1649760"/>
          <a:ext cx="8069089" cy="335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5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8" y="1649760"/>
                        <a:ext cx="8069089" cy="3356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bevel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08F8607C-9D47-0F43-8A85-7BBE20B62359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95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59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Unmodified SSH Server Performance</a:t>
            </a:r>
            <a:endParaRPr lang="en-US" sz="130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5541275"/>
            <a:ext cx="8340328" cy="870645"/>
          </a:xfrm>
        </p:spPr>
        <p:txBody>
          <a:bodyPr/>
          <a:lstStyle/>
          <a:p>
            <a:pPr>
              <a:lnSpc>
                <a:spcPct val="10000"/>
              </a:lnSpc>
            </a:pPr>
            <a:r>
              <a:rPr lang="en-US"/>
              <a:t>23% reduction of bandwidth on average</a:t>
            </a:r>
          </a:p>
          <a:p>
            <a:pPr>
              <a:lnSpc>
                <a:spcPct val="10000"/>
              </a:lnSpc>
            </a:pPr>
            <a:r>
              <a:rPr lang="en-US"/>
              <a:t>45% reduction in worst case</a:t>
            </a:r>
            <a:endParaRPr lang="en-US" sz="1300">
              <a:solidFill>
                <a:srgbClr val="000000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06339"/>
              </p:ext>
            </p:extLst>
          </p:nvPr>
        </p:nvGraphicFramePr>
        <p:xfrm>
          <a:off x="732805" y="1405930"/>
          <a:ext cx="7677274" cy="5452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300" name="Rectangle 4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C8E93229-D202-FA4C-AD85-5CE7FCA467D3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96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64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Ghosting SSH Client Performance</a:t>
            </a:r>
            <a:endParaRPr lang="en-US" sz="130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5844480"/>
            <a:ext cx="8340328" cy="406301"/>
          </a:xfrm>
        </p:spPr>
        <p:txBody>
          <a:bodyPr/>
          <a:lstStyle/>
          <a:p>
            <a:r>
              <a:rPr lang="en-US"/>
              <a:t>5% reduction in worst case</a:t>
            </a:r>
            <a:endParaRPr lang="en-US" sz="1300">
              <a:solidFill>
                <a:srgbClr val="000000"/>
              </a:solidFill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455414" y="1553766"/>
          <a:ext cx="8233172" cy="427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9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14" y="1553766"/>
                        <a:ext cx="8233172" cy="427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bevel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/>
          <p:cNvSpPr>
            <a:spLocks/>
          </p:cNvSpPr>
          <p:nvPr/>
        </p:nvSpPr>
        <p:spPr bwMode="auto">
          <a:xfrm>
            <a:off x="8740777" y="6465094"/>
            <a:ext cx="104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fld id="{90071AE0-F3D9-5949-ADE6-A5759DDCE633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algn="r"/>
              <a:t>97</a:t>
            </a:fld>
            <a:endParaRPr lang="en-US" sz="1300">
              <a:latin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36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 for OS Security: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VISC is key to the novel capabilities of SVA</a:t>
            </a:r>
          </a:p>
          <a:p>
            <a:pPr lvl="1"/>
            <a:r>
              <a:rPr lang="en-US" dirty="0" smtClean="0"/>
              <a:t>Virtual ISA enables range of compiler techniques for kernel code</a:t>
            </a:r>
          </a:p>
          <a:p>
            <a:r>
              <a:rPr lang="en-US" dirty="0" smtClean="0"/>
              <a:t>SVA-OS API has two benefits: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Higher level of abstraction for primitive hardware interactions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Monitoring library for mediating low-level OS behaviors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33595" y="5502870"/>
            <a:ext cx="1375080" cy="314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smtClean="0">
                <a:solidFill>
                  <a:srgbClr val="669900"/>
                </a:solidFill>
              </a:rPr>
              <a:t>SVA-OS lib</a:t>
            </a:r>
            <a:endParaRPr lang="en-US" b="1" i="1" dirty="0">
              <a:solidFill>
                <a:srgbClr val="6699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4940" y="4811580"/>
            <a:ext cx="3340085" cy="69129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dirty="0" smtClean="0">
                <a:solidFill>
                  <a:srgbClr val="0000FF"/>
                </a:solidFill>
              </a:rPr>
              <a:t>OS services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5495" y="5234035"/>
            <a:ext cx="2151118" cy="26883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 smtClean="0">
                <a:solidFill>
                  <a:srgbClr val="0000FF"/>
                </a:solidFill>
              </a:rPr>
              <a:t>OS kernel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2000" y="5823983"/>
            <a:ext cx="5154613" cy="562202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</a:rPr>
              <a:t>Processor</a:t>
            </a:r>
            <a:endParaRPr lang="en-US" i="1">
              <a:latin typeface="Arial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765175" y="5827158"/>
            <a:ext cx="5151438" cy="15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62000" y="4120290"/>
            <a:ext cx="5154613" cy="22658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8288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Applications, libraries, </a:t>
            </a:r>
            <a:r>
              <a:rPr lang="en-US" dirty="0" smtClean="0">
                <a:solidFill>
                  <a:schemeClr val="tx1"/>
                </a:solidFill>
              </a:rPr>
              <a:t>languages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184900" y="5105995"/>
            <a:ext cx="254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Virtual instruction set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235700" y="5881133"/>
            <a:ext cx="254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Arial" charset="0"/>
              </a:rPr>
              <a:t>Native instruction set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5538788" y="5340945"/>
            <a:ext cx="771525" cy="1619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414963" y="5817633"/>
            <a:ext cx="895350" cy="2381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66965" y="5502870"/>
            <a:ext cx="1766325" cy="314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smtClean="0">
                <a:solidFill>
                  <a:srgbClr val="669900"/>
                </a:solidFill>
              </a:rPr>
              <a:t>Instrument</a:t>
            </a:r>
            <a:r>
              <a:rPr lang="en-US" b="1" dirty="0" smtClean="0">
                <a:solidFill>
                  <a:srgbClr val="669900"/>
                </a:solidFill>
              </a:rPr>
              <a:t>atio</a:t>
            </a:r>
            <a:r>
              <a:rPr lang="en-US" b="1" i="1" dirty="0" smtClean="0">
                <a:solidFill>
                  <a:srgbClr val="669900"/>
                </a:solidFill>
              </a:rPr>
              <a:t>n</a:t>
            </a:r>
            <a:endParaRPr lang="en-US" b="1" i="1" dirty="0">
              <a:solidFill>
                <a:srgbClr val="669900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45980" y="5502870"/>
            <a:ext cx="1420985" cy="314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smtClean="0">
                <a:solidFill>
                  <a:srgbClr val="669900"/>
                </a:solidFill>
              </a:rPr>
              <a:t>Code gen</a:t>
            </a:r>
            <a:endParaRPr lang="en-US" b="1" i="1" dirty="0">
              <a:solidFill>
                <a:srgbClr val="669900"/>
              </a:solidFill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1345980" y="5502869"/>
            <a:ext cx="4570633" cy="17463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>
            <a:ln>
              <a:noFill/>
            </a:ln>
            <a:solidFill>
              <a:srgbClr val="CC3300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>
            <a:ln>
              <a:noFill/>
            </a:ln>
            <a:solidFill>
              <a:srgbClr val="CC3300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55987</TotalTime>
  <Words>5016</Words>
  <Application>Microsoft Macintosh PowerPoint</Application>
  <PresentationFormat>On-screen Show (4:3)</PresentationFormat>
  <Paragraphs>1314</Paragraphs>
  <Slides>98</Slides>
  <Notes>36</Notes>
  <HiddenSlides>23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9" baseType="lpstr">
      <vt:lpstr>American Typewriter</vt:lpstr>
      <vt:lpstr>Arial Narrow</vt:lpstr>
      <vt:lpstr>Avenir Roman</vt:lpstr>
      <vt:lpstr>Century Gothic</vt:lpstr>
      <vt:lpstr>Courier</vt:lpstr>
      <vt:lpstr>Courier New</vt:lpstr>
      <vt:lpstr>Helvetica</vt:lpstr>
      <vt:lpstr>Helvetica Neue</vt:lpstr>
      <vt:lpstr>Lucida Grande</vt:lpstr>
      <vt:lpstr>ＭＳ Ｐゴシック</vt:lpstr>
      <vt:lpstr>Times</vt:lpstr>
      <vt:lpstr>Times New Roman</vt:lpstr>
      <vt:lpstr>Wingdings</vt:lpstr>
      <vt:lpstr>Zapf Dingbats</vt:lpstr>
      <vt:lpstr>Arial</vt:lpstr>
      <vt:lpstr>Blank Presentation</vt:lpstr>
      <vt:lpstr>1_Blank Presentation</vt:lpstr>
      <vt:lpstr>2_Blank Presentation</vt:lpstr>
      <vt:lpstr>4_Blank Presentation</vt:lpstr>
      <vt:lpstr>5_Blank Presentation</vt:lpstr>
      <vt:lpstr>Chart</vt:lpstr>
      <vt:lpstr>PowerPoint Presentation</vt:lpstr>
      <vt:lpstr>Compilation Model for Static Languages</vt:lpstr>
      <vt:lpstr>Virtual Instruction Set Computing</vt:lpstr>
      <vt:lpstr>Virtual Instruction Set Computing</vt:lpstr>
      <vt:lpstr>Popular VISC Systems</vt:lpstr>
      <vt:lpstr>Historical VISC Systems: IBM Mid-range Line</vt:lpstr>
      <vt:lpstr>Historical VISC Systems: Transmeta</vt:lpstr>
      <vt:lpstr>Historical VISC Systems: Summary</vt:lpstr>
      <vt:lpstr>Popular VISC Systems: Managed Run-times</vt:lpstr>
      <vt:lpstr>Popular VISC Systems: GPU Compute</vt:lpstr>
      <vt:lpstr>Popular Non-VISC Systems</vt:lpstr>
      <vt:lpstr>But the World is Changing</vt:lpstr>
      <vt:lpstr>Problem: Modern Hardware Architectures</vt:lpstr>
      <vt:lpstr>Problem: Modern Software Architectures</vt:lpstr>
      <vt:lpstr>Problem: Modern Security Challenges</vt:lpstr>
      <vt:lpstr>Proposal</vt:lpstr>
      <vt:lpstr>Outline</vt:lpstr>
      <vt:lpstr>Outline</vt:lpstr>
      <vt:lpstr>LLVM Virtual Instruction Set and IR</vt:lpstr>
      <vt:lpstr>The LLVM Compiler Infrastructure</vt:lpstr>
      <vt:lpstr>Production Uses of LLVM</vt:lpstr>
      <vt:lpstr>Outline</vt:lpstr>
      <vt:lpstr>Outline</vt:lpstr>
      <vt:lpstr>ALLVM Overview</vt:lpstr>
      <vt:lpstr>ALLVM Toolchain</vt:lpstr>
      <vt:lpstr>ALLVM: Statement of Principles</vt:lpstr>
      <vt:lpstr>.allexe: ALLVM File Format</vt:lpstr>
      <vt:lpstr>The ALLVM Toolchain</vt:lpstr>
      <vt:lpstr>Making ALLVM Usable: Key Issues</vt:lpstr>
      <vt:lpstr>“libnone”: Defining the system platform</vt:lpstr>
      <vt:lpstr>ALLVM: Core System Status</vt:lpstr>
      <vt:lpstr>ALLVM Core: Near-Future Plans</vt:lpstr>
      <vt:lpstr>ALLVM: Research Goals</vt:lpstr>
      <vt:lpstr>Binary-to-LLVM</vt:lpstr>
      <vt:lpstr>Binary-to-LLVM</vt:lpstr>
      <vt:lpstr>Current Status</vt:lpstr>
      <vt:lpstr>Stack Deconstruction</vt:lpstr>
      <vt:lpstr>Ongoing Work</vt:lpstr>
      <vt:lpstr>VISC: Research Goals</vt:lpstr>
      <vt:lpstr>What About Machine Code Analysis?</vt:lpstr>
      <vt:lpstr>PowerPoint Presentation</vt:lpstr>
      <vt:lpstr>Google Portable Native Client (PNaCl)</vt:lpstr>
      <vt:lpstr>Secure Virtual Architecture: OS on VISC</vt:lpstr>
      <vt:lpstr>SVA-OS API</vt:lpstr>
      <vt:lpstr>Porting an OS to SVA</vt:lpstr>
      <vt:lpstr>Porting Linux 2.4.22</vt:lpstr>
      <vt:lpstr>What is SVA Good For?</vt:lpstr>
      <vt:lpstr>SVA-M: Memory Safety with SVA</vt:lpstr>
      <vt:lpstr>KCoFI: Control-Flow Integrity with SVA</vt:lpstr>
      <vt:lpstr>Virtual Ghost = Secure Computation Using SVA</vt:lpstr>
      <vt:lpstr>Virtual Ghost</vt:lpstr>
      <vt:lpstr>Compiler Techniques Used For Security</vt:lpstr>
      <vt:lpstr>VISC for Security: Summary</vt:lpstr>
      <vt:lpstr>Ongoing Research On allvm</vt:lpstr>
      <vt:lpstr>PowerPoint Presentation</vt:lpstr>
      <vt:lpstr>Analyzing Distributed Applications</vt:lpstr>
      <vt:lpstr>OPTIC Overview</vt:lpstr>
      <vt:lpstr>Example Optimizations w/OPTIC</vt:lpstr>
      <vt:lpstr>Status</vt:lpstr>
      <vt:lpstr>PowerPoint Presentation</vt:lpstr>
      <vt:lpstr>Why vectorize dynamically?</vt:lpstr>
      <vt:lpstr>Example Run-time Opportunities</vt:lpstr>
      <vt:lpstr>Hot path extraction</vt:lpstr>
      <vt:lpstr>Current status</vt:lpstr>
      <vt:lpstr>PowerPoint Presentation</vt:lpstr>
      <vt:lpstr>Verified Back-end</vt:lpstr>
      <vt:lpstr>Undefined Behaviors and Security</vt:lpstr>
      <vt:lpstr>Proposed Solution: Translation Validation</vt:lpstr>
      <vt:lpstr>State of the Art</vt:lpstr>
      <vt:lpstr>Google NaCl/x86 Issue 245 (1/13/2010)</vt:lpstr>
      <vt:lpstr>Linux Kernel 2.6.30 exploit (7/13/2009)</vt:lpstr>
      <vt:lpstr>Our Approach</vt:lpstr>
      <vt:lpstr>Our Approach</vt:lpstr>
      <vt:lpstr>Open Research Problems</vt:lpstr>
      <vt:lpstr>Current Status and Future Goals</vt:lpstr>
      <vt:lpstr>Summary</vt:lpstr>
      <vt:lpstr>PowerPoint Presentation</vt:lpstr>
      <vt:lpstr>Example: Hardware/Software Interaction Error</vt:lpstr>
      <vt:lpstr>Example: State Manipulation Error</vt:lpstr>
      <vt:lpstr>Low-level Memory Safety in SVA-M</vt:lpstr>
      <vt:lpstr>SVA-M and KCoFI: Web Server Performance</vt:lpstr>
      <vt:lpstr>Application Cannot Protect Itself from OS</vt:lpstr>
      <vt:lpstr>But Perhaps That’s Not a Good Idea…</vt:lpstr>
      <vt:lpstr>Virtual Ghost = Secure Computation Using SVA</vt:lpstr>
      <vt:lpstr>Securing Ghost Memory</vt:lpstr>
      <vt:lpstr>Secure Application Control Flow</vt:lpstr>
      <vt:lpstr>Secure Application Control Flow: Initial State</vt:lpstr>
      <vt:lpstr>Secure Appl Control Flow: Signal Handlers</vt:lpstr>
      <vt:lpstr>Implementation</vt:lpstr>
      <vt:lpstr>Summary of Experiments</vt:lpstr>
      <vt:lpstr>Experiments (1): Security</vt:lpstr>
      <vt:lpstr>Kernel Malware Attack</vt:lpstr>
      <vt:lpstr>Kernel Malware Attack</vt:lpstr>
      <vt:lpstr>LMBench Execution Time Normalized to Native</vt:lpstr>
      <vt:lpstr>Web Server Performance for thttpd</vt:lpstr>
      <vt:lpstr>Unmodified SSH Server Performance</vt:lpstr>
      <vt:lpstr>Ghosting SSH Client Performance</vt:lpstr>
      <vt:lpstr>VISC for OS Security: Summary</vt:lpstr>
    </vt:vector>
  </TitlesOfParts>
  <Company>University of Illinois at Urbana-Champaign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 for LLVM Group</dc:title>
  <dc:subject>LLVM, Pool Allocation, SAFECode, VISC</dc:subject>
  <dc:creator>Vikram S. Adve</dc:creator>
  <cp:lastModifiedBy>Dasgupta, Sandeep</cp:lastModifiedBy>
  <cp:revision>9678</cp:revision>
  <cp:lastPrinted>2016-09-11T00:38:35Z</cp:lastPrinted>
  <dcterms:created xsi:type="dcterms:W3CDTF">2013-03-14T02:12:35Z</dcterms:created>
  <dcterms:modified xsi:type="dcterms:W3CDTF">2016-09-12T12:34:42Z</dcterms:modified>
</cp:coreProperties>
</file>