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tags/tag6.xml" ContentType="application/vnd.openxmlformats-officedocument.presentationml.tags+xml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8.xml" ContentType="application/vnd.openxmlformats-officedocument.presentationml.tags+xml"/>
  <Override PartName="/ppt/notesSlides/notesSlide19.xml" ContentType="application/vnd.openxmlformats-officedocument.presentationml.notesSlide+xml"/>
  <Override PartName="/ppt/tags/tag9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61" r:id="rId2"/>
    <p:sldMasterId id="2147483674" r:id="rId3"/>
    <p:sldMasterId id="2147483700" r:id="rId4"/>
    <p:sldMasterId id="2147483713" r:id="rId5"/>
  </p:sldMasterIdLst>
  <p:notesMasterIdLst>
    <p:notesMasterId r:id="rId112"/>
  </p:notesMasterIdLst>
  <p:handoutMasterIdLst>
    <p:handoutMasterId r:id="rId113"/>
  </p:handoutMasterIdLst>
  <p:sldIdLst>
    <p:sldId id="371" r:id="rId6"/>
    <p:sldId id="335" r:id="rId7"/>
    <p:sldId id="268" r:id="rId8"/>
    <p:sldId id="469" r:id="rId9"/>
    <p:sldId id="373" r:id="rId10"/>
    <p:sldId id="271" r:id="rId11"/>
    <p:sldId id="273" r:id="rId12"/>
    <p:sldId id="278" r:id="rId13"/>
    <p:sldId id="272" r:id="rId14"/>
    <p:sldId id="274" r:id="rId15"/>
    <p:sldId id="265" r:id="rId16"/>
    <p:sldId id="572" r:id="rId17"/>
    <p:sldId id="374" r:id="rId18"/>
    <p:sldId id="461" r:id="rId19"/>
    <p:sldId id="460" r:id="rId20"/>
    <p:sldId id="462" r:id="rId21"/>
    <p:sldId id="328" r:id="rId22"/>
    <p:sldId id="527" r:id="rId23"/>
    <p:sldId id="573" r:id="rId24"/>
    <p:sldId id="535" r:id="rId25"/>
    <p:sldId id="287" r:id="rId26"/>
    <p:sldId id="540" r:id="rId27"/>
    <p:sldId id="554" r:id="rId28"/>
    <p:sldId id="263" r:id="rId29"/>
    <p:sldId id="533" r:id="rId30"/>
    <p:sldId id="516" r:id="rId31"/>
    <p:sldId id="517" r:id="rId32"/>
    <p:sldId id="518" r:id="rId33"/>
    <p:sldId id="520" r:id="rId34"/>
    <p:sldId id="519" r:id="rId35"/>
    <p:sldId id="508" r:id="rId36"/>
    <p:sldId id="510" r:id="rId37"/>
    <p:sldId id="521" r:id="rId38"/>
    <p:sldId id="522" r:id="rId39"/>
    <p:sldId id="541" r:id="rId40"/>
    <p:sldId id="523" r:id="rId41"/>
    <p:sldId id="333" r:id="rId42"/>
    <p:sldId id="543" r:id="rId43"/>
    <p:sldId id="542" r:id="rId44"/>
    <p:sldId id="546" r:id="rId45"/>
    <p:sldId id="544" r:id="rId46"/>
    <p:sldId id="552" r:id="rId47"/>
    <p:sldId id="548" r:id="rId48"/>
    <p:sldId id="551" r:id="rId49"/>
    <p:sldId id="549" r:id="rId50"/>
    <p:sldId id="550" r:id="rId51"/>
    <p:sldId id="555" r:id="rId52"/>
    <p:sldId id="553" r:id="rId53"/>
    <p:sldId id="567" r:id="rId54"/>
    <p:sldId id="563" r:id="rId55"/>
    <p:sldId id="564" r:id="rId56"/>
    <p:sldId id="565" r:id="rId57"/>
    <p:sldId id="566" r:id="rId58"/>
    <p:sldId id="576" r:id="rId59"/>
    <p:sldId id="574" r:id="rId60"/>
    <p:sldId id="575" r:id="rId61"/>
    <p:sldId id="481" r:id="rId62"/>
    <p:sldId id="490" r:id="rId63"/>
    <p:sldId id="494" r:id="rId64"/>
    <p:sldId id="491" r:id="rId65"/>
    <p:sldId id="569" r:id="rId66"/>
    <p:sldId id="568" r:id="rId67"/>
    <p:sldId id="556" r:id="rId68"/>
    <p:sldId id="557" r:id="rId69"/>
    <p:sldId id="558" r:id="rId70"/>
    <p:sldId id="560" r:id="rId71"/>
    <p:sldId id="561" r:id="rId72"/>
    <p:sldId id="570" r:id="rId73"/>
    <p:sldId id="525" r:id="rId74"/>
    <p:sldId id="529" r:id="rId75"/>
    <p:sldId id="530" r:id="rId76"/>
    <p:sldId id="531" r:id="rId77"/>
    <p:sldId id="532" r:id="rId78"/>
    <p:sldId id="571" r:id="rId79"/>
    <p:sldId id="473" r:id="rId80"/>
    <p:sldId id="370" r:id="rId81"/>
    <p:sldId id="480" r:id="rId82"/>
    <p:sldId id="476" r:id="rId83"/>
    <p:sldId id="477" r:id="rId84"/>
    <p:sldId id="478" r:id="rId85"/>
    <p:sldId id="479" r:id="rId86"/>
    <p:sldId id="534" r:id="rId87"/>
    <p:sldId id="495" r:id="rId88"/>
    <p:sldId id="496" r:id="rId89"/>
    <p:sldId id="497" r:id="rId90"/>
    <p:sldId id="498" r:id="rId91"/>
    <p:sldId id="499" r:id="rId92"/>
    <p:sldId id="500" r:id="rId93"/>
    <p:sldId id="501" r:id="rId94"/>
    <p:sldId id="502" r:id="rId95"/>
    <p:sldId id="503" r:id="rId96"/>
    <p:sldId id="504" r:id="rId97"/>
    <p:sldId id="505" r:id="rId98"/>
    <p:sldId id="326" r:id="rId99"/>
    <p:sldId id="467" r:id="rId100"/>
    <p:sldId id="282" r:id="rId101"/>
    <p:sldId id="288" r:id="rId102"/>
    <p:sldId id="284" r:id="rId103"/>
    <p:sldId id="289" r:id="rId104"/>
    <p:sldId id="297" r:id="rId105"/>
    <p:sldId id="291" r:id="rId106"/>
    <p:sldId id="292" r:id="rId107"/>
    <p:sldId id="472" r:id="rId108"/>
    <p:sldId id="338" r:id="rId109"/>
    <p:sldId id="339" r:id="rId110"/>
    <p:sldId id="362" r:id="rId111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i="1" kern="1200">
        <a:solidFill>
          <a:srgbClr val="CC3300"/>
        </a:solidFill>
        <a:latin typeface="Arial Narrow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i="1" kern="1200">
        <a:solidFill>
          <a:srgbClr val="CC3300"/>
        </a:solidFill>
        <a:latin typeface="Arial Narrow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i="1" kern="1200">
        <a:solidFill>
          <a:srgbClr val="CC3300"/>
        </a:solidFill>
        <a:latin typeface="Arial Narrow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i="1" kern="1200">
        <a:solidFill>
          <a:srgbClr val="CC3300"/>
        </a:solidFill>
        <a:latin typeface="Arial Narrow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i="1" kern="1200">
        <a:solidFill>
          <a:srgbClr val="CC3300"/>
        </a:solidFill>
        <a:latin typeface="Arial Narrow" charset="0"/>
        <a:ea typeface="+mn-ea"/>
        <a:cs typeface="+mn-cs"/>
      </a:defRPr>
    </a:lvl5pPr>
    <a:lvl6pPr marL="2286000" algn="l" defTabSz="457200" rtl="0" eaLnBrk="1" latinLnBrk="0" hangingPunct="1">
      <a:defRPr sz="2000" i="1" kern="1200">
        <a:solidFill>
          <a:srgbClr val="CC3300"/>
        </a:solidFill>
        <a:latin typeface="Arial Narrow" charset="0"/>
        <a:ea typeface="+mn-ea"/>
        <a:cs typeface="+mn-cs"/>
      </a:defRPr>
    </a:lvl6pPr>
    <a:lvl7pPr marL="2743200" algn="l" defTabSz="457200" rtl="0" eaLnBrk="1" latinLnBrk="0" hangingPunct="1">
      <a:defRPr sz="2000" i="1" kern="1200">
        <a:solidFill>
          <a:srgbClr val="CC3300"/>
        </a:solidFill>
        <a:latin typeface="Arial Narrow" charset="0"/>
        <a:ea typeface="+mn-ea"/>
        <a:cs typeface="+mn-cs"/>
      </a:defRPr>
    </a:lvl7pPr>
    <a:lvl8pPr marL="3200400" algn="l" defTabSz="457200" rtl="0" eaLnBrk="1" latinLnBrk="0" hangingPunct="1">
      <a:defRPr sz="2000" i="1" kern="1200">
        <a:solidFill>
          <a:srgbClr val="CC3300"/>
        </a:solidFill>
        <a:latin typeface="Arial Narrow" charset="0"/>
        <a:ea typeface="+mn-ea"/>
        <a:cs typeface="+mn-cs"/>
      </a:defRPr>
    </a:lvl8pPr>
    <a:lvl9pPr marL="3657600" algn="l" defTabSz="457200" rtl="0" eaLnBrk="1" latinLnBrk="0" hangingPunct="1">
      <a:defRPr sz="2000" i="1" kern="1200">
        <a:solidFill>
          <a:srgbClr val="CC3300"/>
        </a:solidFill>
        <a:latin typeface="Arial Narrow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FE99E45D-CCE2-DB45-BCC5-35CDB7E365F8}">
          <p14:sldIdLst>
            <p14:sldId id="371"/>
            <p14:sldId id="335"/>
            <p14:sldId id="268"/>
            <p14:sldId id="469"/>
            <p14:sldId id="373"/>
            <p14:sldId id="271"/>
            <p14:sldId id="273"/>
            <p14:sldId id="278"/>
            <p14:sldId id="272"/>
            <p14:sldId id="274"/>
            <p14:sldId id="265"/>
            <p14:sldId id="572"/>
            <p14:sldId id="374"/>
            <p14:sldId id="461"/>
            <p14:sldId id="460"/>
            <p14:sldId id="462"/>
            <p14:sldId id="328"/>
            <p14:sldId id="527"/>
            <p14:sldId id="573"/>
            <p14:sldId id="535"/>
            <p14:sldId id="287"/>
            <p14:sldId id="540"/>
            <p14:sldId id="554"/>
            <p14:sldId id="263"/>
            <p14:sldId id="533"/>
            <p14:sldId id="516"/>
            <p14:sldId id="517"/>
            <p14:sldId id="518"/>
            <p14:sldId id="520"/>
            <p14:sldId id="519"/>
            <p14:sldId id="508"/>
            <p14:sldId id="510"/>
            <p14:sldId id="521"/>
            <p14:sldId id="522"/>
            <p14:sldId id="541"/>
            <p14:sldId id="523"/>
            <p14:sldId id="333"/>
            <p14:sldId id="543"/>
            <p14:sldId id="542"/>
            <p14:sldId id="546"/>
            <p14:sldId id="544"/>
            <p14:sldId id="552"/>
            <p14:sldId id="548"/>
            <p14:sldId id="551"/>
            <p14:sldId id="549"/>
            <p14:sldId id="550"/>
            <p14:sldId id="555"/>
            <p14:sldId id="553"/>
            <p14:sldId id="567"/>
            <p14:sldId id="563"/>
            <p14:sldId id="564"/>
            <p14:sldId id="565"/>
            <p14:sldId id="566"/>
            <p14:sldId id="576"/>
            <p14:sldId id="574"/>
            <p14:sldId id="575"/>
            <p14:sldId id="481"/>
            <p14:sldId id="490"/>
            <p14:sldId id="494"/>
            <p14:sldId id="491"/>
            <p14:sldId id="569"/>
            <p14:sldId id="568"/>
            <p14:sldId id="556"/>
            <p14:sldId id="557"/>
            <p14:sldId id="558"/>
            <p14:sldId id="560"/>
            <p14:sldId id="561"/>
            <p14:sldId id="570"/>
            <p14:sldId id="525"/>
            <p14:sldId id="529"/>
            <p14:sldId id="530"/>
            <p14:sldId id="531"/>
            <p14:sldId id="532"/>
            <p14:sldId id="571"/>
            <p14:sldId id="473"/>
            <p14:sldId id="370"/>
            <p14:sldId id="480"/>
            <p14:sldId id="476"/>
            <p14:sldId id="477"/>
            <p14:sldId id="478"/>
            <p14:sldId id="479"/>
            <p14:sldId id="53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326"/>
            <p14:sldId id="467"/>
            <p14:sldId id="282"/>
            <p14:sldId id="288"/>
            <p14:sldId id="284"/>
            <p14:sldId id="289"/>
            <p14:sldId id="297"/>
            <p14:sldId id="291"/>
            <p14:sldId id="292"/>
            <p14:sldId id="472"/>
            <p14:sldId id="338"/>
            <p14:sldId id="339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6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0432FF"/>
    <a:srgbClr val="FFCE02"/>
    <a:srgbClr val="FFEAB8"/>
    <a:srgbClr val="FFCB99"/>
    <a:srgbClr val="999999"/>
    <a:srgbClr val="E6E96E"/>
    <a:srgbClr val="FF66FF"/>
    <a:srgbClr val="800000"/>
    <a:srgbClr val="800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574" autoAdjust="0"/>
    <p:restoredTop sz="91869" autoAdjust="0"/>
  </p:normalViewPr>
  <p:slideViewPr>
    <p:cSldViewPr snapToObjects="1" showGuides="1">
      <p:cViewPr>
        <p:scale>
          <a:sx n="140" d="100"/>
          <a:sy n="140" d="100"/>
        </p:scale>
        <p:origin x="1440" y="320"/>
      </p:cViewPr>
      <p:guideLst>
        <p:guide orient="horz" pos="2688"/>
        <p:guide pos="2880"/>
      </p:guideLst>
    </p:cSldViewPr>
  </p:slideViewPr>
  <p:outlineViewPr>
    <p:cViewPr>
      <p:scale>
        <a:sx n="33" d="100"/>
        <a:sy n="33" d="100"/>
      </p:scale>
      <p:origin x="0" y="11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110" Type="http://schemas.openxmlformats.org/officeDocument/2006/relationships/slide" Target="slides/slide105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11" Type="http://schemas.openxmlformats.org/officeDocument/2006/relationships/slide" Target="slides/slide106.xml"/><Relationship Id="rId112" Type="http://schemas.openxmlformats.org/officeDocument/2006/relationships/notesMaster" Target="notesMasters/notesMaster1.xml"/><Relationship Id="rId113" Type="http://schemas.openxmlformats.org/officeDocument/2006/relationships/handoutMaster" Target="handoutMasters/handoutMaster1.xml"/><Relationship Id="rId114" Type="http://schemas.openxmlformats.org/officeDocument/2006/relationships/presProps" Target="presProps.xml"/><Relationship Id="rId115" Type="http://schemas.openxmlformats.org/officeDocument/2006/relationships/viewProps" Target="viewProps.xml"/><Relationship Id="rId116" Type="http://schemas.openxmlformats.org/officeDocument/2006/relationships/theme" Target="theme/theme1.xml"/><Relationship Id="rId117" Type="http://schemas.openxmlformats.org/officeDocument/2006/relationships/tableStyles" Target="tableStyle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100" Type="http://schemas.openxmlformats.org/officeDocument/2006/relationships/slide" Target="slides/slide95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localhost/Users/vadve/Library/Containers/com.apple.mail/Data/Library/Mail%20Downloads/9F095363-476A-43E6-94F3-89088B8C5B59/grap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6405392507755"/>
          <c:y val="0.026744098101896"/>
          <c:w val="0.895181603687643"/>
          <c:h val="0.8093278160338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Summary!$B$1</c:f>
              <c:strCache>
                <c:ptCount val="1"/>
                <c:pt idx="0">
                  <c:v>Average speedup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Summary!$A$2:$A$16</c:f>
              <c:strCache>
                <c:ptCount val="15"/>
                <c:pt idx="0">
                  <c:v>444.namd</c:v>
                </c:pt>
                <c:pt idx="1">
                  <c:v>436.cactusADM</c:v>
                </c:pt>
                <c:pt idx="2">
                  <c:v>437.leslie3d</c:v>
                </c:pt>
                <c:pt idx="3">
                  <c:v>470.lbm</c:v>
                </c:pt>
                <c:pt idx="4">
                  <c:v>456.hmmer</c:v>
                </c:pt>
                <c:pt idx="5">
                  <c:v>459.GemsFDTD</c:v>
                </c:pt>
                <c:pt idx="6">
                  <c:v>435.gromacs</c:v>
                </c:pt>
                <c:pt idx="7">
                  <c:v>481.wrf</c:v>
                </c:pt>
                <c:pt idx="8">
                  <c:v>471.omnetpp</c:v>
                </c:pt>
                <c:pt idx="9">
                  <c:v>458.sjeng</c:v>
                </c:pt>
                <c:pt idx="10">
                  <c:v>482.sphinx3</c:v>
                </c:pt>
                <c:pt idx="11">
                  <c:v>462.libquantum</c:v>
                </c:pt>
                <c:pt idx="12">
                  <c:v>454.calculix</c:v>
                </c:pt>
                <c:pt idx="13">
                  <c:v>450.soplex</c:v>
                </c:pt>
                <c:pt idx="14">
                  <c:v>433.milc</c:v>
                </c:pt>
              </c:strCache>
            </c:strRef>
          </c:cat>
          <c:val>
            <c:numRef>
              <c:f>Summary!$B$2:$B$16</c:f>
              <c:numCache>
                <c:formatCode>General</c:formatCode>
                <c:ptCount val="15"/>
                <c:pt idx="0">
                  <c:v>0.99706046917452</c:v>
                </c:pt>
                <c:pt idx="1">
                  <c:v>1.099635682114794</c:v>
                </c:pt>
                <c:pt idx="2">
                  <c:v>1.871576665222633</c:v>
                </c:pt>
                <c:pt idx="3">
                  <c:v>0.98023728153524</c:v>
                </c:pt>
                <c:pt idx="4">
                  <c:v>0.810806835565803</c:v>
                </c:pt>
                <c:pt idx="5">
                  <c:v>1.049969081198228</c:v>
                </c:pt>
                <c:pt idx="6">
                  <c:v>1.013014993320303</c:v>
                </c:pt>
                <c:pt idx="7">
                  <c:v>1.478795927539963</c:v>
                </c:pt>
                <c:pt idx="8">
                  <c:v>0.907776190865809</c:v>
                </c:pt>
                <c:pt idx="9">
                  <c:v>0.909837869797745</c:v>
                </c:pt>
                <c:pt idx="10">
                  <c:v>0.964888720909032</c:v>
                </c:pt>
                <c:pt idx="11">
                  <c:v>1.002281095408316</c:v>
                </c:pt>
                <c:pt idx="12">
                  <c:v>0.995543094076636</c:v>
                </c:pt>
                <c:pt idx="13">
                  <c:v>1.013920643838407</c:v>
                </c:pt>
                <c:pt idx="14">
                  <c:v>1.05573155503659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048297744"/>
        <c:axId val="-2048351584"/>
      </c:barChart>
      <c:catAx>
        <c:axId val="-20482977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en-US"/>
          </a:p>
        </c:txPr>
        <c:crossAx val="-2048351584"/>
        <c:crosses val="autoZero"/>
        <c:auto val="1"/>
        <c:lblAlgn val="ctr"/>
        <c:lblOffset val="100"/>
        <c:noMultiLvlLbl val="1"/>
      </c:catAx>
      <c:valAx>
        <c:axId val="-204835158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en-US"/>
          </a:p>
        </c:txPr>
        <c:crossAx val="-2048297744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plotVisOnly val="1"/>
    <c:dispBlanksAs val="gap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chemeClr val="tx1"/>
                </a:solidFill>
                <a:latin typeface="Century 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Century 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chemeClr val="tx1"/>
                </a:solidFill>
                <a:latin typeface="Century 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Century Gothic" charset="0"/>
              </a:defRPr>
            </a:lvl1pPr>
          </a:lstStyle>
          <a:p>
            <a:pPr>
              <a:defRPr/>
            </a:pPr>
            <a:fld id="{72F6E4CE-D1D0-C841-9D98-995FAA5A36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877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8F50EC1A-ADCD-A240-8BBD-43344B379A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609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0EC1A-ADCD-A240-8BBD-43344B379AD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31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0EC1A-ADCD-A240-8BBD-43344B379AD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8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0EC1A-ADCD-A240-8BBD-43344B379AD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87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8A4E0A-C38A-C243-A0E5-6F6629D5D645}" type="slidenum">
              <a:rPr lang="en-US"/>
              <a:pPr/>
              <a:t>21</a:t>
            </a:fld>
            <a:endParaRPr lang="en-US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4213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79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0EC1A-ADCD-A240-8BBD-43344B379AD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52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709B65-7BAF-104E-82C1-58EABE77FFA4}" type="slidenum">
              <a:rPr lang="en-US"/>
              <a:pPr/>
              <a:t>24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11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0EC1A-ADCD-A240-8BBD-43344B379AD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0EC1A-ADCD-A240-8BBD-43344B379AD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18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0EC1A-ADCD-A240-8BBD-43344B379AD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8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0EC1A-ADCD-A240-8BBD-43344B379AD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90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dirty="0" smtClean="0">
              <a:solidFill>
                <a:schemeClr val="tx1"/>
              </a:solidFill>
              <a:latin typeface="PT Sans Narrow"/>
              <a:cs typeface="PT Sans Narro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13718-A7A0-1149-8FCC-34393F39200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58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709B65-7BAF-104E-82C1-58EABE77FFA4}" type="slidenum">
              <a:rPr lang="en-US"/>
              <a:pPr/>
              <a:t>2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13718-A7A0-1149-8FCC-34393F39200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58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0EC1A-ADCD-A240-8BBD-43344B379AD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3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0EC1A-ADCD-A240-8BBD-43344B379AD8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917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0EC1A-ADCD-A240-8BBD-43344B379AD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629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0EC1A-ADCD-A240-8BBD-43344B379AD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85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0EC1A-ADCD-A240-8BBD-43344B379AD8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85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0EC1A-ADCD-A240-8BBD-43344B379AD8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311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0EC1A-ADCD-A240-8BBD-43344B379AD8}" type="slidenum">
              <a:rPr lang="en-US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13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0EC1A-ADCD-A240-8BBD-43344B379AD8}" type="slidenum">
              <a:rPr lang="en-US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658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0EC1A-ADCD-A240-8BBD-43344B379AD8}" type="slidenum">
              <a:rPr lang="en-US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3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709B65-7BAF-104E-82C1-58EABE77FFA4}" type="slidenum">
              <a:rPr lang="en-US"/>
              <a:pPr/>
              <a:t>3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445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0EC1A-ADCD-A240-8BBD-43344B379AD8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17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0EC1A-ADCD-A240-8BBD-43344B379AD8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11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0EC1A-ADCD-A240-8BBD-43344B379AD8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159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96923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27574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2389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72761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0EC1A-ADCD-A240-8BBD-43344B379AD8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651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0EC1A-ADCD-A240-8BBD-43344B379AD8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027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70E5B-BA98-B84C-A9C3-8A9A28AEC85A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2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709B65-7BAF-104E-82C1-58EABE77FFA4}" type="slidenum">
              <a:rPr lang="en-US"/>
              <a:pPr/>
              <a:t>4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177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70E5B-BA98-B84C-A9C3-8A9A28AEC85A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569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0EC1A-ADCD-A240-8BBD-43344B379AD8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996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0EC1A-ADCD-A240-8BBD-43344B379AD8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422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3BC634-C7C9-3049-AAA0-0F15D04CD11A}" type="slidenum">
              <a:rPr lang="en-US"/>
              <a:pPr/>
              <a:t>96</a:t>
            </a:fld>
            <a:endParaRPr lang="en-US"/>
          </a:p>
        </p:txBody>
      </p:sp>
      <p:sp>
        <p:nvSpPr>
          <p:cNvPr id="5314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291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748C71-997C-714B-AAC8-0C0194C09FDC}" type="slidenum">
              <a:rPr lang="en-US"/>
              <a:pPr/>
              <a:t>97</a:t>
            </a:fld>
            <a:endParaRPr lang="en-US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4213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79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659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B773B7-8716-AC4F-A61B-5FDFA90366FC}" type="slidenum">
              <a:rPr lang="en-US"/>
              <a:pPr/>
              <a:t>98</a:t>
            </a:fld>
            <a:endParaRPr 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966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19458" name="Rectangle 2"/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/>
              <a:t>Virtual Ghost SVA is about 5,400 source lines of codes (excluding white space and comments).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47639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32770" name="Rectangle 2"/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Virtual Ghost Runtime is SVA-OS Runtime with new run-time checks.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8561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709B65-7BAF-104E-82C1-58EABE77FFA4}" type="slidenum">
              <a:rPr lang="en-US"/>
              <a:pPr/>
              <a:t>6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29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709B65-7BAF-104E-82C1-58EABE77FFA4}" type="slidenum">
              <a:rPr lang="en-US"/>
              <a:pPr/>
              <a:t>7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39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709B65-7BAF-104E-82C1-58EABE77FFA4}" type="slidenum">
              <a:rPr lang="en-US"/>
              <a:pPr/>
              <a:t>9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55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709B65-7BAF-104E-82C1-58EABE77FFA4}" type="slidenum">
              <a:rPr lang="en-US"/>
              <a:pPr/>
              <a:t>10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73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50EC1A-ADCD-A240-8BBD-43344B379AD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70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858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381000" y="1143000"/>
            <a:ext cx="4114800" cy="5334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114800" cy="53340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44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2248000"/>
            <a:ext cx="9144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000"/>
          </a:p>
        </p:txBody>
      </p:sp>
      <p:sp>
        <p:nvSpPr>
          <p:cNvPr id="20" name="Shape 20"/>
          <p:cNvSpPr/>
          <p:nvPr/>
        </p:nvSpPr>
        <p:spPr>
          <a:xfrm>
            <a:off x="0" y="2248000"/>
            <a:ext cx="9144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000"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fld id="{00000000-1234-1234-1234-123412341234}" type="slidenum">
              <a:rPr lang="en" smtClean="0"/>
              <a:pPr>
                <a:spcBef>
                  <a:spcPts val="0"/>
                </a:spcBef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6005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9/17/16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2" y="6248207"/>
            <a:ext cx="5421083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436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6189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4C99B-0EDB-4A39-8CA8-7E52FD72618A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227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99BD9-555F-49F1-B241-1A222C2CF1E6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105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D3CA-4D1D-4BF3-ADA1-B26574800D1D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93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29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229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049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9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E1E9B-B055-4079-A22E-47CBB7312022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092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ED1F0-466C-4D0B-811B-E1F60542E024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1344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4241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02436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168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509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291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143000"/>
            <a:ext cx="42291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881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4C99B-0EDB-4A39-8CA8-7E52FD72618A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2551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99BD9-555F-49F1-B241-1A222C2CF1E6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4682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D3CA-4D1D-4BF3-ADA1-B26574800D1D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52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29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229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652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818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E1E9B-B055-4079-A22E-47CBB7312022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2242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ED1F0-466C-4D0B-811B-E1F60542E024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0877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00273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8365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85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637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291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143000"/>
            <a:ext cx="42291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954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4C99B-0EDB-4A39-8CA8-7E52FD72618A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2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99BD9-555F-49F1-B241-1A222C2CF1E6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5597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D3CA-4D1D-4BF3-ADA1-B26574800D1D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8097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29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229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952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686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E1E9B-B055-4079-A22E-47CBB7312022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98657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ED1F0-466C-4D0B-811B-E1F60542E024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7191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925172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31081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5921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9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291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143000"/>
            <a:ext cx="42291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162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4C99B-0EDB-4A39-8CA8-7E52FD72618A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80170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99BD9-555F-49F1-B241-1A222C2CF1E6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114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D3CA-4D1D-4BF3-ADA1-B26574800D1D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3362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29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229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3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8635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E1E9B-B055-4079-A22E-47CBB7312022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2914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ED1F0-466C-4D0B-811B-E1F60542E024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3227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368559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752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822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4170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291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143000"/>
            <a:ext cx="42291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9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0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Relationship Id="rId9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2.xml"/><Relationship Id="rId13" Type="http://schemas.openxmlformats.org/officeDocument/2006/relationships/theme" Target="../theme/theme5.xml"/><Relationship Id="rId1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8.xml"/><Relationship Id="rId9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8615" y="6356350"/>
            <a:ext cx="1119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A6A4884-4F15-2A44-8AC2-2B415D07A0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26" r:id="rId13"/>
    <p:sldLayoutId id="2147483727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CC00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charset="0"/>
          <a:ea typeface="ＭＳ Ｐゴシック" pitchFamily="-65" charset="-128"/>
          <a:cs typeface="ＭＳ Ｐゴシック" pitchFamily="-65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charset="0"/>
        </a:defRPr>
      </a:lvl9pPr>
    </p:titleStyle>
    <p:bodyStyle>
      <a:lvl1pPr marL="342900" indent="-342900" algn="l" rtl="0" eaLnBrk="0" fontAlgn="base" hangingPunct="0">
        <a:spcBef>
          <a:spcPct val="8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Ø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6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fld id="{0E93FCCF-9929-473B-8244-896B317A20E3}" type="slidenum">
              <a:rPr lang="en-US" i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i="0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28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+mj-lt"/>
          <a:ea typeface="+mj-ea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6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fld id="{0E93FCCF-9929-473B-8244-896B317A20E3}" type="slidenum">
              <a:rPr lang="en-US" i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i="0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15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+mj-lt"/>
          <a:ea typeface="+mj-ea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6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fld id="{0E93FCCF-9929-473B-8244-896B317A20E3}" type="slidenum">
              <a:rPr lang="en-US" i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i="0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70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+mj-lt"/>
          <a:ea typeface="+mj-ea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6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fld id="{0E93FCCF-9929-473B-8244-896B317A20E3}" type="slidenum">
              <a:rPr lang="en-US" i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i="0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93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+mj-lt"/>
          <a:ea typeface="+mj-ea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ＭＳ Ｐゴシック" pitchFamily="64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4.emf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8"/>
          <p:cNvSpPr txBox="1">
            <a:spLocks noChangeArrowheads="1"/>
          </p:cNvSpPr>
          <p:nvPr/>
        </p:nvSpPr>
        <p:spPr bwMode="auto">
          <a:xfrm>
            <a:off x="389335" y="510220"/>
            <a:ext cx="8330406" cy="2123658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i="0" dirty="0">
                <a:solidFill>
                  <a:srgbClr val="FFC000"/>
                </a:solidFill>
              </a:rPr>
              <a:t>A Case for Shipping ALL Software </a:t>
            </a:r>
            <a:r>
              <a:rPr lang="en-US" sz="4400" i="0" dirty="0" smtClean="0">
                <a:solidFill>
                  <a:srgbClr val="FFC000"/>
                </a:solidFill>
              </a:rPr>
              <a:t>	Using </a:t>
            </a:r>
            <a:r>
              <a:rPr lang="en-US" sz="4400" i="0" dirty="0">
                <a:solidFill>
                  <a:srgbClr val="FFC000"/>
                </a:solidFill>
              </a:rPr>
              <a:t>Virtual Instruction Sets: </a:t>
            </a:r>
            <a:r>
              <a:rPr lang="en-US" sz="4400" i="0" dirty="0" smtClean="0">
                <a:solidFill>
                  <a:srgbClr val="FFC000"/>
                </a:solidFill>
              </a:rPr>
              <a:t>		</a:t>
            </a:r>
            <a:r>
              <a:rPr lang="en-US" sz="4000" i="0" dirty="0" smtClean="0">
                <a:solidFill>
                  <a:srgbClr val="FFC000"/>
                </a:solidFill>
              </a:rPr>
              <a:t>The ALLVM Project</a:t>
            </a:r>
            <a:r>
              <a:rPr lang="en-US" sz="4400" i="0" dirty="0" smtClean="0">
                <a:solidFill>
                  <a:srgbClr val="FFC000"/>
                </a:solidFill>
              </a:rPr>
              <a:t>	</a:t>
            </a:r>
            <a:endParaRPr lang="en-US" sz="4000" i="0" baseline="30000" dirty="0">
              <a:solidFill>
                <a:srgbClr val="FFC000"/>
              </a:solidFill>
            </a:endParaRPr>
          </a:p>
        </p:txBody>
      </p:sp>
      <p:sp>
        <p:nvSpPr>
          <p:cNvPr id="15363" name="Rectangle 11"/>
          <p:cNvSpPr>
            <a:spLocks noChangeArrowheads="1"/>
          </p:cNvSpPr>
          <p:nvPr/>
        </p:nvSpPr>
        <p:spPr bwMode="auto">
          <a:xfrm>
            <a:off x="270640" y="2908259"/>
            <a:ext cx="8218669" cy="32260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prstTxWarp prst="textNoShape">
              <a:avLst/>
            </a:prstTxWarp>
            <a:noAutofit/>
          </a:bodyPr>
          <a:lstStyle/>
          <a:p>
            <a:pPr marL="342900" indent="-342900">
              <a:spcBef>
                <a:spcPts val="1824"/>
              </a:spcBef>
            </a:pPr>
            <a:r>
              <a:rPr lang="en-US" sz="2800" b="1" i="0" dirty="0" smtClean="0">
                <a:solidFill>
                  <a:schemeClr val="accent2">
                    <a:lumMod val="75000"/>
                  </a:schemeClr>
                </a:solidFill>
                <a:ea typeface="Arial" charset="0"/>
                <a:cs typeface="Arial" charset="0"/>
              </a:rPr>
              <a:t>Vikram Adve</a:t>
            </a:r>
            <a:endParaRPr lang="en-US" sz="2800" b="1" i="0" dirty="0">
              <a:solidFill>
                <a:schemeClr val="accent2">
                  <a:lumMod val="75000"/>
                </a:schemeClr>
              </a:solidFill>
              <a:ea typeface="Arial" charset="0"/>
              <a:cs typeface="Arial" charset="0"/>
            </a:endParaRPr>
          </a:p>
          <a:p>
            <a:pPr marL="342900" indent="-342900">
              <a:spcBef>
                <a:spcPts val="1224"/>
              </a:spcBef>
            </a:pPr>
            <a:r>
              <a:rPr lang="en-US" sz="2800" b="1" dirty="0" smtClean="0">
                <a:solidFill>
                  <a:schemeClr val="tx1"/>
                </a:solidFill>
                <a:ea typeface="Arial" charset="0"/>
                <a:cs typeface="Arial" charset="0"/>
              </a:rPr>
              <a:t>with </a:t>
            </a:r>
            <a:r>
              <a:rPr lang="x-none" sz="2800" b="1" i="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Will Dietz</a:t>
            </a:r>
            <a:r>
              <a:rPr lang="en-US" sz="2800" b="1" i="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, </a:t>
            </a:r>
            <a:r>
              <a:rPr lang="en-US" sz="2800" b="1" i="0" dirty="0">
                <a:solidFill>
                  <a:schemeClr val="tx1"/>
                </a:solidFill>
                <a:ea typeface="Arial" charset="0"/>
                <a:cs typeface="Arial" charset="0"/>
              </a:rPr>
              <a:t>S</a:t>
            </a:r>
            <a:r>
              <a:rPr lang="en-US" sz="2800" b="1" i="0" dirty="0" smtClean="0">
                <a:solidFill>
                  <a:schemeClr val="tx1"/>
                </a:solidFill>
                <a:ea typeface="Arial" charset="0"/>
                <a:cs typeface="Arial" charset="0"/>
              </a:rPr>
              <a:t>ean Bartell, </a:t>
            </a:r>
            <a:r>
              <a:rPr lang="x-none" sz="2800" b="1" i="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Joshua Cranmer, </a:t>
            </a:r>
            <a:r>
              <a:rPr lang="en-US" sz="2800" b="1" i="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Tom Chen, 	Sandeep </a:t>
            </a:r>
            <a:r>
              <a:rPr lang="en-US" sz="2800" b="1" i="0" dirty="0" err="1" smtClean="0">
                <a:solidFill>
                  <a:srgbClr val="000000"/>
                </a:solidFill>
                <a:ea typeface="Arial" charset="0"/>
                <a:cs typeface="Arial" charset="0"/>
              </a:rPr>
              <a:t>Dasgupta</a:t>
            </a:r>
            <a:r>
              <a:rPr lang="en-US" sz="2800" b="1" i="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, </a:t>
            </a:r>
            <a:r>
              <a:rPr lang="en-US" sz="2800" b="1" i="0" dirty="0" err="1" smtClean="0">
                <a:solidFill>
                  <a:srgbClr val="000000"/>
                </a:solidFill>
                <a:ea typeface="Arial" charset="0"/>
                <a:cs typeface="Arial" charset="0"/>
              </a:rPr>
              <a:t>Theodoros</a:t>
            </a:r>
            <a:r>
              <a:rPr lang="en-US" sz="2800" b="1" i="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en-US" sz="2800" b="1" i="0" dirty="0" err="1" smtClean="0">
                <a:solidFill>
                  <a:srgbClr val="000000"/>
                </a:solidFill>
                <a:ea typeface="Arial" charset="0"/>
                <a:cs typeface="Arial" charset="0"/>
              </a:rPr>
              <a:t>Kasampalis</a:t>
            </a:r>
            <a:r>
              <a:rPr lang="en-US" sz="2800" b="1" i="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,	 </a:t>
            </a:r>
            <a:r>
              <a:rPr lang="en-US" sz="2800" b="1" i="0" dirty="0">
                <a:solidFill>
                  <a:srgbClr val="000000"/>
                </a:solidFill>
                <a:ea typeface="Arial" charset="0"/>
                <a:cs typeface="Arial" charset="0"/>
              </a:rPr>
              <a:t>Maria </a:t>
            </a:r>
            <a:r>
              <a:rPr lang="en-US" sz="2800" b="1" i="0" dirty="0" err="1">
                <a:solidFill>
                  <a:srgbClr val="000000"/>
                </a:solidFill>
                <a:ea typeface="Arial" charset="0"/>
                <a:cs typeface="Arial" charset="0"/>
              </a:rPr>
              <a:t>Kotsifakou</a:t>
            </a:r>
            <a:r>
              <a:rPr lang="en-US" sz="2800" b="1" i="0" dirty="0">
                <a:solidFill>
                  <a:srgbClr val="000000"/>
                </a:solidFill>
                <a:ea typeface="Arial" charset="0"/>
                <a:cs typeface="Arial" charset="0"/>
              </a:rPr>
              <a:t>, </a:t>
            </a:r>
            <a:r>
              <a:rPr lang="en-US" sz="2800" b="1" i="0" dirty="0" err="1" smtClean="0">
                <a:solidFill>
                  <a:srgbClr val="000000"/>
                </a:solidFill>
                <a:ea typeface="Arial" charset="0"/>
                <a:cs typeface="Arial" charset="0"/>
              </a:rPr>
              <a:t>Hashim</a:t>
            </a:r>
            <a:r>
              <a:rPr lang="en-US" sz="2800" b="1" i="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 Sharif, </a:t>
            </a:r>
            <a:r>
              <a:rPr lang="en-US" sz="2800" b="1" i="0" dirty="0" err="1" smtClean="0">
                <a:solidFill>
                  <a:srgbClr val="000000"/>
                </a:solidFill>
                <a:ea typeface="Arial" charset="0"/>
                <a:cs typeface="Arial" charset="0"/>
              </a:rPr>
              <a:t>Prakalp</a:t>
            </a:r>
            <a:r>
              <a:rPr lang="en-US" sz="2800" b="1" i="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 Srivastava</a:t>
            </a:r>
            <a:endParaRPr lang="x-none" sz="2800" b="1" i="0" dirty="0" smtClean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marL="342900" indent="-342900">
              <a:spcBef>
                <a:spcPts val="1824"/>
              </a:spcBef>
            </a:pPr>
            <a:r>
              <a:rPr lang="en-US" sz="2800" b="1" i="0" dirty="0" smtClean="0"/>
              <a:t>	University </a:t>
            </a:r>
            <a:r>
              <a:rPr lang="en-US" sz="2800" b="1" i="0" dirty="0"/>
              <a:t>of Illinois at Urbana-</a:t>
            </a:r>
            <a:r>
              <a:rPr lang="en-US" sz="2800" b="1" i="0" dirty="0" smtClean="0"/>
              <a:t>Champaign</a:t>
            </a:r>
          </a:p>
        </p:txBody>
      </p:sp>
      <p:sp>
        <p:nvSpPr>
          <p:cNvPr id="15364" name="Rectangle 17"/>
          <p:cNvSpPr>
            <a:spLocks noChangeArrowheads="1"/>
          </p:cNvSpPr>
          <p:nvPr/>
        </p:nvSpPr>
        <p:spPr bwMode="auto">
          <a:xfrm>
            <a:off x="1327150" y="412432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9335" y="6117350"/>
            <a:ext cx="4322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Supported by: NR, NSF, SRC, DARPA, DOE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71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279"/>
    </mc:Choice>
    <mc:Fallback xmlns="">
      <p:transition spd="slow" advTm="10527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56" name="Line 24"/>
          <p:cNvSpPr>
            <a:spLocks noChangeShapeType="1"/>
          </p:cNvSpPr>
          <p:nvPr/>
        </p:nvSpPr>
        <p:spPr bwMode="auto">
          <a:xfrm flipV="1">
            <a:off x="381000" y="1085850"/>
            <a:ext cx="7902575" cy="357187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57" name="Text Box 25"/>
          <p:cNvSpPr txBox="1">
            <a:spLocks noChangeArrowheads="1"/>
          </p:cNvSpPr>
          <p:nvPr/>
        </p:nvSpPr>
        <p:spPr bwMode="auto">
          <a:xfrm>
            <a:off x="6108700" y="955675"/>
            <a:ext cx="146414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solidFill>
                  <a:srgbClr val="7F7F7F"/>
                </a:solidFill>
              </a:rPr>
              <a:t>Developer</a:t>
            </a:r>
          </a:p>
          <a:p>
            <a:pPr algn="l"/>
            <a:r>
              <a:rPr lang="en-US" sz="2400" b="1" dirty="0">
                <a:solidFill>
                  <a:srgbClr val="7F7F7F"/>
                </a:solidFill>
              </a:rPr>
              <a:t>site</a:t>
            </a:r>
          </a:p>
        </p:txBody>
      </p:sp>
      <p:sp>
        <p:nvSpPr>
          <p:cNvPr id="325658" name="Text Box 26"/>
          <p:cNvSpPr txBox="1">
            <a:spLocks noChangeArrowheads="1"/>
          </p:cNvSpPr>
          <p:nvPr/>
        </p:nvSpPr>
        <p:spPr bwMode="auto">
          <a:xfrm>
            <a:off x="7800416" y="1223963"/>
            <a:ext cx="8070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400" b="1">
                <a:solidFill>
                  <a:srgbClr val="7F7F7F"/>
                </a:solidFill>
              </a:rPr>
              <a:t>User</a:t>
            </a:r>
          </a:p>
          <a:p>
            <a:pPr algn="r"/>
            <a:r>
              <a:rPr lang="en-US" sz="2400" b="1">
                <a:solidFill>
                  <a:srgbClr val="7F7F7F"/>
                </a:solidFill>
              </a:rPr>
              <a:t>site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VISC Systems: GPU Compute</a:t>
            </a:r>
            <a:endParaRPr lang="en-US" dirty="0"/>
          </a:p>
        </p:txBody>
      </p:sp>
      <p:sp>
        <p:nvSpPr>
          <p:cNvPr id="325636" name="AutoShape 4"/>
          <p:cNvSpPr>
            <a:spLocks noChangeArrowheads="1"/>
          </p:cNvSpPr>
          <p:nvPr/>
        </p:nvSpPr>
        <p:spPr bwMode="auto">
          <a:xfrm>
            <a:off x="1512888" y="1201738"/>
            <a:ext cx="1254125" cy="4191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b="1" i="0" dirty="0">
                <a:solidFill>
                  <a:schemeClr val="tx1"/>
                </a:solidFill>
              </a:rPr>
              <a:t>Compiler 1</a:t>
            </a:r>
          </a:p>
        </p:txBody>
      </p:sp>
      <p:sp>
        <p:nvSpPr>
          <p:cNvPr id="325637" name="Line 5"/>
          <p:cNvSpPr>
            <a:spLocks noChangeShapeType="1"/>
          </p:cNvSpPr>
          <p:nvPr/>
        </p:nvSpPr>
        <p:spPr bwMode="auto">
          <a:xfrm>
            <a:off x="1116013" y="1390650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638" name="Line 6"/>
          <p:cNvSpPr>
            <a:spLocks noChangeShapeType="1"/>
          </p:cNvSpPr>
          <p:nvPr/>
        </p:nvSpPr>
        <p:spPr bwMode="auto">
          <a:xfrm>
            <a:off x="1116013" y="1685222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639" name="Text Box 7"/>
          <p:cNvSpPr txBox="1">
            <a:spLocks noChangeArrowheads="1"/>
          </p:cNvSpPr>
          <p:nvPr/>
        </p:nvSpPr>
        <p:spPr bwMode="auto">
          <a:xfrm>
            <a:off x="377830" y="1127125"/>
            <a:ext cx="7873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chemeClr val="tx1"/>
                </a:solidFill>
              </a:rPr>
              <a:t>CUDA</a:t>
            </a:r>
            <a:endParaRPr lang="en-US" b="1" i="0" dirty="0">
              <a:solidFill>
                <a:schemeClr val="tx1"/>
              </a:solidFill>
            </a:endParaRPr>
          </a:p>
        </p:txBody>
      </p:sp>
      <p:sp>
        <p:nvSpPr>
          <p:cNvPr id="325641" name="Line 9"/>
          <p:cNvSpPr>
            <a:spLocks noChangeShapeType="1"/>
          </p:cNvSpPr>
          <p:nvPr/>
        </p:nvSpPr>
        <p:spPr bwMode="auto">
          <a:xfrm>
            <a:off x="1128715" y="2379959"/>
            <a:ext cx="395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642" name="Text Box 10"/>
          <p:cNvSpPr txBox="1">
            <a:spLocks noChangeArrowheads="1"/>
          </p:cNvSpPr>
          <p:nvPr/>
        </p:nvSpPr>
        <p:spPr bwMode="auto">
          <a:xfrm>
            <a:off x="95396" y="2203746"/>
            <a:ext cx="1096964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chemeClr val="tx1"/>
                </a:solidFill>
              </a:rPr>
              <a:t>C++ AMP</a:t>
            </a:r>
            <a:endParaRPr lang="en-US" b="1" i="0" dirty="0">
              <a:solidFill>
                <a:schemeClr val="tx1"/>
              </a:solidFill>
            </a:endParaRPr>
          </a:p>
        </p:txBody>
      </p:sp>
      <p:sp>
        <p:nvSpPr>
          <p:cNvPr id="49" name="Line 9"/>
          <p:cNvSpPr>
            <a:spLocks noChangeShapeType="1"/>
          </p:cNvSpPr>
          <p:nvPr/>
        </p:nvSpPr>
        <p:spPr bwMode="auto">
          <a:xfrm>
            <a:off x="1128715" y="2718096"/>
            <a:ext cx="395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Text Box 10"/>
          <p:cNvSpPr txBox="1">
            <a:spLocks noChangeArrowheads="1"/>
          </p:cNvSpPr>
          <p:nvPr/>
        </p:nvSpPr>
        <p:spPr bwMode="auto">
          <a:xfrm>
            <a:off x="158896" y="2541884"/>
            <a:ext cx="1033464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err="1" smtClean="0">
                <a:solidFill>
                  <a:schemeClr val="tx1"/>
                </a:solidFill>
              </a:rPr>
              <a:t>OpenMP</a:t>
            </a:r>
            <a:endParaRPr lang="en-US" b="1" i="0" dirty="0">
              <a:solidFill>
                <a:schemeClr val="tx1"/>
              </a:solidFill>
            </a:endParaRPr>
          </a:p>
        </p:txBody>
      </p:sp>
      <p:sp>
        <p:nvSpPr>
          <p:cNvPr id="325643" name="Text Box 11"/>
          <p:cNvSpPr txBox="1">
            <a:spLocks noChangeArrowheads="1"/>
          </p:cNvSpPr>
          <p:nvPr/>
        </p:nvSpPr>
        <p:spPr bwMode="auto">
          <a:xfrm>
            <a:off x="210734" y="1440747"/>
            <a:ext cx="9989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err="1" smtClean="0">
                <a:solidFill>
                  <a:schemeClr val="tx1"/>
                </a:solidFill>
              </a:rPr>
              <a:t>OpenCL</a:t>
            </a:r>
            <a:endParaRPr lang="en-US" b="1" i="0" dirty="0">
              <a:solidFill>
                <a:schemeClr val="tx1"/>
              </a:solidFill>
            </a:endParaRPr>
          </a:p>
        </p:txBody>
      </p:sp>
      <p:sp>
        <p:nvSpPr>
          <p:cNvPr id="325646" name="AutoShape 14"/>
          <p:cNvSpPr>
            <a:spLocks noChangeArrowheads="1"/>
          </p:cNvSpPr>
          <p:nvPr/>
        </p:nvSpPr>
        <p:spPr bwMode="auto">
          <a:xfrm>
            <a:off x="1511300" y="2527890"/>
            <a:ext cx="1255713" cy="381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b="1" i="0" dirty="0">
                <a:solidFill>
                  <a:schemeClr val="tx1"/>
                </a:solidFill>
              </a:rPr>
              <a:t>Compiler </a:t>
            </a:r>
            <a:r>
              <a:rPr lang="en-US" b="1" i="0" dirty="0" smtClean="0">
                <a:solidFill>
                  <a:schemeClr val="tx1"/>
                </a:solidFill>
              </a:rPr>
              <a:t>N</a:t>
            </a:r>
            <a:endParaRPr lang="en-US" b="1" i="0" dirty="0">
              <a:solidFill>
                <a:schemeClr val="tx1"/>
              </a:solidFill>
            </a:endParaRPr>
          </a:p>
        </p:txBody>
      </p:sp>
      <p:grpSp>
        <p:nvGrpSpPr>
          <p:cNvPr id="325647" name="Group 15"/>
          <p:cNvGrpSpPr>
            <a:grpSpLocks/>
          </p:cNvGrpSpPr>
          <p:nvPr/>
        </p:nvGrpSpPr>
        <p:grpSpPr bwMode="auto">
          <a:xfrm>
            <a:off x="461964" y="-395243"/>
            <a:ext cx="1062039" cy="446"/>
            <a:chOff x="291" y="1632"/>
            <a:chExt cx="669" cy="446"/>
          </a:xfrm>
        </p:grpSpPr>
        <p:sp>
          <p:nvSpPr>
            <p:cNvPr id="325648" name="Line 16"/>
            <p:cNvSpPr>
              <a:spLocks noChangeShapeType="1"/>
            </p:cNvSpPr>
            <p:nvPr/>
          </p:nvSpPr>
          <p:spPr bwMode="auto">
            <a:xfrm>
              <a:off x="711" y="1743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649" name="Text Box 17"/>
            <p:cNvSpPr txBox="1">
              <a:spLocks noChangeArrowheads="1"/>
            </p:cNvSpPr>
            <p:nvPr/>
          </p:nvSpPr>
          <p:spPr bwMode="auto">
            <a:xfrm>
              <a:off x="291" y="1632"/>
              <a:ext cx="436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b="1" i="0" dirty="0">
                  <a:solidFill>
                    <a:schemeClr val="tx1"/>
                  </a:solidFill>
                </a:rPr>
                <a:t>PL/1</a:t>
              </a:r>
            </a:p>
            <a:p>
              <a:pPr algn="r"/>
              <a:endParaRPr lang="en-US" b="1" i="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5653" name="AutoShape 21"/>
          <p:cNvCxnSpPr>
            <a:cxnSpLocks noChangeShapeType="1"/>
            <a:stCxn id="325646" idx="3"/>
          </p:cNvCxnSpPr>
          <p:nvPr/>
        </p:nvCxnSpPr>
        <p:spPr bwMode="auto">
          <a:xfrm>
            <a:off x="2767013" y="2718390"/>
            <a:ext cx="1036886" cy="15877"/>
          </a:xfrm>
          <a:prstGeom prst="straightConnector1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5654" name="AutoShape 22"/>
          <p:cNvCxnSpPr>
            <a:cxnSpLocks noChangeShapeType="1"/>
            <a:stCxn id="325636" idx="3"/>
          </p:cNvCxnSpPr>
          <p:nvPr/>
        </p:nvCxnSpPr>
        <p:spPr bwMode="auto">
          <a:xfrm>
            <a:off x="2767013" y="1411288"/>
            <a:ext cx="1036886" cy="0"/>
          </a:xfrm>
          <a:prstGeom prst="straightConnector1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5661" name="Oval 29"/>
          <p:cNvSpPr>
            <a:spLocks noChangeArrowheads="1"/>
          </p:cNvSpPr>
          <p:nvPr/>
        </p:nvSpPr>
        <p:spPr bwMode="auto">
          <a:xfrm>
            <a:off x="4994275" y="5873750"/>
            <a:ext cx="1728788" cy="715963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CC66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dirty="0" smtClean="0">
                <a:solidFill>
                  <a:schemeClr val="tx1"/>
                </a:solidFill>
              </a:rPr>
              <a:t>Install-time</a:t>
            </a:r>
            <a:endParaRPr lang="en-US" b="1" i="0" dirty="0">
              <a:solidFill>
                <a:schemeClr val="tx1"/>
              </a:solidFill>
            </a:endParaRPr>
          </a:p>
          <a:p>
            <a:r>
              <a:rPr lang="en-US" b="1" i="0" dirty="0" smtClean="0">
                <a:solidFill>
                  <a:schemeClr val="tx1"/>
                </a:solidFill>
              </a:rPr>
              <a:t>Code-gen</a:t>
            </a:r>
            <a:endParaRPr lang="en-US" b="1" i="0" dirty="0">
              <a:solidFill>
                <a:schemeClr val="tx1"/>
              </a:solidFill>
            </a:endParaRPr>
          </a:p>
        </p:txBody>
      </p:sp>
      <p:cxnSp>
        <p:nvCxnSpPr>
          <p:cNvPr id="325662" name="AutoShape 30"/>
          <p:cNvCxnSpPr>
            <a:cxnSpLocks noChangeShapeType="1"/>
            <a:endCxn id="325661" idx="2"/>
          </p:cNvCxnSpPr>
          <p:nvPr/>
        </p:nvCxnSpPr>
        <p:spPr bwMode="auto">
          <a:xfrm rot="16200000" flipH="1">
            <a:off x="1978547" y="3216004"/>
            <a:ext cx="4841080" cy="1190375"/>
          </a:xfrm>
          <a:prstGeom prst="bentConnector2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5663" name="AutoShape 31"/>
          <p:cNvCxnSpPr>
            <a:cxnSpLocks noChangeShapeType="1"/>
            <a:stCxn id="325661" idx="7"/>
            <a:endCxn id="84" idx="0"/>
          </p:cNvCxnSpPr>
          <p:nvPr/>
        </p:nvCxnSpPr>
        <p:spPr bwMode="auto">
          <a:xfrm flipV="1">
            <a:off x="6469888" y="5578475"/>
            <a:ext cx="1059625" cy="400125"/>
          </a:xfrm>
          <a:prstGeom prst="straightConnector1">
            <a:avLst/>
          </a:prstGeom>
          <a:noFill/>
          <a:ln w="28575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3" name="Text Box 35"/>
          <p:cNvSpPr txBox="1">
            <a:spLocks noChangeArrowheads="1"/>
          </p:cNvSpPr>
          <p:nvPr/>
        </p:nvSpPr>
        <p:spPr bwMode="auto">
          <a:xfrm>
            <a:off x="4726991" y="5118820"/>
            <a:ext cx="26869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CC0000"/>
                </a:solidFill>
              </a:rPr>
              <a:t>                   Various GPUs</a:t>
            </a:r>
            <a:endParaRPr lang="en-US" b="1" i="0" dirty="0">
              <a:solidFill>
                <a:srgbClr val="CC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57520" y="2352007"/>
            <a:ext cx="53184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2006-present</a:t>
            </a:r>
          </a:p>
          <a:p>
            <a:r>
              <a:rPr lang="en-US" sz="2400" b="1" dirty="0" smtClean="0"/>
              <a:t>GPU Compute Environments</a:t>
            </a:r>
          </a:p>
          <a:p>
            <a:pPr indent="-57150" algn="l"/>
            <a:r>
              <a:rPr lang="en-US" i="0" dirty="0" smtClean="0">
                <a:solidFill>
                  <a:srgbClr val="000000"/>
                </a:solidFill>
              </a:rPr>
              <a:t>Enable </a:t>
            </a:r>
            <a:r>
              <a:rPr lang="en-US" i="0" dirty="0">
                <a:solidFill>
                  <a:srgbClr val="000000"/>
                </a:solidFill>
              </a:rPr>
              <a:t>virtual </a:t>
            </a:r>
            <a:r>
              <a:rPr lang="en-US" dirty="0">
                <a:solidFill>
                  <a:srgbClr val="000000"/>
                </a:solidFill>
              </a:rPr>
              <a:t>object</a:t>
            </a:r>
            <a:r>
              <a:rPr lang="en-US" i="0" dirty="0">
                <a:solidFill>
                  <a:srgbClr val="000000"/>
                </a:solidFill>
              </a:rPr>
              <a:t> code to be ported </a:t>
            </a:r>
            <a:r>
              <a:rPr lang="en-US" i="0" dirty="0" smtClean="0">
                <a:solidFill>
                  <a:srgbClr val="000000"/>
                </a:solidFill>
              </a:rPr>
              <a:t>between different GPUs</a:t>
            </a:r>
            <a:endParaRPr lang="en-US" i="0" dirty="0">
              <a:solidFill>
                <a:srgbClr val="000000"/>
              </a:solidFill>
            </a:endParaRPr>
          </a:p>
        </p:txBody>
      </p:sp>
      <p:sp>
        <p:nvSpPr>
          <p:cNvPr id="84" name="computr3"/>
          <p:cNvSpPr>
            <a:spLocks noEditPoints="1" noChangeArrowheads="1"/>
          </p:cNvSpPr>
          <p:nvPr/>
        </p:nvSpPr>
        <p:spPr bwMode="auto">
          <a:xfrm>
            <a:off x="7529513" y="4964906"/>
            <a:ext cx="1508125" cy="1227137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" name="Text Box 23"/>
          <p:cNvSpPr txBox="1">
            <a:spLocks noChangeArrowheads="1"/>
          </p:cNvSpPr>
          <p:nvPr/>
        </p:nvSpPr>
        <p:spPr bwMode="auto">
          <a:xfrm rot="5400000">
            <a:off x="1936751" y="1685878"/>
            <a:ext cx="52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i="0" dirty="0">
                <a:solidFill>
                  <a:schemeClr val="tx1"/>
                </a:solidFill>
              </a:rPr>
              <a:t>• • •</a:t>
            </a:r>
          </a:p>
        </p:txBody>
      </p: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1307575" y="4253051"/>
            <a:ext cx="242552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b="1" i="0" dirty="0" smtClean="0">
                <a:solidFill>
                  <a:srgbClr val="0000FF"/>
                </a:solidFill>
              </a:rPr>
              <a:t>PTX </a:t>
            </a:r>
            <a:r>
              <a:rPr lang="en-US" b="1" i="0" dirty="0">
                <a:solidFill>
                  <a:srgbClr val="0000FF"/>
                </a:solidFill>
              </a:rPr>
              <a:t>(CUDA)</a:t>
            </a:r>
          </a:p>
          <a:p>
            <a:pPr algn="r"/>
            <a:r>
              <a:rPr lang="en-US" b="1" i="0" dirty="0">
                <a:solidFill>
                  <a:srgbClr val="0000FF"/>
                </a:solidFill>
              </a:rPr>
              <a:t>SPIR (OpenCL)</a:t>
            </a:r>
          </a:p>
          <a:p>
            <a:pPr algn="r"/>
            <a:r>
              <a:rPr lang="en-US" b="1" i="0" dirty="0">
                <a:solidFill>
                  <a:srgbClr val="0000FF"/>
                </a:solidFill>
              </a:rPr>
              <a:t>LLVM (</a:t>
            </a:r>
            <a:r>
              <a:rPr lang="en-US" b="1" i="0" dirty="0" err="1">
                <a:solidFill>
                  <a:srgbClr val="0000FF"/>
                </a:solidFill>
              </a:rPr>
              <a:t>Renderscript</a:t>
            </a:r>
            <a:r>
              <a:rPr lang="en-US" b="1" i="0" dirty="0">
                <a:solidFill>
                  <a:srgbClr val="0000FF"/>
                </a:solidFill>
              </a:rPr>
              <a:t>)</a:t>
            </a:r>
          </a:p>
          <a:p>
            <a:pPr algn="r"/>
            <a:r>
              <a:rPr lang="en-US" b="1" i="0" dirty="0" smtClean="0">
                <a:solidFill>
                  <a:srgbClr val="0000FF"/>
                </a:solidFill>
              </a:rPr>
              <a:t>HSAIL</a:t>
            </a:r>
            <a:endParaRPr lang="en-US" b="1" i="0" dirty="0">
              <a:solidFill>
                <a:srgbClr val="0000FF"/>
              </a:solidFill>
            </a:endParaRPr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>
            <a:off x="1128715" y="2026362"/>
            <a:ext cx="395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52389" y="1842476"/>
            <a:ext cx="1101566" cy="472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b="1" i="0" dirty="0" smtClean="0">
                <a:solidFill>
                  <a:schemeClr val="tx1"/>
                </a:solidFill>
              </a:rPr>
              <a:t>Render-script</a:t>
            </a:r>
            <a:endParaRPr lang="en-US" b="1" i="0" dirty="0">
              <a:solidFill>
                <a:schemeClr val="tx1"/>
              </a:solidFill>
            </a:endParaRPr>
          </a:p>
        </p:txBody>
      </p:sp>
      <p:cxnSp>
        <p:nvCxnSpPr>
          <p:cNvPr id="33" name="AutoShape 30"/>
          <p:cNvCxnSpPr>
            <a:cxnSpLocks noChangeShapeType="1"/>
            <a:endCxn id="34" idx="2"/>
          </p:cNvCxnSpPr>
          <p:nvPr/>
        </p:nvCxnSpPr>
        <p:spPr bwMode="auto">
          <a:xfrm rot="16200000" flipH="1">
            <a:off x="2975664" y="2239526"/>
            <a:ext cx="2745249" cy="1088773"/>
          </a:xfrm>
          <a:prstGeom prst="bentConnector2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4892675" y="3798557"/>
            <a:ext cx="1739900" cy="715962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CC66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dirty="0" smtClean="0">
                <a:solidFill>
                  <a:schemeClr val="tx1"/>
                </a:solidFill>
              </a:rPr>
              <a:t>JIT</a:t>
            </a:r>
          </a:p>
          <a:p>
            <a:r>
              <a:rPr lang="en-US" b="1" i="0" dirty="0" smtClean="0">
                <a:solidFill>
                  <a:schemeClr val="tx1"/>
                </a:solidFill>
              </a:rPr>
              <a:t>Code-gen</a:t>
            </a:r>
            <a:endParaRPr lang="en-US" b="1" i="0" dirty="0">
              <a:solidFill>
                <a:schemeClr val="tx1"/>
              </a:solidFill>
            </a:endParaRPr>
          </a:p>
        </p:txBody>
      </p:sp>
      <p:cxnSp>
        <p:nvCxnSpPr>
          <p:cNvPr id="35" name="AutoShape 34"/>
          <p:cNvCxnSpPr>
            <a:cxnSpLocks noChangeShapeType="1"/>
            <a:stCxn id="34" idx="5"/>
          </p:cNvCxnSpPr>
          <p:nvPr/>
        </p:nvCxnSpPr>
        <p:spPr bwMode="auto">
          <a:xfrm>
            <a:off x="6377773" y="4409669"/>
            <a:ext cx="1151740" cy="650950"/>
          </a:xfrm>
          <a:prstGeom prst="straightConnector1">
            <a:avLst/>
          </a:prstGeom>
          <a:noFill/>
          <a:ln w="28575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5334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SVA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35" y="1086295"/>
            <a:ext cx="8679530" cy="483903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SVA provides a unique combination: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FF"/>
                </a:solidFill>
              </a:rPr>
              <a:t>Rich compiler capabilities (like JVM, .NET)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FF"/>
                </a:solidFill>
              </a:rPr>
              <a:t>+  OS supervision (like a VMM)				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 smtClean="0">
                <a:solidFill>
                  <a:srgbClr val="000000"/>
                </a:solidFill>
              </a:rPr>
              <a:t>… which can enable powerful, new security solutions</a:t>
            </a:r>
          </a:p>
          <a:p>
            <a:pPr>
              <a:spcBef>
                <a:spcPts val="18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SVA-M</a:t>
            </a:r>
            <a:r>
              <a:rPr lang="en-US" sz="2400" dirty="0">
                <a:solidFill>
                  <a:srgbClr val="0000FF"/>
                </a:solidFill>
              </a:rPr>
              <a:t>: </a:t>
            </a:r>
            <a:r>
              <a:rPr lang="en-US" sz="2400" dirty="0" smtClean="0">
                <a:solidFill>
                  <a:srgbClr val="000000"/>
                </a:solidFill>
              </a:rPr>
              <a:t>memory safety for a commodity OS [SOSP ’07]</a:t>
            </a:r>
            <a:endParaRPr lang="en-US" sz="2400" dirty="0" smtClean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 err="1" smtClean="0">
                <a:solidFill>
                  <a:srgbClr val="0000FF"/>
                </a:solidFill>
              </a:rPr>
              <a:t>KCoFI</a:t>
            </a:r>
            <a:r>
              <a:rPr lang="en-US" sz="2400" dirty="0" smtClean="0">
                <a:solidFill>
                  <a:srgbClr val="0000FF"/>
                </a:solidFill>
              </a:rPr>
              <a:t>: </a:t>
            </a:r>
            <a:r>
              <a:rPr lang="en-US" sz="2400" dirty="0" smtClean="0">
                <a:solidFill>
                  <a:srgbClr val="000000"/>
                </a:solidFill>
              </a:rPr>
              <a:t>control-flow integrity (CFI) for commodity OS [IEEE S&amp;P ’14]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Virtual Ghost: </a:t>
            </a:r>
            <a:r>
              <a:rPr lang="en-US" sz="2400" dirty="0" smtClean="0">
                <a:solidFill>
                  <a:srgbClr val="000000"/>
                </a:solidFill>
              </a:rPr>
              <a:t>protect applications </a:t>
            </a:r>
            <a:r>
              <a:rPr lang="en-US" sz="2400" i="1" dirty="0" smtClean="0">
                <a:solidFill>
                  <a:srgbClr val="000000"/>
                </a:solidFill>
              </a:rPr>
              <a:t>from hostile OS</a:t>
            </a:r>
            <a:r>
              <a:rPr lang="en-US" sz="2400" dirty="0" smtClean="0">
                <a:solidFill>
                  <a:srgbClr val="000000"/>
                </a:solidFill>
              </a:rPr>
              <a:t> using fast compiler techniques [ASPLOS ’14]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Each of these is the </a:t>
            </a:r>
            <a:r>
              <a:rPr lang="en-US" dirty="0" smtClean="0">
                <a:solidFill>
                  <a:srgbClr val="0000FF"/>
                </a:solidFill>
              </a:rPr>
              <a:t>first-ever</a:t>
            </a:r>
            <a:r>
              <a:rPr lang="en-US" dirty="0" smtClean="0"/>
              <a:t> system to do so.</a:t>
            </a:r>
          </a:p>
        </p:txBody>
      </p:sp>
    </p:spTree>
    <p:extLst>
      <p:ext uri="{BB962C8B-B14F-4D97-AF65-F5344CB8AC3E}">
        <p14:creationId xmlns:p14="http://schemas.microsoft.com/office/powerpoint/2010/main" val="221964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SVA-M: Memory Safety with SVA</a:t>
            </a:r>
            <a:endParaRPr lang="en-US" sz="13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67400"/>
            <a:ext cx="8382000" cy="5334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00FF"/>
                </a:solidFill>
              </a:rPr>
              <a:t>Provides </a:t>
            </a:r>
            <a:r>
              <a:rPr lang="en-US" dirty="0">
                <a:solidFill>
                  <a:srgbClr val="0000FF"/>
                </a:solidFill>
              </a:rPr>
              <a:t>safety close to a type-safe </a:t>
            </a:r>
            <a:r>
              <a:rPr lang="en-US" dirty="0" smtClean="0">
                <a:solidFill>
                  <a:srgbClr val="0000FF"/>
                </a:solidFill>
              </a:rPr>
              <a:t>language</a:t>
            </a:r>
            <a:endParaRPr lang="en-US" dirty="0">
              <a:solidFill>
                <a:srgbClr val="0000FF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i="1" dirty="0" smtClean="0">
                <a:solidFill>
                  <a:srgbClr val="0000FF"/>
                </a:solidFill>
              </a:rPr>
              <a:t>even for a large commodity kernel like Linux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b="0" dirty="0" smtClean="0">
                <a:solidFill>
                  <a:srgbClr val="0000FF"/>
                </a:solidFill>
              </a:rPr>
              <a:t>Prevents </a:t>
            </a:r>
            <a:r>
              <a:rPr lang="en-US" b="0" dirty="0">
                <a:solidFill>
                  <a:srgbClr val="0000FF"/>
                </a:solidFill>
              </a:rPr>
              <a:t>many common attacks like buffer overflows, heap corruption, code reuse attacks, etc</a:t>
            </a:r>
            <a:r>
              <a:rPr lang="en-US" b="0" dirty="0" smtClean="0">
                <a:solidFill>
                  <a:srgbClr val="0000FF"/>
                </a:solidFill>
              </a:rPr>
              <a:t>.</a:t>
            </a:r>
            <a:endParaRPr lang="en-US" b="0" i="1" dirty="0">
              <a:solidFill>
                <a:srgbClr val="0000FF"/>
              </a:solidFill>
            </a:endParaRPr>
          </a:p>
          <a:p>
            <a:pPr marL="99995" indent="-187517"/>
            <a:r>
              <a:rPr lang="en-US" sz="2400" dirty="0"/>
              <a:t>Safe pointer arithmetic (no buffer overflows)</a:t>
            </a:r>
          </a:p>
          <a:p>
            <a:pPr marL="99995" indent="-187517"/>
            <a:r>
              <a:rPr lang="en-US" sz="2400" dirty="0"/>
              <a:t>Loads &amp; stores access correct </a:t>
            </a:r>
            <a:r>
              <a:rPr lang="en-US" sz="2400" i="1" u="sng" dirty="0"/>
              <a:t>subset</a:t>
            </a:r>
            <a:r>
              <a:rPr lang="en-US" sz="2400" dirty="0"/>
              <a:t> of objects</a:t>
            </a:r>
          </a:p>
          <a:p>
            <a:pPr marL="99995" indent="-187517"/>
            <a:r>
              <a:rPr lang="en-US" sz="2400" dirty="0"/>
              <a:t>Control-flow and code segment integrity</a:t>
            </a:r>
          </a:p>
          <a:p>
            <a:pPr marL="99995" indent="-187517"/>
            <a:r>
              <a:rPr lang="en-US" sz="2400" dirty="0"/>
              <a:t>Type-safety for a subset of memory objects</a:t>
            </a:r>
          </a:p>
          <a:p>
            <a:pPr marL="99995" indent="-187517"/>
            <a:r>
              <a:rPr lang="en-US" sz="2400" dirty="0"/>
              <a:t>Dangling pointers made </a:t>
            </a:r>
            <a:r>
              <a:rPr lang="en-US" sz="2400" dirty="0" smtClean="0"/>
              <a:t>harmless; </a:t>
            </a:r>
            <a:r>
              <a:rPr lang="en-US" sz="2400" dirty="0"/>
              <a:t>no garbage </a:t>
            </a:r>
            <a:r>
              <a:rPr lang="en-US" sz="2400" dirty="0" smtClean="0"/>
              <a:t>collection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0280" y="6270567"/>
            <a:ext cx="534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180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SOSP 2007, Audience Choice Paper Award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4938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 bldLvl="5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KCoFI: Control-Flow Integrity with SVA</a:t>
            </a:r>
            <a:endParaRPr lang="en-US" sz="130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00FF"/>
                </a:solidFill>
              </a:rPr>
              <a:t>Control-flow cannot be hijacked arbitrarily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i="1" dirty="0">
                <a:solidFill>
                  <a:srgbClr val="0000FF"/>
                </a:solidFill>
              </a:rPr>
              <a:t>even for a large commodity kernel like </a:t>
            </a:r>
            <a:r>
              <a:rPr lang="en-US" i="1" dirty="0" smtClean="0">
                <a:solidFill>
                  <a:srgbClr val="0000FF"/>
                </a:solidFill>
              </a:rPr>
              <a:t>FreeBSD</a:t>
            </a:r>
          </a:p>
          <a:p>
            <a:r>
              <a:rPr lang="en-US" dirty="0"/>
              <a:t>Code segment integrity</a:t>
            </a:r>
          </a:p>
          <a:p>
            <a:r>
              <a:rPr lang="en-US" dirty="0" smtClean="0"/>
              <a:t>Indirect calls, branches follow compiler-predicted paths</a:t>
            </a:r>
            <a:endParaRPr lang="en-US" dirty="0"/>
          </a:p>
          <a:p>
            <a:r>
              <a:rPr lang="en-US" dirty="0" smtClean="0"/>
              <a:t>Context switching, interrupt/trap handling</a:t>
            </a:r>
          </a:p>
          <a:p>
            <a:r>
              <a:rPr lang="en-US" dirty="0" smtClean="0"/>
              <a:t>MMU management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Formal </a:t>
            </a:r>
            <a:r>
              <a:rPr lang="en-US" dirty="0">
                <a:solidFill>
                  <a:srgbClr val="0000FF"/>
                </a:solidFill>
              </a:rPr>
              <a:t>proof of key control-flow integrity </a:t>
            </a:r>
            <a:r>
              <a:rPr lang="en-US" dirty="0" smtClean="0">
                <a:solidFill>
                  <a:srgbClr val="0000FF"/>
                </a:solidFill>
              </a:rPr>
              <a:t>theorems, including tricky kernel-specific issues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60080" y="6270567"/>
            <a:ext cx="2034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180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IEEE S&amp;P 2014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323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 bldLvl="5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</a:t>
            </a:r>
            <a:r>
              <a:rPr lang="en-US" dirty="0" smtClean="0"/>
              <a:t>Ghost = Secure Computation Using SVA</a:t>
            </a:r>
            <a:endParaRPr lang="en-US" sz="1300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840835" y="1359354"/>
            <a:ext cx="4224550" cy="521885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Ghost Memory: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Inaccessible to OS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Application: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Private data in ghost memory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Encrypts private data for I/O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Virtual Ghost (VG) API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SVA-OS </a:t>
            </a:r>
            <a:r>
              <a:rPr lang="en-US" dirty="0" smtClean="0">
                <a:solidFill>
                  <a:srgbClr val="000000"/>
                </a:solidFill>
              </a:rPr>
              <a:t>+ App. Requests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OS Kernel: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Performs all OS services </a:t>
            </a:r>
          </a:p>
        </p:txBody>
      </p:sp>
      <p:sp>
        <p:nvSpPr>
          <p:cNvPr id="31747" name="Rectangle 3"/>
          <p:cNvSpPr>
            <a:spLocks/>
          </p:cNvSpPr>
          <p:nvPr/>
        </p:nvSpPr>
        <p:spPr bwMode="auto">
          <a:xfrm>
            <a:off x="477738" y="1777585"/>
            <a:ext cx="4206999" cy="2851919"/>
          </a:xfrm>
          <a:prstGeom prst="rect">
            <a:avLst/>
          </a:prstGeom>
          <a:solidFill>
            <a:srgbClr val="FFD479"/>
          </a:solidFill>
          <a:ln w="254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2500" i="0">
              <a:solidFill>
                <a:srgbClr val="000000"/>
              </a:solidFill>
            </a:endParaRPr>
          </a:p>
        </p:txBody>
      </p:sp>
      <p:sp>
        <p:nvSpPr>
          <p:cNvPr id="31748" name="Rectangle 4"/>
          <p:cNvSpPr>
            <a:spLocks/>
          </p:cNvSpPr>
          <p:nvPr/>
        </p:nvSpPr>
        <p:spPr bwMode="auto">
          <a:xfrm>
            <a:off x="916410" y="1876928"/>
            <a:ext cx="3571875" cy="464344"/>
          </a:xfrm>
          <a:prstGeom prst="rect">
            <a:avLst/>
          </a:prstGeom>
          <a:solidFill>
            <a:srgbClr val="FFD4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sz="2500" i="0" u="sng" dirty="0">
                <a:solidFill>
                  <a:srgbClr val="000000"/>
                </a:solidFill>
              </a:rPr>
              <a:t>Application</a:t>
            </a:r>
            <a:endParaRPr lang="en-US" sz="1300" i="0" dirty="0">
              <a:solidFill>
                <a:srgbClr val="000000"/>
              </a:solidFill>
            </a:endParaRPr>
          </a:p>
        </p:txBody>
      </p:sp>
      <p:sp>
        <p:nvSpPr>
          <p:cNvPr id="31750" name="Rectangle 6"/>
          <p:cNvSpPr>
            <a:spLocks/>
          </p:cNvSpPr>
          <p:nvPr/>
        </p:nvSpPr>
        <p:spPr bwMode="auto">
          <a:xfrm>
            <a:off x="2429992" y="3697834"/>
            <a:ext cx="2261443" cy="923855"/>
          </a:xfrm>
          <a:prstGeom prst="rect">
            <a:avLst/>
          </a:prstGeom>
          <a:solidFill>
            <a:srgbClr val="FF6600"/>
          </a:solidFill>
          <a:ln w="254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/>
          <a:lstStyle/>
          <a:p>
            <a:r>
              <a:rPr lang="en-US" sz="2500" i="0" dirty="0">
                <a:solidFill>
                  <a:srgbClr val="000000"/>
                </a:solidFill>
              </a:rPr>
              <a:t>OS Kernel</a:t>
            </a:r>
            <a:endParaRPr lang="en-US" sz="1300" i="0" dirty="0">
              <a:solidFill>
                <a:srgbClr val="000000"/>
              </a:solidFill>
            </a:endParaRPr>
          </a:p>
        </p:txBody>
      </p:sp>
      <p:sp>
        <p:nvSpPr>
          <p:cNvPr id="31751" name="Rectangle 7"/>
          <p:cNvSpPr>
            <a:spLocks/>
          </p:cNvSpPr>
          <p:nvPr/>
        </p:nvSpPr>
        <p:spPr bwMode="auto">
          <a:xfrm>
            <a:off x="477738" y="4649504"/>
            <a:ext cx="4206999" cy="906363"/>
          </a:xfrm>
          <a:prstGeom prst="rect">
            <a:avLst/>
          </a:prstGeom>
          <a:solidFill>
            <a:srgbClr val="D783FF"/>
          </a:solidFill>
          <a:ln w="254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2500" i="0">
              <a:solidFill>
                <a:srgbClr val="000000"/>
              </a:solidFill>
            </a:endParaRPr>
          </a:p>
        </p:txBody>
      </p:sp>
      <p:sp>
        <p:nvSpPr>
          <p:cNvPr id="31752" name="Rectangle 8"/>
          <p:cNvSpPr>
            <a:spLocks/>
          </p:cNvSpPr>
          <p:nvPr/>
        </p:nvSpPr>
        <p:spPr bwMode="auto">
          <a:xfrm>
            <a:off x="2536535" y="4796720"/>
            <a:ext cx="1750832" cy="526852"/>
          </a:xfrm>
          <a:prstGeom prst="rect">
            <a:avLst/>
          </a:prstGeom>
          <a:solidFill>
            <a:srgbClr val="D78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sz="2500" i="0" dirty="0">
                <a:solidFill>
                  <a:srgbClr val="000000"/>
                </a:solidFill>
              </a:rPr>
              <a:t>Virtual </a:t>
            </a:r>
            <a:r>
              <a:rPr lang="en-US" sz="2500" i="0" dirty="0" smtClean="0">
                <a:solidFill>
                  <a:srgbClr val="000000"/>
                </a:solidFill>
              </a:rPr>
              <a:t>Ghost (SVA)</a:t>
            </a:r>
            <a:endParaRPr lang="en-US" sz="1300" i="0" dirty="0">
              <a:solidFill>
                <a:srgbClr val="000000"/>
              </a:solidFill>
            </a:endParaRPr>
          </a:p>
        </p:txBody>
      </p:sp>
      <p:sp>
        <p:nvSpPr>
          <p:cNvPr id="31757" name="AutoShape 13"/>
          <p:cNvSpPr>
            <a:spLocks/>
          </p:cNvSpPr>
          <p:nvPr/>
        </p:nvSpPr>
        <p:spPr bwMode="auto">
          <a:xfrm>
            <a:off x="2876476" y="2533260"/>
            <a:ext cx="1638598" cy="459879"/>
          </a:xfrm>
          <a:prstGeom prst="roundRect">
            <a:avLst>
              <a:gd name="adj" fmla="val 24588"/>
            </a:avLst>
          </a:prstGeom>
          <a:solidFill>
            <a:srgbClr val="FFD479"/>
          </a:solidFill>
          <a:ln w="25400" cap="flat" cmpd="sng">
            <a:solidFill>
              <a:srgbClr val="000000"/>
            </a:solidFill>
            <a:prstDash val="sysDot"/>
            <a:miter lim="0"/>
            <a:headEnd type="none" w="med" len="med"/>
            <a:tailEnd type="none" w="med" len="med"/>
          </a:ln>
          <a:effectLst>
            <a:outerShdw blurRad="127000" dist="76201" dir="2700000" algn="ctr" rotWithShape="0">
              <a:srgbClr val="000000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>
              <a:lnSpc>
                <a:spcPct val="1000"/>
              </a:lnSpc>
            </a:pPr>
            <a:r>
              <a:rPr lang="en-US" sz="2200" i="0">
                <a:solidFill>
                  <a:srgbClr val="000000"/>
                </a:solidFill>
              </a:rPr>
              <a:t>Public Data</a:t>
            </a:r>
            <a:endParaRPr lang="en-US" sz="1300" i="0">
              <a:solidFill>
                <a:srgbClr val="000000"/>
              </a:solidFill>
            </a:endParaRPr>
          </a:p>
        </p:txBody>
      </p:sp>
      <p:sp>
        <p:nvSpPr>
          <p:cNvPr id="19" name="AutoShape 8"/>
          <p:cNvSpPr>
            <a:spLocks noChangeArrowheads="1"/>
          </p:cNvSpPr>
          <p:nvPr/>
        </p:nvSpPr>
        <p:spPr bwMode="auto">
          <a:xfrm>
            <a:off x="467198" y="5555867"/>
            <a:ext cx="4224237" cy="562202"/>
          </a:xfrm>
          <a:prstGeom prst="bevel">
            <a:avLst>
              <a:gd name="adj" fmla="val 5315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 i="1" dirty="0">
                <a:solidFill>
                  <a:schemeClr val="accent2"/>
                </a:solidFill>
                <a:latin typeface="Arial" charset="0"/>
              </a:rPr>
              <a:t>Processor</a:t>
            </a:r>
            <a:endParaRPr lang="en-US" i="1" dirty="0">
              <a:latin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01070" y="2807909"/>
            <a:ext cx="1878583" cy="2515663"/>
            <a:chOff x="501070" y="2807909"/>
            <a:chExt cx="1878583" cy="2515663"/>
          </a:xfrm>
        </p:grpSpPr>
        <p:sp>
          <p:nvSpPr>
            <p:cNvPr id="2" name="Rounded Rectangle 1"/>
            <p:cNvSpPr/>
            <p:nvPr/>
          </p:nvSpPr>
          <p:spPr bwMode="auto">
            <a:xfrm>
              <a:off x="501070" y="2807909"/>
              <a:ext cx="1878583" cy="181378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660066"/>
                  </a:solidFill>
                  <a:effectLst/>
                  <a:latin typeface="Arial Narrow" charset="0"/>
                </a:rPr>
                <a:t>Ghost Memory</a:t>
              </a:r>
              <a:endParaRPr kumimoji="0" lang="en-US" sz="2000" b="1" i="1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Narrow" charset="0"/>
              </a:endParaRPr>
            </a:p>
          </p:txBody>
        </p:sp>
        <p:sp>
          <p:nvSpPr>
            <p:cNvPr id="18" name="AutoShape 14"/>
            <p:cNvSpPr>
              <a:spLocks/>
            </p:cNvSpPr>
            <p:nvPr/>
          </p:nvSpPr>
          <p:spPr bwMode="auto">
            <a:xfrm>
              <a:off x="677541" y="4850090"/>
              <a:ext cx="1510233" cy="473482"/>
            </a:xfrm>
            <a:prstGeom prst="roundRect">
              <a:avLst>
                <a:gd name="adj" fmla="val 21514"/>
              </a:avLst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 w="25400" cap="flat" cmpd="sng">
              <a:solidFill>
                <a:srgbClr val="000000"/>
              </a:solidFill>
              <a:prstDash val="solid"/>
              <a:miter lim="0"/>
              <a:headEnd type="none" w="med" len="med"/>
              <a:tailEnd type="none" w="med" len="med"/>
            </a:ln>
            <a:effectLst>
              <a:outerShdw blurRad="127000" dist="76201" dir="2700000" algn="ctr" rotWithShape="0">
                <a:srgbClr val="000000">
                  <a:alpha val="75000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1000"/>
                </a:lnSpc>
              </a:pPr>
              <a:r>
                <a:rPr lang="en-US" sz="2200" i="0" dirty="0">
                  <a:solidFill>
                    <a:srgbClr val="000000"/>
                  </a:solidFill>
                </a:rPr>
                <a:t>Private </a:t>
              </a:r>
              <a:r>
                <a:rPr lang="en-US" sz="2200" i="0" dirty="0" smtClean="0">
                  <a:solidFill>
                    <a:srgbClr val="000000"/>
                  </a:solidFill>
                </a:rPr>
                <a:t>Code</a:t>
              </a:r>
              <a:endParaRPr lang="en-US" sz="1300" i="0" dirty="0">
                <a:solidFill>
                  <a:srgbClr val="000000"/>
                </a:solidFill>
              </a:endParaRPr>
            </a:p>
          </p:txBody>
        </p:sp>
        <p:sp>
          <p:nvSpPr>
            <p:cNvPr id="31756" name="AutoShape 12"/>
            <p:cNvSpPr>
              <a:spLocks/>
            </p:cNvSpPr>
            <p:nvPr/>
          </p:nvSpPr>
          <p:spPr bwMode="auto">
            <a:xfrm>
              <a:off x="541362" y="3345579"/>
              <a:ext cx="1781473" cy="537670"/>
            </a:xfrm>
            <a:prstGeom prst="roundRect">
              <a:avLst>
                <a:gd name="adj" fmla="val 27083"/>
              </a:avLst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 w="25400" cap="flat" cmpd="sng">
              <a:solidFill>
                <a:srgbClr val="000000"/>
              </a:solidFill>
              <a:prstDash val="solid"/>
              <a:miter lim="0"/>
              <a:headEnd type="none" w="med" len="med"/>
              <a:tailEnd type="none" w="med" len="med"/>
            </a:ln>
            <a:effectLst>
              <a:outerShdw blurRad="127000" dist="76201" dir="2700000" algn="ctr" rotWithShape="0">
                <a:srgbClr val="000000">
                  <a:alpha val="75000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1000"/>
                </a:lnSpc>
              </a:pPr>
              <a:r>
                <a:rPr lang="en-US" sz="2200" i="0" dirty="0">
                  <a:solidFill>
                    <a:srgbClr val="000000"/>
                  </a:solidFill>
                </a:rPr>
                <a:t>Private Data</a:t>
              </a:r>
              <a:endParaRPr lang="en-US" sz="1300" i="0" dirty="0">
                <a:solidFill>
                  <a:srgbClr val="000000"/>
                </a:solidFill>
              </a:endParaRPr>
            </a:p>
          </p:txBody>
        </p:sp>
        <p:sp>
          <p:nvSpPr>
            <p:cNvPr id="31758" name="AutoShape 14"/>
            <p:cNvSpPr>
              <a:spLocks/>
            </p:cNvSpPr>
            <p:nvPr/>
          </p:nvSpPr>
          <p:spPr bwMode="auto">
            <a:xfrm>
              <a:off x="677541" y="3998464"/>
              <a:ext cx="1510233" cy="473482"/>
            </a:xfrm>
            <a:prstGeom prst="roundRect">
              <a:avLst>
                <a:gd name="adj" fmla="val 21514"/>
              </a:avLst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 w="25400" cap="flat" cmpd="sng">
              <a:solidFill>
                <a:srgbClr val="000000"/>
              </a:solidFill>
              <a:prstDash val="solid"/>
              <a:miter lim="0"/>
              <a:headEnd type="none" w="med" len="med"/>
              <a:tailEnd type="none" w="med" len="med"/>
            </a:ln>
            <a:effectLst>
              <a:outerShdw blurRad="127000" dist="76201" dir="2700000" algn="ctr" rotWithShape="0">
                <a:srgbClr val="000000">
                  <a:alpha val="75000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1000"/>
                </a:lnSpc>
              </a:pPr>
              <a:r>
                <a:rPr lang="en-US" sz="2200" i="0" dirty="0">
                  <a:solidFill>
                    <a:srgbClr val="000000"/>
                  </a:solidFill>
                </a:rPr>
                <a:t>Private Key</a:t>
              </a:r>
              <a:endParaRPr lang="en-US" sz="1300" i="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5413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Ghost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00FF"/>
                </a:solidFill>
              </a:rPr>
              <a:t>Secure application can preserve confidentiality, integrity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i="1" dirty="0" smtClean="0">
                <a:solidFill>
                  <a:srgbClr val="0000FF"/>
                </a:solidFill>
              </a:rPr>
              <a:t>even if the underlying OS is compromised</a:t>
            </a:r>
          </a:p>
          <a:p>
            <a:pPr>
              <a:spcBef>
                <a:spcPts val="2088"/>
              </a:spcBef>
            </a:pPr>
            <a:r>
              <a:rPr lang="en-US" dirty="0" smtClean="0"/>
              <a:t>Application is given </a:t>
            </a:r>
            <a:r>
              <a:rPr lang="en-US" dirty="0" smtClean="0">
                <a:solidFill>
                  <a:srgbClr val="0000FF"/>
                </a:solidFill>
              </a:rPr>
              <a:t>ghost memory</a:t>
            </a:r>
            <a:r>
              <a:rPr lang="en-US" dirty="0" smtClean="0"/>
              <a:t> for securing data</a:t>
            </a:r>
          </a:p>
          <a:p>
            <a:pPr>
              <a:spcBef>
                <a:spcPts val="2088"/>
              </a:spcBef>
            </a:pPr>
            <a:r>
              <a:rPr lang="en-US" dirty="0" smtClean="0"/>
              <a:t>Application is given secure key for encrypting I/O</a:t>
            </a:r>
          </a:p>
          <a:p>
            <a:pPr>
              <a:spcBef>
                <a:spcPts val="2088"/>
              </a:spcBef>
            </a:pPr>
            <a:r>
              <a:rPr lang="en-US" dirty="0" smtClean="0"/>
              <a:t>OS cannot read/write ghost memory or VG memory</a:t>
            </a:r>
          </a:p>
          <a:p>
            <a:pPr>
              <a:spcBef>
                <a:spcPts val="2088"/>
              </a:spcBef>
            </a:pPr>
            <a:r>
              <a:rPr lang="en-US" dirty="0" smtClean="0">
                <a:solidFill>
                  <a:srgbClr val="0000FF"/>
                </a:solidFill>
              </a:rPr>
              <a:t>Software Fault Isolation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protects Ghost memory, VG memory: more efficient than using MMU</a:t>
            </a:r>
          </a:p>
          <a:p>
            <a:pPr>
              <a:spcBef>
                <a:spcPts val="2088"/>
              </a:spcBef>
            </a:pPr>
            <a:r>
              <a:rPr lang="en-US" dirty="0" smtClean="0">
                <a:solidFill>
                  <a:srgbClr val="0000FF"/>
                </a:solidFill>
              </a:rPr>
              <a:t>Extends </a:t>
            </a:r>
            <a:r>
              <a:rPr lang="en-US" dirty="0" err="1" smtClean="0">
                <a:solidFill>
                  <a:srgbClr val="0000FF"/>
                </a:solidFill>
              </a:rPr>
              <a:t>KCoFI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to prevent control flow hijacks of application by 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0906" y="6270567"/>
            <a:ext cx="1913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180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ASPLOS 2014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135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Techniques Used For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2665" y="1143000"/>
            <a:ext cx="5069460" cy="5334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00FF"/>
                </a:solidFill>
              </a:rPr>
              <a:t>Difficult to do on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FF"/>
                </a:solidFill>
              </a:rPr>
              <a:t>machine code</a:t>
            </a:r>
          </a:p>
          <a:p>
            <a:pPr marL="0" indent="0">
              <a:spcBef>
                <a:spcPts val="1488"/>
              </a:spcBef>
              <a:buNone/>
            </a:pPr>
            <a:r>
              <a:rPr lang="en-US" dirty="0" smtClean="0"/>
              <a:t>Call graph analysis </a:t>
            </a:r>
          </a:p>
          <a:p>
            <a:pPr marL="0" indent="0">
              <a:spcBef>
                <a:spcPts val="1488"/>
              </a:spcBef>
              <a:buNone/>
            </a:pPr>
            <a:r>
              <a:rPr lang="en-US" dirty="0" smtClean="0"/>
              <a:t>Points</a:t>
            </a:r>
            <a:r>
              <a:rPr lang="en-US" dirty="0"/>
              <a:t>-to </a:t>
            </a:r>
            <a:r>
              <a:rPr lang="en-US" dirty="0" smtClean="0"/>
              <a:t>analysis</a:t>
            </a:r>
          </a:p>
          <a:p>
            <a:pPr marL="0" indent="0">
              <a:spcBef>
                <a:spcPts val="1488"/>
              </a:spcBef>
              <a:buNone/>
            </a:pPr>
            <a:r>
              <a:rPr lang="en-US" dirty="0" smtClean="0"/>
              <a:t>Type inference</a:t>
            </a:r>
          </a:p>
          <a:p>
            <a:pPr marL="0" indent="0">
              <a:spcBef>
                <a:spcPts val="1488"/>
              </a:spcBef>
              <a:buNone/>
            </a:pPr>
            <a:r>
              <a:rPr lang="en-US" dirty="0" smtClean="0"/>
              <a:t>Escape analysis</a:t>
            </a:r>
          </a:p>
          <a:p>
            <a:pPr marL="0" indent="0">
              <a:spcBef>
                <a:spcPts val="1488"/>
              </a:spcBef>
              <a:buNone/>
            </a:pPr>
            <a:r>
              <a:rPr lang="en-US" dirty="0" smtClean="0"/>
              <a:t>Identifying low-level OS operations</a:t>
            </a:r>
          </a:p>
          <a:p>
            <a:pPr marL="0" indent="0">
              <a:spcBef>
                <a:spcPts val="1488"/>
              </a:spcBef>
              <a:buNone/>
            </a:pPr>
            <a:r>
              <a:rPr lang="en-US" dirty="0" smtClean="0"/>
              <a:t>Restrictions on native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114800" cy="5334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00FF"/>
                </a:solidFill>
              </a:rPr>
              <a:t>Can be effective with machine code but incurs higher overhead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spcBef>
                <a:spcPts val="2088"/>
              </a:spcBef>
              <a:buNone/>
            </a:pPr>
            <a:r>
              <a:rPr lang="en-US" dirty="0" smtClean="0"/>
              <a:t>Software </a:t>
            </a:r>
            <a:r>
              <a:rPr lang="en-US" dirty="0"/>
              <a:t>fault </a:t>
            </a:r>
            <a:r>
              <a:rPr lang="en-US" dirty="0" smtClean="0"/>
              <a:t>isolation </a:t>
            </a:r>
          </a:p>
          <a:p>
            <a:pPr marL="0" indent="0">
              <a:spcBef>
                <a:spcPts val="1488"/>
              </a:spcBef>
              <a:buNone/>
            </a:pPr>
            <a:r>
              <a:rPr lang="en-US" dirty="0" smtClean="0"/>
              <a:t>Control </a:t>
            </a:r>
            <a:r>
              <a:rPr lang="en-US" dirty="0"/>
              <a:t>flow </a:t>
            </a:r>
            <a:r>
              <a:rPr lang="en-US" dirty="0" smtClean="0"/>
              <a:t>enforcement</a:t>
            </a:r>
          </a:p>
          <a:p>
            <a:pPr>
              <a:spcBef>
                <a:spcPts val="2088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946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VISC for Security: 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800000"/>
                </a:solidFill>
              </a:rPr>
              <a:t>VISC enables strong security benefits that </a:t>
            </a:r>
            <a:endParaRPr lang="en-US" dirty="0" smtClean="0">
              <a:solidFill>
                <a:srgbClr val="800000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800000"/>
                </a:solidFill>
              </a:rPr>
              <a:t>would </a:t>
            </a:r>
            <a:r>
              <a:rPr lang="en-US" dirty="0">
                <a:solidFill>
                  <a:srgbClr val="800000"/>
                </a:solidFill>
              </a:rPr>
              <a:t>be very difficult with machine code</a:t>
            </a:r>
          </a:p>
          <a:p>
            <a:r>
              <a:rPr lang="en-US" dirty="0" smtClean="0"/>
              <a:t>Strong memory safety for Linux</a:t>
            </a:r>
          </a:p>
          <a:p>
            <a:r>
              <a:rPr lang="en-US" dirty="0" smtClean="0"/>
              <a:t>Control-flow integrity for FreeBSD 9.0</a:t>
            </a:r>
          </a:p>
          <a:p>
            <a:r>
              <a:rPr lang="en-US" dirty="0" smtClean="0"/>
              <a:t>Application confidentiality, integrity on a </a:t>
            </a:r>
            <a:r>
              <a:rPr lang="en-US" i="1" dirty="0" smtClean="0"/>
              <a:t>hostile</a:t>
            </a:r>
            <a:r>
              <a:rPr lang="en-US" i="1" dirty="0"/>
              <a:t> </a:t>
            </a:r>
            <a:r>
              <a:rPr lang="en-US" dirty="0" smtClean="0"/>
              <a:t>operating system (using fast compiler techniques)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068128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Systems that use Native 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6922" y="1086295"/>
            <a:ext cx="7418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dirty="0" smtClean="0">
                <a:solidFill>
                  <a:srgbClr val="0000FF"/>
                </a:solidFill>
              </a:rPr>
              <a:t>“</a:t>
            </a:r>
            <a:r>
              <a:rPr lang="en-US" sz="2800" b="1" i="0" u="sng" dirty="0" smtClean="0">
                <a:solidFill>
                  <a:srgbClr val="0000FF"/>
                </a:solidFill>
              </a:rPr>
              <a:t>VISC</a:t>
            </a:r>
            <a:r>
              <a:rPr lang="en-US" sz="2800" b="1" i="0" dirty="0" smtClean="0">
                <a:solidFill>
                  <a:srgbClr val="0000FF"/>
                </a:solidFill>
              </a:rPr>
              <a:t>” == Ship code as Virtual ISA (</a:t>
            </a:r>
            <a:r>
              <a:rPr lang="en-US" sz="2800" b="1" i="0" dirty="0" err="1" smtClean="0">
                <a:solidFill>
                  <a:srgbClr val="0000FF"/>
                </a:solidFill>
              </a:rPr>
              <a:t>e.g</a:t>
            </a:r>
            <a:r>
              <a:rPr lang="en-US" sz="2800" b="1" i="0" dirty="0" smtClean="0">
                <a:solidFill>
                  <a:srgbClr val="0000FF"/>
                </a:solidFill>
              </a:rPr>
              <a:t>,. JVM, PTX)</a:t>
            </a:r>
          </a:p>
        </p:txBody>
      </p:sp>
    </p:spTree>
    <p:extLst>
      <p:ext uri="{BB962C8B-B14F-4D97-AF65-F5344CB8AC3E}">
        <p14:creationId xmlns:p14="http://schemas.microsoft.com/office/powerpoint/2010/main" val="42823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11"/>
    </mc:Choice>
    <mc:Fallback xmlns="">
      <p:transition spd="slow" advTm="3681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Systems that use Native Code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3830" y="2123230"/>
          <a:ext cx="8756340" cy="4414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8170"/>
                <a:gridCol w="4378170"/>
              </a:tblGrid>
              <a:tr h="59862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High performance software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is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400" i="1" baseline="0" dirty="0" smtClean="0">
                          <a:solidFill>
                            <a:srgbClr val="000000"/>
                          </a:solidFill>
                        </a:rPr>
                        <a:t>largely 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</a:rPr>
                        <a:t>shipped as native code</a:t>
                      </a:r>
                      <a:endParaRPr lang="en-US" sz="24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System software is </a:t>
                      </a:r>
                      <a:r>
                        <a:rPr lang="en-US" sz="2400" i="1" dirty="0" smtClean="0">
                          <a:solidFill>
                            <a:srgbClr val="000000"/>
                          </a:solidFill>
                        </a:rPr>
                        <a:t>almost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solidFill>
                            <a:srgbClr val="000000"/>
                          </a:solidFill>
                        </a:rPr>
                        <a:t>exclusively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</a:rPr>
                        <a:t> shipped as native code</a:t>
                      </a:r>
                      <a:endParaRPr lang="en-US" sz="24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59862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HPC applications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Operating systems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59862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Media, Gaming, Finance, CAD, …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Hypervisors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59862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Web browsers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Compilers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59862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Database systems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Managed language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</a:rPr>
                        <a:t> runtimes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5986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Libraries galore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Communication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</a:rPr>
                        <a:t> / 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crypto libraries</a:t>
                      </a:r>
                    </a:p>
                  </a:txBody>
                  <a:tcPr/>
                </a:tc>
              </a:tr>
              <a:tr h="598628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Loaders, linkers, GUI frameworks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9166" y="1086295"/>
            <a:ext cx="83535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dirty="0" smtClean="0">
                <a:solidFill>
                  <a:srgbClr val="0000FF"/>
                </a:solidFill>
              </a:rPr>
              <a:t>“</a:t>
            </a:r>
            <a:r>
              <a:rPr lang="en-US" sz="2800" b="1" i="0" u="sng" dirty="0" smtClean="0">
                <a:solidFill>
                  <a:srgbClr val="0000FF"/>
                </a:solidFill>
              </a:rPr>
              <a:t>VISC</a:t>
            </a:r>
            <a:r>
              <a:rPr lang="en-US" sz="2800" b="1" i="0" dirty="0" smtClean="0">
                <a:solidFill>
                  <a:srgbClr val="0000FF"/>
                </a:solidFill>
              </a:rPr>
              <a:t>” == Ship code as Virtual ISA (</a:t>
            </a:r>
            <a:r>
              <a:rPr lang="en-US" sz="2800" b="1" i="0" dirty="0" err="1" smtClean="0">
                <a:solidFill>
                  <a:srgbClr val="0000FF"/>
                </a:solidFill>
              </a:rPr>
              <a:t>e.g</a:t>
            </a:r>
            <a:r>
              <a:rPr lang="en-US" sz="2800" b="1" i="0" dirty="0" smtClean="0">
                <a:solidFill>
                  <a:srgbClr val="0000FF"/>
                </a:solidFill>
              </a:rPr>
              <a:t>,. JVM, PTX)</a:t>
            </a:r>
          </a:p>
          <a:p>
            <a:r>
              <a:rPr lang="en-US" sz="2800" b="1" i="0" dirty="0" smtClean="0">
                <a:solidFill>
                  <a:schemeClr val="tx1"/>
                </a:solidFill>
              </a:rPr>
              <a:t>Native code is pervasive for two broad classes of software</a:t>
            </a:r>
            <a:endParaRPr lang="en-US" sz="2800" b="1" i="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56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74"/>
    </mc:Choice>
    <mc:Fallback xmlns="">
      <p:transition spd="slow" advTm="419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 World is Changing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Modern software architectures</a:t>
            </a:r>
          </a:p>
          <a:p>
            <a:pPr lvl="1"/>
            <a:r>
              <a:rPr lang="en-US" dirty="0" smtClean="0"/>
              <a:t>User-installed extensions, dynamically loaded libraries, layering</a:t>
            </a:r>
          </a:p>
          <a:p>
            <a:pPr marL="0" indent="0">
              <a:buNone/>
            </a:pPr>
            <a:r>
              <a:rPr lang="en-US" dirty="0" smtClean="0"/>
              <a:t>Modern hardware architectures</a:t>
            </a:r>
          </a:p>
          <a:p>
            <a:pPr lvl="1"/>
            <a:r>
              <a:rPr lang="en-US" dirty="0" smtClean="0"/>
              <a:t>Diverse vector hardware, GPUs, accelerators in mobile </a:t>
            </a:r>
            <a:r>
              <a:rPr lang="en-US" dirty="0" err="1" smtClean="0"/>
              <a:t>SoCs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Modern security challenges due to untrusted code</a:t>
            </a:r>
          </a:p>
          <a:p>
            <a:pPr lvl="1"/>
            <a:r>
              <a:rPr lang="en-US" dirty="0" smtClean="0"/>
              <a:t>Browser extensions, mobile app markets, BYOD</a:t>
            </a:r>
          </a:p>
          <a:p>
            <a:pPr marL="57150" indent="0" algn="ctr">
              <a:buNone/>
            </a:pPr>
            <a:r>
              <a:rPr lang="en-US" sz="3200" b="1" dirty="0" smtClean="0">
                <a:solidFill>
                  <a:srgbClr val="0000FF"/>
                </a:solidFill>
              </a:rPr>
              <a:t>Need rich analyses </a:t>
            </a:r>
            <a:r>
              <a:rPr lang="en-US" sz="3200" b="1" dirty="0">
                <a:solidFill>
                  <a:srgbClr val="0000FF"/>
                </a:solidFill>
              </a:rPr>
              <a:t>and </a:t>
            </a:r>
            <a:r>
              <a:rPr lang="en-US" sz="3200" b="1" dirty="0" smtClean="0">
                <a:solidFill>
                  <a:srgbClr val="0000FF"/>
                </a:solidFill>
              </a:rPr>
              <a:t>transformations on end</a:t>
            </a:r>
            <a:r>
              <a:rPr lang="en-US" sz="3200" b="1" dirty="0">
                <a:solidFill>
                  <a:srgbClr val="0000FF"/>
                </a:solidFill>
              </a:rPr>
              <a:t>-</a:t>
            </a:r>
            <a:r>
              <a:rPr lang="en-US" sz="3200" b="1" dirty="0" smtClean="0">
                <a:solidFill>
                  <a:srgbClr val="0000FF"/>
                </a:solidFill>
              </a:rPr>
              <a:t>user </a:t>
            </a:r>
            <a:r>
              <a:rPr lang="en-US" sz="3200" b="1" dirty="0">
                <a:solidFill>
                  <a:srgbClr val="0000FF"/>
                </a:solidFill>
              </a:rPr>
              <a:t>systems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31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777"/>
    </mc:Choice>
    <mc:Fallback xmlns="">
      <p:transition spd="slow" advTm="1687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Modern Hardware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00FF"/>
                </a:solidFill>
              </a:rPr>
              <a:t>Native machine code is no longer a good match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FF"/>
                </a:solidFill>
              </a:rPr>
              <a:t>for modern hardware diversity</a:t>
            </a:r>
          </a:p>
          <a:p>
            <a:r>
              <a:rPr lang="en-US" dirty="0" smtClean="0"/>
              <a:t>Varying memory hierarchies</a:t>
            </a:r>
          </a:p>
          <a:p>
            <a:r>
              <a:rPr lang="en-US" dirty="0" smtClean="0"/>
              <a:t>Varying vector instruction sets</a:t>
            </a:r>
          </a:p>
          <a:p>
            <a:r>
              <a:rPr lang="en-US" dirty="0" smtClean="0"/>
              <a:t>Varying GPU capabilities</a:t>
            </a:r>
          </a:p>
          <a:p>
            <a:r>
              <a:rPr lang="en-US" dirty="0" smtClean="0"/>
              <a:t>Varying heterogeneous mobile processors (SoCs)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0000FF"/>
                </a:solidFill>
              </a:rPr>
              <a:t>Need to adapt software to individual end-user’s hardware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3571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Modern Software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</a:rPr>
              <a:t>Native machine </a:t>
            </a:r>
            <a:r>
              <a:rPr lang="en-US" dirty="0" smtClean="0">
                <a:solidFill>
                  <a:srgbClr val="0000FF"/>
                </a:solidFill>
              </a:rPr>
              <a:t>code is no longer a good match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FF"/>
                </a:solidFill>
              </a:rPr>
              <a:t>for modern software engineering practices</a:t>
            </a:r>
          </a:p>
          <a:p>
            <a:pPr>
              <a:spcBef>
                <a:spcPts val="2088"/>
              </a:spcBef>
            </a:pPr>
            <a:r>
              <a:rPr lang="en-US" dirty="0"/>
              <a:t>Deep software stacks</a:t>
            </a:r>
          </a:p>
          <a:p>
            <a:pPr>
              <a:spcBef>
                <a:spcPts val="2088"/>
              </a:spcBef>
            </a:pPr>
            <a:r>
              <a:rPr lang="en-US" dirty="0" smtClean="0"/>
              <a:t>Large numbers of dynamic libraries</a:t>
            </a:r>
          </a:p>
          <a:p>
            <a:pPr>
              <a:spcBef>
                <a:spcPts val="2088"/>
              </a:spcBef>
            </a:pPr>
            <a:r>
              <a:rPr lang="en-US" dirty="0" smtClean="0"/>
              <a:t>User-installed software extensions</a:t>
            </a:r>
          </a:p>
          <a:p>
            <a:pPr>
              <a:spcBef>
                <a:spcPts val="2088"/>
              </a:spcBef>
            </a:pPr>
            <a:r>
              <a:rPr lang="en-US" dirty="0" smtClean="0"/>
              <a:t>Debugging: reproducing in-field software failures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0000FF"/>
                </a:solidFill>
              </a:rPr>
              <a:t>Need </a:t>
            </a:r>
            <a:r>
              <a:rPr lang="en-US" dirty="0">
                <a:solidFill>
                  <a:srgbClr val="0000FF"/>
                </a:solidFill>
              </a:rPr>
              <a:t>to </a:t>
            </a:r>
            <a:r>
              <a:rPr lang="en-US" dirty="0" smtClean="0">
                <a:solidFill>
                  <a:srgbClr val="0000FF"/>
                </a:solidFill>
              </a:rPr>
              <a:t>analyze / optimize software on end-users’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50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Modern Security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24700"/>
            <a:ext cx="8382000" cy="5334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00FF"/>
                </a:solidFill>
              </a:rPr>
              <a:t>Untrusted code is becoming increasingly common</a:t>
            </a:r>
          </a:p>
          <a:p>
            <a:pPr>
              <a:spcBef>
                <a:spcPts val="2088"/>
              </a:spcBef>
            </a:pPr>
            <a:r>
              <a:rPr lang="en-US" dirty="0" smtClean="0"/>
              <a:t>Browser extensions</a:t>
            </a:r>
          </a:p>
          <a:p>
            <a:pPr>
              <a:spcBef>
                <a:spcPts val="2088"/>
              </a:spcBef>
            </a:pPr>
            <a:r>
              <a:rPr lang="en-US" dirty="0" smtClean="0"/>
              <a:t>Web pages with executable code, e.g.,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>
              <a:spcBef>
                <a:spcPts val="2088"/>
              </a:spcBef>
            </a:pPr>
            <a:r>
              <a:rPr lang="en-US" dirty="0" smtClean="0"/>
              <a:t>Mobile application markets </a:t>
            </a:r>
          </a:p>
          <a:p>
            <a:pPr>
              <a:spcBef>
                <a:spcPts val="2088"/>
              </a:spcBef>
            </a:pPr>
            <a:r>
              <a:rPr lang="en-US" dirty="0" smtClean="0"/>
              <a:t>BYOD: “Bring Your Own Device”</a:t>
            </a:r>
          </a:p>
          <a:p>
            <a:pPr>
              <a:spcBef>
                <a:spcPts val="2088"/>
              </a:spcBef>
            </a:pPr>
            <a:r>
              <a:rPr lang="en-US" dirty="0" smtClean="0"/>
              <a:t>Secure applications on (insecure) commodity OS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0000FF"/>
                </a:solidFill>
              </a:rPr>
              <a:t>Need security checking and instrumentation in		 end-user systems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6" name="Picture 5" descr="Apple-App-Store-logo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636" y="3006545"/>
            <a:ext cx="867704" cy="921497"/>
          </a:xfrm>
          <a:prstGeom prst="rect">
            <a:avLst/>
          </a:prstGeom>
        </p:spPr>
      </p:pic>
      <p:pic>
        <p:nvPicPr>
          <p:cNvPr id="7" name="Picture 6" descr="Unknown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187" y="3006494"/>
            <a:ext cx="1164059" cy="92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96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en-US" i="1" u="sng" dirty="0" smtClean="0">
                <a:solidFill>
                  <a:srgbClr val="0000FF"/>
                </a:solidFill>
              </a:rPr>
              <a:t>All</a:t>
            </a:r>
            <a:r>
              <a:rPr lang="en-US" dirty="0" smtClean="0">
                <a:solidFill>
                  <a:srgbClr val="0000FF"/>
                </a:solidFill>
              </a:rPr>
              <a:t> future software should “ship” using Virtual ISAs.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b="0" dirty="0" smtClean="0">
                <a:solidFill>
                  <a:srgbClr val="0000FF"/>
                </a:solidFill>
              </a:rPr>
              <a:t>NOTE: </a:t>
            </a:r>
            <a:r>
              <a:rPr lang="x-none" b="0" dirty="0" smtClean="0">
                <a:solidFill>
                  <a:srgbClr val="0000FF"/>
                </a:solidFill>
              </a:rPr>
              <a:t>Different systems can use different </a:t>
            </a:r>
            <a:r>
              <a:rPr lang="en-US" b="0" dirty="0" smtClean="0">
                <a:solidFill>
                  <a:srgbClr val="0000FF"/>
                </a:solidFill>
              </a:rPr>
              <a:t>Virtual ISAs.</a:t>
            </a:r>
          </a:p>
          <a:p>
            <a:r>
              <a:rPr lang="en-US" dirty="0" smtClean="0"/>
              <a:t>The </a:t>
            </a:r>
            <a:r>
              <a:rPr lang="en-US" dirty="0"/>
              <a:t>security benefits </a:t>
            </a:r>
            <a:r>
              <a:rPr lang="en-US" dirty="0" smtClean="0"/>
              <a:t>are strong</a:t>
            </a:r>
            <a:endParaRPr lang="en-US" dirty="0"/>
          </a:p>
          <a:p>
            <a:r>
              <a:rPr lang="en-US" dirty="0"/>
              <a:t>There are no inherent performance penalties (and novel performance benefits are possible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It is technically feasible and commercially acceptable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076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11"/>
    </mc:Choice>
    <mc:Fallback xmlns="">
      <p:transition spd="slow" advTm="33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trike="sngStrike" dirty="0" smtClean="0">
                <a:solidFill>
                  <a:schemeClr val="bg2">
                    <a:lumMod val="75000"/>
                  </a:schemeClr>
                </a:solidFill>
              </a:rPr>
              <a:t>VISC Motivation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Background: LLVM as a Virtual ISA</a:t>
            </a:r>
          </a:p>
          <a:p>
            <a:r>
              <a:rPr lang="en-US" dirty="0" smtClean="0"/>
              <a:t>ALLVM: VISC from top to bottom and end-to-end</a:t>
            </a:r>
          </a:p>
          <a:p>
            <a:r>
              <a:rPr lang="en-US" dirty="0" smtClean="0"/>
              <a:t>Early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0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17"/>
    </mc:Choice>
    <mc:Fallback xmlns="">
      <p:transition spd="slow" advTm="31717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LLVM IR?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Fully executable virtual ISA</a:t>
            </a:r>
          </a:p>
          <a:p>
            <a:pPr marL="914400" lvl="1" indent="-514350"/>
            <a:r>
              <a:rPr lang="en-US" dirty="0" smtClean="0"/>
              <a:t>Language-neutral; hardware-neutral; and a </a:t>
            </a:r>
            <a:r>
              <a:rPr lang="en-US" i="1" dirty="0" smtClean="0"/>
              <a:t>rich </a:t>
            </a:r>
            <a:r>
              <a:rPr lang="en-US" dirty="0" smtClean="0"/>
              <a:t>IR</a:t>
            </a:r>
          </a:p>
          <a:p>
            <a:pPr marL="914400" lvl="1" indent="-514350"/>
            <a:r>
              <a:rPr lang="en-US" dirty="0" smtClean="0"/>
              <a:t>Extensive production-quality </a:t>
            </a:r>
            <a:r>
              <a:rPr lang="en-US" dirty="0"/>
              <a:t>infrastructure </a:t>
            </a:r>
            <a:r>
              <a:rPr lang="en-US" dirty="0" smtClean="0"/>
              <a:t>and tools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Emerging adoption as a VISC format</a:t>
            </a:r>
          </a:p>
          <a:p>
            <a:pPr marL="914400" lvl="1" indent="-514350"/>
            <a:r>
              <a:rPr lang="en-US" dirty="0" smtClean="0"/>
              <a:t>Google, </a:t>
            </a:r>
            <a:r>
              <a:rPr lang="en-US" dirty="0" err="1" smtClean="0"/>
              <a:t>OpenCL</a:t>
            </a:r>
            <a:r>
              <a:rPr lang="en-US" dirty="0" smtClean="0"/>
              <a:t> community, Apple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7880" y="4005075"/>
            <a:ext cx="7535390" cy="1656264"/>
          </a:xfrm>
          <a:prstGeom prst="rect">
            <a:avLst/>
          </a:prstGeom>
          <a:solidFill>
            <a:srgbClr val="CCCCFF"/>
          </a:solidFill>
        </p:spPr>
        <p:txBody>
          <a:bodyPr wrap="square" rtlCol="0" anchor="ctr" anchorCtr="0">
            <a:noAutofit/>
          </a:bodyPr>
          <a:lstStyle/>
          <a:p>
            <a:pPr algn="l"/>
            <a:r>
              <a:rPr lang="en-US" sz="2800" b="1" dirty="0" smtClean="0"/>
              <a:t>“</a:t>
            </a:r>
            <a:r>
              <a:rPr lang="en-US" sz="2800" dirty="0" smtClean="0"/>
              <a:t>For </a:t>
            </a:r>
            <a:r>
              <a:rPr lang="en-US" sz="2800" i="0" dirty="0" smtClean="0"/>
              <a:t>iOS</a:t>
            </a:r>
            <a:r>
              <a:rPr lang="en-US" sz="2800" dirty="0" smtClean="0"/>
              <a:t>™ apps</a:t>
            </a:r>
            <a:r>
              <a:rPr lang="en-US" sz="2800" dirty="0"/>
              <a:t>, </a:t>
            </a:r>
            <a:r>
              <a:rPr lang="en-US" sz="2800" dirty="0" err="1"/>
              <a:t>bitcode</a:t>
            </a:r>
            <a:r>
              <a:rPr lang="en-US" sz="2800" dirty="0"/>
              <a:t> is the default, but optional. </a:t>
            </a:r>
            <a:endParaRPr lang="en-US" sz="2800" dirty="0" smtClean="0"/>
          </a:p>
          <a:p>
            <a:pPr algn="l"/>
            <a:r>
              <a:rPr lang="en-US" sz="2800" dirty="0"/>
              <a:t> For </a:t>
            </a:r>
            <a:r>
              <a:rPr lang="en-US" sz="2800" i="0" dirty="0" err="1" smtClean="0"/>
              <a:t>watchOS</a:t>
            </a:r>
            <a:r>
              <a:rPr lang="en-US" sz="2800" dirty="0" smtClean="0"/>
              <a:t>™ </a:t>
            </a:r>
            <a:r>
              <a:rPr lang="en-US" sz="2800" dirty="0"/>
              <a:t>and </a:t>
            </a:r>
            <a:r>
              <a:rPr lang="en-US" sz="2800" i="0" dirty="0" err="1" smtClean="0"/>
              <a:t>tvOS</a:t>
            </a:r>
            <a:r>
              <a:rPr lang="en-US" sz="2800" dirty="0" smtClean="0"/>
              <a:t>™ apps</a:t>
            </a:r>
            <a:r>
              <a:rPr lang="en-US" sz="2800" dirty="0"/>
              <a:t>, </a:t>
            </a:r>
            <a:r>
              <a:rPr lang="en-US" sz="2800" dirty="0" err="1"/>
              <a:t>bitcode</a:t>
            </a:r>
            <a:r>
              <a:rPr lang="en-US" sz="2800" dirty="0"/>
              <a:t> is required</a:t>
            </a:r>
            <a:r>
              <a:rPr lang="en-US" sz="2800" dirty="0" smtClean="0"/>
              <a:t>.”  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smtClean="0"/>
              <a:t>	   -- iOS App Distribution Guide, Apple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06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5" name="Oval 3"/>
          <p:cNvSpPr>
            <a:spLocks noChangeArrowheads="1"/>
          </p:cNvSpPr>
          <p:nvPr/>
        </p:nvSpPr>
        <p:spPr bwMode="auto">
          <a:xfrm>
            <a:off x="3573463" y="1354138"/>
            <a:ext cx="1766887" cy="1168400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CC66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dirty="0">
                <a:solidFill>
                  <a:schemeClr val="tx1"/>
                </a:solidFill>
              </a:rPr>
              <a:t>Linker </a:t>
            </a:r>
            <a:r>
              <a:rPr lang="en-US" b="1" i="0" dirty="0">
                <a:solidFill>
                  <a:srgbClr val="0000FF"/>
                </a:solidFill>
              </a:rPr>
              <a:t>+</a:t>
            </a:r>
          </a:p>
          <a:p>
            <a:r>
              <a:rPr lang="en-US" b="1" i="0" dirty="0">
                <a:solidFill>
                  <a:srgbClr val="0000FF"/>
                </a:solidFill>
              </a:rPr>
              <a:t>IP Optimizer</a:t>
            </a:r>
          </a:p>
        </p:txBody>
      </p:sp>
      <p:sp>
        <p:nvSpPr>
          <p:cNvPr id="325636" name="AutoShape 4"/>
          <p:cNvSpPr>
            <a:spLocks noChangeArrowheads="1"/>
          </p:cNvSpPr>
          <p:nvPr/>
        </p:nvSpPr>
        <p:spPr bwMode="auto">
          <a:xfrm>
            <a:off x="1512888" y="1201738"/>
            <a:ext cx="1254125" cy="4191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b="1" i="0">
                <a:solidFill>
                  <a:schemeClr val="tx1"/>
                </a:solidFill>
              </a:rPr>
              <a:t>Compiler 1</a:t>
            </a:r>
          </a:p>
        </p:txBody>
      </p:sp>
      <p:sp>
        <p:nvSpPr>
          <p:cNvPr id="325637" name="Line 5"/>
          <p:cNvSpPr>
            <a:spLocks noChangeShapeType="1"/>
          </p:cNvSpPr>
          <p:nvPr/>
        </p:nvSpPr>
        <p:spPr bwMode="auto">
          <a:xfrm>
            <a:off x="1116013" y="1390650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638" name="Line 6"/>
          <p:cNvSpPr>
            <a:spLocks noChangeShapeType="1"/>
          </p:cNvSpPr>
          <p:nvPr/>
        </p:nvSpPr>
        <p:spPr bwMode="auto">
          <a:xfrm>
            <a:off x="1116013" y="1752600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639" name="Text Box 7"/>
          <p:cNvSpPr txBox="1">
            <a:spLocks noChangeArrowheads="1"/>
          </p:cNvSpPr>
          <p:nvPr/>
        </p:nvSpPr>
        <p:spPr bwMode="auto">
          <a:xfrm>
            <a:off x="320675" y="1127125"/>
            <a:ext cx="844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>
                <a:solidFill>
                  <a:schemeClr val="tx1"/>
                </a:solidFill>
              </a:rPr>
              <a:t>C, C++</a:t>
            </a:r>
          </a:p>
        </p:txBody>
      </p:sp>
      <p:grpSp>
        <p:nvGrpSpPr>
          <p:cNvPr id="325640" name="Group 8"/>
          <p:cNvGrpSpPr>
            <a:grpSpLocks/>
          </p:cNvGrpSpPr>
          <p:nvPr/>
        </p:nvGrpSpPr>
        <p:grpSpPr bwMode="auto">
          <a:xfrm>
            <a:off x="80963" y="1889125"/>
            <a:ext cx="1443037" cy="396875"/>
            <a:chOff x="51" y="1021"/>
            <a:chExt cx="909" cy="250"/>
          </a:xfrm>
        </p:grpSpPr>
        <p:sp>
          <p:nvSpPr>
            <p:cNvPr id="325641" name="Line 9"/>
            <p:cNvSpPr>
              <a:spLocks noChangeShapeType="1"/>
            </p:cNvSpPr>
            <p:nvPr/>
          </p:nvSpPr>
          <p:spPr bwMode="auto">
            <a:xfrm>
              <a:off x="711" y="1132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642" name="Text Box 10"/>
            <p:cNvSpPr txBox="1">
              <a:spLocks noChangeArrowheads="1"/>
            </p:cNvSpPr>
            <p:nvPr/>
          </p:nvSpPr>
          <p:spPr bwMode="auto">
            <a:xfrm>
              <a:off x="51" y="1021"/>
              <a:ext cx="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b="1" i="0">
                  <a:solidFill>
                    <a:schemeClr val="tx1"/>
                  </a:solidFill>
                </a:rPr>
                <a:t>OCAML </a:t>
              </a:r>
            </a:p>
          </p:txBody>
        </p:sp>
      </p:grpSp>
      <p:sp>
        <p:nvSpPr>
          <p:cNvPr id="325643" name="Text Box 11"/>
          <p:cNvSpPr txBox="1">
            <a:spLocks noChangeArrowheads="1"/>
          </p:cNvSpPr>
          <p:nvPr/>
        </p:nvSpPr>
        <p:spPr bwMode="auto">
          <a:xfrm>
            <a:off x="238125" y="1508125"/>
            <a:ext cx="97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>
                <a:solidFill>
                  <a:schemeClr val="tx1"/>
                </a:solidFill>
              </a:rPr>
              <a:t>Fortran </a:t>
            </a:r>
          </a:p>
        </p:txBody>
      </p:sp>
      <p:sp>
        <p:nvSpPr>
          <p:cNvPr id="325644" name="Text Box 12"/>
          <p:cNvSpPr txBox="1">
            <a:spLocks noChangeArrowheads="1"/>
          </p:cNvSpPr>
          <p:nvPr/>
        </p:nvSpPr>
        <p:spPr bwMode="auto">
          <a:xfrm>
            <a:off x="2950058" y="1163105"/>
            <a:ext cx="8899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rgbClr val="FF0000"/>
                </a:solidFill>
              </a:rPr>
              <a:t>bin </a:t>
            </a:r>
            <a:r>
              <a:rPr lang="en-US" b="1" i="0" dirty="0" smtClean="0">
                <a:solidFill>
                  <a:srgbClr val="0000FF"/>
                </a:solidFill>
              </a:rPr>
              <a:t>/ IR</a:t>
            </a:r>
            <a:endParaRPr lang="en-US" b="1" i="0" dirty="0">
              <a:solidFill>
                <a:srgbClr val="0000FF"/>
              </a:solidFill>
            </a:endParaRPr>
          </a:p>
        </p:txBody>
      </p:sp>
      <p:sp>
        <p:nvSpPr>
          <p:cNvPr id="325646" name="AutoShape 14"/>
          <p:cNvSpPr>
            <a:spLocks noChangeArrowheads="1"/>
          </p:cNvSpPr>
          <p:nvPr/>
        </p:nvSpPr>
        <p:spPr bwMode="auto">
          <a:xfrm>
            <a:off x="1511300" y="2536825"/>
            <a:ext cx="1255713" cy="381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b="1" i="0">
                <a:solidFill>
                  <a:schemeClr val="tx1"/>
                </a:solidFill>
              </a:rPr>
              <a:t>Compiler N</a:t>
            </a:r>
          </a:p>
        </p:txBody>
      </p:sp>
      <p:grpSp>
        <p:nvGrpSpPr>
          <p:cNvPr id="325647" name="Group 15"/>
          <p:cNvGrpSpPr>
            <a:grpSpLocks/>
          </p:cNvGrpSpPr>
          <p:nvPr/>
        </p:nvGrpSpPr>
        <p:grpSpPr bwMode="auto">
          <a:xfrm>
            <a:off x="571501" y="2193925"/>
            <a:ext cx="952500" cy="400050"/>
            <a:chOff x="360" y="1632"/>
            <a:chExt cx="600" cy="252"/>
          </a:xfrm>
        </p:grpSpPr>
        <p:sp>
          <p:nvSpPr>
            <p:cNvPr id="325648" name="Line 16"/>
            <p:cNvSpPr>
              <a:spLocks noChangeShapeType="1"/>
            </p:cNvSpPr>
            <p:nvPr/>
          </p:nvSpPr>
          <p:spPr bwMode="auto">
            <a:xfrm>
              <a:off x="711" y="1743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649" name="Text Box 17"/>
            <p:cNvSpPr txBox="1">
              <a:spLocks noChangeArrowheads="1"/>
            </p:cNvSpPr>
            <p:nvPr/>
          </p:nvSpPr>
          <p:spPr bwMode="auto">
            <a:xfrm>
              <a:off x="360" y="1632"/>
              <a:ext cx="3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b="1" i="0" dirty="0" smtClean="0">
                  <a:solidFill>
                    <a:schemeClr val="tx1"/>
                  </a:solidFill>
                </a:rPr>
                <a:t>Ada</a:t>
              </a:r>
              <a:endParaRPr lang="en-US" b="1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5650" name="Group 18"/>
          <p:cNvGrpSpPr>
            <a:grpSpLocks/>
          </p:cNvGrpSpPr>
          <p:nvPr/>
        </p:nvGrpSpPr>
        <p:grpSpPr bwMode="auto">
          <a:xfrm>
            <a:off x="501654" y="2520950"/>
            <a:ext cx="1011239" cy="400050"/>
            <a:chOff x="316" y="1444"/>
            <a:chExt cx="637" cy="252"/>
          </a:xfrm>
        </p:grpSpPr>
        <p:sp>
          <p:nvSpPr>
            <p:cNvPr id="325651" name="Line 19"/>
            <p:cNvSpPr>
              <a:spLocks noChangeShapeType="1"/>
            </p:cNvSpPr>
            <p:nvPr/>
          </p:nvSpPr>
          <p:spPr bwMode="auto">
            <a:xfrm>
              <a:off x="703" y="1598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652" name="Text Box 20"/>
            <p:cNvSpPr txBox="1">
              <a:spLocks noChangeArrowheads="1"/>
            </p:cNvSpPr>
            <p:nvPr/>
          </p:nvSpPr>
          <p:spPr bwMode="auto">
            <a:xfrm>
              <a:off x="316" y="1444"/>
              <a:ext cx="4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b="1" i="0" dirty="0" smtClean="0">
                  <a:solidFill>
                    <a:schemeClr val="tx1"/>
                  </a:solidFill>
                </a:rPr>
                <a:t>Rust </a:t>
              </a:r>
              <a:endParaRPr lang="en-US" b="1" i="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5653" name="AutoShape 21"/>
          <p:cNvCxnSpPr>
            <a:cxnSpLocks noChangeShapeType="1"/>
            <a:stCxn id="325646" idx="3"/>
            <a:endCxn id="325635" idx="2"/>
          </p:cNvCxnSpPr>
          <p:nvPr/>
        </p:nvCxnSpPr>
        <p:spPr bwMode="auto">
          <a:xfrm flipV="1">
            <a:off x="2767013" y="1938338"/>
            <a:ext cx="792162" cy="788987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5654" name="AutoShape 22"/>
          <p:cNvCxnSpPr>
            <a:cxnSpLocks noChangeShapeType="1"/>
            <a:stCxn id="325636" idx="3"/>
            <a:endCxn id="325635" idx="2"/>
          </p:cNvCxnSpPr>
          <p:nvPr/>
        </p:nvCxnSpPr>
        <p:spPr bwMode="auto">
          <a:xfrm>
            <a:off x="2767013" y="1411288"/>
            <a:ext cx="792162" cy="527050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5655" name="Text Box 23"/>
          <p:cNvSpPr txBox="1">
            <a:spLocks noChangeArrowheads="1"/>
          </p:cNvSpPr>
          <p:nvPr/>
        </p:nvSpPr>
        <p:spPr bwMode="auto">
          <a:xfrm rot="5400000">
            <a:off x="1936751" y="1858962"/>
            <a:ext cx="52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i="0">
                <a:solidFill>
                  <a:schemeClr val="tx1"/>
                </a:solidFill>
              </a:rPr>
              <a:t>• • •</a:t>
            </a:r>
          </a:p>
        </p:txBody>
      </p:sp>
      <p:sp>
        <p:nvSpPr>
          <p:cNvPr id="325656" name="Line 24"/>
          <p:cNvSpPr>
            <a:spLocks noChangeShapeType="1"/>
          </p:cNvSpPr>
          <p:nvPr/>
        </p:nvSpPr>
        <p:spPr bwMode="auto">
          <a:xfrm flipV="1">
            <a:off x="414338" y="4081885"/>
            <a:ext cx="811337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57" name="Text Box 25"/>
          <p:cNvSpPr txBox="1">
            <a:spLocks noChangeArrowheads="1"/>
          </p:cNvSpPr>
          <p:nvPr/>
        </p:nvSpPr>
        <p:spPr bwMode="auto">
          <a:xfrm>
            <a:off x="4072735" y="3581815"/>
            <a:ext cx="19692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Developer site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5658" name="Text Box 26"/>
          <p:cNvSpPr txBox="1">
            <a:spLocks noChangeArrowheads="1"/>
          </p:cNvSpPr>
          <p:nvPr/>
        </p:nvSpPr>
        <p:spPr bwMode="auto">
          <a:xfrm>
            <a:off x="4044857" y="4043480"/>
            <a:ext cx="16408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User site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5661" name="Oval 29"/>
          <p:cNvSpPr>
            <a:spLocks noChangeArrowheads="1"/>
          </p:cNvSpPr>
          <p:nvPr/>
        </p:nvSpPr>
        <p:spPr bwMode="auto">
          <a:xfrm>
            <a:off x="6481297" y="1624073"/>
            <a:ext cx="1728788" cy="715963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CC66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dirty="0">
                <a:solidFill>
                  <a:schemeClr val="tx1"/>
                </a:solidFill>
              </a:rPr>
              <a:t>Static</a:t>
            </a:r>
          </a:p>
          <a:p>
            <a:r>
              <a:rPr lang="en-US" b="1" i="0" dirty="0">
                <a:solidFill>
                  <a:schemeClr val="tx1"/>
                </a:solidFill>
              </a:rPr>
              <a:t>Code Gen</a:t>
            </a:r>
          </a:p>
        </p:txBody>
      </p:sp>
      <p:cxnSp>
        <p:nvCxnSpPr>
          <p:cNvPr id="325662" name="AutoShape 30"/>
          <p:cNvCxnSpPr>
            <a:cxnSpLocks noChangeShapeType="1"/>
            <a:endCxn id="325661" idx="2"/>
          </p:cNvCxnSpPr>
          <p:nvPr/>
        </p:nvCxnSpPr>
        <p:spPr bwMode="auto">
          <a:xfrm flipV="1">
            <a:off x="5354876" y="1982055"/>
            <a:ext cx="1126421" cy="793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Model for Static Languages</a:t>
            </a:r>
          </a:p>
        </p:txBody>
      </p:sp>
      <p:sp>
        <p:nvSpPr>
          <p:cNvPr id="64" name="computr3"/>
          <p:cNvSpPr>
            <a:spLocks noEditPoints="1" noChangeArrowheads="1"/>
          </p:cNvSpPr>
          <p:nvPr/>
        </p:nvSpPr>
        <p:spPr bwMode="auto">
          <a:xfrm>
            <a:off x="6591628" y="4351338"/>
            <a:ext cx="1508125" cy="1227137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9" name="Straight Arrow Connector 8"/>
          <p:cNvCxnSpPr>
            <a:stCxn id="325661" idx="4"/>
            <a:endCxn id="64" idx="1"/>
          </p:cNvCxnSpPr>
          <p:nvPr/>
        </p:nvCxnSpPr>
        <p:spPr bwMode="auto">
          <a:xfrm>
            <a:off x="7345691" y="2340036"/>
            <a:ext cx="0" cy="2011302"/>
          </a:xfrm>
          <a:prstGeom prst="straightConnector1">
            <a:avLst/>
          </a:prstGeom>
          <a:noFill/>
          <a:ln w="1905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Text Box 35"/>
          <p:cNvSpPr txBox="1">
            <a:spLocks noChangeArrowheads="1"/>
          </p:cNvSpPr>
          <p:nvPr/>
        </p:nvSpPr>
        <p:spPr bwMode="auto">
          <a:xfrm>
            <a:off x="6780902" y="3044950"/>
            <a:ext cx="5001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CC0000"/>
                </a:solidFill>
              </a:rPr>
              <a:t>bin</a:t>
            </a:r>
            <a:endParaRPr lang="en-US" b="1" i="0" dirty="0">
              <a:solidFill>
                <a:srgbClr val="CC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4337" y="5810110"/>
            <a:ext cx="6948545" cy="822565"/>
            <a:chOff x="414337" y="5810110"/>
            <a:chExt cx="6948545" cy="822565"/>
          </a:xfrm>
        </p:grpSpPr>
        <p:sp>
          <p:nvSpPr>
            <p:cNvPr id="10" name="Right Arrow 9"/>
            <p:cNvSpPr/>
            <p:nvPr/>
          </p:nvSpPr>
          <p:spPr bwMode="auto">
            <a:xfrm>
              <a:off x="414337" y="6002136"/>
              <a:ext cx="6948545" cy="109870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1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8245" y="6232565"/>
              <a:ext cx="702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1955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endCxn id="13" idx="0"/>
            </p:cNvCxnSpPr>
            <p:nvPr/>
          </p:nvCxnSpPr>
          <p:spPr bwMode="auto">
            <a:xfrm flipH="1">
              <a:off x="1009726" y="5810110"/>
              <a:ext cx="11111" cy="422455"/>
            </a:xfrm>
            <a:prstGeom prst="line">
              <a:avLst/>
            </a:prstGeom>
            <a:noFill/>
            <a:ln w="127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Box 74"/>
            <p:cNvSpPr txBox="1"/>
            <p:nvPr/>
          </p:nvSpPr>
          <p:spPr>
            <a:xfrm>
              <a:off x="1578463" y="6232565"/>
              <a:ext cx="702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1965</a:t>
              </a:r>
              <a:endParaRPr lang="en-US" dirty="0"/>
            </a:p>
          </p:txBody>
        </p:sp>
        <p:cxnSp>
          <p:nvCxnSpPr>
            <p:cNvPr id="76" name="Straight Connector 75"/>
            <p:cNvCxnSpPr>
              <a:endCxn id="75" idx="0"/>
            </p:cNvCxnSpPr>
            <p:nvPr/>
          </p:nvCxnSpPr>
          <p:spPr bwMode="auto">
            <a:xfrm flipH="1">
              <a:off x="1929944" y="5810110"/>
              <a:ext cx="11112" cy="422455"/>
            </a:xfrm>
            <a:prstGeom prst="line">
              <a:avLst/>
            </a:prstGeom>
            <a:noFill/>
            <a:ln w="127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2453768" y="6232565"/>
              <a:ext cx="702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1975</a:t>
              </a:r>
              <a:endParaRPr lang="en-US" dirty="0"/>
            </a:p>
          </p:txBody>
        </p:sp>
        <p:cxnSp>
          <p:nvCxnSpPr>
            <p:cNvPr id="78" name="Straight Connector 77"/>
            <p:cNvCxnSpPr>
              <a:endCxn id="77" idx="0"/>
            </p:cNvCxnSpPr>
            <p:nvPr/>
          </p:nvCxnSpPr>
          <p:spPr bwMode="auto">
            <a:xfrm flipH="1">
              <a:off x="2805249" y="5810110"/>
              <a:ext cx="11112" cy="422455"/>
            </a:xfrm>
            <a:prstGeom prst="line">
              <a:avLst/>
            </a:prstGeom>
            <a:noFill/>
            <a:ln w="127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3427961" y="6232565"/>
              <a:ext cx="702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1985</a:t>
              </a:r>
              <a:endParaRPr lang="en-US" dirty="0"/>
            </a:p>
          </p:txBody>
        </p:sp>
        <p:cxnSp>
          <p:nvCxnSpPr>
            <p:cNvPr id="80" name="Straight Connector 79"/>
            <p:cNvCxnSpPr>
              <a:endCxn id="79" idx="0"/>
            </p:cNvCxnSpPr>
            <p:nvPr/>
          </p:nvCxnSpPr>
          <p:spPr bwMode="auto">
            <a:xfrm flipH="1">
              <a:off x="3779442" y="5810110"/>
              <a:ext cx="11112" cy="422455"/>
            </a:xfrm>
            <a:prstGeom prst="line">
              <a:avLst/>
            </a:prstGeom>
            <a:noFill/>
            <a:ln w="127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1" name="TextBox 80"/>
            <p:cNvSpPr txBox="1"/>
            <p:nvPr/>
          </p:nvSpPr>
          <p:spPr>
            <a:xfrm>
              <a:off x="4227948" y="6232565"/>
              <a:ext cx="702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1995</a:t>
              </a:r>
              <a:endParaRPr lang="en-US" dirty="0"/>
            </a:p>
          </p:txBody>
        </p:sp>
        <p:cxnSp>
          <p:nvCxnSpPr>
            <p:cNvPr id="82" name="Straight Connector 81"/>
            <p:cNvCxnSpPr>
              <a:endCxn id="81" idx="0"/>
            </p:cNvCxnSpPr>
            <p:nvPr/>
          </p:nvCxnSpPr>
          <p:spPr bwMode="auto">
            <a:xfrm flipH="1">
              <a:off x="4579429" y="5810110"/>
              <a:ext cx="11112" cy="422455"/>
            </a:xfrm>
            <a:prstGeom prst="line">
              <a:avLst/>
            </a:prstGeom>
            <a:noFill/>
            <a:ln w="127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TextBox 82"/>
            <p:cNvSpPr txBox="1"/>
            <p:nvPr/>
          </p:nvSpPr>
          <p:spPr>
            <a:xfrm>
              <a:off x="5236830" y="6232565"/>
              <a:ext cx="702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2005</a:t>
              </a:r>
              <a:endParaRPr lang="en-US" dirty="0"/>
            </a:p>
          </p:txBody>
        </p:sp>
        <p:cxnSp>
          <p:nvCxnSpPr>
            <p:cNvPr id="84" name="Straight Connector 83"/>
            <p:cNvCxnSpPr>
              <a:endCxn id="83" idx="0"/>
            </p:cNvCxnSpPr>
            <p:nvPr/>
          </p:nvCxnSpPr>
          <p:spPr bwMode="auto">
            <a:xfrm flipH="1">
              <a:off x="5588311" y="5810110"/>
              <a:ext cx="11114" cy="422455"/>
            </a:xfrm>
            <a:prstGeom prst="line">
              <a:avLst/>
            </a:prstGeom>
            <a:noFill/>
            <a:ln w="127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6059978" y="6232565"/>
              <a:ext cx="702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2015</a:t>
              </a:r>
              <a:endParaRPr lang="en-US" dirty="0"/>
            </a:p>
          </p:txBody>
        </p:sp>
        <p:cxnSp>
          <p:nvCxnSpPr>
            <p:cNvPr id="86" name="Straight Connector 85"/>
            <p:cNvCxnSpPr>
              <a:endCxn id="85" idx="0"/>
            </p:cNvCxnSpPr>
            <p:nvPr/>
          </p:nvCxnSpPr>
          <p:spPr bwMode="auto">
            <a:xfrm flipH="1">
              <a:off x="6411459" y="5810110"/>
              <a:ext cx="11114" cy="422455"/>
            </a:xfrm>
            <a:prstGeom prst="line">
              <a:avLst/>
            </a:prstGeom>
            <a:noFill/>
            <a:ln w="127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4"/>
          <p:cNvGrpSpPr/>
          <p:nvPr/>
        </p:nvGrpSpPr>
        <p:grpSpPr>
          <a:xfrm>
            <a:off x="911830" y="5088899"/>
            <a:ext cx="5658188" cy="812526"/>
            <a:chOff x="911830" y="5088899"/>
            <a:chExt cx="5658188" cy="812526"/>
          </a:xfrm>
        </p:grpSpPr>
        <p:sp>
          <p:nvSpPr>
            <p:cNvPr id="17" name="TextBox 16"/>
            <p:cNvSpPr txBox="1"/>
            <p:nvPr/>
          </p:nvSpPr>
          <p:spPr>
            <a:xfrm rot="19499495">
              <a:off x="911830" y="5088899"/>
              <a:ext cx="16722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1" dirty="0" smtClean="0">
                  <a:solidFill>
                    <a:schemeClr val="tx1"/>
                  </a:solidFill>
                </a:rPr>
                <a:t>FORTRAN 1, COBOL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 rot="19499495">
              <a:off x="1879518" y="5250930"/>
              <a:ext cx="10097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dirty="0" err="1" smtClean="0">
                  <a:solidFill>
                    <a:schemeClr val="tx1"/>
                  </a:solidFill>
                </a:rPr>
                <a:t>Simula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 67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 rot="19499495">
              <a:off x="2680743" y="5202818"/>
              <a:ext cx="11775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1" dirty="0" smtClean="0">
                  <a:solidFill>
                    <a:schemeClr val="tx1"/>
                  </a:solidFill>
                </a:rPr>
                <a:t>FORTRAN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 77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 rot="19499495">
              <a:off x="4011229" y="5240296"/>
              <a:ext cx="1046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dirty="0" smtClean="0">
                  <a:solidFill>
                    <a:schemeClr val="tx1"/>
                  </a:solidFill>
                </a:rPr>
                <a:t>Fortran 90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 rot="19499495">
              <a:off x="1383534" y="5245058"/>
              <a:ext cx="11278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1" dirty="0" smtClean="0">
                  <a:solidFill>
                    <a:schemeClr val="tx1"/>
                  </a:solidFill>
                </a:rPr>
                <a:t>ALGOL, PL/1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 rot="19499495">
              <a:off x="2232379" y="5323322"/>
              <a:ext cx="7574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dirty="0" smtClean="0">
                  <a:solidFill>
                    <a:schemeClr val="tx1"/>
                  </a:solidFill>
                </a:rPr>
                <a:t>Pascal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 rot="19499495">
              <a:off x="3345744" y="5321111"/>
              <a:ext cx="9458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dirty="0" smtClean="0">
                  <a:solidFill>
                    <a:schemeClr val="tx1"/>
                  </a:solidFill>
                </a:rPr>
                <a:t>C++, Ada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 rot="19499495">
              <a:off x="2963736" y="5250930"/>
              <a:ext cx="11499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dirty="0" smtClean="0">
                  <a:solidFill>
                    <a:schemeClr val="tx1"/>
                  </a:solidFill>
                </a:rPr>
                <a:t>Objective C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 rot="19499495">
              <a:off x="2522076" y="5479872"/>
              <a:ext cx="345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dirty="0" smtClean="0">
                  <a:solidFill>
                    <a:schemeClr val="tx1"/>
                  </a:solidFill>
                </a:rPr>
                <a:t>C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 rot="19499495">
              <a:off x="5972093" y="5484289"/>
              <a:ext cx="5979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dirty="0" smtClean="0">
                  <a:solidFill>
                    <a:schemeClr val="tx1"/>
                  </a:solidFill>
                </a:rPr>
                <a:t>Rust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 rot="19499495">
              <a:off x="5718372" y="5562871"/>
              <a:ext cx="457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dirty="0" smtClean="0">
                  <a:solidFill>
                    <a:schemeClr val="tx1"/>
                  </a:solidFill>
                </a:rPr>
                <a:t>Go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 rot="19499495">
              <a:off x="4996763" y="5479872"/>
              <a:ext cx="345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dirty="0" smtClean="0">
                  <a:solidFill>
                    <a:schemeClr val="tx1"/>
                  </a:solidFill>
                </a:rPr>
                <a:t>D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Text Box 12"/>
          <p:cNvSpPr txBox="1">
            <a:spLocks noChangeArrowheads="1"/>
          </p:cNvSpPr>
          <p:nvPr/>
        </p:nvSpPr>
        <p:spPr bwMode="auto">
          <a:xfrm>
            <a:off x="2990723" y="2507280"/>
            <a:ext cx="8899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rgbClr val="FF0000"/>
                </a:solidFill>
              </a:rPr>
              <a:t>bin </a:t>
            </a:r>
            <a:r>
              <a:rPr lang="en-US" b="1" i="0" dirty="0" smtClean="0">
                <a:solidFill>
                  <a:srgbClr val="0000FF"/>
                </a:solidFill>
              </a:rPr>
              <a:t>/ IR</a:t>
            </a:r>
            <a:endParaRPr lang="en-US" b="1" i="0" dirty="0">
              <a:solidFill>
                <a:srgbClr val="0000FF"/>
              </a:solidFill>
            </a:endParaRPr>
          </a:p>
        </p:txBody>
      </p:sp>
      <p:sp>
        <p:nvSpPr>
          <p:cNvPr id="63" name="Text Box 12"/>
          <p:cNvSpPr txBox="1">
            <a:spLocks noChangeArrowheads="1"/>
          </p:cNvSpPr>
          <p:nvPr/>
        </p:nvSpPr>
        <p:spPr bwMode="auto">
          <a:xfrm>
            <a:off x="5591310" y="1995623"/>
            <a:ext cx="8899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rgbClr val="FF0000"/>
                </a:solidFill>
              </a:rPr>
              <a:t>bin </a:t>
            </a:r>
            <a:r>
              <a:rPr lang="en-US" b="1" i="0" dirty="0" smtClean="0">
                <a:solidFill>
                  <a:srgbClr val="0000FF"/>
                </a:solidFill>
              </a:rPr>
              <a:t>/ IR</a:t>
            </a:r>
            <a:endParaRPr lang="en-US" b="1" i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89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LLVM </a:t>
            </a:r>
            <a:r>
              <a:rPr lang="en-US" dirty="0" smtClean="0"/>
              <a:t>IR?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432FF"/>
                </a:solidFill>
              </a:rPr>
              <a:t>LLVM IR: Fully executable </a:t>
            </a:r>
            <a:r>
              <a:rPr lang="en-US" dirty="0">
                <a:solidFill>
                  <a:srgbClr val="0432FF"/>
                </a:solidFill>
              </a:rPr>
              <a:t>v</a:t>
            </a:r>
            <a:r>
              <a:rPr lang="en-US" dirty="0" smtClean="0">
                <a:solidFill>
                  <a:srgbClr val="0432FF"/>
                </a:solidFill>
              </a:rPr>
              <a:t>irtual ISA</a:t>
            </a:r>
          </a:p>
          <a:p>
            <a:r>
              <a:rPr lang="en-US" dirty="0" smtClean="0"/>
              <a:t>“Mid-level” IR : Language-neutral and hardware-neutral</a:t>
            </a:r>
          </a:p>
          <a:p>
            <a:r>
              <a:rPr lang="en-US" dirty="0" smtClean="0"/>
              <a:t>Sophisticated, Scalable </a:t>
            </a:r>
            <a:r>
              <a:rPr lang="en-US" dirty="0"/>
              <a:t>l</a:t>
            </a:r>
            <a:r>
              <a:rPr lang="en-US" dirty="0" smtClean="0"/>
              <a:t>ink-time optimizer</a:t>
            </a:r>
            <a:r>
              <a:rPr lang="en-US" dirty="0"/>
              <a:t>: </a:t>
            </a:r>
            <a:r>
              <a:rPr lang="en-US" dirty="0" err="1" smtClean="0"/>
              <a:t>ThinLTO</a:t>
            </a:r>
            <a:endParaRPr lang="en-US" baseline="30000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Numerous front-ends: </a:t>
            </a:r>
            <a:r>
              <a:rPr lang="en-US" b="0" dirty="0" smtClean="0"/>
              <a:t>C, C++, (Fortran), .NET, Swift, Python, Ruby, Haskell, </a:t>
            </a:r>
            <a:r>
              <a:rPr lang="is-IS" b="0" dirty="0" smtClean="0"/>
              <a:t>…</a:t>
            </a:r>
          </a:p>
          <a:p>
            <a:r>
              <a:rPr lang="en-US" dirty="0" smtClean="0"/>
              <a:t>Several table-driven “back-ends”</a:t>
            </a:r>
          </a:p>
          <a:p>
            <a:pPr lvl="1"/>
            <a:r>
              <a:rPr lang="en-US" dirty="0" smtClean="0"/>
              <a:t>X86, x86-64, ARM, MIPS, </a:t>
            </a:r>
            <a:r>
              <a:rPr lang="en-US" dirty="0" err="1" smtClean="0"/>
              <a:t>Sparc</a:t>
            </a:r>
            <a:r>
              <a:rPr lang="en-US" dirty="0" smtClean="0"/>
              <a:t>, Power, Hexagon, PTX, </a:t>
            </a:r>
            <a:r>
              <a:rPr lang="is-I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474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05"/>
    </mc:Choice>
    <mc:Fallback>
      <p:transition spd="slow" advTm="4605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LLVM </a:t>
            </a:r>
            <a:r>
              <a:rPr lang="en-US" sz="3600" dirty="0" smtClean="0"/>
              <a:t>Virtual Instruction Set and IR</a:t>
            </a:r>
            <a:endParaRPr lang="en-US" sz="3600" dirty="0"/>
          </a:p>
        </p:txBody>
      </p:sp>
      <p:sp>
        <p:nvSpPr>
          <p:cNvPr id="538627" name="Rectangle 3"/>
          <p:cNvSpPr>
            <a:spLocks noChangeArrowheads="1"/>
          </p:cNvSpPr>
          <p:nvPr/>
        </p:nvSpPr>
        <p:spPr bwMode="auto">
          <a:xfrm>
            <a:off x="3803900" y="1376363"/>
            <a:ext cx="4878388" cy="433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0099FF"/>
                    </a:gs>
                    <a:gs pos="100000">
                      <a:srgbClr val="0099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ts val="0"/>
              </a:spcBef>
            </a:pPr>
            <a:r>
              <a:rPr lang="en-US" b="1" dirty="0">
                <a:solidFill>
                  <a:srgbClr val="009900"/>
                </a:solidFill>
                <a:latin typeface="Courier New" charset="0"/>
              </a:rPr>
              <a:t>;; </a:t>
            </a:r>
            <a:r>
              <a:rPr lang="en-US" b="1" dirty="0" smtClean="0">
                <a:solidFill>
                  <a:srgbClr val="009900"/>
                </a:solidFill>
                <a:latin typeface="Courier New" charset="0"/>
              </a:rPr>
              <a:t>LLVM Code</a:t>
            </a:r>
            <a:endParaRPr lang="en-US" b="1" dirty="0">
              <a:solidFill>
                <a:srgbClr val="009900"/>
              </a:solidFill>
              <a:latin typeface="Courier New" charset="0"/>
            </a:endParaRPr>
          </a:p>
          <a:p>
            <a:pPr marL="342900" indent="-342900" algn="l">
              <a:spcBef>
                <a:spcPts val="0"/>
              </a:spcBef>
            </a:pPr>
            <a:r>
              <a:rPr lang="en-US" sz="1200" b="1" dirty="0" err="1">
                <a:solidFill>
                  <a:srgbClr val="9900FF"/>
                </a:solidFill>
                <a:latin typeface="Courier New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%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</a:rPr>
              <a:t>SumArray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en-US" sz="1200" b="1" dirty="0" err="1">
                <a:solidFill>
                  <a:srgbClr val="9900FF"/>
                </a:solidFill>
                <a:latin typeface="Courier New" charset="0"/>
              </a:rPr>
              <a:t>int</a:t>
            </a:r>
            <a:r>
              <a:rPr lang="en-US" sz="1200" b="1" dirty="0">
                <a:solidFill>
                  <a:srgbClr val="9900FF"/>
                </a:solidFill>
                <a:latin typeface="Courier New" charset="0"/>
              </a:rPr>
              <a:t>* 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%A, </a:t>
            </a:r>
            <a:r>
              <a:rPr lang="en-US" sz="1200" b="1" dirty="0" err="1">
                <a:solidFill>
                  <a:srgbClr val="9900FF"/>
                </a:solidFill>
                <a:latin typeface="Courier New" charset="0"/>
              </a:rPr>
              <a:t>int</a:t>
            </a:r>
            <a:r>
              <a:rPr lang="en-US" sz="1200" b="1" dirty="0">
                <a:solidFill>
                  <a:srgbClr val="9900FF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%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</a:rPr>
              <a:t>Num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)</a:t>
            </a:r>
          </a:p>
          <a:p>
            <a:pPr marL="342900" indent="-342900" algn="l">
              <a:spcBef>
                <a:spcPct val="150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marL="342900" indent="-342900" algn="l">
              <a:spcBef>
                <a:spcPct val="150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bb1:</a:t>
            </a:r>
          </a:p>
          <a:p>
            <a:pPr marL="342900" indent="-342900" algn="l">
              <a:spcBef>
                <a:spcPct val="150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	%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</a:rPr>
              <a:t>cond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= </a:t>
            </a:r>
            <a:r>
              <a:rPr lang="en-US" sz="1200" b="1" dirty="0" err="1" smtClean="0">
                <a:latin typeface="Courier New" charset="0"/>
              </a:rPr>
              <a:t>icmp</a:t>
            </a:r>
            <a:r>
              <a:rPr lang="en-US" sz="1200" b="1" dirty="0" smtClean="0">
                <a:latin typeface="Courier New" charset="0"/>
              </a:rPr>
              <a:t> </a:t>
            </a:r>
            <a:r>
              <a:rPr lang="en-US" sz="1200" b="1" dirty="0" err="1" smtClean="0">
                <a:latin typeface="Courier New" charset="0"/>
              </a:rPr>
              <a:t>sgt</a:t>
            </a:r>
            <a:r>
              <a:rPr lang="en-US" sz="1200" b="1" dirty="0" smtClean="0">
                <a:latin typeface="Courier New" charset="0"/>
              </a:rPr>
              <a:t> </a:t>
            </a:r>
            <a:r>
              <a:rPr lang="en-US" sz="1200" b="1" dirty="0" smtClean="0">
                <a:solidFill>
                  <a:srgbClr val="9900FF"/>
                </a:solidFill>
                <a:latin typeface="Courier New" charset="0"/>
              </a:rPr>
              <a:t>i32 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%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</a:rPr>
              <a:t>Num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, 0</a:t>
            </a:r>
          </a:p>
          <a:p>
            <a:pPr marL="342900" indent="-342900" algn="l">
              <a:spcBef>
                <a:spcPct val="150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sz="1200" b="1" dirty="0" err="1">
                <a:latin typeface="Courier New" charset="0"/>
              </a:rPr>
              <a:t>br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 smtClean="0">
                <a:solidFill>
                  <a:srgbClr val="9900FF"/>
                </a:solidFill>
                <a:latin typeface="Courier New" charset="0"/>
              </a:rPr>
              <a:t>i1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%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</a:rPr>
              <a:t>cond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200" b="1" dirty="0">
                <a:solidFill>
                  <a:srgbClr val="9900FF"/>
                </a:solidFill>
                <a:latin typeface="Courier New" charset="0"/>
              </a:rPr>
              <a:t>label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%bb2, </a:t>
            </a:r>
            <a:r>
              <a:rPr lang="en-US" sz="1200" b="1" dirty="0">
                <a:solidFill>
                  <a:srgbClr val="9900FF"/>
                </a:solidFill>
                <a:latin typeface="Courier New" charset="0"/>
              </a:rPr>
              <a:t>label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%bb3</a:t>
            </a:r>
          </a:p>
          <a:p>
            <a:pPr marL="342900" indent="-342900" algn="l">
              <a:spcBef>
                <a:spcPct val="150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bb2:</a:t>
            </a:r>
          </a:p>
          <a:p>
            <a:pPr marL="342900" indent="-342900" algn="l">
              <a:spcBef>
                <a:spcPct val="15000"/>
              </a:spcBef>
            </a:pP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	%sum0 = </a:t>
            </a:r>
            <a:r>
              <a:rPr lang="en-US" sz="1200" b="1" dirty="0" smtClean="0">
                <a:latin typeface="Courier New" charset="0"/>
              </a:rPr>
              <a:t>phi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  </a:t>
            </a:r>
            <a:r>
              <a:rPr lang="en-US" sz="1200" b="1" dirty="0" smtClean="0">
                <a:solidFill>
                  <a:srgbClr val="9900FF"/>
                </a:solidFill>
                <a:latin typeface="Courier New" charset="0"/>
              </a:rPr>
              <a:t>i32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 [%t10, %bb2], [0, %bb1]</a:t>
            </a:r>
          </a:p>
          <a:p>
            <a:pPr marL="342900" indent="-342900" algn="l">
              <a:spcBef>
                <a:spcPct val="150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	%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iv   = </a:t>
            </a:r>
            <a:r>
              <a:rPr lang="en-US" sz="1200" b="1" dirty="0">
                <a:latin typeface="Courier New" charset="0"/>
              </a:rPr>
              <a:t>phi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 </a:t>
            </a:r>
            <a:r>
              <a:rPr lang="en-US" sz="1200" b="1" dirty="0" smtClean="0">
                <a:solidFill>
                  <a:srgbClr val="9900FF"/>
                </a:solidFill>
                <a:latin typeface="Courier New" charset="0"/>
              </a:rPr>
              <a:t>i64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[%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</a:rPr>
              <a:t>inc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, %bb2], [0, %bb1]</a:t>
            </a:r>
          </a:p>
          <a:p>
            <a:pPr marL="342900" indent="-342900" algn="l">
              <a:spcBef>
                <a:spcPct val="150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	%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t2   = </a:t>
            </a:r>
            <a:r>
              <a:rPr lang="en-US" sz="1200" b="1" dirty="0" err="1">
                <a:latin typeface="Courier New" charset="0"/>
              </a:rPr>
              <a:t>getelementptr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inbounds </a:t>
            </a:r>
            <a:r>
              <a:rPr lang="en-US" sz="1200" b="1" dirty="0" smtClean="0">
                <a:solidFill>
                  <a:srgbClr val="9900FF"/>
                </a:solidFill>
                <a:latin typeface="Courier New" charset="0"/>
              </a:rPr>
              <a:t>i32*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 %A, </a:t>
            </a:r>
            <a:r>
              <a:rPr lang="en-US" sz="1200" b="1" dirty="0" smtClean="0">
                <a:solidFill>
                  <a:srgbClr val="9900FF"/>
                </a:solidFill>
                <a:latin typeface="Courier New" charset="0"/>
              </a:rPr>
              <a:t>i64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%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t7</a:t>
            </a:r>
            <a:endParaRPr lang="en-US" sz="1200" b="1" dirty="0">
              <a:solidFill>
                <a:schemeClr val="tx1"/>
              </a:solidFill>
              <a:latin typeface="Courier New" charset="0"/>
            </a:endParaRPr>
          </a:p>
          <a:p>
            <a:pPr marL="342900" indent="-342900" algn="l">
              <a:spcBef>
                <a:spcPct val="150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	%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t3   = </a:t>
            </a:r>
            <a:r>
              <a:rPr lang="en-US" sz="1200" b="1" dirty="0">
                <a:latin typeface="Courier New" charset="0"/>
              </a:rPr>
              <a:t>load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 </a:t>
            </a:r>
            <a:r>
              <a:rPr lang="en-US" sz="1200" b="1" dirty="0" smtClean="0">
                <a:solidFill>
                  <a:srgbClr val="9900FF"/>
                </a:solidFill>
                <a:latin typeface="Courier New" charset="0"/>
              </a:rPr>
              <a:t>i32* 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%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t2, align 4</a:t>
            </a:r>
            <a:endParaRPr lang="en-US" sz="1200" b="1" dirty="0">
              <a:solidFill>
                <a:schemeClr val="tx1"/>
              </a:solidFill>
              <a:latin typeface="Courier New" charset="0"/>
            </a:endParaRPr>
          </a:p>
          <a:p>
            <a:pPr marL="342900" indent="-342900" algn="l">
              <a:spcBef>
                <a:spcPct val="150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	%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t4   = </a:t>
            </a:r>
            <a:r>
              <a:rPr lang="en-US" sz="1200" b="1" dirty="0">
                <a:latin typeface="Courier New" charset="0"/>
              </a:rPr>
              <a:t>add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charset="0"/>
              </a:rPr>
              <a:t>nsw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  </a:t>
            </a:r>
            <a:r>
              <a:rPr lang="en-US" sz="1200" b="1" dirty="0" smtClean="0">
                <a:solidFill>
                  <a:srgbClr val="9900FF"/>
                </a:solidFill>
                <a:latin typeface="Courier New" charset="0"/>
              </a:rPr>
              <a:t>i32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%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t3, 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%sum0</a:t>
            </a:r>
          </a:p>
          <a:p>
            <a:pPr marL="342900" indent="-342900" algn="l">
              <a:spcBef>
                <a:spcPct val="150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	%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</a:rPr>
              <a:t>inc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 = </a:t>
            </a:r>
            <a:r>
              <a:rPr lang="en-US" sz="1200" b="1" dirty="0">
                <a:latin typeface="Courier New" charset="0"/>
              </a:rPr>
              <a:t>add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charset="0"/>
              </a:rPr>
              <a:t>nuw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  </a:t>
            </a:r>
            <a:r>
              <a:rPr lang="en-US" sz="1200" b="1" dirty="0" smtClean="0">
                <a:solidFill>
                  <a:srgbClr val="9900FF"/>
                </a:solidFill>
                <a:latin typeface="Courier New" charset="0"/>
              </a:rPr>
              <a:t>i64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%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iv, 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1</a:t>
            </a:r>
          </a:p>
          <a:p>
            <a:pPr marL="342900" indent="-342900" algn="l">
              <a:spcBef>
                <a:spcPct val="150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%t5   = </a:t>
            </a:r>
            <a:r>
              <a:rPr lang="en-US" sz="1200" b="1" dirty="0" err="1" smtClean="0">
                <a:latin typeface="Courier New" charset="0"/>
              </a:rPr>
              <a:t>trunc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 smtClean="0">
                <a:solidFill>
                  <a:srgbClr val="9900FF"/>
                </a:solidFill>
                <a:latin typeface="Courier New" charset="0"/>
              </a:rPr>
              <a:t>i64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%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iv to i32</a:t>
            </a:r>
            <a:endParaRPr lang="en-US" sz="1200" b="1" dirty="0">
              <a:solidFill>
                <a:schemeClr val="tx1"/>
              </a:solidFill>
              <a:latin typeface="Courier New" charset="0"/>
            </a:endParaRPr>
          </a:p>
          <a:p>
            <a:pPr marL="342900" indent="-342900" algn="l">
              <a:spcBef>
                <a:spcPct val="150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%</a:t>
            </a:r>
            <a:r>
              <a:rPr lang="en-US" sz="1200" b="1" dirty="0" err="1" smtClean="0">
                <a:solidFill>
                  <a:schemeClr val="tx1"/>
                </a:solidFill>
                <a:latin typeface="Courier New" charset="0"/>
              </a:rPr>
              <a:t>exitcond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= </a:t>
            </a:r>
            <a:r>
              <a:rPr lang="en-US" sz="1200" b="1" dirty="0" err="1" smtClean="0">
                <a:latin typeface="Courier New" charset="0"/>
              </a:rPr>
              <a:t>icmp</a:t>
            </a:r>
            <a:r>
              <a:rPr lang="en-US" sz="1200" b="1" dirty="0" smtClean="0">
                <a:latin typeface="Courier New" charset="0"/>
              </a:rPr>
              <a:t> </a:t>
            </a:r>
            <a:r>
              <a:rPr lang="en-US" sz="1200" b="1" dirty="0" err="1" smtClean="0">
                <a:latin typeface="Courier New" charset="0"/>
              </a:rPr>
              <a:t>eq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 smtClean="0">
                <a:solidFill>
                  <a:srgbClr val="9900FF"/>
                </a:solidFill>
                <a:latin typeface="Courier New" charset="0"/>
              </a:rPr>
              <a:t>i32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%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</a:rPr>
              <a:t>inc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, %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</a:rPr>
              <a:t>Num</a:t>
            </a:r>
            <a:endParaRPr lang="en-US" sz="1200" b="1" dirty="0">
              <a:solidFill>
                <a:schemeClr val="tx1"/>
              </a:solidFill>
              <a:latin typeface="Courier New" charset="0"/>
            </a:endParaRPr>
          </a:p>
          <a:p>
            <a:pPr marL="342900" indent="-342900" algn="l">
              <a:spcBef>
                <a:spcPct val="150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sz="1200" b="1" dirty="0" err="1">
                <a:latin typeface="Courier New" charset="0"/>
              </a:rPr>
              <a:t>br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 smtClean="0">
                <a:solidFill>
                  <a:srgbClr val="9900FF"/>
                </a:solidFill>
                <a:latin typeface="Courier New" charset="0"/>
              </a:rPr>
              <a:t>i1 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%</a:t>
            </a:r>
            <a:r>
              <a:rPr lang="en-US" sz="1200" b="1" dirty="0" err="1" smtClean="0">
                <a:solidFill>
                  <a:schemeClr val="tx1"/>
                </a:solidFill>
                <a:latin typeface="Courier New" charset="0"/>
              </a:rPr>
              <a:t>exitcond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200" b="1" dirty="0">
                <a:solidFill>
                  <a:srgbClr val="9900FF"/>
                </a:solidFill>
                <a:latin typeface="Courier New" charset="0"/>
              </a:rPr>
              <a:t>label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%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bb3, </a:t>
            </a:r>
            <a:r>
              <a:rPr lang="en-US" sz="1200" b="1" dirty="0">
                <a:solidFill>
                  <a:srgbClr val="9900FF"/>
                </a:solidFill>
                <a:latin typeface="Courier New" charset="0"/>
              </a:rPr>
              <a:t>label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%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bb2</a:t>
            </a:r>
            <a:endParaRPr lang="en-US" sz="1200" b="1" dirty="0">
              <a:solidFill>
                <a:schemeClr val="tx1"/>
              </a:solidFill>
              <a:latin typeface="Courier New" charset="0"/>
            </a:endParaRPr>
          </a:p>
          <a:p>
            <a:pPr marL="342900" indent="-342900" algn="l">
              <a:spcBef>
                <a:spcPct val="150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bb3:</a:t>
            </a:r>
          </a:p>
          <a:p>
            <a:pPr marL="342900" indent="-342900" algn="l">
              <a:spcBef>
                <a:spcPct val="150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	%sum1  = </a:t>
            </a:r>
            <a:r>
              <a:rPr lang="en-US" sz="1200" b="1" dirty="0">
                <a:latin typeface="Courier New" charset="0"/>
              </a:rPr>
              <a:t>phi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 smtClean="0">
                <a:solidFill>
                  <a:srgbClr val="9900FF"/>
                </a:solidFill>
                <a:latin typeface="Courier New" charset="0"/>
              </a:rPr>
              <a:t>i32 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[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0, %bb1], [%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t4, %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bb2]</a:t>
            </a:r>
          </a:p>
          <a:p>
            <a:pPr marL="342900" indent="-342900" algn="l">
              <a:spcBef>
                <a:spcPct val="150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sz="1200" b="1" dirty="0">
                <a:latin typeface="Courier New" charset="0"/>
              </a:rPr>
              <a:t>ret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 err="1">
                <a:solidFill>
                  <a:srgbClr val="9900FF"/>
                </a:solidFill>
                <a:latin typeface="Courier New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%sum1</a:t>
            </a:r>
          </a:p>
          <a:p>
            <a:pPr marL="342900" indent="-342900" algn="l">
              <a:spcBef>
                <a:spcPct val="150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538628" name="Text Box 4"/>
          <p:cNvSpPr txBox="1">
            <a:spLocks noChangeArrowheads="1"/>
          </p:cNvSpPr>
          <p:nvPr/>
        </p:nvSpPr>
        <p:spPr bwMode="auto">
          <a:xfrm>
            <a:off x="462665" y="1376363"/>
            <a:ext cx="3141303" cy="156658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0099FF"/>
                    </a:gs>
                    <a:gs pos="100000">
                      <a:srgbClr val="0099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b="1" dirty="0">
                <a:solidFill>
                  <a:srgbClr val="009900"/>
                </a:solidFill>
                <a:latin typeface="Courier New" charset="0"/>
              </a:rPr>
              <a:t>/* C Source Code */</a:t>
            </a:r>
          </a:p>
          <a:p>
            <a:pPr algn="l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sz="1200" b="1" dirty="0" err="1">
                <a:solidFill>
                  <a:srgbClr val="9900FF"/>
                </a:solidFill>
                <a:latin typeface="Courier New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</a:rPr>
              <a:t>SumArray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en-US" sz="1200" b="1" dirty="0" err="1">
                <a:solidFill>
                  <a:srgbClr val="9900FF"/>
                </a:solidFill>
                <a:latin typeface="Courier New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A</a:t>
            </a:r>
            <a:r>
              <a:rPr lang="en-US" sz="1200" b="1" dirty="0" smtClean="0">
                <a:solidFill>
                  <a:srgbClr val="9900FF"/>
                </a:solidFill>
                <a:latin typeface="Courier New" charset="0"/>
              </a:rPr>
              <a:t>[</a:t>
            </a:r>
            <a:r>
              <a:rPr lang="en-US" sz="1200" b="1" dirty="0">
                <a:solidFill>
                  <a:srgbClr val="9900FF"/>
                </a:solidFill>
                <a:latin typeface="Courier New" charset="0"/>
              </a:rPr>
              <a:t>]</a:t>
            </a:r>
            <a:r>
              <a:rPr lang="en-US" sz="1200" b="1" dirty="0" smtClean="0">
                <a:solidFill>
                  <a:srgbClr val="9900FF"/>
                </a:solidFill>
                <a:latin typeface="Courier New" charset="0"/>
              </a:rPr>
              <a:t>, </a:t>
            </a:r>
            <a:r>
              <a:rPr lang="en-US" sz="1200" b="1" dirty="0" err="1" smtClean="0">
                <a:solidFill>
                  <a:srgbClr val="9900FF"/>
                </a:solidFill>
                <a:latin typeface="Courier New" charset="0"/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</a:rPr>
              <a:t>Num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algn="l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 </a:t>
            </a:r>
            <a:r>
              <a:rPr lang="en-US" sz="1200" b="1" dirty="0" err="1">
                <a:solidFill>
                  <a:srgbClr val="9900FF"/>
                </a:solidFill>
                <a:latin typeface="Courier New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, sum = 0;</a:t>
            </a:r>
          </a:p>
          <a:p>
            <a:pPr algn="l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 for (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= 0; 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&lt; 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</a:rPr>
              <a:t>Num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; ++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   sum += </a:t>
            </a:r>
            <a:r>
              <a:rPr lang="en-US" sz="1200" b="1" dirty="0" smtClean="0">
                <a:solidFill>
                  <a:schemeClr val="tx1"/>
                </a:solidFill>
                <a:latin typeface="Courier New" charset="0"/>
              </a:rPr>
              <a:t>A[</a:t>
            </a:r>
            <a:r>
              <a:rPr lang="en-US" sz="1200" b="1" dirty="0" err="1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];</a:t>
            </a:r>
          </a:p>
          <a:p>
            <a:pPr algn="l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  return sum;</a:t>
            </a:r>
          </a:p>
          <a:p>
            <a:pPr algn="l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538629" name="Text Box 5"/>
          <p:cNvSpPr txBox="1">
            <a:spLocks noChangeArrowheads="1"/>
          </p:cNvSpPr>
          <p:nvPr/>
        </p:nvSpPr>
        <p:spPr bwMode="auto">
          <a:xfrm>
            <a:off x="106363" y="3481388"/>
            <a:ext cx="3354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i="1"/>
          </a:p>
        </p:txBody>
      </p:sp>
      <p:sp>
        <p:nvSpPr>
          <p:cNvPr id="538630" name="Text Box 6"/>
          <p:cNvSpPr txBox="1">
            <a:spLocks noChangeArrowheads="1"/>
          </p:cNvSpPr>
          <p:nvPr/>
        </p:nvSpPr>
        <p:spPr bwMode="auto">
          <a:xfrm>
            <a:off x="198438" y="367982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8631" name="Text Box 7"/>
          <p:cNvSpPr txBox="1">
            <a:spLocks noChangeArrowheads="1"/>
          </p:cNvSpPr>
          <p:nvPr/>
        </p:nvSpPr>
        <p:spPr bwMode="auto">
          <a:xfrm>
            <a:off x="382588" y="3160165"/>
            <a:ext cx="3574932" cy="2693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FontTx/>
              <a:buChar char="•"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 Simple, 3-address IR</a:t>
            </a:r>
          </a:p>
          <a:p>
            <a:pPr algn="l">
              <a:spcBef>
                <a:spcPts val="600"/>
              </a:spcBef>
              <a:buFontTx/>
              <a:buChar char="•"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 Architecture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-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neutral</a:t>
            </a:r>
          </a:p>
          <a:p>
            <a:pPr algn="l">
              <a:spcBef>
                <a:spcPts val="600"/>
              </a:spcBef>
              <a:buFontTx/>
              <a:buChar char="•"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 Language-neutral </a:t>
            </a:r>
          </a:p>
          <a:p>
            <a:pPr algn="l">
              <a:spcBef>
                <a:spcPts val="600"/>
              </a:spcBef>
              <a:buFontTx/>
              <a:buChar char="•"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 Explicit CFG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 algn="l">
              <a:spcBef>
                <a:spcPts val="600"/>
              </a:spcBef>
              <a:buFontTx/>
              <a:buChar char="•"/>
            </a:pPr>
            <a:r>
              <a:rPr lang="en-US" sz="24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Always in SSA form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 algn="l">
              <a:spcBef>
                <a:spcPts val="600"/>
              </a:spcBef>
              <a:buFontTx/>
              <a:buChar char="•"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 Typed memory, 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regs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 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9591" y="6078542"/>
            <a:ext cx="8355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LLVM enables sophisticated program analyses and transformations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38847190"/>
      </p:ext>
    </p:extLst>
  </p:cSld>
  <p:clrMapOvr>
    <a:masterClrMapping/>
  </p:clrMapOvr>
  <p:transition advTm="61207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Why LLVM IR? (2 of 2)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138264"/>
              </p:ext>
            </p:extLst>
          </p:nvPr>
        </p:nvGraphicFramePr>
        <p:xfrm>
          <a:off x="193830" y="1729524"/>
          <a:ext cx="73402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725"/>
                <a:gridCol w="1267365"/>
                <a:gridCol w="806505"/>
                <a:gridCol w="998530"/>
                <a:gridCol w="1420985"/>
                <a:gridCol w="768100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Compile-</a:t>
                      </a:r>
                    </a:p>
                    <a:p>
                      <a:r>
                        <a:rPr lang="en-US" sz="2400" dirty="0" smtClean="0"/>
                        <a:t>time</a:t>
                      </a:r>
                      <a:endParaRPr lang="en-US" sz="2400" dirty="0"/>
                    </a:p>
                  </a:txBody>
                  <a:tcPr>
                    <a:solidFill>
                      <a:srgbClr val="40404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Link-time</a:t>
                      </a:r>
                      <a:endParaRPr lang="en-US" sz="2400" dirty="0"/>
                    </a:p>
                  </a:txBody>
                  <a:tcPr>
                    <a:solidFill>
                      <a:srgbClr val="40404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Install-time</a:t>
                      </a:r>
                      <a:endParaRPr lang="en-US" sz="2400" dirty="0"/>
                    </a:p>
                  </a:txBody>
                  <a:tcPr>
                    <a:solidFill>
                      <a:srgbClr val="40404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Load/Run-time</a:t>
                      </a:r>
                      <a:endParaRPr lang="en-US" sz="2400" dirty="0"/>
                    </a:p>
                  </a:txBody>
                  <a:tcPr>
                    <a:solidFill>
                      <a:srgbClr val="40404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Idle-time</a:t>
                      </a:r>
                      <a:endParaRPr lang="en-US" sz="2400" dirty="0"/>
                    </a:p>
                  </a:txBody>
                  <a:tcPr>
                    <a:solidFill>
                      <a:srgbClr val="404040">
                        <a:alpha val="5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Apple, Sony, Intel, QCOM, </a:t>
                      </a:r>
                      <a:r>
                        <a:rPr lang="is-IS" sz="2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400" dirty="0" smtClean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400" dirty="0" smtClean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(Apple)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tvOS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watchOS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iOS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6E9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400" dirty="0" smtClean="0"/>
                    </a:p>
                  </a:txBody>
                  <a:tcPr>
                    <a:solidFill>
                      <a:srgbClr val="E6E9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>
                    <a:solidFill>
                      <a:srgbClr val="E6E9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400" dirty="0"/>
                    </a:p>
                  </a:txBody>
                  <a:tcPr>
                    <a:solidFill>
                      <a:srgbClr val="E6E9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rgbClr val="E6E9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6E96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MacOS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OpenGL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OpenCL SPIR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Renderscript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(Google)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PNaCl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6E9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6E9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6E9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6E9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6E9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6E96E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 bwMode="auto">
          <a:xfrm>
            <a:off x="7534040" y="2535837"/>
            <a:ext cx="1492940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93830" y="3390595"/>
            <a:ext cx="8833150" cy="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7718690" y="2685732"/>
            <a:ext cx="11769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Static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compilers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193830" y="6053663"/>
            <a:ext cx="8833150" cy="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193830" y="2546770"/>
            <a:ext cx="8833150" cy="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836425" y="4110532"/>
            <a:ext cx="1076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VISC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systems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72098" y="1124700"/>
            <a:ext cx="5283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432FF"/>
                </a:solidFill>
              </a:rPr>
              <a:t>Emerging adoption as a VISC format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341570" y="1623965"/>
            <a:ext cx="0" cy="469986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995925" y="6194160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SHIP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77880" y="4162261"/>
            <a:ext cx="7535390" cy="1656264"/>
          </a:xfrm>
          <a:prstGeom prst="rect">
            <a:avLst/>
          </a:prstGeom>
          <a:solidFill>
            <a:srgbClr val="CCCCFF"/>
          </a:solidFill>
        </p:spPr>
        <p:txBody>
          <a:bodyPr wrap="square" rtlCol="0" anchor="ctr" anchorCtr="0">
            <a:noAutofit/>
          </a:bodyPr>
          <a:lstStyle/>
          <a:p>
            <a:pPr algn="l"/>
            <a:r>
              <a:rPr lang="en-US" sz="2800" b="1" dirty="0" smtClean="0"/>
              <a:t>“</a:t>
            </a:r>
            <a:r>
              <a:rPr lang="en-US" sz="2800" dirty="0" smtClean="0"/>
              <a:t>For </a:t>
            </a:r>
            <a:r>
              <a:rPr lang="en-US" sz="2800" i="0" dirty="0" smtClean="0"/>
              <a:t>iOS</a:t>
            </a:r>
            <a:r>
              <a:rPr lang="en-US" sz="2800" dirty="0" smtClean="0"/>
              <a:t>™ apps</a:t>
            </a:r>
            <a:r>
              <a:rPr lang="en-US" sz="2800" dirty="0"/>
              <a:t>, </a:t>
            </a:r>
            <a:r>
              <a:rPr lang="en-US" sz="2800" dirty="0" err="1"/>
              <a:t>bitcode</a:t>
            </a:r>
            <a:r>
              <a:rPr lang="en-US" sz="2800" dirty="0"/>
              <a:t> is the default, but optional. </a:t>
            </a:r>
            <a:endParaRPr lang="en-US" sz="2800" dirty="0" smtClean="0"/>
          </a:p>
          <a:p>
            <a:pPr algn="l"/>
            <a:r>
              <a:rPr lang="en-US" sz="2800" dirty="0"/>
              <a:t> For </a:t>
            </a:r>
            <a:r>
              <a:rPr lang="en-US" sz="2800" i="0" dirty="0" err="1" smtClean="0"/>
              <a:t>watchOS</a:t>
            </a:r>
            <a:r>
              <a:rPr lang="en-US" sz="2800" dirty="0" smtClean="0"/>
              <a:t>™ </a:t>
            </a:r>
            <a:r>
              <a:rPr lang="en-US" sz="2800" dirty="0"/>
              <a:t>and </a:t>
            </a:r>
            <a:r>
              <a:rPr lang="en-US" sz="2800" i="0" dirty="0" err="1" smtClean="0"/>
              <a:t>tvOS</a:t>
            </a:r>
            <a:r>
              <a:rPr lang="en-US" sz="2800" dirty="0" smtClean="0"/>
              <a:t>™ apps</a:t>
            </a:r>
            <a:r>
              <a:rPr lang="en-US" sz="2800" dirty="0"/>
              <a:t>, </a:t>
            </a:r>
            <a:r>
              <a:rPr lang="en-US" sz="2800" dirty="0" err="1"/>
              <a:t>bitcode</a:t>
            </a:r>
            <a:r>
              <a:rPr lang="en-US" sz="2800" dirty="0"/>
              <a:t> is required</a:t>
            </a:r>
            <a:r>
              <a:rPr lang="en-US" sz="2800" dirty="0" smtClean="0"/>
              <a:t>.”  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smtClean="0"/>
              <a:t>	   -- iOS App Distribution Guide, Apple 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101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527"/>
    </mc:Choice>
    <mc:Fallback>
      <p:transition spd="slow" advTm="845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LLVM: Limitations as a Virtual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45" y="1143000"/>
            <a:ext cx="8525910" cy="5334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s-IS" dirty="0" smtClean="0"/>
              <a:t>Not fully self-contained</a:t>
            </a:r>
          </a:p>
          <a:p>
            <a:pPr marL="914400" lvl="1" indent="-514350"/>
            <a:r>
              <a:rPr lang="is-IS" dirty="0"/>
              <a:t>Lacks </a:t>
            </a:r>
            <a:r>
              <a:rPr lang="is-IS" dirty="0" smtClean="0"/>
              <a:t>some </a:t>
            </a:r>
            <a:r>
              <a:rPr lang="is-IS" dirty="0"/>
              <a:t>details that determine </a:t>
            </a:r>
            <a:r>
              <a:rPr lang="is-IS" dirty="0" smtClean="0"/>
              <a:t>program execution semantics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Lacks good abstractions for parallel hardware</a:t>
            </a:r>
          </a:p>
          <a:p>
            <a:pPr marL="914400" lvl="1" indent="-514350"/>
            <a:r>
              <a:rPr lang="en-US" dirty="0" smtClean="0"/>
              <a:t>Vectors; GPUs; FPGAs; </a:t>
            </a:r>
            <a:r>
              <a:rPr lang="is-IS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 smtClean="0"/>
              <a:t>Insufficient research on benefits of Virtual ISA</a:t>
            </a:r>
          </a:p>
          <a:p>
            <a:pPr marL="914400" lvl="1" indent="-514350"/>
            <a:r>
              <a:rPr lang="is-IS" dirty="0" smtClean="0"/>
              <a:t>For static languages in particular (C, C++, Fortran, OpenMP, ...)</a:t>
            </a:r>
          </a:p>
          <a:p>
            <a:pPr marL="914400" lvl="1" indent="-514350"/>
            <a:r>
              <a:rPr lang="is-IS" dirty="0" smtClean="0"/>
              <a:t>Uses to date are limited, ad hoc, and haphazard</a:t>
            </a:r>
          </a:p>
        </p:txBody>
      </p:sp>
    </p:spTree>
    <p:extLst>
      <p:ext uri="{BB962C8B-B14F-4D97-AF65-F5344CB8AC3E}">
        <p14:creationId xmlns:p14="http://schemas.microsoft.com/office/powerpoint/2010/main" val="37195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420"/>
    </mc:Choice>
    <mc:Fallback xmlns="">
      <p:transition spd="slow" advTm="9842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60" name="computr3"/>
          <p:cNvSpPr>
            <a:spLocks noEditPoints="1" noChangeArrowheads="1"/>
          </p:cNvSpPr>
          <p:nvPr/>
        </p:nvSpPr>
        <p:spPr bwMode="auto">
          <a:xfrm>
            <a:off x="7529513" y="4351338"/>
            <a:ext cx="1508125" cy="1227137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81014" y="-185722"/>
            <a:ext cx="3965574" cy="5807120"/>
            <a:chOff x="481014" y="-185722"/>
            <a:chExt cx="3965574" cy="5807120"/>
          </a:xfrm>
        </p:grpSpPr>
        <p:sp>
          <p:nvSpPr>
            <p:cNvPr id="325679" name="Text Box 47"/>
            <p:cNvSpPr txBox="1">
              <a:spLocks noChangeArrowheads="1"/>
            </p:cNvSpPr>
            <p:nvPr/>
          </p:nvSpPr>
          <p:spPr bwMode="auto">
            <a:xfrm>
              <a:off x="3031952" y="4498975"/>
              <a:ext cx="74170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99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0" dirty="0" smtClean="0">
                  <a:solidFill>
                    <a:srgbClr val="0000FF"/>
                  </a:solidFill>
                </a:rPr>
                <a:t>LLVM</a:t>
              </a:r>
              <a:endParaRPr lang="en-US" b="1" i="0" dirty="0">
                <a:solidFill>
                  <a:srgbClr val="0000FF"/>
                </a:solidFill>
              </a:endParaRPr>
            </a:p>
          </p:txBody>
        </p:sp>
        <p:sp>
          <p:nvSpPr>
            <p:cNvPr id="325680" name="AutoShape 48"/>
            <p:cNvSpPr>
              <a:spLocks noChangeArrowheads="1"/>
            </p:cNvSpPr>
            <p:nvPr/>
          </p:nvSpPr>
          <p:spPr bwMode="auto">
            <a:xfrm>
              <a:off x="1511300" y="4687888"/>
              <a:ext cx="1255713" cy="339725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b="1" i="0" dirty="0">
                  <a:solidFill>
                    <a:schemeClr val="tx1"/>
                  </a:solidFill>
                </a:rPr>
                <a:t>Simple JIT</a:t>
              </a:r>
            </a:p>
          </p:txBody>
        </p:sp>
        <p:grpSp>
          <p:nvGrpSpPr>
            <p:cNvPr id="325681" name="Group 49"/>
            <p:cNvGrpSpPr>
              <a:grpSpLocks/>
            </p:cNvGrpSpPr>
            <p:nvPr/>
          </p:nvGrpSpPr>
          <p:grpSpPr bwMode="auto">
            <a:xfrm>
              <a:off x="635000" y="4849817"/>
              <a:ext cx="888999" cy="630238"/>
              <a:chOff x="400" y="3069"/>
              <a:chExt cx="560" cy="397"/>
            </a:xfrm>
          </p:grpSpPr>
          <p:sp>
            <p:nvSpPr>
              <p:cNvPr id="325682" name="Line 50"/>
              <p:cNvSpPr>
                <a:spLocks noChangeShapeType="1"/>
              </p:cNvSpPr>
              <p:nvPr/>
            </p:nvSpPr>
            <p:spPr bwMode="auto">
              <a:xfrm>
                <a:off x="711" y="3325"/>
                <a:ext cx="2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683" name="Text Box 51"/>
              <p:cNvSpPr txBox="1">
                <a:spLocks noChangeArrowheads="1"/>
              </p:cNvSpPr>
              <p:nvPr/>
            </p:nvSpPr>
            <p:spPr bwMode="auto">
              <a:xfrm>
                <a:off x="400" y="3214"/>
                <a:ext cx="32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1" i="0" dirty="0">
                    <a:solidFill>
                      <a:schemeClr val="tx1"/>
                    </a:solidFill>
                  </a:rPr>
                  <a:t>C</a:t>
                </a:r>
                <a:r>
                  <a:rPr lang="en-US" b="1" i="0" dirty="0" smtClean="0">
                    <a:solidFill>
                      <a:schemeClr val="tx1"/>
                    </a:solidFill>
                  </a:rPr>
                  <a:t>IL </a:t>
                </a:r>
                <a:endParaRPr lang="en-US" b="1" i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Line 50"/>
              <p:cNvSpPr>
                <a:spLocks noChangeShapeType="1"/>
              </p:cNvSpPr>
              <p:nvPr/>
            </p:nvSpPr>
            <p:spPr bwMode="auto">
              <a:xfrm>
                <a:off x="711" y="3069"/>
                <a:ext cx="2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684" name="Group 52"/>
            <p:cNvGrpSpPr>
              <a:grpSpLocks/>
            </p:cNvGrpSpPr>
            <p:nvPr/>
          </p:nvGrpSpPr>
          <p:grpSpPr bwMode="auto">
            <a:xfrm>
              <a:off x="481014" y="-185722"/>
              <a:ext cx="1031875" cy="5213335"/>
              <a:chOff x="303" y="3190"/>
              <a:chExt cx="650" cy="5213335"/>
            </a:xfrm>
          </p:grpSpPr>
          <p:sp>
            <p:nvSpPr>
              <p:cNvPr id="325685" name="Line 53"/>
              <p:cNvSpPr>
                <a:spLocks noChangeShapeType="1"/>
              </p:cNvSpPr>
              <p:nvPr/>
            </p:nvSpPr>
            <p:spPr bwMode="auto">
              <a:xfrm>
                <a:off x="703" y="3190"/>
                <a:ext cx="2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686" name="Text Box 54"/>
              <p:cNvSpPr txBox="1">
                <a:spLocks noChangeArrowheads="1"/>
              </p:cNvSpPr>
              <p:nvPr/>
            </p:nvSpPr>
            <p:spPr bwMode="auto">
              <a:xfrm>
                <a:off x="303" y="4819650"/>
                <a:ext cx="459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1" i="0" dirty="0" smtClean="0">
                    <a:solidFill>
                      <a:schemeClr val="tx1"/>
                    </a:solidFill>
                  </a:rPr>
                  <a:t>JVM  </a:t>
                </a:r>
                <a:endParaRPr lang="en-US" b="1" i="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25687" name="AutoShape 55"/>
            <p:cNvCxnSpPr>
              <a:cxnSpLocks noChangeShapeType="1"/>
              <a:stCxn id="325680" idx="3"/>
            </p:cNvCxnSpPr>
            <p:nvPr/>
          </p:nvCxnSpPr>
          <p:spPr bwMode="auto">
            <a:xfrm>
              <a:off x="2767013" y="4857750"/>
              <a:ext cx="1679575" cy="0"/>
            </a:xfrm>
            <a:prstGeom prst="straightConnector1">
              <a:avLst/>
            </a:prstGeom>
            <a:noFill/>
            <a:ln w="28575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25688" name="Text Box 56"/>
            <p:cNvSpPr txBox="1">
              <a:spLocks noChangeArrowheads="1"/>
            </p:cNvSpPr>
            <p:nvPr/>
          </p:nvSpPr>
          <p:spPr bwMode="auto">
            <a:xfrm>
              <a:off x="3031952" y="5221288"/>
              <a:ext cx="74170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99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0" dirty="0" smtClean="0">
                  <a:solidFill>
                    <a:srgbClr val="0000FF"/>
                  </a:solidFill>
                </a:rPr>
                <a:t>LLVM</a:t>
              </a:r>
              <a:endParaRPr lang="en-US" b="1" i="0" dirty="0">
                <a:solidFill>
                  <a:srgbClr val="0000FF"/>
                </a:solidFill>
              </a:endParaRPr>
            </a:p>
          </p:txBody>
        </p:sp>
        <p:sp>
          <p:nvSpPr>
            <p:cNvPr id="325689" name="AutoShape 57"/>
            <p:cNvSpPr>
              <a:spLocks noChangeArrowheads="1"/>
            </p:cNvSpPr>
            <p:nvPr/>
          </p:nvSpPr>
          <p:spPr bwMode="auto">
            <a:xfrm>
              <a:off x="1511300" y="5110163"/>
              <a:ext cx="1255713" cy="339725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b="1" i="0">
                  <a:solidFill>
                    <a:schemeClr val="tx1"/>
                  </a:solidFill>
                </a:rPr>
                <a:t>Simple JIT</a:t>
              </a:r>
            </a:p>
          </p:txBody>
        </p:sp>
        <p:cxnSp>
          <p:nvCxnSpPr>
            <p:cNvPr id="325690" name="AutoShape 58"/>
            <p:cNvCxnSpPr>
              <a:cxnSpLocks noChangeShapeType="1"/>
              <a:stCxn id="325689" idx="3"/>
            </p:cNvCxnSpPr>
            <p:nvPr/>
          </p:nvCxnSpPr>
          <p:spPr bwMode="auto">
            <a:xfrm>
              <a:off x="2767013" y="5280025"/>
              <a:ext cx="1679575" cy="0"/>
            </a:xfrm>
            <a:prstGeom prst="straightConnector1">
              <a:avLst/>
            </a:prstGeom>
            <a:noFill/>
            <a:ln w="28575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LLVM Compiler Infrastructure</a:t>
            </a:r>
            <a:endParaRPr lang="en-US" dirty="0"/>
          </a:p>
        </p:txBody>
      </p:sp>
      <p:sp>
        <p:nvSpPr>
          <p:cNvPr id="325635" name="Oval 3"/>
          <p:cNvSpPr>
            <a:spLocks noChangeArrowheads="1"/>
          </p:cNvSpPr>
          <p:nvPr/>
        </p:nvSpPr>
        <p:spPr bwMode="auto">
          <a:xfrm>
            <a:off x="3573463" y="1354138"/>
            <a:ext cx="1766887" cy="1168400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CC66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dirty="0">
                <a:solidFill>
                  <a:schemeClr val="tx1"/>
                </a:solidFill>
              </a:rPr>
              <a:t>Linker +</a:t>
            </a:r>
          </a:p>
          <a:p>
            <a:r>
              <a:rPr lang="en-US" b="1" i="0" dirty="0">
                <a:solidFill>
                  <a:schemeClr val="tx1"/>
                </a:solidFill>
              </a:rPr>
              <a:t>IP Optimizer</a:t>
            </a:r>
          </a:p>
        </p:txBody>
      </p:sp>
      <p:sp>
        <p:nvSpPr>
          <p:cNvPr id="325636" name="AutoShape 4"/>
          <p:cNvSpPr>
            <a:spLocks noChangeArrowheads="1"/>
          </p:cNvSpPr>
          <p:nvPr/>
        </p:nvSpPr>
        <p:spPr bwMode="auto">
          <a:xfrm>
            <a:off x="1512888" y="1201738"/>
            <a:ext cx="1254125" cy="4191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b="1" i="0" dirty="0">
                <a:solidFill>
                  <a:schemeClr val="tx1"/>
                </a:solidFill>
              </a:rPr>
              <a:t>Compiler 1</a:t>
            </a:r>
          </a:p>
        </p:txBody>
      </p:sp>
      <p:sp>
        <p:nvSpPr>
          <p:cNvPr id="325637" name="Line 5"/>
          <p:cNvSpPr>
            <a:spLocks noChangeShapeType="1"/>
          </p:cNvSpPr>
          <p:nvPr/>
        </p:nvSpPr>
        <p:spPr bwMode="auto">
          <a:xfrm>
            <a:off x="1116013" y="1390650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638" name="Line 6"/>
          <p:cNvSpPr>
            <a:spLocks noChangeShapeType="1"/>
          </p:cNvSpPr>
          <p:nvPr/>
        </p:nvSpPr>
        <p:spPr bwMode="auto">
          <a:xfrm>
            <a:off x="1116013" y="1752600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639" name="Text Box 7"/>
          <p:cNvSpPr txBox="1">
            <a:spLocks noChangeArrowheads="1"/>
          </p:cNvSpPr>
          <p:nvPr/>
        </p:nvSpPr>
        <p:spPr bwMode="auto">
          <a:xfrm>
            <a:off x="320675" y="1127125"/>
            <a:ext cx="844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>
                <a:solidFill>
                  <a:schemeClr val="tx1"/>
                </a:solidFill>
              </a:rPr>
              <a:t>C, C++</a:t>
            </a:r>
          </a:p>
        </p:txBody>
      </p:sp>
      <p:grpSp>
        <p:nvGrpSpPr>
          <p:cNvPr id="325640" name="Group 8"/>
          <p:cNvGrpSpPr>
            <a:grpSpLocks/>
          </p:cNvGrpSpPr>
          <p:nvPr/>
        </p:nvGrpSpPr>
        <p:grpSpPr bwMode="auto">
          <a:xfrm>
            <a:off x="80963" y="1889125"/>
            <a:ext cx="1443037" cy="396875"/>
            <a:chOff x="51" y="1021"/>
            <a:chExt cx="909" cy="250"/>
          </a:xfrm>
        </p:grpSpPr>
        <p:sp>
          <p:nvSpPr>
            <p:cNvPr id="325641" name="Line 9"/>
            <p:cNvSpPr>
              <a:spLocks noChangeShapeType="1"/>
            </p:cNvSpPr>
            <p:nvPr/>
          </p:nvSpPr>
          <p:spPr bwMode="auto">
            <a:xfrm>
              <a:off x="711" y="1132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642" name="Text Box 10"/>
            <p:cNvSpPr txBox="1">
              <a:spLocks noChangeArrowheads="1"/>
            </p:cNvSpPr>
            <p:nvPr/>
          </p:nvSpPr>
          <p:spPr bwMode="auto">
            <a:xfrm>
              <a:off x="51" y="1021"/>
              <a:ext cx="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b="1" i="0">
                  <a:solidFill>
                    <a:schemeClr val="tx1"/>
                  </a:solidFill>
                </a:rPr>
                <a:t>OCAML </a:t>
              </a:r>
            </a:p>
          </p:txBody>
        </p:sp>
      </p:grpSp>
      <p:sp>
        <p:nvSpPr>
          <p:cNvPr id="325643" name="Text Box 11"/>
          <p:cNvSpPr txBox="1">
            <a:spLocks noChangeArrowheads="1"/>
          </p:cNvSpPr>
          <p:nvPr/>
        </p:nvSpPr>
        <p:spPr bwMode="auto">
          <a:xfrm>
            <a:off x="238125" y="1508125"/>
            <a:ext cx="97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>
                <a:solidFill>
                  <a:schemeClr val="tx1"/>
                </a:solidFill>
              </a:rPr>
              <a:t>Fortran </a:t>
            </a:r>
          </a:p>
        </p:txBody>
      </p:sp>
      <p:sp>
        <p:nvSpPr>
          <p:cNvPr id="325644" name="Text Box 12"/>
          <p:cNvSpPr txBox="1">
            <a:spLocks noChangeArrowheads="1"/>
          </p:cNvSpPr>
          <p:nvPr/>
        </p:nvSpPr>
        <p:spPr bwMode="auto">
          <a:xfrm>
            <a:off x="2997395" y="1223855"/>
            <a:ext cx="7417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rgbClr val="0000FF"/>
                </a:solidFill>
              </a:rPr>
              <a:t>LLVM</a:t>
            </a:r>
            <a:endParaRPr lang="en-US" b="1" i="0" dirty="0">
              <a:solidFill>
                <a:srgbClr val="0000FF"/>
              </a:solidFill>
            </a:endParaRPr>
          </a:p>
        </p:txBody>
      </p:sp>
      <p:sp>
        <p:nvSpPr>
          <p:cNvPr id="325645" name="Text Box 13"/>
          <p:cNvSpPr txBox="1">
            <a:spLocks noChangeArrowheads="1"/>
          </p:cNvSpPr>
          <p:nvPr/>
        </p:nvSpPr>
        <p:spPr bwMode="auto">
          <a:xfrm>
            <a:off x="3031952" y="2366963"/>
            <a:ext cx="7417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FF"/>
                </a:solidFill>
              </a:rPr>
              <a:t>LLVM</a:t>
            </a:r>
            <a:endParaRPr lang="en-US" b="1" i="0" dirty="0">
              <a:solidFill>
                <a:srgbClr val="0000FF"/>
              </a:solidFill>
            </a:endParaRPr>
          </a:p>
        </p:txBody>
      </p:sp>
      <p:sp>
        <p:nvSpPr>
          <p:cNvPr id="325646" name="AutoShape 14"/>
          <p:cNvSpPr>
            <a:spLocks noChangeArrowheads="1"/>
          </p:cNvSpPr>
          <p:nvPr/>
        </p:nvSpPr>
        <p:spPr bwMode="auto">
          <a:xfrm>
            <a:off x="1511300" y="2536825"/>
            <a:ext cx="1255713" cy="381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b="1" i="0" dirty="0">
                <a:solidFill>
                  <a:schemeClr val="tx1"/>
                </a:solidFill>
              </a:rPr>
              <a:t>Compiler N</a:t>
            </a:r>
          </a:p>
        </p:txBody>
      </p:sp>
      <p:grpSp>
        <p:nvGrpSpPr>
          <p:cNvPr id="325647" name="Group 15"/>
          <p:cNvGrpSpPr>
            <a:grpSpLocks/>
          </p:cNvGrpSpPr>
          <p:nvPr/>
        </p:nvGrpSpPr>
        <p:grpSpPr bwMode="auto">
          <a:xfrm>
            <a:off x="155577" y="2162175"/>
            <a:ext cx="1368426" cy="400050"/>
            <a:chOff x="98" y="1612"/>
            <a:chExt cx="862" cy="252"/>
          </a:xfrm>
        </p:grpSpPr>
        <p:sp>
          <p:nvSpPr>
            <p:cNvPr id="325648" name="Line 16"/>
            <p:cNvSpPr>
              <a:spLocks noChangeShapeType="1"/>
            </p:cNvSpPr>
            <p:nvPr/>
          </p:nvSpPr>
          <p:spPr bwMode="auto">
            <a:xfrm>
              <a:off x="711" y="1743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649" name="Text Box 17"/>
            <p:cNvSpPr txBox="1">
              <a:spLocks noChangeArrowheads="1"/>
            </p:cNvSpPr>
            <p:nvPr/>
          </p:nvSpPr>
          <p:spPr bwMode="auto">
            <a:xfrm>
              <a:off x="98" y="1612"/>
              <a:ext cx="6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b="1" i="0" dirty="0" err="1" smtClean="0">
                  <a:solidFill>
                    <a:schemeClr val="tx1"/>
                  </a:solidFill>
                </a:rPr>
                <a:t>OpenCL</a:t>
              </a:r>
              <a:endParaRPr lang="en-US" b="1" i="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5653" name="AutoShape 21"/>
          <p:cNvCxnSpPr>
            <a:cxnSpLocks noChangeShapeType="1"/>
            <a:stCxn id="325646" idx="3"/>
            <a:endCxn id="325635" idx="2"/>
          </p:cNvCxnSpPr>
          <p:nvPr/>
        </p:nvCxnSpPr>
        <p:spPr bwMode="auto">
          <a:xfrm flipV="1">
            <a:off x="2767013" y="1938338"/>
            <a:ext cx="792162" cy="788987"/>
          </a:xfrm>
          <a:prstGeom prst="straightConnector1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5654" name="AutoShape 22"/>
          <p:cNvCxnSpPr>
            <a:cxnSpLocks noChangeShapeType="1"/>
            <a:stCxn id="325636" idx="3"/>
            <a:endCxn id="325635" idx="2"/>
          </p:cNvCxnSpPr>
          <p:nvPr/>
        </p:nvCxnSpPr>
        <p:spPr bwMode="auto">
          <a:xfrm>
            <a:off x="2767013" y="1411288"/>
            <a:ext cx="792162" cy="527050"/>
          </a:xfrm>
          <a:prstGeom prst="straightConnector1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5655" name="Text Box 23"/>
          <p:cNvSpPr txBox="1">
            <a:spLocks noChangeArrowheads="1"/>
          </p:cNvSpPr>
          <p:nvPr/>
        </p:nvSpPr>
        <p:spPr bwMode="auto">
          <a:xfrm rot="5400000">
            <a:off x="1936751" y="1858962"/>
            <a:ext cx="52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i="0" dirty="0">
                <a:solidFill>
                  <a:schemeClr val="tx1"/>
                </a:solidFill>
              </a:rPr>
              <a:t>• • •</a:t>
            </a:r>
          </a:p>
        </p:txBody>
      </p:sp>
      <p:sp>
        <p:nvSpPr>
          <p:cNvPr id="58" name="Text Box 10"/>
          <p:cNvSpPr txBox="1">
            <a:spLocks noChangeArrowheads="1"/>
          </p:cNvSpPr>
          <p:nvPr/>
        </p:nvSpPr>
        <p:spPr bwMode="auto">
          <a:xfrm>
            <a:off x="52389" y="2536825"/>
            <a:ext cx="1101566" cy="472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b="1" i="0" dirty="0" smtClean="0">
                <a:solidFill>
                  <a:schemeClr val="tx1"/>
                </a:solidFill>
              </a:rPr>
              <a:t>Render-script</a:t>
            </a:r>
            <a:endParaRPr lang="en-US" b="1" i="0" dirty="0">
              <a:solidFill>
                <a:schemeClr val="tx1"/>
              </a:solidFill>
            </a:endParaRPr>
          </a:p>
        </p:txBody>
      </p:sp>
      <p:sp>
        <p:nvSpPr>
          <p:cNvPr id="96" name="Line 6"/>
          <p:cNvSpPr>
            <a:spLocks noChangeShapeType="1"/>
          </p:cNvSpPr>
          <p:nvPr/>
        </p:nvSpPr>
        <p:spPr bwMode="auto">
          <a:xfrm>
            <a:off x="1116013" y="2739555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715076" y="2522538"/>
            <a:ext cx="3814437" cy="4067175"/>
            <a:chOff x="3715076" y="2522538"/>
            <a:chExt cx="3814437" cy="4067175"/>
          </a:xfrm>
        </p:grpSpPr>
        <p:cxnSp>
          <p:nvCxnSpPr>
            <p:cNvPr id="79" name="AutoShape 38"/>
            <p:cNvCxnSpPr>
              <a:cxnSpLocks noChangeShapeType="1"/>
              <a:stCxn id="78" idx="0"/>
              <a:endCxn id="74" idx="4"/>
            </p:cNvCxnSpPr>
            <p:nvPr/>
          </p:nvCxnSpPr>
          <p:spPr bwMode="auto">
            <a:xfrm rot="16200000">
              <a:off x="5575300" y="4313238"/>
              <a:ext cx="373063" cy="0"/>
            </a:xfrm>
            <a:prstGeom prst="straightConnector1">
              <a:avLst/>
            </a:prstGeom>
            <a:noFill/>
            <a:ln w="28575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4" name="Oval 32"/>
            <p:cNvSpPr>
              <a:spLocks noChangeArrowheads="1"/>
            </p:cNvSpPr>
            <p:nvPr/>
          </p:nvSpPr>
          <p:spPr bwMode="auto">
            <a:xfrm>
              <a:off x="4892675" y="3395663"/>
              <a:ext cx="1739900" cy="715962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FFCC66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/>
            <a:lstStyle/>
            <a:p>
              <a:r>
                <a:rPr lang="en-US" b="1" i="0" dirty="0" smtClean="0">
                  <a:solidFill>
                    <a:schemeClr val="tx1"/>
                  </a:solidFill>
                </a:rPr>
                <a:t>JIT</a:t>
              </a:r>
            </a:p>
            <a:p>
              <a:r>
                <a:rPr lang="en-US" b="1" i="0" dirty="0" smtClean="0">
                  <a:solidFill>
                    <a:schemeClr val="tx1"/>
                  </a:solidFill>
                </a:rPr>
                <a:t>Code-gen</a:t>
              </a:r>
              <a:endParaRPr lang="en-US" b="1" i="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AutoShape 34"/>
            <p:cNvCxnSpPr>
              <a:cxnSpLocks noChangeShapeType="1"/>
              <a:stCxn id="74" idx="5"/>
            </p:cNvCxnSpPr>
            <p:nvPr/>
          </p:nvCxnSpPr>
          <p:spPr bwMode="auto">
            <a:xfrm>
              <a:off x="6378575" y="4021138"/>
              <a:ext cx="1098550" cy="477837"/>
            </a:xfrm>
            <a:prstGeom prst="straightConnector1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8" name="Oval 37"/>
            <p:cNvSpPr>
              <a:spLocks noChangeArrowheads="1"/>
            </p:cNvSpPr>
            <p:nvPr/>
          </p:nvSpPr>
          <p:spPr bwMode="auto">
            <a:xfrm>
              <a:off x="4994275" y="4498976"/>
              <a:ext cx="1536700" cy="1166813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9900CC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r"/>
              <a:r>
                <a:rPr lang="en-US" b="1" i="0">
                  <a:solidFill>
                    <a:schemeClr val="tx1"/>
                  </a:solidFill>
                </a:rPr>
                <a:t>Runtime</a:t>
              </a:r>
            </a:p>
            <a:p>
              <a:pPr algn="r"/>
              <a:r>
                <a:rPr lang="en-US" b="1" i="0">
                  <a:solidFill>
                    <a:schemeClr val="tx1"/>
                  </a:solidFill>
                </a:rPr>
                <a:t>Optimizer</a:t>
              </a:r>
            </a:p>
          </p:txBody>
        </p:sp>
        <p:cxnSp>
          <p:nvCxnSpPr>
            <p:cNvPr id="80" name="AutoShape 39"/>
            <p:cNvCxnSpPr>
              <a:cxnSpLocks noChangeShapeType="1"/>
              <a:stCxn id="78" idx="6"/>
            </p:cNvCxnSpPr>
            <p:nvPr/>
          </p:nvCxnSpPr>
          <p:spPr bwMode="auto">
            <a:xfrm>
              <a:off x="6530975" y="5082383"/>
              <a:ext cx="998538" cy="793"/>
            </a:xfrm>
            <a:prstGeom prst="straightConnector1">
              <a:avLst/>
            </a:prstGeom>
            <a:noFill/>
            <a:ln w="28575">
              <a:solidFill>
                <a:srgbClr val="669900"/>
              </a:solidFill>
              <a:prstDash val="sys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1" name="Text Box 40"/>
            <p:cNvSpPr txBox="1">
              <a:spLocks noChangeArrowheads="1"/>
            </p:cNvSpPr>
            <p:nvPr/>
          </p:nvSpPr>
          <p:spPr bwMode="auto">
            <a:xfrm>
              <a:off x="6579716" y="4465638"/>
              <a:ext cx="839142" cy="5950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99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b="1" i="0" dirty="0" smtClean="0">
                  <a:solidFill>
                    <a:srgbClr val="669900"/>
                  </a:solidFill>
                </a:rPr>
                <a:t>Profile</a:t>
              </a:r>
            </a:p>
            <a:p>
              <a:pPr>
                <a:lnSpc>
                  <a:spcPct val="80000"/>
                </a:lnSpc>
              </a:pPr>
              <a:r>
                <a:rPr lang="en-US" b="1" i="0" dirty="0" smtClean="0">
                  <a:solidFill>
                    <a:srgbClr val="669900"/>
                  </a:solidFill>
                </a:rPr>
                <a:t>info</a:t>
              </a:r>
              <a:endParaRPr lang="en-US" b="1" i="0" dirty="0">
                <a:solidFill>
                  <a:srgbClr val="669900"/>
                </a:solidFill>
              </a:endParaRPr>
            </a:p>
          </p:txBody>
        </p:sp>
        <p:cxnSp>
          <p:nvCxnSpPr>
            <p:cNvPr id="82" name="AutoShape 41"/>
            <p:cNvCxnSpPr>
              <a:cxnSpLocks noChangeShapeType="1"/>
              <a:endCxn id="78" idx="2"/>
            </p:cNvCxnSpPr>
            <p:nvPr/>
          </p:nvCxnSpPr>
          <p:spPr bwMode="auto">
            <a:xfrm>
              <a:off x="4457700" y="5082383"/>
              <a:ext cx="536575" cy="0"/>
            </a:xfrm>
            <a:prstGeom prst="straightConnector1">
              <a:avLst/>
            </a:prstGeom>
            <a:noFill/>
            <a:ln w="28575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5" name="AutoShape 41"/>
            <p:cNvCxnSpPr>
              <a:cxnSpLocks noChangeShapeType="1"/>
              <a:stCxn id="325667" idx="3"/>
              <a:endCxn id="74" idx="2"/>
            </p:cNvCxnSpPr>
            <p:nvPr/>
          </p:nvCxnSpPr>
          <p:spPr bwMode="auto">
            <a:xfrm flipV="1">
              <a:off x="4456785" y="3753644"/>
              <a:ext cx="435890" cy="33"/>
            </a:xfrm>
            <a:prstGeom prst="straightConnector1">
              <a:avLst/>
            </a:prstGeom>
            <a:noFill/>
            <a:ln w="28575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3" name="Text Box 35"/>
            <p:cNvSpPr txBox="1">
              <a:spLocks noChangeArrowheads="1"/>
            </p:cNvSpPr>
            <p:nvPr/>
          </p:nvSpPr>
          <p:spPr bwMode="auto">
            <a:xfrm>
              <a:off x="6650296" y="5287521"/>
              <a:ext cx="50013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99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0" dirty="0" smtClean="0">
                  <a:solidFill>
                    <a:srgbClr val="CC0000"/>
                  </a:solidFill>
                </a:rPr>
                <a:t>bin</a:t>
              </a:r>
              <a:endParaRPr lang="en-US" b="1" i="0" dirty="0">
                <a:solidFill>
                  <a:srgbClr val="CC0000"/>
                </a:solidFill>
              </a:endParaRPr>
            </a:p>
          </p:txBody>
        </p:sp>
        <p:sp>
          <p:nvSpPr>
            <p:cNvPr id="325667" name="Text Box 35"/>
            <p:cNvSpPr txBox="1">
              <a:spLocks noChangeArrowheads="1"/>
            </p:cNvSpPr>
            <p:nvPr/>
          </p:nvSpPr>
          <p:spPr bwMode="auto">
            <a:xfrm>
              <a:off x="3715076" y="3553622"/>
              <a:ext cx="74170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99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0" dirty="0" smtClean="0">
                  <a:solidFill>
                    <a:srgbClr val="0000FF"/>
                  </a:solidFill>
                </a:rPr>
                <a:t>LLVM</a:t>
              </a:r>
              <a:endParaRPr lang="en-US" b="1" i="0" dirty="0">
                <a:solidFill>
                  <a:srgbClr val="0000FF"/>
                </a:solidFill>
              </a:endParaRPr>
            </a:p>
          </p:txBody>
        </p:sp>
        <p:sp>
          <p:nvSpPr>
            <p:cNvPr id="325661" name="Oval 29"/>
            <p:cNvSpPr>
              <a:spLocks noChangeArrowheads="1"/>
            </p:cNvSpPr>
            <p:nvPr/>
          </p:nvSpPr>
          <p:spPr bwMode="auto">
            <a:xfrm>
              <a:off x="4994275" y="5873750"/>
              <a:ext cx="1728788" cy="715963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FFCC66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/>
            <a:lstStyle/>
            <a:p>
              <a:r>
                <a:rPr lang="en-US" b="1" i="0" dirty="0" smtClean="0">
                  <a:solidFill>
                    <a:schemeClr val="tx1"/>
                  </a:solidFill>
                </a:rPr>
                <a:t>Install-time</a:t>
              </a:r>
              <a:endParaRPr lang="en-US" b="1" i="0" dirty="0">
                <a:solidFill>
                  <a:schemeClr val="tx1"/>
                </a:solidFill>
              </a:endParaRPr>
            </a:p>
            <a:p>
              <a:r>
                <a:rPr lang="en-US" b="1" i="0" dirty="0" smtClean="0">
                  <a:solidFill>
                    <a:schemeClr val="tx1"/>
                  </a:solidFill>
                </a:rPr>
                <a:t>Code-gen</a:t>
              </a:r>
              <a:endParaRPr lang="en-US" b="1" i="0" dirty="0">
                <a:solidFill>
                  <a:schemeClr val="tx1"/>
                </a:solidFill>
              </a:endParaRPr>
            </a:p>
          </p:txBody>
        </p:sp>
        <p:cxnSp>
          <p:nvCxnSpPr>
            <p:cNvPr id="325662" name="AutoShape 30"/>
            <p:cNvCxnSpPr>
              <a:cxnSpLocks noChangeShapeType="1"/>
              <a:stCxn id="325635" idx="4"/>
              <a:endCxn id="325661" idx="2"/>
            </p:cNvCxnSpPr>
            <p:nvPr/>
          </p:nvCxnSpPr>
          <p:spPr bwMode="auto">
            <a:xfrm rot="16200000" flipH="1">
              <a:off x="2870994" y="4108451"/>
              <a:ext cx="3709194" cy="537368"/>
            </a:xfrm>
            <a:prstGeom prst="bentConnector2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5663" name="AutoShape 31"/>
            <p:cNvCxnSpPr>
              <a:cxnSpLocks noChangeShapeType="1"/>
              <a:stCxn id="325661" idx="7"/>
            </p:cNvCxnSpPr>
            <p:nvPr/>
          </p:nvCxnSpPr>
          <p:spPr bwMode="auto">
            <a:xfrm flipV="1">
              <a:off x="6470650" y="5429250"/>
              <a:ext cx="1030288" cy="534988"/>
            </a:xfrm>
            <a:prstGeom prst="straightConnector1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7" name="Text Box 35"/>
            <p:cNvSpPr txBox="1">
              <a:spLocks noChangeArrowheads="1"/>
            </p:cNvSpPr>
            <p:nvPr/>
          </p:nvSpPr>
          <p:spPr bwMode="auto">
            <a:xfrm>
              <a:off x="6740784" y="3821083"/>
              <a:ext cx="50013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99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0" dirty="0" smtClean="0">
                  <a:solidFill>
                    <a:srgbClr val="CC0000"/>
                  </a:solidFill>
                </a:rPr>
                <a:t>bin</a:t>
              </a:r>
              <a:endParaRPr lang="en-US" b="1" i="0" dirty="0">
                <a:solidFill>
                  <a:srgbClr val="CC0000"/>
                </a:solidFill>
              </a:endParaRPr>
            </a:p>
          </p:txBody>
        </p:sp>
      </p:grpSp>
      <p:sp>
        <p:nvSpPr>
          <p:cNvPr id="70" name="Text Box 12"/>
          <p:cNvSpPr txBox="1">
            <a:spLocks noChangeArrowheads="1"/>
          </p:cNvSpPr>
          <p:nvPr/>
        </p:nvSpPr>
        <p:spPr bwMode="auto">
          <a:xfrm>
            <a:off x="5925681" y="1998711"/>
            <a:ext cx="7417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rgbClr val="0000FF"/>
                </a:solidFill>
              </a:rPr>
              <a:t>LLVM</a:t>
            </a:r>
            <a:endParaRPr lang="en-US" b="1" i="0" dirty="0">
              <a:solidFill>
                <a:srgbClr val="0000FF"/>
              </a:solidFill>
            </a:endParaRPr>
          </a:p>
        </p:txBody>
      </p:sp>
      <p:sp>
        <p:nvSpPr>
          <p:cNvPr id="59" name="Text Box 59"/>
          <p:cNvSpPr txBox="1">
            <a:spLocks noChangeArrowheads="1"/>
          </p:cNvSpPr>
          <p:nvPr/>
        </p:nvSpPr>
        <p:spPr bwMode="auto">
          <a:xfrm>
            <a:off x="468120" y="6040540"/>
            <a:ext cx="2885225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l"/>
            <a:r>
              <a:rPr lang="en-US" b="1" i="0" dirty="0" smtClean="0">
                <a:solidFill>
                  <a:schemeClr val="bg2">
                    <a:lumMod val="75000"/>
                  </a:schemeClr>
                </a:solidFill>
              </a:rPr>
              <a:t>Available at:  </a:t>
            </a:r>
            <a:r>
              <a:rPr lang="en-US" b="1" dirty="0" err="1" smtClean="0">
                <a:solidFill>
                  <a:schemeClr val="bg2">
                    <a:lumMod val="75000"/>
                  </a:schemeClr>
                </a:solidFill>
              </a:rPr>
              <a:t>llvm.org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algn="l"/>
            <a:r>
              <a:rPr lang="en-US" b="1" i="0" dirty="0" smtClean="0">
                <a:solidFill>
                  <a:schemeClr val="bg2">
                    <a:lumMod val="75000"/>
                  </a:schemeClr>
                </a:solidFill>
              </a:rPr>
              <a:t>First release: October 2003</a:t>
            </a:r>
            <a:endParaRPr lang="en-US" b="1" i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0" name="Line 24"/>
          <p:cNvSpPr>
            <a:spLocks noChangeShapeType="1"/>
          </p:cNvSpPr>
          <p:nvPr/>
        </p:nvSpPr>
        <p:spPr bwMode="auto">
          <a:xfrm flipV="1">
            <a:off x="414338" y="3198570"/>
            <a:ext cx="811337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5982404" y="2697695"/>
            <a:ext cx="19692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Developer site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6642523" y="3159360"/>
            <a:ext cx="16408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User site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4" name="Oval 29"/>
          <p:cNvSpPr>
            <a:spLocks noChangeArrowheads="1"/>
          </p:cNvSpPr>
          <p:nvPr/>
        </p:nvSpPr>
        <p:spPr bwMode="auto">
          <a:xfrm>
            <a:off x="7281034" y="1624073"/>
            <a:ext cx="1527620" cy="715963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CC66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dirty="0">
                <a:solidFill>
                  <a:schemeClr val="tx1"/>
                </a:solidFill>
              </a:rPr>
              <a:t>Static</a:t>
            </a:r>
          </a:p>
          <a:p>
            <a:r>
              <a:rPr lang="en-US" b="1" i="0" dirty="0">
                <a:solidFill>
                  <a:schemeClr val="tx1"/>
                </a:solidFill>
              </a:rPr>
              <a:t>Code Gen</a:t>
            </a:r>
          </a:p>
        </p:txBody>
      </p:sp>
      <p:cxnSp>
        <p:nvCxnSpPr>
          <p:cNvPr id="65" name="AutoShape 30"/>
          <p:cNvCxnSpPr>
            <a:cxnSpLocks noChangeShapeType="1"/>
            <a:endCxn id="64" idx="2"/>
          </p:cNvCxnSpPr>
          <p:nvPr/>
        </p:nvCxnSpPr>
        <p:spPr bwMode="auto">
          <a:xfrm flipV="1">
            <a:off x="5352711" y="1982055"/>
            <a:ext cx="1928323" cy="794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stCxn id="64" idx="4"/>
          </p:cNvCxnSpPr>
          <p:nvPr/>
        </p:nvCxnSpPr>
        <p:spPr bwMode="auto">
          <a:xfrm>
            <a:off x="8044844" y="2340036"/>
            <a:ext cx="0" cy="2011302"/>
          </a:xfrm>
          <a:prstGeom prst="straightConnector1">
            <a:avLst/>
          </a:prstGeom>
          <a:noFill/>
          <a:ln w="1905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Text Box 35"/>
          <p:cNvSpPr txBox="1">
            <a:spLocks noChangeArrowheads="1"/>
          </p:cNvSpPr>
          <p:nvPr/>
        </p:nvSpPr>
        <p:spPr bwMode="auto">
          <a:xfrm>
            <a:off x="8027583" y="3726596"/>
            <a:ext cx="5001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CC0000"/>
                </a:solidFill>
              </a:rPr>
              <a:t>bin</a:t>
            </a:r>
            <a:endParaRPr lang="en-US" b="1" i="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39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trike="sngStrike" dirty="0" smtClean="0">
                <a:solidFill>
                  <a:schemeClr val="bg2">
                    <a:lumMod val="75000"/>
                  </a:schemeClr>
                </a:solidFill>
              </a:rPr>
              <a:t>VISC Motivation</a:t>
            </a:r>
          </a:p>
          <a:p>
            <a:r>
              <a:rPr lang="en-US" strike="sngStrike" dirty="0" smtClean="0">
                <a:solidFill>
                  <a:schemeClr val="bg2">
                    <a:lumMod val="75000"/>
                  </a:schemeClr>
                </a:solidFill>
              </a:rPr>
              <a:t>Background: LLVM as a Virtual ISA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ALLVM: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432FF"/>
                </a:solidFill>
              </a:rPr>
              <a:t>VISC from top to bottom and end-to-end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Early Results: </a:t>
            </a:r>
          </a:p>
          <a:p>
            <a:pPr lvl="1"/>
            <a:r>
              <a:rPr lang="en-US" dirty="0" smtClean="0"/>
              <a:t>HPVM: VISC for Heterogeneous Parallel Systems</a:t>
            </a:r>
          </a:p>
          <a:p>
            <a:pPr lvl="1">
              <a:spcBef>
                <a:spcPts val="888"/>
              </a:spcBef>
            </a:pPr>
            <a:r>
              <a:rPr lang="en-US" dirty="0" err="1"/>
              <a:t>Autotuning</a:t>
            </a:r>
            <a:endParaRPr lang="en-US" dirty="0" smtClean="0"/>
          </a:p>
          <a:p>
            <a:pPr lvl="1">
              <a:spcBef>
                <a:spcPts val="888"/>
              </a:spcBef>
            </a:pPr>
            <a:r>
              <a:rPr lang="en-US" dirty="0" smtClean="0"/>
              <a:t>Dynamic </a:t>
            </a:r>
            <a:r>
              <a:rPr lang="en-US" dirty="0" err="1" smtClean="0"/>
              <a:t>autovectorization</a:t>
            </a:r>
            <a:endParaRPr lang="en-US" dirty="0" smtClean="0"/>
          </a:p>
          <a:p>
            <a:pPr lvl="1">
              <a:spcBef>
                <a:spcPts val="888"/>
              </a:spcBef>
            </a:pPr>
            <a:r>
              <a:rPr lang="en-US" dirty="0" smtClean="0"/>
              <a:t>Kernel specialization and </a:t>
            </a:r>
            <a:r>
              <a:rPr lang="en-US" dirty="0" err="1" smtClean="0"/>
              <a:t>debloating</a:t>
            </a:r>
            <a:endParaRPr lang="en-US" dirty="0" smtClean="0"/>
          </a:p>
          <a:p>
            <a:pPr lvl="1">
              <a:spcBef>
                <a:spcPts val="888"/>
              </a:spcBef>
            </a:pPr>
            <a:r>
              <a:rPr lang="en-US" dirty="0" smtClean="0"/>
              <a:t>Ongoing research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708"/>
    </mc:Choice>
    <mc:Fallback xmlns="">
      <p:transition spd="slow" advTm="41708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533595" y="4350942"/>
            <a:ext cx="1843440" cy="1190554"/>
          </a:xfrm>
          <a:prstGeom prst="rect">
            <a:avLst/>
          </a:prstGeom>
          <a:solidFill>
            <a:srgbClr val="FFEA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OS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ALLVM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577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432FF"/>
                </a:solidFill>
              </a:rPr>
              <a:t>Represent “</a:t>
            </a:r>
            <a:r>
              <a:rPr lang="en-US" i="1" dirty="0" smtClean="0">
                <a:solidFill>
                  <a:srgbClr val="0432FF"/>
                </a:solidFill>
              </a:rPr>
              <a:t>all”</a:t>
            </a:r>
            <a:r>
              <a:rPr lang="en-US" dirty="0" smtClean="0">
                <a:solidFill>
                  <a:srgbClr val="0432FF"/>
                </a:solidFill>
              </a:rPr>
              <a:t> software components as Virtual ISA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345980" y="4350942"/>
            <a:ext cx="1843440" cy="1190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OS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923525" y="5541497"/>
            <a:ext cx="27267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1345980" y="1931205"/>
            <a:ext cx="1843440" cy="1344176"/>
          </a:xfrm>
          <a:prstGeom prst="rect">
            <a:avLst/>
          </a:prstGeom>
          <a:solidFill>
            <a:srgbClr val="FFEA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Applications</a:t>
            </a:r>
            <a:endParaRPr kumimoji="0" lang="en-US" sz="2000" b="0" i="1" u="none" strike="noStrike" cap="none" normalizeH="0" baseline="0" dirty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345980" y="3890083"/>
            <a:ext cx="1843440" cy="46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libc</a:t>
            </a:r>
            <a:endParaRPr kumimoji="0" lang="en-US" sz="2000" b="0" i="1" u="none" strike="noStrike" cap="none" normalizeH="0" baseline="0" dirty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345980" y="3275602"/>
            <a:ext cx="921720" cy="614482"/>
          </a:xfrm>
          <a:prstGeom prst="rect">
            <a:avLst/>
          </a:prstGeom>
          <a:solidFill>
            <a:srgbClr val="FFEA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D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ynamic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libs</a:t>
            </a:r>
            <a:endParaRPr kumimoji="0" lang="en-US" sz="2000" b="0" i="1" u="none" strike="noStrike" cap="none" normalizeH="0" baseline="0" dirty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271522" y="3275602"/>
            <a:ext cx="921720" cy="614482"/>
          </a:xfrm>
          <a:prstGeom prst="rect">
            <a:avLst/>
          </a:prstGeom>
          <a:solidFill>
            <a:srgbClr val="FFEA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Static</a:t>
            </a:r>
            <a:endParaRPr kumimoji="0" lang="en-US" sz="2000" b="0" i="1" u="none" strike="noStrike" cap="none" normalizeH="0" baseline="0" dirty="0" smtClean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libs</a:t>
            </a:r>
            <a:endParaRPr kumimoji="0" lang="en-US" sz="2000" b="0" i="1" u="none" strike="noStrike" cap="none" normalizeH="0" baseline="0" dirty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4111140" y="5541497"/>
            <a:ext cx="27267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4533595" y="1931205"/>
            <a:ext cx="1843440" cy="1344176"/>
          </a:xfrm>
          <a:prstGeom prst="rect">
            <a:avLst/>
          </a:prstGeom>
          <a:solidFill>
            <a:srgbClr val="FFEA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Applications</a:t>
            </a:r>
            <a:endParaRPr kumimoji="0" lang="en-US" sz="2000" b="0" i="1" u="none" strike="noStrike" cap="none" normalizeH="0" baseline="0" dirty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33595" y="3890083"/>
            <a:ext cx="1843440" cy="460859"/>
          </a:xfrm>
          <a:prstGeom prst="rect">
            <a:avLst/>
          </a:prstGeom>
          <a:solidFill>
            <a:srgbClr val="FFEA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libc</a:t>
            </a:r>
            <a:endParaRPr kumimoji="0" lang="en-US" sz="2000" b="0" i="1" u="none" strike="noStrike" cap="none" normalizeH="0" baseline="0" dirty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533595" y="3275602"/>
            <a:ext cx="921720" cy="614482"/>
          </a:xfrm>
          <a:prstGeom prst="rect">
            <a:avLst/>
          </a:prstGeom>
          <a:solidFill>
            <a:srgbClr val="FFEA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D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ynamic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libs</a:t>
            </a:r>
            <a:endParaRPr kumimoji="0" lang="en-US" sz="2000" b="0" i="1" u="none" strike="noStrike" cap="none" normalizeH="0" baseline="0" dirty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462959" y="3275602"/>
            <a:ext cx="914076" cy="614482"/>
          </a:xfrm>
          <a:prstGeom prst="rect">
            <a:avLst/>
          </a:prstGeom>
          <a:solidFill>
            <a:srgbClr val="FFEA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Static</a:t>
            </a:r>
            <a:endParaRPr kumimoji="0" lang="en-US" sz="2000" b="0" i="1" u="none" strike="noStrike" cap="none" normalizeH="0" baseline="0" dirty="0" smtClean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libs</a:t>
            </a:r>
            <a:endParaRPr kumimoji="0" lang="en-US" sz="2000" b="0" i="1" u="none" strike="noStrike" cap="none" normalizeH="0" baseline="0" dirty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610405" y="4504451"/>
            <a:ext cx="1228960" cy="6528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Device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drivers</a:t>
            </a:r>
            <a:endParaRPr kumimoji="0" lang="en-US" sz="2000" b="0" i="1" u="none" strike="noStrike" cap="none" normalizeH="0" baseline="0" dirty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33595" y="5310846"/>
            <a:ext cx="652885" cy="23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1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Boot loader</a:t>
            </a:r>
            <a:endParaRPr kumimoji="0" lang="en-US" sz="900" b="0" i="1" u="none" strike="noStrike" cap="none" normalizeH="0" baseline="0" dirty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40014" y="5810110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Userspace only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264090" y="5810110"/>
            <a:ext cx="2420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OS </a:t>
            </a:r>
            <a:r>
              <a:rPr lang="en-US" sz="2400" b="1" u="sng" smtClean="0"/>
              <a:t>and</a:t>
            </a:r>
            <a:r>
              <a:rPr lang="en-US" sz="2400" b="1" smtClean="0"/>
              <a:t> Userspace</a:t>
            </a:r>
            <a:endParaRPr lang="en-US" sz="2400" b="1" dirty="0"/>
          </a:p>
        </p:txBody>
      </p:sp>
      <p:sp>
        <p:nvSpPr>
          <p:cNvPr id="26" name="Snip Single Corner Rectangle 25"/>
          <p:cNvSpPr/>
          <p:nvPr/>
        </p:nvSpPr>
        <p:spPr bwMode="auto">
          <a:xfrm>
            <a:off x="6837895" y="2542499"/>
            <a:ext cx="576075" cy="230430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84338" y="2427713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Native ISA</a:t>
            </a:r>
            <a:endParaRPr lang="en-US" dirty="0"/>
          </a:p>
        </p:txBody>
      </p:sp>
      <p:sp>
        <p:nvSpPr>
          <p:cNvPr id="28" name="Snip Single Corner Rectangle 27"/>
          <p:cNvSpPr/>
          <p:nvPr/>
        </p:nvSpPr>
        <p:spPr bwMode="auto">
          <a:xfrm>
            <a:off x="6837895" y="2115628"/>
            <a:ext cx="576075" cy="230430"/>
          </a:xfrm>
          <a:prstGeom prst="snip1Rect">
            <a:avLst/>
          </a:prstGeom>
          <a:solidFill>
            <a:srgbClr val="FFEA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84338" y="2000842"/>
            <a:ext cx="1173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Virtual ISA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4111140" y="4350942"/>
            <a:ext cx="27267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923525" y="4350942"/>
            <a:ext cx="27267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3743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580"/>
    </mc:Choice>
    <mc:Fallback xmlns="">
      <p:transition spd="slow" advTm="9058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ALLVM </a:t>
            </a:r>
            <a:r>
              <a:rPr lang="en-US" dirty="0" err="1" smtClean="0"/>
              <a:t>Toolchain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52060"/>
            <a:ext cx="8382000" cy="1130656"/>
          </a:xfrm>
        </p:spPr>
        <p:txBody>
          <a:bodyPr/>
          <a:lstStyle/>
          <a:p>
            <a:pPr marL="0" indent="0" algn="r">
              <a:buNone/>
            </a:pPr>
            <a:r>
              <a:rPr lang="en-US" i="1" dirty="0" smtClean="0">
                <a:solidFill>
                  <a:srgbClr val="0432FF"/>
                </a:solidFill>
              </a:rPr>
              <a:t>Self-hosting</a:t>
            </a:r>
            <a:r>
              <a:rPr lang="en-US" dirty="0" smtClean="0">
                <a:solidFill>
                  <a:srgbClr val="0432FF"/>
                </a:solidFill>
              </a:rPr>
              <a:t>: all tools (except </a:t>
            </a:r>
            <a:r>
              <a:rPr lang="en-US" i="1" u="sng" dirty="0" err="1" smtClean="0">
                <a:solidFill>
                  <a:srgbClr val="0432FF"/>
                </a:solidFill>
              </a:rPr>
              <a:t>allready</a:t>
            </a:r>
            <a:r>
              <a:rPr lang="en-US" u="sng" dirty="0" smtClean="0">
                <a:solidFill>
                  <a:srgbClr val="0432FF"/>
                </a:solidFill>
              </a:rPr>
              <a:t>)</a:t>
            </a:r>
          </a:p>
          <a:p>
            <a:pPr marL="0" indent="0" algn="r">
              <a:spcBef>
                <a:spcPts val="600"/>
              </a:spcBef>
              <a:buNone/>
            </a:pPr>
            <a:r>
              <a:rPr lang="en-US" dirty="0" smtClean="0">
                <a:solidFill>
                  <a:srgbClr val="0432FF"/>
                </a:solidFill>
              </a:rPr>
              <a:t>ship in .</a:t>
            </a:r>
            <a:r>
              <a:rPr lang="en-US" dirty="0" err="1" smtClean="0">
                <a:solidFill>
                  <a:srgbClr val="0432FF"/>
                </a:solidFill>
              </a:rPr>
              <a:t>allexe</a:t>
            </a:r>
            <a:r>
              <a:rPr lang="en-US" dirty="0" smtClean="0">
                <a:solidFill>
                  <a:srgbClr val="0432FF"/>
                </a:solidFill>
              </a:rPr>
              <a:t> format</a:t>
            </a:r>
          </a:p>
        </p:txBody>
      </p:sp>
      <p:sp>
        <p:nvSpPr>
          <p:cNvPr id="30" name="Oval 3"/>
          <p:cNvSpPr>
            <a:spLocks noChangeArrowheads="1"/>
          </p:cNvSpPr>
          <p:nvPr/>
        </p:nvSpPr>
        <p:spPr bwMode="auto">
          <a:xfrm>
            <a:off x="3573464" y="2069214"/>
            <a:ext cx="1315560" cy="1168400"/>
          </a:xfrm>
          <a:prstGeom prst="ellipse">
            <a:avLst/>
          </a:prstGeom>
          <a:solidFill>
            <a:srgbClr val="CCCCFF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dirty="0">
                <a:solidFill>
                  <a:schemeClr val="tx1"/>
                </a:solidFill>
              </a:rPr>
              <a:t>Linker +</a:t>
            </a:r>
          </a:p>
          <a:p>
            <a:r>
              <a:rPr lang="en-US" b="1" i="0" dirty="0">
                <a:solidFill>
                  <a:schemeClr val="tx1"/>
                </a:solidFill>
              </a:rPr>
              <a:t>IP Optimizer</a:t>
            </a:r>
          </a:p>
        </p:txBody>
      </p: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4861054" y="2713787"/>
            <a:ext cx="4876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rgbClr val="0000FF"/>
                </a:solidFill>
              </a:rPr>
              <a:t>.</a:t>
            </a:r>
            <a:r>
              <a:rPr lang="en-US" b="1" i="0" dirty="0" err="1" smtClean="0">
                <a:solidFill>
                  <a:srgbClr val="0000FF"/>
                </a:solidFill>
              </a:rPr>
              <a:t>bc</a:t>
            </a:r>
            <a:endParaRPr lang="en-US" b="1" i="0" dirty="0">
              <a:solidFill>
                <a:srgbClr val="0000FF"/>
              </a:solidFill>
            </a:endParaRPr>
          </a:p>
        </p:txBody>
      </p:sp>
      <p:sp>
        <p:nvSpPr>
          <p:cNvPr id="47" name="Line 24"/>
          <p:cNvSpPr>
            <a:spLocks noChangeShapeType="1"/>
          </p:cNvSpPr>
          <p:nvPr/>
        </p:nvSpPr>
        <p:spPr bwMode="auto">
          <a:xfrm flipV="1">
            <a:off x="414338" y="3913646"/>
            <a:ext cx="811337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5393821" y="3412771"/>
            <a:ext cx="19692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Developer site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9" name="Oval 29"/>
          <p:cNvSpPr>
            <a:spLocks noChangeArrowheads="1"/>
          </p:cNvSpPr>
          <p:nvPr/>
        </p:nvSpPr>
        <p:spPr bwMode="auto">
          <a:xfrm>
            <a:off x="5313312" y="2290582"/>
            <a:ext cx="1527620" cy="715963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CC66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smtClean="0">
                <a:solidFill>
                  <a:schemeClr val="tx1"/>
                </a:solidFill>
              </a:rPr>
              <a:t>bc2allvm</a:t>
            </a:r>
            <a:endParaRPr lang="en-US" b="1" i="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30" idx="6"/>
            <a:endCxn id="49" idx="2"/>
          </p:cNvCxnSpPr>
          <p:nvPr/>
        </p:nvCxnSpPr>
        <p:spPr bwMode="auto">
          <a:xfrm flipV="1">
            <a:off x="4889024" y="2648564"/>
            <a:ext cx="424288" cy="4850"/>
          </a:xfrm>
          <a:prstGeom prst="straightConnector1">
            <a:avLst/>
          </a:prstGeom>
          <a:noFill/>
          <a:ln w="28575" cap="flat" cmpd="sng" algn="ctr">
            <a:solidFill>
              <a:srgbClr val="0432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Text Box 26"/>
          <p:cNvSpPr txBox="1">
            <a:spLocks noChangeArrowheads="1"/>
          </p:cNvSpPr>
          <p:nvPr/>
        </p:nvSpPr>
        <p:spPr bwMode="auto">
          <a:xfrm>
            <a:off x="6084913" y="3892113"/>
            <a:ext cx="16408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User site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/>
          <p:cNvCxnSpPr>
            <a:stCxn id="80" idx="4"/>
            <a:endCxn id="56" idx="0"/>
          </p:cNvCxnSpPr>
          <p:nvPr/>
        </p:nvCxnSpPr>
        <p:spPr bwMode="auto">
          <a:xfrm>
            <a:off x="8078472" y="3006545"/>
            <a:ext cx="0" cy="2210779"/>
          </a:xfrm>
          <a:prstGeom prst="straightConnector1">
            <a:avLst/>
          </a:prstGeom>
          <a:noFill/>
          <a:ln w="28575" cap="flat" cmpd="sng" algn="ctr">
            <a:solidFill>
              <a:srgbClr val="0432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98" name="Group 97"/>
          <p:cNvGrpSpPr/>
          <p:nvPr/>
        </p:nvGrpSpPr>
        <p:grpSpPr>
          <a:xfrm>
            <a:off x="6130701" y="4196963"/>
            <a:ext cx="2875894" cy="2408738"/>
            <a:chOff x="6130701" y="4196963"/>
            <a:chExt cx="2875894" cy="2408738"/>
          </a:xfrm>
        </p:grpSpPr>
        <p:sp>
          <p:nvSpPr>
            <p:cNvPr id="56" name="Oval 29"/>
            <p:cNvSpPr>
              <a:spLocks noChangeArrowheads="1"/>
            </p:cNvSpPr>
            <p:nvPr/>
          </p:nvSpPr>
          <p:spPr bwMode="auto">
            <a:xfrm>
              <a:off x="7150349" y="5217324"/>
              <a:ext cx="1856246" cy="869983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FFCC66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/>
            <a:lstStyle/>
            <a:p>
              <a:r>
                <a:rPr lang="en-US" b="1" i="0" dirty="0" smtClean="0">
                  <a:solidFill>
                    <a:schemeClr val="tx1"/>
                  </a:solidFill>
                </a:rPr>
                <a:t>alley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</a:rPr>
                <a:t>Execution </a:t>
              </a:r>
              <a:r>
                <a:rPr lang="en-US" sz="1600" b="1" dirty="0" err="1" smtClean="0">
                  <a:solidFill>
                    <a:schemeClr val="tx1"/>
                  </a:solidFill>
                </a:rPr>
                <a:t>YEngine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Text Box 12"/>
            <p:cNvSpPr txBox="1">
              <a:spLocks noChangeArrowheads="1"/>
            </p:cNvSpPr>
            <p:nvPr/>
          </p:nvSpPr>
          <p:spPr bwMode="auto">
            <a:xfrm>
              <a:off x="7272073" y="4196963"/>
              <a:ext cx="82816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99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b="1" i="0" dirty="0" smtClean="0">
                  <a:solidFill>
                    <a:srgbClr val="0000FF"/>
                  </a:solidFill>
                </a:rPr>
                <a:t>.</a:t>
              </a:r>
              <a:r>
                <a:rPr lang="en-US" b="1" i="0" dirty="0" err="1" smtClean="0">
                  <a:solidFill>
                    <a:srgbClr val="0000FF"/>
                  </a:solidFill>
                </a:rPr>
                <a:t>allexe</a:t>
              </a:r>
              <a:endParaRPr lang="en-US" b="1" i="0" dirty="0">
                <a:solidFill>
                  <a:srgbClr val="0000FF"/>
                </a:solidFill>
              </a:endParaRPr>
            </a:p>
          </p:txBody>
        </p:sp>
        <p:sp>
          <p:nvSpPr>
            <p:cNvPr id="74" name="computr3"/>
            <p:cNvSpPr>
              <a:spLocks noEditPoints="1" noChangeArrowheads="1"/>
            </p:cNvSpPr>
            <p:nvPr/>
          </p:nvSpPr>
          <p:spPr bwMode="auto">
            <a:xfrm>
              <a:off x="6130701" y="5714172"/>
              <a:ext cx="1095670" cy="891529"/>
            </a:xfrm>
            <a:custGeom>
              <a:avLst/>
              <a:gdLst>
                <a:gd name="T0" fmla="*/ 0 w 21600"/>
                <a:gd name="T1" fmla="*/ 10800 h 21600"/>
                <a:gd name="T2" fmla="*/ 10800 w 21600"/>
                <a:gd name="T3" fmla="*/ 0 h 21600"/>
                <a:gd name="T4" fmla="*/ 10800 w 21600"/>
                <a:gd name="T5" fmla="*/ 21600 h 21600"/>
                <a:gd name="T6" fmla="*/ 18135 w 21600"/>
                <a:gd name="T7" fmla="*/ 10800 h 21600"/>
                <a:gd name="T8" fmla="*/ 7811 w 21600"/>
                <a:gd name="T9" fmla="*/ 2584 h 21600"/>
                <a:gd name="T10" fmla="*/ 16359 w 21600"/>
                <a:gd name="T11" fmla="*/ 117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921978" y="4155181"/>
            <a:ext cx="6156494" cy="2030980"/>
            <a:chOff x="1921978" y="4155181"/>
            <a:chExt cx="6156494" cy="2030980"/>
          </a:xfrm>
        </p:grpSpPr>
        <p:sp>
          <p:nvSpPr>
            <p:cNvPr id="60" name="Can 59"/>
            <p:cNvSpPr/>
            <p:nvPr/>
          </p:nvSpPr>
          <p:spPr bwMode="auto">
            <a:xfrm>
              <a:off x="1921978" y="5170920"/>
              <a:ext cx="1690070" cy="1015241"/>
            </a:xfrm>
            <a:prstGeom prst="can">
              <a:avLst/>
            </a:prstGeom>
            <a:solidFill>
              <a:srgbClr val="FFCB99"/>
            </a:solidFill>
            <a:ln w="28575" cap="flat" cmpd="sng" algn="ctr">
              <a:solidFill>
                <a:srgbClr val="FFCE0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charset="0"/>
                </a:rPr>
                <a:t>Native object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chemeClr val="tx1"/>
                  </a:solidFill>
                </a:rPr>
                <a:t>code </a:t>
              </a:r>
              <a:r>
                <a:rPr lang="en-US" b="1" dirty="0" smtClean="0">
                  <a:solidFill>
                    <a:schemeClr val="tx1"/>
                  </a:solidFill>
                </a:rPr>
                <a:t>cache</a:t>
              </a:r>
              <a:endParaRPr kumimoji="0" 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3" name="Oval 29"/>
            <p:cNvSpPr>
              <a:spLocks noChangeArrowheads="1"/>
            </p:cNvSpPr>
            <p:nvPr/>
          </p:nvSpPr>
          <p:spPr bwMode="auto">
            <a:xfrm>
              <a:off x="4360459" y="4155181"/>
              <a:ext cx="1856246" cy="869983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FFCC66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/>
            <a:lstStyle/>
            <a:p>
              <a:r>
                <a:rPr lang="en-US" b="1" i="0" dirty="0" err="1" smtClean="0">
                  <a:solidFill>
                    <a:schemeClr val="tx1"/>
                  </a:solidFill>
                </a:rPr>
                <a:t>allout</a:t>
              </a:r>
              <a:endParaRPr lang="en-US" b="1" i="0" dirty="0" smtClean="0">
                <a:solidFill>
                  <a:schemeClr val="tx1"/>
                </a:solidFill>
              </a:endParaRPr>
            </a:p>
            <a:p>
              <a:r>
                <a:rPr lang="en-US" sz="1600" b="1" dirty="0" smtClean="0">
                  <a:solidFill>
                    <a:schemeClr val="tx1"/>
                  </a:solidFill>
                </a:rPr>
                <a:t>AOT opt + code gen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Straight Arrow Connector 64"/>
            <p:cNvCxnSpPr>
              <a:endCxn id="63" idx="6"/>
            </p:cNvCxnSpPr>
            <p:nvPr/>
          </p:nvCxnSpPr>
          <p:spPr bwMode="auto">
            <a:xfrm flipH="1">
              <a:off x="6216705" y="4590173"/>
              <a:ext cx="1861767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7" name="Elbow Connector 66"/>
            <p:cNvCxnSpPr>
              <a:stCxn id="63" idx="2"/>
              <a:endCxn id="60" idx="1"/>
            </p:cNvCxnSpPr>
            <p:nvPr/>
          </p:nvCxnSpPr>
          <p:spPr bwMode="auto">
            <a:xfrm rot="10800000" flipV="1">
              <a:off x="2767013" y="4590172"/>
              <a:ext cx="1593446" cy="580747"/>
            </a:xfrm>
            <a:prstGeom prst="bent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Straight Arrow Connector 68"/>
            <p:cNvCxnSpPr>
              <a:stCxn id="60" idx="4"/>
              <a:endCxn id="56" idx="2"/>
            </p:cNvCxnSpPr>
            <p:nvPr/>
          </p:nvCxnSpPr>
          <p:spPr bwMode="auto">
            <a:xfrm flipV="1">
              <a:off x="3612048" y="5652316"/>
              <a:ext cx="3538301" cy="26225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 Box 13"/>
            <p:cNvSpPr txBox="1">
              <a:spLocks noChangeArrowheads="1"/>
            </p:cNvSpPr>
            <p:nvPr/>
          </p:nvSpPr>
          <p:spPr bwMode="auto">
            <a:xfrm>
              <a:off x="2953380" y="4192787"/>
              <a:ext cx="49885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99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0" dirty="0" smtClean="0">
                  <a:solidFill>
                    <a:srgbClr val="FF0000"/>
                  </a:solidFill>
                </a:rPr>
                <a:t>bin</a:t>
              </a:r>
              <a:endParaRPr lang="en-US" b="1" i="0" dirty="0">
                <a:solidFill>
                  <a:srgbClr val="FF0000"/>
                </a:solidFill>
              </a:endParaRPr>
            </a:p>
          </p:txBody>
        </p:sp>
        <p:sp>
          <p:nvSpPr>
            <p:cNvPr id="76" name="Text Box 13"/>
            <p:cNvSpPr txBox="1">
              <a:spLocks noChangeArrowheads="1"/>
            </p:cNvSpPr>
            <p:nvPr/>
          </p:nvSpPr>
          <p:spPr bwMode="auto">
            <a:xfrm>
              <a:off x="4572000" y="5262614"/>
              <a:ext cx="49885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99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0" dirty="0" smtClean="0">
                  <a:solidFill>
                    <a:srgbClr val="FF0000"/>
                  </a:solidFill>
                </a:rPr>
                <a:t>bin</a:t>
              </a:r>
              <a:endParaRPr lang="en-US" b="1" i="0" dirty="0">
                <a:solidFill>
                  <a:srgbClr val="FF0000"/>
                </a:solidFill>
              </a:endParaRPr>
            </a:p>
          </p:txBody>
        </p:sp>
      </p:grpSp>
      <p:sp>
        <p:nvSpPr>
          <p:cNvPr id="80" name="Oval 29"/>
          <p:cNvSpPr>
            <a:spLocks noChangeArrowheads="1"/>
          </p:cNvSpPr>
          <p:nvPr/>
        </p:nvSpPr>
        <p:spPr bwMode="auto">
          <a:xfrm>
            <a:off x="7314662" y="2290582"/>
            <a:ext cx="1527620" cy="715963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CC66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dirty="0" err="1" smtClean="0">
                <a:solidFill>
                  <a:schemeClr val="tx1"/>
                </a:solidFill>
              </a:rPr>
              <a:t>alltogether</a:t>
            </a:r>
            <a:endParaRPr lang="en-US" b="1" i="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endCxn id="80" idx="2"/>
          </p:cNvCxnSpPr>
          <p:nvPr/>
        </p:nvCxnSpPr>
        <p:spPr bwMode="auto">
          <a:xfrm flipV="1">
            <a:off x="6892457" y="2648564"/>
            <a:ext cx="422205" cy="4850"/>
          </a:xfrm>
          <a:prstGeom prst="straightConnector1">
            <a:avLst/>
          </a:prstGeom>
          <a:noFill/>
          <a:ln w="28575" cap="flat" cmpd="sng" algn="ctr">
            <a:solidFill>
              <a:srgbClr val="0432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Text Box 12"/>
          <p:cNvSpPr txBox="1">
            <a:spLocks noChangeArrowheads="1"/>
          </p:cNvSpPr>
          <p:nvPr/>
        </p:nvSpPr>
        <p:spPr bwMode="auto">
          <a:xfrm>
            <a:off x="6678536" y="2713787"/>
            <a:ext cx="8281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b="1" i="0" dirty="0" smtClean="0">
                <a:solidFill>
                  <a:srgbClr val="0000FF"/>
                </a:solidFill>
              </a:rPr>
              <a:t>.</a:t>
            </a:r>
            <a:r>
              <a:rPr lang="en-US" b="1" i="0" dirty="0" err="1" smtClean="0">
                <a:solidFill>
                  <a:srgbClr val="0000FF"/>
                </a:solidFill>
              </a:rPr>
              <a:t>allexe</a:t>
            </a:r>
            <a:endParaRPr lang="en-US" b="1" i="0" dirty="0">
              <a:solidFill>
                <a:srgbClr val="0000FF"/>
              </a:solidFill>
            </a:endParaRPr>
          </a:p>
        </p:txBody>
      </p:sp>
      <p:sp>
        <p:nvSpPr>
          <p:cNvPr id="94" name="Text Box 12"/>
          <p:cNvSpPr txBox="1">
            <a:spLocks noChangeArrowheads="1"/>
          </p:cNvSpPr>
          <p:nvPr/>
        </p:nvSpPr>
        <p:spPr bwMode="auto">
          <a:xfrm>
            <a:off x="7272073" y="3080905"/>
            <a:ext cx="8281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b="1" i="0" dirty="0" smtClean="0">
                <a:solidFill>
                  <a:srgbClr val="0000FF"/>
                </a:solidFill>
              </a:rPr>
              <a:t>.</a:t>
            </a:r>
            <a:r>
              <a:rPr lang="en-US" b="1" i="0" dirty="0" err="1" smtClean="0">
                <a:solidFill>
                  <a:srgbClr val="0000FF"/>
                </a:solidFill>
              </a:rPr>
              <a:t>allexe</a:t>
            </a:r>
            <a:endParaRPr lang="en-US" b="1" i="0" dirty="0">
              <a:solidFill>
                <a:srgbClr val="0000FF"/>
              </a:solidFill>
            </a:endParaRPr>
          </a:p>
        </p:txBody>
      </p:sp>
      <p:sp>
        <p:nvSpPr>
          <p:cNvPr id="41" name="AutoShape 4"/>
          <p:cNvSpPr>
            <a:spLocks noChangeArrowheads="1"/>
          </p:cNvSpPr>
          <p:nvPr/>
        </p:nvSpPr>
        <p:spPr bwMode="auto">
          <a:xfrm>
            <a:off x="1512888" y="2447151"/>
            <a:ext cx="1254125" cy="4191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b="1" i="0" dirty="0" smtClean="0">
                <a:solidFill>
                  <a:schemeClr val="tx1"/>
                </a:solidFill>
              </a:rPr>
              <a:t>Clang</a:t>
            </a:r>
            <a:endParaRPr lang="en-US" b="1" i="0" dirty="0">
              <a:solidFill>
                <a:schemeClr val="tx1"/>
              </a:solidFill>
            </a:endParaRPr>
          </a:p>
        </p:txBody>
      </p:sp>
      <p:sp>
        <p:nvSpPr>
          <p:cNvPr id="50" name="Line 5"/>
          <p:cNvSpPr>
            <a:spLocks noChangeShapeType="1"/>
          </p:cNvSpPr>
          <p:nvPr/>
        </p:nvSpPr>
        <p:spPr bwMode="auto">
          <a:xfrm>
            <a:off x="1116013" y="1777585"/>
            <a:ext cx="3968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Line 6"/>
          <p:cNvSpPr>
            <a:spLocks noChangeShapeType="1"/>
          </p:cNvSpPr>
          <p:nvPr/>
        </p:nvSpPr>
        <p:spPr bwMode="auto">
          <a:xfrm>
            <a:off x="1116013" y="2676589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320675" y="2457121"/>
            <a:ext cx="844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>
                <a:solidFill>
                  <a:schemeClr val="tx1"/>
                </a:solidFill>
              </a:rPr>
              <a:t>C, C++</a:t>
            </a:r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2822976" y="2277186"/>
            <a:ext cx="4876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rgbClr val="0000FF"/>
                </a:solidFill>
              </a:rPr>
              <a:t>.</a:t>
            </a:r>
            <a:r>
              <a:rPr lang="en-US" b="1" i="0" dirty="0" err="1" smtClean="0">
                <a:solidFill>
                  <a:srgbClr val="0000FF"/>
                </a:solidFill>
              </a:rPr>
              <a:t>bc</a:t>
            </a:r>
            <a:endParaRPr lang="en-US" b="1" i="0" dirty="0">
              <a:solidFill>
                <a:srgbClr val="0000FF"/>
              </a:solidFill>
            </a:endParaRPr>
          </a:p>
        </p:txBody>
      </p:sp>
      <p:sp>
        <p:nvSpPr>
          <p:cNvPr id="55" name="Text Box 13"/>
          <p:cNvSpPr txBox="1">
            <a:spLocks noChangeArrowheads="1"/>
          </p:cNvSpPr>
          <p:nvPr/>
        </p:nvSpPr>
        <p:spPr bwMode="auto">
          <a:xfrm>
            <a:off x="3074205" y="3006545"/>
            <a:ext cx="4876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0" smtClean="0">
                <a:solidFill>
                  <a:srgbClr val="0000FF"/>
                </a:solidFill>
              </a:rPr>
              <a:t>.</a:t>
            </a:r>
            <a:r>
              <a:rPr lang="en-US" b="1" i="0" dirty="0" err="1" smtClean="0">
                <a:solidFill>
                  <a:srgbClr val="0000FF"/>
                </a:solidFill>
              </a:rPr>
              <a:t>bc</a:t>
            </a:r>
            <a:endParaRPr lang="en-US" b="1" i="0" dirty="0">
              <a:solidFill>
                <a:srgbClr val="0000FF"/>
              </a:solidFill>
            </a:endParaRPr>
          </a:p>
        </p:txBody>
      </p:sp>
      <p:sp>
        <p:nvSpPr>
          <p:cNvPr id="57" name="AutoShape 14"/>
          <p:cNvSpPr>
            <a:spLocks noChangeArrowheads="1"/>
          </p:cNvSpPr>
          <p:nvPr/>
        </p:nvSpPr>
        <p:spPr bwMode="auto">
          <a:xfrm>
            <a:off x="1511300" y="3251901"/>
            <a:ext cx="1255713" cy="3810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b="1" i="0" dirty="0" smtClean="0">
                <a:solidFill>
                  <a:schemeClr val="tx1"/>
                </a:solidFill>
              </a:rPr>
              <a:t>Clang</a:t>
            </a:r>
            <a:endParaRPr lang="en-US" b="1" i="0" dirty="0">
              <a:solidFill>
                <a:schemeClr val="tx1"/>
              </a:solidFill>
            </a:endParaRPr>
          </a:p>
        </p:txBody>
      </p:sp>
      <p:sp>
        <p:nvSpPr>
          <p:cNvPr id="61" name="Line 16"/>
          <p:cNvSpPr>
            <a:spLocks noChangeShapeType="1"/>
          </p:cNvSpPr>
          <p:nvPr/>
        </p:nvSpPr>
        <p:spPr bwMode="auto">
          <a:xfrm>
            <a:off x="1128715" y="3085214"/>
            <a:ext cx="395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2" name="AutoShape 21"/>
          <p:cNvCxnSpPr>
            <a:cxnSpLocks noChangeShapeType="1"/>
          </p:cNvCxnSpPr>
          <p:nvPr/>
        </p:nvCxnSpPr>
        <p:spPr bwMode="auto">
          <a:xfrm flipV="1">
            <a:off x="2767013" y="2653414"/>
            <a:ext cx="792162" cy="788987"/>
          </a:xfrm>
          <a:prstGeom prst="straightConnector1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4" name="AutoShape 22"/>
          <p:cNvCxnSpPr>
            <a:cxnSpLocks noChangeShapeType="1"/>
          </p:cNvCxnSpPr>
          <p:nvPr/>
        </p:nvCxnSpPr>
        <p:spPr bwMode="auto">
          <a:xfrm flipV="1">
            <a:off x="2767013" y="2653414"/>
            <a:ext cx="806451" cy="3287"/>
          </a:xfrm>
          <a:prstGeom prst="straightConnector1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Text Box 23"/>
          <p:cNvSpPr txBox="1">
            <a:spLocks noChangeArrowheads="1"/>
          </p:cNvSpPr>
          <p:nvPr/>
        </p:nvSpPr>
        <p:spPr bwMode="auto">
          <a:xfrm rot="5400000">
            <a:off x="1936751" y="2847959"/>
            <a:ext cx="52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i="0" dirty="0">
                <a:solidFill>
                  <a:schemeClr val="tx1"/>
                </a:solidFill>
              </a:rPr>
              <a:t>• • •</a:t>
            </a:r>
          </a:p>
        </p:txBody>
      </p:sp>
      <p:sp>
        <p:nvSpPr>
          <p:cNvPr id="68" name="Line 6"/>
          <p:cNvSpPr>
            <a:spLocks noChangeShapeType="1"/>
          </p:cNvSpPr>
          <p:nvPr/>
        </p:nvSpPr>
        <p:spPr bwMode="auto">
          <a:xfrm>
            <a:off x="1116013" y="3454631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320675" y="3262555"/>
            <a:ext cx="844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>
                <a:solidFill>
                  <a:schemeClr val="tx1"/>
                </a:solidFill>
              </a:rPr>
              <a:t>C, C++</a:t>
            </a:r>
          </a:p>
        </p:txBody>
      </p:sp>
      <p:sp>
        <p:nvSpPr>
          <p:cNvPr id="71" name="Oval 29"/>
          <p:cNvSpPr>
            <a:spLocks noChangeArrowheads="1"/>
          </p:cNvSpPr>
          <p:nvPr/>
        </p:nvSpPr>
        <p:spPr bwMode="auto">
          <a:xfrm>
            <a:off x="1498599" y="1410829"/>
            <a:ext cx="1527620" cy="715963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CC66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dirty="0" err="1" smtClean="0">
                <a:solidFill>
                  <a:schemeClr val="tx1"/>
                </a:solidFill>
              </a:rPr>
              <a:t>allready</a:t>
            </a:r>
            <a:endParaRPr lang="en-US" b="1" i="0" dirty="0">
              <a:solidFill>
                <a:schemeClr val="tx1"/>
              </a:solidFill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666370" y="1572735"/>
            <a:ext cx="4988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rgbClr val="FF0000"/>
                </a:solidFill>
              </a:rPr>
              <a:t>bin</a:t>
            </a:r>
            <a:endParaRPr lang="en-US" b="1" i="0" dirty="0">
              <a:solidFill>
                <a:srgbClr val="FF0000"/>
              </a:solidFill>
            </a:endParaRPr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3163094" y="1823670"/>
            <a:ext cx="4876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rgbClr val="0000FF"/>
                </a:solidFill>
              </a:rPr>
              <a:t>.</a:t>
            </a:r>
            <a:r>
              <a:rPr lang="en-US" b="1" i="0" dirty="0" err="1" smtClean="0">
                <a:solidFill>
                  <a:srgbClr val="0000FF"/>
                </a:solidFill>
              </a:rPr>
              <a:t>bc</a:t>
            </a:r>
            <a:endParaRPr lang="en-US" b="1" i="0" dirty="0">
              <a:solidFill>
                <a:srgbClr val="0000FF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>
            <a:off x="3026219" y="1768811"/>
            <a:ext cx="547245" cy="884603"/>
          </a:xfrm>
          <a:prstGeom prst="straightConnector1">
            <a:avLst/>
          </a:prstGeom>
          <a:noFill/>
          <a:ln w="28575" cap="flat" cmpd="sng" algn="ctr">
            <a:solidFill>
              <a:srgbClr val="0432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70395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0098"/>
    </mc:Choice>
    <mc:Fallback xmlns="">
      <p:transition spd="slow" advTm="2900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ALLVM: Statement of </a:t>
            </a:r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020" y="1143000"/>
            <a:ext cx="8909960" cy="53340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432FF"/>
                </a:solidFill>
              </a:rPr>
              <a:t>Universal:</a:t>
            </a:r>
            <a:r>
              <a:rPr lang="en-US" dirty="0" smtClean="0"/>
              <a:t> OS in which all code is represented as LLVM IR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Full-system:</a:t>
            </a:r>
            <a:r>
              <a:rPr lang="en-US" dirty="0" smtClean="0"/>
              <a:t> Enable full-system </a:t>
            </a:r>
            <a:r>
              <a:rPr lang="en-US" dirty="0"/>
              <a:t>analysis and </a:t>
            </a:r>
            <a:r>
              <a:rPr lang="en-US" dirty="0" smtClean="0"/>
              <a:t>transformation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Single external interface:</a:t>
            </a:r>
            <a:r>
              <a:rPr lang="en-US" dirty="0" smtClean="0"/>
              <a:t> “</a:t>
            </a:r>
            <a:r>
              <a:rPr lang="en-US" dirty="0" err="1" smtClean="0"/>
              <a:t>libnone</a:t>
            </a:r>
            <a:r>
              <a:rPr lang="en-US" dirty="0" smtClean="0"/>
              <a:t>” (essentially </a:t>
            </a:r>
            <a:r>
              <a:rPr lang="en-US" dirty="0" err="1" smtClean="0"/>
              <a:t>libc+libpthreads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AOT translation:</a:t>
            </a:r>
            <a:r>
              <a:rPr lang="en-US" dirty="0" smtClean="0"/>
              <a:t> essential for performance (but transparent)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JIT optional:</a:t>
            </a:r>
            <a:r>
              <a:rPr lang="en-US" dirty="0" smtClean="0"/>
              <a:t> dynamic opt. is opportunity, not necessity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Self-contained format:</a:t>
            </a:r>
            <a:r>
              <a:rPr lang="en-US" dirty="0" smtClean="0"/>
              <a:t> DLL paths; linker semantics; target info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Useful and real:</a:t>
            </a:r>
            <a:r>
              <a:rPr lang="en-US" dirty="0" smtClean="0"/>
              <a:t> Linux </a:t>
            </a:r>
            <a:r>
              <a:rPr lang="en-US" dirty="0"/>
              <a:t>(</a:t>
            </a:r>
            <a:r>
              <a:rPr lang="en-US" dirty="0" err="1"/>
              <a:t>NixOS</a:t>
            </a:r>
            <a:r>
              <a:rPr lang="en-US" dirty="0" smtClean="0"/>
              <a:t>); FreeBSD </a:t>
            </a:r>
            <a:r>
              <a:rPr lang="en-US" dirty="0"/>
              <a:t>port underway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126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4621"/>
    </mc:Choice>
    <mc:Fallback xmlns="">
      <p:transition spd="slow" advTm="2746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allexe</a:t>
            </a:r>
            <a:r>
              <a:rPr lang="en-US" dirty="0" smtClean="0"/>
              <a:t>: ALLVM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40" y="1143000"/>
            <a:ext cx="8602720" cy="5334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432FF"/>
                </a:solidFill>
              </a:rPr>
              <a:t>Zip archive of </a:t>
            </a:r>
            <a:r>
              <a:rPr lang="en-US" dirty="0" err="1" smtClean="0">
                <a:solidFill>
                  <a:srgbClr val="0432FF"/>
                </a:solidFill>
              </a:rPr>
              <a:t>bitcode</a:t>
            </a:r>
            <a:r>
              <a:rPr lang="en-US" dirty="0" smtClean="0">
                <a:solidFill>
                  <a:srgbClr val="0432FF"/>
                </a:solidFill>
              </a:rPr>
              <a:t> components + metadata</a:t>
            </a:r>
          </a:p>
          <a:p>
            <a:r>
              <a:rPr lang="en-US" dirty="0" smtClean="0"/>
              <a:t>Based on LLVM IR (</a:t>
            </a:r>
            <a:r>
              <a:rPr lang="en-US" dirty="0" err="1" smtClean="0"/>
              <a:t>bitcode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main.bc</a:t>
            </a:r>
            <a:r>
              <a:rPr lang="en-US" dirty="0" smtClean="0"/>
              <a:t>: Default entry point (optional)</a:t>
            </a:r>
          </a:p>
          <a:p>
            <a:r>
              <a:rPr lang="en-US" i="1" dirty="0" smtClean="0"/>
              <a:t>All </a:t>
            </a:r>
            <a:r>
              <a:rPr lang="en-US" dirty="0" smtClean="0"/>
              <a:t>libraries </a:t>
            </a:r>
            <a:r>
              <a:rPr lang="en-US" dirty="0"/>
              <a:t>included or indirectly referenced</a:t>
            </a:r>
          </a:p>
          <a:p>
            <a:r>
              <a:rPr lang="en-US" dirty="0" smtClean="0"/>
              <a:t>Fully self-contained</a:t>
            </a:r>
            <a:r>
              <a:rPr lang="en-US" baseline="30000" dirty="0"/>
              <a:t> </a:t>
            </a:r>
            <a:r>
              <a:rPr lang="en-US" baseline="30000" dirty="0" smtClean="0">
                <a:solidFill>
                  <a:srgbClr val="FFC000"/>
                </a:solidFill>
              </a:rPr>
              <a:t>❡</a:t>
            </a:r>
            <a:r>
              <a:rPr lang="en-US" dirty="0" smtClean="0"/>
              <a:t>: specifies everything </a:t>
            </a:r>
            <a:r>
              <a:rPr lang="en-US" dirty="0"/>
              <a:t>needed to </a:t>
            </a:r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Target parameter info, ABI choices, etc.</a:t>
            </a:r>
          </a:p>
          <a:p>
            <a:pPr lvl="1"/>
            <a:r>
              <a:rPr lang="en-US" dirty="0" smtClean="0"/>
              <a:t>Explicit </a:t>
            </a:r>
            <a:r>
              <a:rPr lang="en-US" dirty="0"/>
              <a:t>dependencies </a:t>
            </a:r>
            <a:r>
              <a:rPr lang="en-US" dirty="0" smtClean="0"/>
              <a:t>only: no “DLL hell”</a:t>
            </a:r>
          </a:p>
          <a:p>
            <a:pPr lvl="1"/>
            <a:r>
              <a:rPr lang="en-US" dirty="0" smtClean="0"/>
              <a:t>No unspecified build system choices</a:t>
            </a:r>
            <a:r>
              <a:rPr lang="en-US" sz="2000" baseline="30000" dirty="0" smtClean="0">
                <a:solidFill>
                  <a:srgbClr val="FFC000"/>
                </a:solidFill>
              </a:rPr>
              <a:t>❡</a:t>
            </a:r>
            <a:r>
              <a:rPr lang="en-US" dirty="0" smtClean="0"/>
              <a:t> or linker semantics</a:t>
            </a:r>
          </a:p>
          <a:p>
            <a:pPr marL="0" indent="0">
              <a:buNone/>
            </a:pPr>
            <a:r>
              <a:rPr lang="en-US" sz="2000" baseline="30000" dirty="0">
                <a:solidFill>
                  <a:srgbClr val="FFCE02"/>
                </a:solidFill>
              </a:rPr>
              <a:t>❡ </a:t>
            </a:r>
            <a:r>
              <a:rPr lang="en-US" sz="2400" i="1" dirty="0" smtClean="0">
                <a:solidFill>
                  <a:srgbClr val="FFCE02"/>
                </a:solidFill>
              </a:rPr>
              <a:t>Subtleties to be ironed out</a:t>
            </a:r>
            <a:endParaRPr lang="en-US" sz="2000" i="1" dirty="0" smtClean="0">
              <a:solidFill>
                <a:srgbClr val="FFCE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14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40"/>
    </mc:Choice>
    <mc:Fallback xmlns="">
      <p:transition spd="slow" advTm="2084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56" name="Line 24"/>
          <p:cNvSpPr>
            <a:spLocks noChangeShapeType="1"/>
          </p:cNvSpPr>
          <p:nvPr/>
        </p:nvSpPr>
        <p:spPr bwMode="auto">
          <a:xfrm flipV="1">
            <a:off x="501070" y="1620837"/>
            <a:ext cx="8026645" cy="230742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57" name="Text Box 25"/>
          <p:cNvSpPr txBox="1">
            <a:spLocks noChangeArrowheads="1"/>
          </p:cNvSpPr>
          <p:nvPr/>
        </p:nvSpPr>
        <p:spPr bwMode="auto">
          <a:xfrm>
            <a:off x="6879993" y="1108501"/>
            <a:ext cx="146414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solidFill>
                  <a:srgbClr val="7F7F7F"/>
                </a:solidFill>
              </a:rPr>
              <a:t>Developer</a:t>
            </a:r>
          </a:p>
          <a:p>
            <a:pPr algn="l"/>
            <a:r>
              <a:rPr lang="en-US" sz="2400" b="1" dirty="0">
                <a:solidFill>
                  <a:srgbClr val="7F7F7F"/>
                </a:solidFill>
              </a:rPr>
              <a:t>site</a:t>
            </a:r>
          </a:p>
        </p:txBody>
      </p:sp>
      <p:sp>
        <p:nvSpPr>
          <p:cNvPr id="325658" name="Text Box 26"/>
          <p:cNvSpPr txBox="1">
            <a:spLocks noChangeArrowheads="1"/>
          </p:cNvSpPr>
          <p:nvPr/>
        </p:nvSpPr>
        <p:spPr bwMode="auto">
          <a:xfrm>
            <a:off x="7800416" y="1786672"/>
            <a:ext cx="8070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400" b="1" dirty="0">
                <a:solidFill>
                  <a:srgbClr val="7F7F7F"/>
                </a:solidFill>
              </a:rPr>
              <a:t>User</a:t>
            </a:r>
          </a:p>
          <a:p>
            <a:pPr algn="r"/>
            <a:r>
              <a:rPr lang="en-US" sz="2400" b="1" dirty="0">
                <a:solidFill>
                  <a:srgbClr val="7F7F7F"/>
                </a:solidFill>
              </a:rPr>
              <a:t>site</a:t>
            </a:r>
          </a:p>
        </p:txBody>
      </p:sp>
      <p:sp>
        <p:nvSpPr>
          <p:cNvPr id="325660" name="computr3"/>
          <p:cNvSpPr>
            <a:spLocks noEditPoints="1" noChangeArrowheads="1"/>
          </p:cNvSpPr>
          <p:nvPr/>
        </p:nvSpPr>
        <p:spPr bwMode="auto">
          <a:xfrm>
            <a:off x="7529513" y="4351338"/>
            <a:ext cx="1508125" cy="1227137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457700" y="2378075"/>
            <a:ext cx="4666411" cy="1973263"/>
            <a:chOff x="4457700" y="2378075"/>
            <a:chExt cx="4666411" cy="1973263"/>
          </a:xfrm>
        </p:grpSpPr>
        <p:sp>
          <p:nvSpPr>
            <p:cNvPr id="325675" name="Oval 43"/>
            <p:cNvSpPr>
              <a:spLocks noChangeArrowheads="1"/>
            </p:cNvSpPr>
            <p:nvPr/>
          </p:nvSpPr>
          <p:spPr bwMode="auto">
            <a:xfrm>
              <a:off x="6300788" y="2378075"/>
              <a:ext cx="1536700" cy="1166813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9900CC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b="1" i="0" dirty="0">
                  <a:solidFill>
                    <a:schemeClr val="tx1"/>
                  </a:solidFill>
                </a:rPr>
                <a:t>Idle-time</a:t>
              </a:r>
            </a:p>
            <a:p>
              <a:r>
                <a:rPr lang="en-US" b="1" i="0" dirty="0" err="1">
                  <a:solidFill>
                    <a:schemeClr val="tx1"/>
                  </a:solidFill>
                </a:rPr>
                <a:t>Reoptimizer</a:t>
              </a:r>
              <a:endParaRPr lang="en-US" b="1" i="0" dirty="0">
                <a:solidFill>
                  <a:schemeClr val="tx1"/>
                </a:solidFill>
              </a:endParaRPr>
            </a:p>
          </p:txBody>
        </p:sp>
        <p:sp>
          <p:nvSpPr>
            <p:cNvPr id="325676" name="Text Box 44"/>
            <p:cNvSpPr txBox="1">
              <a:spLocks noChangeArrowheads="1"/>
            </p:cNvSpPr>
            <p:nvPr/>
          </p:nvSpPr>
          <p:spPr bwMode="auto">
            <a:xfrm>
              <a:off x="8027988" y="3467100"/>
              <a:ext cx="1096123" cy="5950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99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b="1" i="0" dirty="0" smtClean="0">
                  <a:solidFill>
                    <a:srgbClr val="669900"/>
                  </a:solidFill>
                </a:rPr>
                <a:t>End-user</a:t>
              </a:r>
            </a:p>
            <a:p>
              <a:pPr algn="l">
                <a:lnSpc>
                  <a:spcPct val="80000"/>
                </a:lnSpc>
              </a:pPr>
              <a:r>
                <a:rPr lang="en-US" b="1" i="0" dirty="0">
                  <a:solidFill>
                    <a:srgbClr val="669900"/>
                  </a:solidFill>
                </a:rPr>
                <a:t>p</a:t>
              </a:r>
              <a:r>
                <a:rPr lang="en-US" b="1" i="0" dirty="0" smtClean="0">
                  <a:solidFill>
                    <a:srgbClr val="669900"/>
                  </a:solidFill>
                </a:rPr>
                <a:t>rofiles</a:t>
              </a:r>
              <a:endParaRPr lang="en-US" b="1" i="0" dirty="0">
                <a:solidFill>
                  <a:srgbClr val="669900"/>
                </a:solidFill>
              </a:endParaRPr>
            </a:p>
          </p:txBody>
        </p:sp>
        <p:cxnSp>
          <p:nvCxnSpPr>
            <p:cNvPr id="325677" name="AutoShape 45"/>
            <p:cNvCxnSpPr>
              <a:cxnSpLocks noChangeShapeType="1"/>
              <a:stCxn id="325660" idx="1"/>
              <a:endCxn id="325675" idx="5"/>
            </p:cNvCxnSpPr>
            <p:nvPr/>
          </p:nvCxnSpPr>
          <p:spPr bwMode="auto">
            <a:xfrm flipH="1" flipV="1">
              <a:off x="7612063" y="3373438"/>
              <a:ext cx="671513" cy="977900"/>
            </a:xfrm>
            <a:prstGeom prst="straightConnector1">
              <a:avLst/>
            </a:prstGeom>
            <a:noFill/>
            <a:ln w="28575">
              <a:solidFill>
                <a:srgbClr val="66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5678" name="AutoShape 46"/>
            <p:cNvCxnSpPr>
              <a:cxnSpLocks noChangeShapeType="1"/>
              <a:stCxn id="325675" idx="2"/>
            </p:cNvCxnSpPr>
            <p:nvPr/>
          </p:nvCxnSpPr>
          <p:spPr bwMode="auto">
            <a:xfrm flipH="1">
              <a:off x="4457700" y="2962275"/>
              <a:ext cx="1843088" cy="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Instruction </a:t>
            </a:r>
            <a:r>
              <a:rPr lang="en-US" dirty="0" smtClean="0"/>
              <a:t>Set Computing</a:t>
            </a:r>
            <a:endParaRPr lang="en-US" dirty="0"/>
          </a:p>
        </p:txBody>
      </p:sp>
      <p:sp>
        <p:nvSpPr>
          <p:cNvPr id="325667" name="Text Box 35"/>
          <p:cNvSpPr txBox="1">
            <a:spLocks noChangeArrowheads="1"/>
          </p:cNvSpPr>
          <p:nvPr/>
        </p:nvSpPr>
        <p:spPr bwMode="auto">
          <a:xfrm>
            <a:off x="3611875" y="3443243"/>
            <a:ext cx="835510" cy="643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FF"/>
                </a:solidFill>
              </a:rPr>
              <a:t>Virtual</a:t>
            </a:r>
          </a:p>
          <a:p>
            <a:r>
              <a:rPr lang="en-US" b="1" i="0" dirty="0" smtClean="0">
                <a:solidFill>
                  <a:srgbClr val="0000FF"/>
                </a:solidFill>
              </a:rPr>
              <a:t>ISA</a:t>
            </a:r>
            <a:endParaRPr lang="en-US" b="1" i="0" dirty="0">
              <a:solidFill>
                <a:srgbClr val="0000FF"/>
              </a:solidFill>
            </a:endParaRPr>
          </a:p>
        </p:txBody>
      </p:sp>
      <p:sp>
        <p:nvSpPr>
          <p:cNvPr id="325635" name="Oval 3"/>
          <p:cNvSpPr>
            <a:spLocks noChangeArrowheads="1"/>
          </p:cNvSpPr>
          <p:nvPr/>
        </p:nvSpPr>
        <p:spPr bwMode="auto">
          <a:xfrm>
            <a:off x="3573463" y="1354138"/>
            <a:ext cx="1766887" cy="1168400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CC66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dirty="0">
                <a:solidFill>
                  <a:schemeClr val="tx1"/>
                </a:solidFill>
              </a:rPr>
              <a:t>Linker +</a:t>
            </a:r>
          </a:p>
          <a:p>
            <a:r>
              <a:rPr lang="en-US" b="1" i="0" dirty="0">
                <a:solidFill>
                  <a:schemeClr val="tx1"/>
                </a:solidFill>
              </a:rPr>
              <a:t>IP Optimizer</a:t>
            </a:r>
          </a:p>
        </p:txBody>
      </p:sp>
      <p:sp>
        <p:nvSpPr>
          <p:cNvPr id="325636" name="AutoShape 4"/>
          <p:cNvSpPr>
            <a:spLocks noChangeArrowheads="1"/>
          </p:cNvSpPr>
          <p:nvPr/>
        </p:nvSpPr>
        <p:spPr bwMode="auto">
          <a:xfrm>
            <a:off x="1512888" y="1201738"/>
            <a:ext cx="1254125" cy="4191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b="1" i="0" dirty="0">
                <a:solidFill>
                  <a:schemeClr val="tx1"/>
                </a:solidFill>
              </a:rPr>
              <a:t>Compiler 1</a:t>
            </a:r>
          </a:p>
        </p:txBody>
      </p:sp>
      <p:sp>
        <p:nvSpPr>
          <p:cNvPr id="325637" name="Line 5"/>
          <p:cNvSpPr>
            <a:spLocks noChangeShapeType="1"/>
          </p:cNvSpPr>
          <p:nvPr/>
        </p:nvSpPr>
        <p:spPr bwMode="auto">
          <a:xfrm>
            <a:off x="1116013" y="1390650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638" name="Line 6"/>
          <p:cNvSpPr>
            <a:spLocks noChangeShapeType="1"/>
          </p:cNvSpPr>
          <p:nvPr/>
        </p:nvSpPr>
        <p:spPr bwMode="auto">
          <a:xfrm>
            <a:off x="1116013" y="1752600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639" name="Text Box 7"/>
          <p:cNvSpPr txBox="1">
            <a:spLocks noChangeArrowheads="1"/>
          </p:cNvSpPr>
          <p:nvPr/>
        </p:nvSpPr>
        <p:spPr bwMode="auto">
          <a:xfrm>
            <a:off x="320675" y="1127125"/>
            <a:ext cx="844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>
                <a:solidFill>
                  <a:schemeClr val="tx1"/>
                </a:solidFill>
              </a:rPr>
              <a:t>C, C++</a:t>
            </a:r>
          </a:p>
        </p:txBody>
      </p:sp>
      <p:grpSp>
        <p:nvGrpSpPr>
          <p:cNvPr id="325640" name="Group 8"/>
          <p:cNvGrpSpPr>
            <a:grpSpLocks/>
          </p:cNvGrpSpPr>
          <p:nvPr/>
        </p:nvGrpSpPr>
        <p:grpSpPr bwMode="auto">
          <a:xfrm>
            <a:off x="52388" y="1854200"/>
            <a:ext cx="1471612" cy="708025"/>
            <a:chOff x="33" y="999"/>
            <a:chExt cx="927" cy="446"/>
          </a:xfrm>
        </p:grpSpPr>
        <p:sp>
          <p:nvSpPr>
            <p:cNvPr id="325641" name="Line 9"/>
            <p:cNvSpPr>
              <a:spLocks noChangeShapeType="1"/>
            </p:cNvSpPr>
            <p:nvPr/>
          </p:nvSpPr>
          <p:spPr bwMode="auto">
            <a:xfrm>
              <a:off x="711" y="1132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642" name="Text Box 10"/>
            <p:cNvSpPr txBox="1">
              <a:spLocks noChangeArrowheads="1"/>
            </p:cNvSpPr>
            <p:nvPr/>
          </p:nvSpPr>
          <p:spPr bwMode="auto">
            <a:xfrm>
              <a:off x="33" y="999"/>
              <a:ext cx="69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b="1" i="0" dirty="0">
                  <a:solidFill>
                    <a:schemeClr val="tx1"/>
                  </a:solidFill>
                </a:rPr>
                <a:t>Java, C#</a:t>
              </a:r>
            </a:p>
            <a:p>
              <a:pPr algn="r"/>
              <a:endParaRPr lang="en-US" b="1" i="0" dirty="0">
                <a:solidFill>
                  <a:schemeClr val="tx1"/>
                </a:solidFill>
              </a:endParaRPr>
            </a:p>
          </p:txBody>
        </p:sp>
      </p:grpSp>
      <p:sp>
        <p:nvSpPr>
          <p:cNvPr id="325643" name="Text Box 11"/>
          <p:cNvSpPr txBox="1">
            <a:spLocks noChangeArrowheads="1"/>
          </p:cNvSpPr>
          <p:nvPr/>
        </p:nvSpPr>
        <p:spPr bwMode="auto">
          <a:xfrm>
            <a:off x="193830" y="1508125"/>
            <a:ext cx="97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>
                <a:solidFill>
                  <a:schemeClr val="tx1"/>
                </a:solidFill>
              </a:rPr>
              <a:t>Fortran </a:t>
            </a:r>
          </a:p>
        </p:txBody>
      </p:sp>
      <p:sp>
        <p:nvSpPr>
          <p:cNvPr id="325644" name="Text Box 12"/>
          <p:cNvSpPr txBox="1">
            <a:spLocks noChangeArrowheads="1"/>
          </p:cNvSpPr>
          <p:nvPr/>
        </p:nvSpPr>
        <p:spPr bwMode="auto">
          <a:xfrm>
            <a:off x="3141873" y="1308070"/>
            <a:ext cx="4026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FF"/>
                </a:solidFill>
              </a:rPr>
              <a:t>IR</a:t>
            </a:r>
            <a:endParaRPr lang="en-US" b="1" i="0" dirty="0">
              <a:solidFill>
                <a:srgbClr val="0000FF"/>
              </a:solidFill>
            </a:endParaRPr>
          </a:p>
        </p:txBody>
      </p:sp>
      <p:sp>
        <p:nvSpPr>
          <p:cNvPr id="325645" name="Text Box 13"/>
          <p:cNvSpPr txBox="1">
            <a:spLocks noChangeArrowheads="1"/>
          </p:cNvSpPr>
          <p:nvPr/>
        </p:nvSpPr>
        <p:spPr bwMode="auto">
          <a:xfrm>
            <a:off x="3156501" y="2276850"/>
            <a:ext cx="4026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FF"/>
                </a:solidFill>
              </a:rPr>
              <a:t>IR</a:t>
            </a:r>
            <a:endParaRPr lang="en-US" b="1" i="0" dirty="0">
              <a:solidFill>
                <a:srgbClr val="0000FF"/>
              </a:solidFill>
            </a:endParaRPr>
          </a:p>
        </p:txBody>
      </p:sp>
      <p:sp>
        <p:nvSpPr>
          <p:cNvPr id="325646" name="AutoShape 14"/>
          <p:cNvSpPr>
            <a:spLocks noChangeArrowheads="1"/>
          </p:cNvSpPr>
          <p:nvPr/>
        </p:nvSpPr>
        <p:spPr bwMode="auto">
          <a:xfrm>
            <a:off x="1511300" y="2536825"/>
            <a:ext cx="1255713" cy="381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b="1" i="0" dirty="0">
                <a:solidFill>
                  <a:schemeClr val="tx1"/>
                </a:solidFill>
              </a:rPr>
              <a:t>Compiler N</a:t>
            </a:r>
          </a:p>
        </p:txBody>
      </p:sp>
      <p:grpSp>
        <p:nvGrpSpPr>
          <p:cNvPr id="325647" name="Group 15"/>
          <p:cNvGrpSpPr>
            <a:grpSpLocks/>
          </p:cNvGrpSpPr>
          <p:nvPr/>
        </p:nvGrpSpPr>
        <p:grpSpPr bwMode="auto">
          <a:xfrm>
            <a:off x="-33336" y="2162175"/>
            <a:ext cx="1557340" cy="400050"/>
            <a:chOff x="-21" y="1612"/>
            <a:chExt cx="981" cy="252"/>
          </a:xfrm>
        </p:grpSpPr>
        <p:sp>
          <p:nvSpPr>
            <p:cNvPr id="325648" name="Line 16"/>
            <p:cNvSpPr>
              <a:spLocks noChangeShapeType="1"/>
            </p:cNvSpPr>
            <p:nvPr/>
          </p:nvSpPr>
          <p:spPr bwMode="auto">
            <a:xfrm>
              <a:off x="711" y="1743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649" name="Text Box 17"/>
            <p:cNvSpPr txBox="1">
              <a:spLocks noChangeArrowheads="1"/>
            </p:cNvSpPr>
            <p:nvPr/>
          </p:nvSpPr>
          <p:spPr bwMode="auto">
            <a:xfrm>
              <a:off x="-21" y="1612"/>
              <a:ext cx="77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b="1" i="0" dirty="0" err="1" smtClean="0">
                  <a:solidFill>
                    <a:schemeClr val="tx1"/>
                  </a:solidFill>
                </a:rPr>
                <a:t>Javascript</a:t>
              </a:r>
              <a:endParaRPr lang="en-US" b="1" i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5650" name="Group 18"/>
          <p:cNvGrpSpPr>
            <a:grpSpLocks/>
          </p:cNvGrpSpPr>
          <p:nvPr/>
        </p:nvGrpSpPr>
        <p:grpSpPr bwMode="auto">
          <a:xfrm>
            <a:off x="39689" y="2468564"/>
            <a:ext cx="1473202" cy="708025"/>
            <a:chOff x="25" y="1411"/>
            <a:chExt cx="928" cy="446"/>
          </a:xfrm>
        </p:grpSpPr>
        <p:sp>
          <p:nvSpPr>
            <p:cNvPr id="325651" name="Line 19"/>
            <p:cNvSpPr>
              <a:spLocks noChangeShapeType="1"/>
            </p:cNvSpPr>
            <p:nvPr/>
          </p:nvSpPr>
          <p:spPr bwMode="auto">
            <a:xfrm>
              <a:off x="703" y="1598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652" name="Text Box 20"/>
            <p:cNvSpPr txBox="1">
              <a:spLocks noChangeArrowheads="1"/>
            </p:cNvSpPr>
            <p:nvPr/>
          </p:nvSpPr>
          <p:spPr bwMode="auto">
            <a:xfrm>
              <a:off x="25" y="1411"/>
              <a:ext cx="711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/>
              <a:r>
                <a:rPr lang="en-US" b="1" i="0" dirty="0" err="1" smtClean="0">
                  <a:solidFill>
                    <a:schemeClr val="tx1"/>
                  </a:solidFill>
                </a:rPr>
                <a:t>OpenCL</a:t>
              </a:r>
              <a:r>
                <a:rPr lang="en-US" b="1" i="0" dirty="0" smtClean="0">
                  <a:solidFill>
                    <a:schemeClr val="tx1"/>
                  </a:solidFill>
                </a:rPr>
                <a:t>, CUDA, …</a:t>
              </a:r>
              <a:endParaRPr lang="en-US" b="1" i="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5653" name="AutoShape 21"/>
          <p:cNvCxnSpPr>
            <a:cxnSpLocks noChangeShapeType="1"/>
            <a:stCxn id="325646" idx="3"/>
            <a:endCxn id="325635" idx="2"/>
          </p:cNvCxnSpPr>
          <p:nvPr/>
        </p:nvCxnSpPr>
        <p:spPr bwMode="auto">
          <a:xfrm flipV="1">
            <a:off x="2767013" y="1938338"/>
            <a:ext cx="792162" cy="788987"/>
          </a:xfrm>
          <a:prstGeom prst="straightConnector1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5654" name="AutoShape 22"/>
          <p:cNvCxnSpPr>
            <a:cxnSpLocks noChangeShapeType="1"/>
            <a:stCxn id="325636" idx="3"/>
            <a:endCxn id="325635" idx="2"/>
          </p:cNvCxnSpPr>
          <p:nvPr/>
        </p:nvCxnSpPr>
        <p:spPr bwMode="auto">
          <a:xfrm>
            <a:off x="2767013" y="1411288"/>
            <a:ext cx="792162" cy="527050"/>
          </a:xfrm>
          <a:prstGeom prst="straightConnector1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5655" name="Text Box 23"/>
          <p:cNvSpPr txBox="1">
            <a:spLocks noChangeArrowheads="1"/>
          </p:cNvSpPr>
          <p:nvPr/>
        </p:nvSpPr>
        <p:spPr bwMode="auto">
          <a:xfrm rot="5400000">
            <a:off x="1936751" y="1858962"/>
            <a:ext cx="52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i="0" dirty="0">
                <a:solidFill>
                  <a:schemeClr val="tx1"/>
                </a:solidFill>
              </a:rPr>
              <a:t>• • •</a:t>
            </a:r>
          </a:p>
        </p:txBody>
      </p:sp>
      <p:sp>
        <p:nvSpPr>
          <p:cNvPr id="325661" name="Oval 29"/>
          <p:cNvSpPr>
            <a:spLocks noChangeArrowheads="1"/>
          </p:cNvSpPr>
          <p:nvPr/>
        </p:nvSpPr>
        <p:spPr bwMode="auto">
          <a:xfrm>
            <a:off x="4994275" y="5873750"/>
            <a:ext cx="1728788" cy="715963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CC66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dirty="0" smtClean="0">
                <a:solidFill>
                  <a:schemeClr val="tx1"/>
                </a:solidFill>
              </a:rPr>
              <a:t>Static</a:t>
            </a:r>
            <a:endParaRPr lang="en-US" b="1" i="0" dirty="0">
              <a:solidFill>
                <a:schemeClr val="tx1"/>
              </a:solidFill>
            </a:endParaRPr>
          </a:p>
          <a:p>
            <a:r>
              <a:rPr lang="en-US" b="1" i="0" dirty="0" smtClean="0">
                <a:solidFill>
                  <a:schemeClr val="tx1"/>
                </a:solidFill>
              </a:rPr>
              <a:t>Code-gen</a:t>
            </a:r>
            <a:endParaRPr lang="en-US" b="1" i="0" dirty="0">
              <a:solidFill>
                <a:schemeClr val="tx1"/>
              </a:solidFill>
            </a:endParaRPr>
          </a:p>
        </p:txBody>
      </p:sp>
      <p:cxnSp>
        <p:nvCxnSpPr>
          <p:cNvPr id="325662" name="AutoShape 30"/>
          <p:cNvCxnSpPr>
            <a:cxnSpLocks noChangeShapeType="1"/>
            <a:stCxn id="325635" idx="4"/>
            <a:endCxn id="325661" idx="2"/>
          </p:cNvCxnSpPr>
          <p:nvPr/>
        </p:nvCxnSpPr>
        <p:spPr bwMode="auto">
          <a:xfrm rot="16200000" flipH="1">
            <a:off x="2870994" y="4108451"/>
            <a:ext cx="3709194" cy="537368"/>
          </a:xfrm>
          <a:prstGeom prst="bentConnector2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5663" name="AutoShape 31"/>
          <p:cNvCxnSpPr>
            <a:cxnSpLocks noChangeShapeType="1"/>
            <a:stCxn id="325661" idx="7"/>
          </p:cNvCxnSpPr>
          <p:nvPr/>
        </p:nvCxnSpPr>
        <p:spPr bwMode="auto">
          <a:xfrm flipV="1">
            <a:off x="6470650" y="5429250"/>
            <a:ext cx="1030288" cy="534988"/>
          </a:xfrm>
          <a:prstGeom prst="straightConnector1">
            <a:avLst/>
          </a:prstGeom>
          <a:noFill/>
          <a:ln w="28575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3" name="Text Box 35"/>
          <p:cNvSpPr txBox="1">
            <a:spLocks noChangeArrowheads="1"/>
          </p:cNvSpPr>
          <p:nvPr/>
        </p:nvSpPr>
        <p:spPr bwMode="auto">
          <a:xfrm>
            <a:off x="6650296" y="5287521"/>
            <a:ext cx="5001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CC0000"/>
                </a:solidFill>
              </a:rPr>
              <a:t>bin</a:t>
            </a:r>
            <a:endParaRPr lang="en-US" b="1" i="0" dirty="0">
              <a:solidFill>
                <a:srgbClr val="CC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457700" y="4126706"/>
            <a:ext cx="3089649" cy="1539083"/>
            <a:chOff x="4457700" y="4126706"/>
            <a:chExt cx="3089649" cy="1539083"/>
          </a:xfrm>
        </p:grpSpPr>
        <p:sp>
          <p:nvSpPr>
            <p:cNvPr id="78" name="Oval 37"/>
            <p:cNvSpPr>
              <a:spLocks noChangeArrowheads="1"/>
            </p:cNvSpPr>
            <p:nvPr/>
          </p:nvSpPr>
          <p:spPr bwMode="auto">
            <a:xfrm>
              <a:off x="4994275" y="4498976"/>
              <a:ext cx="1536700" cy="1166813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9900CC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r"/>
              <a:r>
                <a:rPr lang="en-US" b="1" i="0" dirty="0">
                  <a:solidFill>
                    <a:schemeClr val="tx1"/>
                  </a:solidFill>
                </a:rPr>
                <a:t>Runtime</a:t>
              </a:r>
            </a:p>
            <a:p>
              <a:pPr algn="r"/>
              <a:r>
                <a:rPr lang="en-US" b="1" i="0" dirty="0">
                  <a:solidFill>
                    <a:schemeClr val="tx1"/>
                  </a:solidFill>
                </a:rPr>
                <a:t>Optimizer</a:t>
              </a:r>
            </a:p>
          </p:txBody>
        </p:sp>
        <p:cxnSp>
          <p:nvCxnSpPr>
            <p:cNvPr id="79" name="AutoShape 38"/>
            <p:cNvCxnSpPr>
              <a:cxnSpLocks noChangeShapeType="1"/>
              <a:stCxn id="78" idx="0"/>
              <a:endCxn id="74" idx="4"/>
            </p:cNvCxnSpPr>
            <p:nvPr/>
          </p:nvCxnSpPr>
          <p:spPr bwMode="auto">
            <a:xfrm rot="16200000">
              <a:off x="5575300" y="4313238"/>
              <a:ext cx="373063" cy="0"/>
            </a:xfrm>
            <a:prstGeom prst="straightConnector1">
              <a:avLst/>
            </a:prstGeom>
            <a:noFill/>
            <a:ln w="28575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39"/>
            <p:cNvCxnSpPr>
              <a:cxnSpLocks noChangeShapeType="1"/>
              <a:stCxn id="78" idx="6"/>
            </p:cNvCxnSpPr>
            <p:nvPr/>
          </p:nvCxnSpPr>
          <p:spPr bwMode="auto">
            <a:xfrm>
              <a:off x="6530975" y="5082383"/>
              <a:ext cx="998538" cy="793"/>
            </a:xfrm>
            <a:prstGeom prst="straightConnector1">
              <a:avLst/>
            </a:prstGeom>
            <a:noFill/>
            <a:ln w="28575">
              <a:solidFill>
                <a:srgbClr val="6699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1" name="Text Box 40"/>
            <p:cNvSpPr txBox="1">
              <a:spLocks noChangeArrowheads="1"/>
            </p:cNvSpPr>
            <p:nvPr/>
          </p:nvSpPr>
          <p:spPr bwMode="auto">
            <a:xfrm>
              <a:off x="6451226" y="4465638"/>
              <a:ext cx="1096123" cy="5950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99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b="1" i="0" dirty="0" smtClean="0">
                  <a:solidFill>
                    <a:srgbClr val="669900"/>
                  </a:solidFill>
                </a:rPr>
                <a:t>End-user</a:t>
              </a:r>
              <a:endParaRPr lang="en-US" b="1" i="0" dirty="0">
                <a:solidFill>
                  <a:srgbClr val="669900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b="1" i="0" dirty="0">
                  <a:solidFill>
                    <a:srgbClr val="669900"/>
                  </a:solidFill>
                </a:rPr>
                <a:t>profiles</a:t>
              </a:r>
            </a:p>
          </p:txBody>
        </p:sp>
        <p:cxnSp>
          <p:nvCxnSpPr>
            <p:cNvPr id="82" name="AutoShape 41"/>
            <p:cNvCxnSpPr>
              <a:cxnSpLocks noChangeShapeType="1"/>
              <a:endCxn id="78" idx="2"/>
            </p:cNvCxnSpPr>
            <p:nvPr/>
          </p:nvCxnSpPr>
          <p:spPr bwMode="auto">
            <a:xfrm>
              <a:off x="4457700" y="5082383"/>
              <a:ext cx="536575" cy="0"/>
            </a:xfrm>
            <a:prstGeom prst="straightConnector1">
              <a:avLst/>
            </a:prstGeom>
            <a:noFill/>
            <a:ln w="28575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TextBox 1"/>
          <p:cNvSpPr txBox="1"/>
          <p:nvPr/>
        </p:nvSpPr>
        <p:spPr>
          <a:xfrm>
            <a:off x="335836" y="5480050"/>
            <a:ext cx="393311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u="sng" dirty="0" smtClean="0">
                <a:solidFill>
                  <a:schemeClr val="tx1"/>
                </a:solidFill>
              </a:rPr>
              <a:t>Key</a:t>
            </a:r>
            <a:r>
              <a:rPr lang="en-US" sz="2400" b="1" dirty="0" smtClean="0">
                <a:solidFill>
                  <a:schemeClr val="tx1"/>
                </a:solidFill>
              </a:rPr>
              <a:t>: </a:t>
            </a:r>
            <a:r>
              <a:rPr lang="en-US" sz="2400" b="1" dirty="0" smtClean="0">
                <a:solidFill>
                  <a:srgbClr val="0000FF"/>
                </a:solidFill>
              </a:rPr>
              <a:t>Virtual ISA</a:t>
            </a:r>
            <a:r>
              <a:rPr lang="en-US" sz="2400" b="1" dirty="0" smtClean="0">
                <a:solidFill>
                  <a:schemeClr val="tx1"/>
                </a:solidFill>
              </a:rPr>
              <a:t> can enable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far richer analyses, transforms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than </a:t>
            </a:r>
            <a:r>
              <a:rPr lang="en-US" sz="2400" b="1" dirty="0" smtClean="0"/>
              <a:t>native ISA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447385" y="3395663"/>
            <a:ext cx="3029740" cy="1103312"/>
            <a:chOff x="4447385" y="3395663"/>
            <a:chExt cx="3029740" cy="1103312"/>
          </a:xfrm>
        </p:grpSpPr>
        <p:sp>
          <p:nvSpPr>
            <p:cNvPr id="74" name="Oval 32"/>
            <p:cNvSpPr>
              <a:spLocks noChangeArrowheads="1"/>
            </p:cNvSpPr>
            <p:nvPr/>
          </p:nvSpPr>
          <p:spPr bwMode="auto">
            <a:xfrm>
              <a:off x="4892675" y="3395663"/>
              <a:ext cx="1739900" cy="715962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FFCC66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/>
            <a:lstStyle/>
            <a:p>
              <a:r>
                <a:rPr lang="en-US" b="1" i="0" dirty="0" smtClean="0">
                  <a:solidFill>
                    <a:schemeClr val="tx1"/>
                  </a:solidFill>
                </a:rPr>
                <a:t>JIT</a:t>
              </a:r>
            </a:p>
            <a:p>
              <a:r>
                <a:rPr lang="en-US" b="1" i="0" dirty="0" smtClean="0">
                  <a:solidFill>
                    <a:schemeClr val="tx1"/>
                  </a:solidFill>
                </a:rPr>
                <a:t>Code-gen</a:t>
              </a:r>
              <a:endParaRPr lang="en-US" b="1" i="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AutoShape 34"/>
            <p:cNvCxnSpPr>
              <a:cxnSpLocks noChangeShapeType="1"/>
              <a:stCxn id="74" idx="5"/>
            </p:cNvCxnSpPr>
            <p:nvPr/>
          </p:nvCxnSpPr>
          <p:spPr bwMode="auto">
            <a:xfrm>
              <a:off x="6378575" y="4021138"/>
              <a:ext cx="1098550" cy="477837"/>
            </a:xfrm>
            <a:prstGeom prst="straightConnector1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5" name="AutoShape 41"/>
            <p:cNvCxnSpPr>
              <a:cxnSpLocks noChangeShapeType="1"/>
              <a:stCxn id="325667" idx="3"/>
              <a:endCxn id="74" idx="2"/>
            </p:cNvCxnSpPr>
            <p:nvPr/>
          </p:nvCxnSpPr>
          <p:spPr bwMode="auto">
            <a:xfrm flipV="1">
              <a:off x="4447385" y="3753644"/>
              <a:ext cx="445290" cy="11366"/>
            </a:xfrm>
            <a:prstGeom prst="straightConnector1">
              <a:avLst/>
            </a:prstGeom>
            <a:noFill/>
            <a:ln w="28575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2" name="Text Box 35"/>
            <p:cNvSpPr txBox="1">
              <a:spLocks noChangeArrowheads="1"/>
            </p:cNvSpPr>
            <p:nvPr/>
          </p:nvSpPr>
          <p:spPr bwMode="auto">
            <a:xfrm>
              <a:off x="6799490" y="3821083"/>
              <a:ext cx="50013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99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0" dirty="0" smtClean="0">
                  <a:solidFill>
                    <a:srgbClr val="CC0000"/>
                  </a:solidFill>
                </a:rPr>
                <a:t>bin</a:t>
              </a:r>
              <a:endParaRPr lang="en-US" b="1" i="0" dirty="0">
                <a:solidFill>
                  <a:srgbClr val="CC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2430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ALLVM </a:t>
            </a:r>
            <a:r>
              <a:rPr lang="en-US" dirty="0" err="1" smtClean="0"/>
              <a:t>Toolchain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All except </a:t>
            </a:r>
            <a:r>
              <a:rPr lang="en-US" i="1" dirty="0" err="1" smtClean="0"/>
              <a:t>libnone</a:t>
            </a:r>
            <a:r>
              <a:rPr lang="en-US" dirty="0" smtClean="0"/>
              <a:t> represented </a:t>
            </a:r>
            <a:r>
              <a:rPr lang="en-US" dirty="0"/>
              <a:t>in 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2600" dirty="0" err="1" smtClean="0">
                <a:latin typeface="Courier" charset="0"/>
                <a:ea typeface="Courier" charset="0"/>
                <a:cs typeface="Courier" charset="0"/>
              </a:rPr>
              <a:t>allexe</a:t>
            </a:r>
            <a:r>
              <a:rPr lang="en-US" dirty="0" smtClean="0"/>
              <a:t> format!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Front-end, libs:</a:t>
            </a:r>
            <a:r>
              <a:rPr lang="en-US" dirty="0" smtClean="0"/>
              <a:t> clang</a:t>
            </a:r>
            <a:r>
              <a:rPr lang="en-US" dirty="0"/>
              <a:t>, </a:t>
            </a:r>
            <a:r>
              <a:rPr lang="en-US" dirty="0" err="1"/>
              <a:t>libc</a:t>
            </a:r>
            <a:r>
              <a:rPr lang="en-US" dirty="0"/>
              <a:t>++, </a:t>
            </a:r>
            <a:r>
              <a:rPr lang="en-US" dirty="0" err="1"/>
              <a:t>libc</a:t>
            </a:r>
            <a:r>
              <a:rPr lang="en-US" dirty="0"/>
              <a:t>++</a:t>
            </a:r>
            <a:r>
              <a:rPr lang="en-US" dirty="0" err="1"/>
              <a:t>abi</a:t>
            </a:r>
            <a:r>
              <a:rPr lang="en-US" dirty="0"/>
              <a:t>, </a:t>
            </a:r>
            <a:r>
              <a:rPr lang="en-US" dirty="0" err="1"/>
              <a:t>libunwind</a:t>
            </a:r>
            <a:endParaRPr lang="en-US" dirty="0"/>
          </a:p>
          <a:p>
            <a:r>
              <a:rPr lang="en-US" dirty="0" smtClean="0">
                <a:solidFill>
                  <a:srgbClr val="0432FF"/>
                </a:solidFill>
              </a:rPr>
              <a:t>bc2allvm: </a:t>
            </a:r>
            <a:r>
              <a:rPr lang="en-US" dirty="0" smtClean="0"/>
              <a:t>wrap </a:t>
            </a:r>
            <a:r>
              <a:rPr lang="en-US" dirty="0" err="1" smtClean="0"/>
              <a:t>bitcode</a:t>
            </a:r>
            <a:r>
              <a:rPr lang="en-US" dirty="0" smtClean="0"/>
              <a:t> file(s) into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allexe</a:t>
            </a:r>
            <a:r>
              <a:rPr lang="en-US" dirty="0" smtClean="0"/>
              <a:t> format</a:t>
            </a:r>
            <a:endParaRPr lang="en-US" dirty="0" smtClean="0">
              <a:solidFill>
                <a:srgbClr val="0432FF"/>
              </a:solidFill>
            </a:endParaRPr>
          </a:p>
          <a:p>
            <a:r>
              <a:rPr lang="en-US" dirty="0" err="1" smtClean="0">
                <a:solidFill>
                  <a:srgbClr val="0432FF"/>
                </a:solidFill>
              </a:rPr>
              <a:t>alltogether</a:t>
            </a:r>
            <a:r>
              <a:rPr lang="en-US" dirty="0" smtClean="0">
                <a:solidFill>
                  <a:srgbClr val="0432FF"/>
                </a:solidFill>
              </a:rPr>
              <a:t>: </a:t>
            </a:r>
            <a:r>
              <a:rPr lang="en-US" dirty="0" smtClean="0"/>
              <a:t>linker to resolve external name references</a:t>
            </a:r>
            <a:endParaRPr lang="en-US" dirty="0" smtClean="0">
              <a:solidFill>
                <a:srgbClr val="0432FF"/>
              </a:solidFill>
            </a:endParaRPr>
          </a:p>
          <a:p>
            <a:r>
              <a:rPr lang="en-US" dirty="0" err="1" smtClean="0">
                <a:solidFill>
                  <a:srgbClr val="0432FF"/>
                </a:solidFill>
              </a:rPr>
              <a:t>libnone</a:t>
            </a:r>
            <a:r>
              <a:rPr lang="en-US" dirty="0" smtClean="0">
                <a:solidFill>
                  <a:srgbClr val="0432FF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 err="1" smtClean="0"/>
              <a:t>musl</a:t>
            </a:r>
            <a:r>
              <a:rPr lang="en-US" dirty="0" smtClean="0"/>
              <a:t> </a:t>
            </a:r>
            <a:r>
              <a:rPr lang="en-US" dirty="0" err="1"/>
              <a:t>libc</a:t>
            </a:r>
            <a:r>
              <a:rPr lang="en-US" dirty="0"/>
              <a:t> for simplicity and analyzability</a:t>
            </a:r>
          </a:p>
          <a:p>
            <a:r>
              <a:rPr lang="en-US" dirty="0" err="1" smtClean="0">
                <a:solidFill>
                  <a:srgbClr val="0432FF"/>
                </a:solidFill>
              </a:rPr>
              <a:t>allout</a:t>
            </a:r>
            <a:r>
              <a:rPr lang="en-US" dirty="0" smtClean="0">
                <a:solidFill>
                  <a:srgbClr val="0432FF"/>
                </a:solidFill>
              </a:rPr>
              <a:t>:</a:t>
            </a:r>
            <a:r>
              <a:rPr lang="en-US" dirty="0" smtClean="0"/>
              <a:t> AOT optimizer and code generator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alley:</a:t>
            </a:r>
            <a:r>
              <a:rPr lang="en-US" dirty="0" smtClean="0"/>
              <a:t> execution engine with optional JIT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Native code cache: </a:t>
            </a:r>
            <a:r>
              <a:rPr lang="en-US" dirty="0" smtClean="0"/>
              <a:t>transparently used by </a:t>
            </a:r>
            <a:r>
              <a:rPr lang="en-US" dirty="0" err="1" smtClean="0"/>
              <a:t>allout</a:t>
            </a:r>
            <a:r>
              <a:rPr lang="en-US" dirty="0" smtClean="0"/>
              <a:t>, alley</a:t>
            </a:r>
          </a:p>
          <a:p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483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ALLVM Usable: Key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Users: How to “use” ALLVM?</a:t>
            </a:r>
          </a:p>
          <a:p>
            <a:pPr lvl="1"/>
            <a:r>
              <a:rPr lang="en-US" dirty="0" smtClean="0"/>
              <a:t>Install the OS</a:t>
            </a:r>
          </a:p>
          <a:p>
            <a:pPr lvl="1"/>
            <a:r>
              <a:rPr lang="en-US" dirty="0" smtClean="0"/>
              <a:t>Install/update software</a:t>
            </a:r>
          </a:p>
          <a:p>
            <a:pPr lvl="1"/>
            <a:r>
              <a:rPr lang="en-US" dirty="0" smtClean="0"/>
              <a:t>Issue requests for analysis/transformation</a:t>
            </a:r>
          </a:p>
          <a:p>
            <a:r>
              <a:rPr lang="en-US" dirty="0" smtClean="0"/>
              <a:t>Developers/Distributors: How does software get into ALLVM?</a:t>
            </a:r>
          </a:p>
          <a:p>
            <a:pPr lvl="1"/>
            <a:r>
              <a:rPr lang="en-US" dirty="0" smtClean="0"/>
              <a:t>How to represent software (that wasn’t written with ALLVM in mind)</a:t>
            </a:r>
          </a:p>
          <a:p>
            <a:pPr lvl="1"/>
            <a:r>
              <a:rPr lang="en-US" dirty="0" smtClean="0"/>
              <a:t>How to build software into this format</a:t>
            </a:r>
          </a:p>
          <a:p>
            <a:pPr lvl="2"/>
            <a:r>
              <a:rPr lang="en-US" dirty="0" smtClean="0"/>
              <a:t>Handling build systems reasonably</a:t>
            </a:r>
          </a:p>
          <a:p>
            <a:pPr lvl="1"/>
            <a:r>
              <a:rPr lang="en-US" dirty="0" smtClean="0"/>
              <a:t>Automatic transparent building of “most” software</a:t>
            </a:r>
          </a:p>
          <a:p>
            <a:r>
              <a:rPr lang="en-US" dirty="0" smtClean="0"/>
              <a:t>Researchers: How to write analysis and transforms for ALLVM?</a:t>
            </a:r>
          </a:p>
          <a:p>
            <a:r>
              <a:rPr lang="en-US" dirty="0" smtClean="0"/>
              <a:t>Without solving these, ALLVM is just a toy</a:t>
            </a:r>
          </a:p>
        </p:txBody>
      </p:sp>
    </p:spTree>
    <p:extLst>
      <p:ext uri="{BB962C8B-B14F-4D97-AF65-F5344CB8AC3E}">
        <p14:creationId xmlns:p14="http://schemas.microsoft.com/office/powerpoint/2010/main" val="3235203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libnone</a:t>
            </a:r>
            <a:r>
              <a:rPr lang="en-US" dirty="0" smtClean="0"/>
              <a:t>”: Defining the system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830" y="1143000"/>
            <a:ext cx="8602720" cy="5334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432FF"/>
                </a:solidFill>
              </a:rPr>
              <a:t>Sole external interface for all </a:t>
            </a:r>
            <a:r>
              <a:rPr lang="en-US" dirty="0" err="1" smtClean="0">
                <a:solidFill>
                  <a:srgbClr val="0432FF"/>
                </a:solidFill>
              </a:rPr>
              <a:t>userspace</a:t>
            </a:r>
            <a:r>
              <a:rPr lang="en-US" dirty="0" smtClean="0">
                <a:solidFill>
                  <a:srgbClr val="0432FF"/>
                </a:solidFill>
              </a:rPr>
              <a:t> software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0432FF"/>
                </a:solidFill>
              </a:rPr>
              <a:t>Everything else is in IR!</a:t>
            </a:r>
          </a:p>
          <a:p>
            <a:r>
              <a:rPr lang="en-US" dirty="0" smtClean="0"/>
              <a:t>Essentially </a:t>
            </a:r>
            <a:r>
              <a:rPr lang="en-US" dirty="0" err="1" smtClean="0"/>
              <a:t>libc</a:t>
            </a:r>
            <a:r>
              <a:rPr lang="en-US" dirty="0" smtClean="0"/>
              <a:t> + </a:t>
            </a:r>
            <a:r>
              <a:rPr lang="en-US" dirty="0" err="1" smtClean="0"/>
              <a:t>libpthreads</a:t>
            </a:r>
            <a:endParaRPr lang="en-US" dirty="0" smtClean="0"/>
          </a:p>
          <a:p>
            <a:pPr>
              <a:spcBef>
                <a:spcPts val="2088"/>
              </a:spcBef>
            </a:pPr>
            <a:r>
              <a:rPr lang="en-US" dirty="0" smtClean="0"/>
              <a:t>Enables </a:t>
            </a:r>
            <a:r>
              <a:rPr lang="en-US" i="1" dirty="0" smtClean="0"/>
              <a:t>complete</a:t>
            </a:r>
            <a:r>
              <a:rPr lang="en-US" dirty="0" smtClean="0"/>
              <a:t> whole-program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analysis: </a:t>
            </a:r>
            <a:r>
              <a:rPr lang="en-US" i="1" dirty="0" smtClean="0">
                <a:solidFill>
                  <a:srgbClr val="0432FF"/>
                </a:solidFill>
              </a:rPr>
              <a:t>no boundaries</a:t>
            </a:r>
          </a:p>
          <a:p>
            <a:pPr>
              <a:spcBef>
                <a:spcPts val="2088"/>
              </a:spcBef>
            </a:pPr>
            <a:r>
              <a:rPr lang="en-US" dirty="0" smtClean="0"/>
              <a:t>Portable interface across operating systems</a:t>
            </a:r>
          </a:p>
          <a:p>
            <a:pPr>
              <a:spcBef>
                <a:spcPts val="2088"/>
              </a:spcBef>
            </a:pPr>
            <a:r>
              <a:rPr lang="en-US" dirty="0" smtClean="0"/>
              <a:t>Multiple implementations</a:t>
            </a:r>
          </a:p>
          <a:p>
            <a:pPr lvl="1"/>
            <a:r>
              <a:rPr lang="en-US" dirty="0" smtClean="0"/>
              <a:t>Linux: </a:t>
            </a:r>
            <a:r>
              <a:rPr lang="en-US" dirty="0" err="1" smtClean="0"/>
              <a:t>Musl</a:t>
            </a:r>
            <a:r>
              <a:rPr lang="en-US" dirty="0" smtClean="0"/>
              <a:t> </a:t>
            </a:r>
            <a:r>
              <a:rPr lang="en-US" i="1" dirty="0" err="1" smtClean="0"/>
              <a:t>libc</a:t>
            </a:r>
            <a:endParaRPr lang="en-US" i="1" dirty="0" smtClean="0"/>
          </a:p>
          <a:p>
            <a:pPr lvl="1"/>
            <a:r>
              <a:rPr lang="en-US" dirty="0" smtClean="0"/>
              <a:t>FreeBSD: Evaluating native </a:t>
            </a:r>
            <a:r>
              <a:rPr lang="en-US" i="1" dirty="0" err="1" smtClean="0"/>
              <a:t>libc</a:t>
            </a:r>
            <a:endParaRPr lang="en-US" i="1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6837895" y="5157447"/>
            <a:ext cx="1843440" cy="1190554"/>
          </a:xfrm>
          <a:prstGeom prst="rect">
            <a:avLst/>
          </a:prstGeom>
          <a:solidFill>
            <a:srgbClr val="FFEA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OS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415440" y="6348002"/>
            <a:ext cx="27267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6837895" y="2737710"/>
            <a:ext cx="1843440" cy="1344176"/>
          </a:xfrm>
          <a:prstGeom prst="rect">
            <a:avLst/>
          </a:prstGeom>
          <a:solidFill>
            <a:srgbClr val="FFEA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Applications</a:t>
            </a:r>
            <a:endParaRPr kumimoji="0" lang="en-US" sz="2000" b="0" i="1" u="none" strike="noStrike" cap="none" normalizeH="0" baseline="0" dirty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837895" y="4696588"/>
            <a:ext cx="1843440" cy="46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"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libnone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"</a:t>
            </a:r>
            <a:endParaRPr kumimoji="0" lang="en-US" sz="2000" b="0" i="1" u="none" strike="noStrike" cap="none" normalizeH="0" baseline="0" dirty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837895" y="4082107"/>
            <a:ext cx="921720" cy="614482"/>
          </a:xfrm>
          <a:prstGeom prst="rect">
            <a:avLst/>
          </a:prstGeom>
          <a:solidFill>
            <a:srgbClr val="FFEA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D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ynamic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libs</a:t>
            </a:r>
            <a:endParaRPr kumimoji="0" lang="en-US" sz="2000" b="0" i="1" u="none" strike="noStrike" cap="none" normalizeH="0" baseline="0" dirty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763437" y="4082107"/>
            <a:ext cx="921720" cy="614482"/>
          </a:xfrm>
          <a:prstGeom prst="rect">
            <a:avLst/>
          </a:prstGeom>
          <a:solidFill>
            <a:srgbClr val="FFEA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Static</a:t>
            </a:r>
            <a:endParaRPr kumimoji="0" lang="en-US" sz="2000" b="0" i="1" u="none" strike="noStrike" cap="none" normalizeH="0" baseline="0" dirty="0" smtClean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libs</a:t>
            </a:r>
            <a:endParaRPr kumimoji="0" lang="en-US" sz="2000" b="0" i="1" u="none" strike="noStrike" cap="none" normalizeH="0" baseline="0" dirty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6415440" y="5157447"/>
            <a:ext cx="272675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810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547"/>
    </mc:Choice>
    <mc:Fallback xmlns="">
      <p:transition spd="slow" advTm="91547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ALLVM: Core System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1" indent="0">
              <a:spcBef>
                <a:spcPct val="80000"/>
              </a:spcBef>
              <a:buNone/>
            </a:pPr>
            <a:r>
              <a:rPr lang="en-US" sz="2800" b="1" dirty="0" smtClean="0">
                <a:solidFill>
                  <a:srgbClr val="0432FF"/>
                </a:solidFill>
              </a:rPr>
              <a:t>Self-bootstrap: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432FF"/>
                </a:solidFill>
              </a:rPr>
              <a:t>Clang (C++) </a:t>
            </a:r>
            <a:r>
              <a:rPr lang="en-US" b="1" dirty="0">
                <a:solidFill>
                  <a:srgbClr val="0432FF"/>
                </a:solidFill>
              </a:rPr>
              <a:t>:</a:t>
            </a:r>
            <a:r>
              <a:rPr lang="en-US" b="1" dirty="0"/>
              <a:t> bash + </a:t>
            </a:r>
            <a:r>
              <a:rPr lang="en-US" b="1" dirty="0" err="1"/>
              <a:t>cmake</a:t>
            </a:r>
            <a:r>
              <a:rPr lang="en-US" b="1" dirty="0"/>
              <a:t> </a:t>
            </a:r>
            <a:r>
              <a:rPr lang="en-US" b="1" dirty="0">
                <a:solidFill>
                  <a:srgbClr val="0432FF"/>
                </a:solidFill>
              </a:rPr>
              <a:t>→</a:t>
            </a:r>
            <a:r>
              <a:rPr lang="en-US" b="1" dirty="0"/>
              <a:t> make + clang </a:t>
            </a:r>
            <a:r>
              <a:rPr lang="en-US" b="1" dirty="0">
                <a:solidFill>
                  <a:srgbClr val="0432FF"/>
                </a:solidFill>
              </a:rPr>
              <a:t>→</a:t>
            </a:r>
            <a:r>
              <a:rPr lang="en-US" b="1" dirty="0"/>
              <a:t> 			bc2allvm </a:t>
            </a:r>
            <a:r>
              <a:rPr lang="en-US" b="1" dirty="0">
                <a:solidFill>
                  <a:srgbClr val="0432FF"/>
                </a:solidFill>
              </a:rPr>
              <a:t>→</a:t>
            </a:r>
            <a:r>
              <a:rPr lang="en-US" b="1" dirty="0"/>
              <a:t> </a:t>
            </a:r>
            <a:r>
              <a:rPr lang="en-US" b="1" dirty="0" err="1"/>
              <a:t>alltogether</a:t>
            </a:r>
            <a:r>
              <a:rPr lang="en-US" b="1" dirty="0"/>
              <a:t> </a:t>
            </a:r>
            <a:r>
              <a:rPr lang="en-US" b="1" dirty="0">
                <a:solidFill>
                  <a:srgbClr val="0432FF"/>
                </a:solidFill>
              </a:rPr>
              <a:t>→</a:t>
            </a:r>
            <a:r>
              <a:rPr lang="en-US" b="1" dirty="0"/>
              <a:t> </a:t>
            </a:r>
            <a:r>
              <a:rPr lang="en-US" b="1" dirty="0" err="1"/>
              <a:t>allout</a:t>
            </a:r>
            <a:r>
              <a:rPr lang="en-US" b="1" dirty="0"/>
              <a:t> / cache </a:t>
            </a:r>
            <a:r>
              <a:rPr lang="en-US" b="1" dirty="0">
                <a:solidFill>
                  <a:srgbClr val="0432FF"/>
                </a:solidFill>
              </a:rPr>
              <a:t>→</a:t>
            </a:r>
            <a:r>
              <a:rPr lang="en-US" b="1" dirty="0"/>
              <a:t> </a:t>
            </a:r>
            <a:r>
              <a:rPr lang="en-US" b="1" dirty="0" smtClean="0"/>
              <a:t>alley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Substantial userspace software, tools work in ALLVM:</a:t>
            </a:r>
          </a:p>
          <a:p>
            <a:pPr lvl="1"/>
            <a:r>
              <a:rPr lang="en-US" dirty="0" err="1" smtClean="0"/>
              <a:t>xterm</a:t>
            </a:r>
            <a:r>
              <a:rPr lang="en-US" dirty="0" smtClean="0"/>
              <a:t>, libX11, vim, </a:t>
            </a:r>
            <a:r>
              <a:rPr lang="en-US" dirty="0" err="1" smtClean="0"/>
              <a:t>spidermonkey</a:t>
            </a:r>
            <a:endParaRPr lang="en-US" dirty="0" smtClean="0"/>
          </a:p>
          <a:p>
            <a:pPr lvl="1"/>
            <a:r>
              <a:rPr lang="en-US" dirty="0" err="1" smtClean="0"/>
              <a:t>openssl</a:t>
            </a:r>
            <a:r>
              <a:rPr lang="en-US" dirty="0" smtClean="0"/>
              <a:t>, </a:t>
            </a:r>
            <a:r>
              <a:rPr lang="en-US" dirty="0" err="1" smtClean="0"/>
              <a:t>openssh</a:t>
            </a:r>
            <a:endParaRPr lang="en-US" dirty="0"/>
          </a:p>
          <a:p>
            <a:pPr lvl="1"/>
            <a:r>
              <a:rPr lang="en-US" dirty="0" smtClean="0"/>
              <a:t>(apache) </a:t>
            </a:r>
            <a:r>
              <a:rPr lang="en-US" dirty="0" err="1" smtClean="0"/>
              <a:t>httpd</a:t>
            </a:r>
            <a:r>
              <a:rPr lang="en-US" dirty="0" smtClean="0"/>
              <a:t>, </a:t>
            </a:r>
            <a:r>
              <a:rPr lang="en-US" dirty="0" err="1" smtClean="0"/>
              <a:t>nginx</a:t>
            </a:r>
            <a:r>
              <a:rPr lang="en-US" dirty="0" smtClean="0"/>
              <a:t>, </a:t>
            </a:r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en-US" dirty="0" err="1" smtClean="0"/>
              <a:t>memcached</a:t>
            </a:r>
            <a:r>
              <a:rPr lang="en-US" dirty="0" smtClean="0"/>
              <a:t>, </a:t>
            </a:r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r>
              <a:rPr lang="en-US" dirty="0" smtClean="0"/>
              <a:t>subversion,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binutils</a:t>
            </a:r>
            <a:r>
              <a:rPr lang="en-US" dirty="0" smtClean="0"/>
              <a:t>, </a:t>
            </a:r>
            <a:r>
              <a:rPr lang="en-US" dirty="0" err="1" smtClean="0"/>
              <a:t>coreutils</a:t>
            </a:r>
            <a:r>
              <a:rPr lang="en-US" dirty="0" smtClean="0"/>
              <a:t>, bash, </a:t>
            </a:r>
            <a:r>
              <a:rPr lang="en-US" dirty="0" err="1" smtClean="0"/>
              <a:t>zsh</a:t>
            </a:r>
            <a:r>
              <a:rPr lang="en-US" dirty="0" smtClean="0"/>
              <a:t>, </a:t>
            </a:r>
            <a:r>
              <a:rPr lang="en-US" dirty="0" err="1" smtClean="0"/>
              <a:t>tcsh</a:t>
            </a:r>
            <a:endParaRPr lang="en-US" dirty="0"/>
          </a:p>
          <a:p>
            <a:pPr lvl="1"/>
            <a:r>
              <a:rPr lang="en-US" dirty="0" err="1" smtClean="0"/>
              <a:t>lua</a:t>
            </a:r>
            <a:r>
              <a:rPr lang="en-US" dirty="0" smtClean="0"/>
              <a:t>, </a:t>
            </a:r>
            <a:r>
              <a:rPr lang="en-US" dirty="0" err="1" smtClean="0"/>
              <a:t>perl</a:t>
            </a:r>
            <a:r>
              <a:rPr lang="en-US" dirty="0" smtClean="0"/>
              <a:t>, python, </a:t>
            </a:r>
            <a:r>
              <a:rPr lang="en-US" dirty="0" err="1" smtClean="0"/>
              <a:t>ocaml</a:t>
            </a:r>
            <a:r>
              <a:rPr lang="en-US" dirty="0" smtClean="0"/>
              <a:t> (the C-based bits anyway)</a:t>
            </a:r>
          </a:p>
          <a:p>
            <a:pPr marL="0" indent="0">
              <a:buNone/>
            </a:pPr>
            <a:r>
              <a:rPr lang="en-US" dirty="0" smtClean="0"/>
              <a:t>Substantial capabilities for userspace:</a:t>
            </a:r>
          </a:p>
          <a:p>
            <a:pPr lvl="1"/>
            <a:r>
              <a:rPr lang="en-US" dirty="0" smtClean="0"/>
              <a:t>Runs on top of existing Linux OS, or in </a:t>
            </a:r>
            <a:r>
              <a:rPr lang="en-US" dirty="0" err="1" smtClean="0"/>
              <a:t>Docker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0432FF"/>
                </a:solidFill>
              </a:rPr>
              <a:t>Binary </a:t>
            </a:r>
            <a:r>
              <a:rPr lang="en-US" b="1" dirty="0">
                <a:solidFill>
                  <a:srgbClr val="0432FF"/>
                </a:solidFill>
              </a:rPr>
              <a:t>cache:</a:t>
            </a:r>
            <a:r>
              <a:rPr lang="en-US" dirty="0"/>
              <a:t> Local and remote (trusted)</a:t>
            </a:r>
          </a:p>
          <a:p>
            <a:pPr lvl="1"/>
            <a:r>
              <a:rPr lang="en-US" b="1" dirty="0" smtClean="0">
                <a:solidFill>
                  <a:srgbClr val="0432FF"/>
                </a:solidFill>
              </a:rPr>
              <a:t>Nix package manager:</a:t>
            </a:r>
            <a:r>
              <a:rPr lang="en-US" dirty="0" smtClean="0"/>
              <a:t> Atomic software upgrades</a:t>
            </a:r>
          </a:p>
          <a:p>
            <a:pPr marL="0" indent="0">
              <a:buNone/>
            </a:pPr>
            <a:r>
              <a:rPr lang="en-US" dirty="0" smtClean="0"/>
              <a:t>Adding more packages is “easy” if build system is somewhat sane</a:t>
            </a:r>
          </a:p>
        </p:txBody>
      </p:sp>
      <p:sp>
        <p:nvSpPr>
          <p:cNvPr id="19" name="Arc 18"/>
          <p:cNvSpPr/>
          <p:nvPr/>
        </p:nvSpPr>
        <p:spPr bwMode="auto">
          <a:xfrm>
            <a:off x="6684275" y="855865"/>
            <a:ext cx="998530" cy="767197"/>
          </a:xfrm>
          <a:prstGeom prst="arc">
            <a:avLst>
              <a:gd name="adj1" fmla="val 10932677"/>
              <a:gd name="adj2" fmla="val 5614184"/>
            </a:avLst>
          </a:prstGeom>
          <a:noFill/>
          <a:ln w="28575" cap="flat" cmpd="sng" algn="ctr">
            <a:solidFill>
              <a:srgbClr val="0432FF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1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999"/>
    </mc:Choice>
    <mc:Fallback xmlns="">
      <p:transition spd="slow" advTm="154999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ALLVM Core: Near-Future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432FF"/>
                </a:solidFill>
              </a:rPr>
              <a:t>“Alpha” release:</a:t>
            </a:r>
            <a:r>
              <a:rPr lang="en-US" dirty="0" smtClean="0"/>
              <a:t> for community involvement</a:t>
            </a:r>
          </a:p>
          <a:p>
            <a:r>
              <a:rPr lang="en-US" dirty="0" err="1" smtClean="0">
                <a:solidFill>
                  <a:srgbClr val="0432FF"/>
                </a:solidFill>
              </a:rPr>
              <a:t>allready</a:t>
            </a:r>
            <a:r>
              <a:rPr lang="en-US" dirty="0" smtClean="0">
                <a:solidFill>
                  <a:srgbClr val="0432FF"/>
                </a:solidFill>
              </a:rPr>
              <a:t>:</a:t>
            </a:r>
            <a:r>
              <a:rPr lang="en-US" dirty="0" smtClean="0"/>
              <a:t> Binary-to-LLVM translator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FreeBSD:</a:t>
            </a:r>
            <a:r>
              <a:rPr lang="en-US" dirty="0" smtClean="0"/>
              <a:t> userspace port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.</a:t>
            </a:r>
            <a:r>
              <a:rPr lang="en-US" dirty="0" err="1" smtClean="0">
                <a:solidFill>
                  <a:srgbClr val="0432FF"/>
                </a:solidFill>
              </a:rPr>
              <a:t>allexe</a:t>
            </a:r>
            <a:r>
              <a:rPr lang="en-US" dirty="0" smtClean="0">
                <a:solidFill>
                  <a:srgbClr val="0432FF"/>
                </a:solidFill>
              </a:rPr>
              <a:t> format</a:t>
            </a:r>
            <a:r>
              <a:rPr lang="en-US" dirty="0">
                <a:solidFill>
                  <a:srgbClr val="0432FF"/>
                </a:solidFill>
              </a:rPr>
              <a:t>:</a:t>
            </a:r>
            <a:r>
              <a:rPr lang="en-US" dirty="0"/>
              <a:t> Further </a:t>
            </a:r>
            <a:r>
              <a:rPr lang="en-US" dirty="0" smtClean="0"/>
              <a:t>refinements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Research platform:</a:t>
            </a:r>
            <a:r>
              <a:rPr lang="en-US" dirty="0" smtClean="0"/>
              <a:t> Internal and external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6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665"/>
    </mc:Choice>
    <mc:Fallback xmlns="">
      <p:transition spd="slow" advTm="44665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YOU Do with ALLVM?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Better portability for heterogeneous parallel systems!</a:t>
            </a:r>
          </a:p>
          <a:p>
            <a:r>
              <a:rPr lang="en-US" dirty="0" smtClean="0"/>
              <a:t>Ship libraries as .</a:t>
            </a:r>
            <a:r>
              <a:rPr lang="en-US" dirty="0" err="1" smtClean="0"/>
              <a:t>allexe</a:t>
            </a:r>
            <a:r>
              <a:rPr lang="en-US" dirty="0" smtClean="0"/>
              <a:t>; optimize applications?</a:t>
            </a:r>
          </a:p>
          <a:p>
            <a:r>
              <a:rPr lang="en-US" dirty="0" err="1" smtClean="0"/>
              <a:t>Autotuning</a:t>
            </a:r>
            <a:r>
              <a:rPr lang="en-US" dirty="0" smtClean="0"/>
              <a:t> </a:t>
            </a:r>
            <a:r>
              <a:rPr lang="en-US" dirty="0"/>
              <a:t>at </a:t>
            </a:r>
            <a:r>
              <a:rPr lang="en-US" dirty="0" smtClean="0"/>
              <a:t>install-time?</a:t>
            </a:r>
            <a:endParaRPr lang="en-US" dirty="0"/>
          </a:p>
          <a:p>
            <a:r>
              <a:rPr lang="en-US" dirty="0" smtClean="0"/>
              <a:t>Dynamic optimization?</a:t>
            </a:r>
          </a:p>
          <a:p>
            <a:r>
              <a:rPr lang="en-US" dirty="0" smtClean="0"/>
              <a:t>Extensive </a:t>
            </a:r>
            <a:r>
              <a:rPr lang="en-US" dirty="0" err="1" smtClean="0"/>
              <a:t>application+OS</a:t>
            </a:r>
            <a:r>
              <a:rPr lang="en-US" dirty="0" smtClean="0"/>
              <a:t> specialization / </a:t>
            </a:r>
            <a:r>
              <a:rPr lang="en-US" dirty="0" err="1" smtClean="0"/>
              <a:t>debloating</a:t>
            </a:r>
            <a:r>
              <a:rPr lang="en-US" dirty="0" smtClean="0"/>
              <a:t>?</a:t>
            </a:r>
          </a:p>
          <a:p>
            <a:r>
              <a:rPr lang="en-US" dirty="0" smtClean="0"/>
              <a:t>Automated in-field failure diagnosis?</a:t>
            </a:r>
          </a:p>
          <a:p>
            <a:r>
              <a:rPr lang="en-US" dirty="0" smtClean="0"/>
              <a:t>Automated in-field performance diagnosis?</a:t>
            </a:r>
          </a:p>
        </p:txBody>
      </p:sp>
    </p:spTree>
    <p:extLst>
      <p:ext uri="{BB962C8B-B14F-4D97-AF65-F5344CB8AC3E}">
        <p14:creationId xmlns:p14="http://schemas.microsoft.com/office/powerpoint/2010/main" val="1036869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Arial" charset="0"/>
                <a:cs typeface="Arial" charset="0"/>
              </a:rPr>
              <a:t>ALLVM: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/>
              <a:t>Research Goals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81000" y="1201510"/>
            <a:ext cx="8382000" cy="5275490"/>
          </a:xfrm>
        </p:spPr>
        <p:txBody>
          <a:bodyPr/>
          <a:lstStyle/>
          <a:p>
            <a:r>
              <a:rPr lang="en-US" dirty="0" smtClean="0">
                <a:solidFill>
                  <a:srgbClr val="0432FF"/>
                </a:solidFill>
              </a:rPr>
              <a:t>HPVM:</a:t>
            </a:r>
            <a:r>
              <a:rPr lang="en-US" dirty="0" smtClean="0"/>
              <a:t> Heterogeneous parallel systems</a:t>
            </a:r>
          </a:p>
          <a:p>
            <a:r>
              <a:rPr lang="en-US" dirty="0" err="1" smtClean="0">
                <a:solidFill>
                  <a:srgbClr val="0432FF"/>
                </a:solidFill>
              </a:rPr>
              <a:t>Autotuning</a:t>
            </a:r>
            <a:r>
              <a:rPr lang="en-US" dirty="0" smtClean="0">
                <a:solidFill>
                  <a:srgbClr val="0432FF"/>
                </a:solidFill>
              </a:rPr>
              <a:t>:</a:t>
            </a:r>
            <a:r>
              <a:rPr lang="en-US" dirty="0" smtClean="0"/>
              <a:t> install-time heuristic search</a:t>
            </a:r>
          </a:p>
          <a:p>
            <a:r>
              <a:rPr lang="en-US" dirty="0" err="1" smtClean="0">
                <a:solidFill>
                  <a:srgbClr val="0432FF"/>
                </a:solidFill>
              </a:rPr>
              <a:t>Autovectorization</a:t>
            </a:r>
            <a:r>
              <a:rPr lang="en-US" dirty="0" smtClean="0">
                <a:solidFill>
                  <a:srgbClr val="0432FF"/>
                </a:solidFill>
              </a:rPr>
              <a:t>: </a:t>
            </a:r>
            <a:r>
              <a:rPr lang="en-US" dirty="0" smtClean="0"/>
              <a:t>install-time and dynamic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i="1" dirty="0" err="1" smtClean="0">
                <a:solidFill>
                  <a:srgbClr val="0432FF"/>
                </a:solidFill>
              </a:rPr>
              <a:t>allready</a:t>
            </a:r>
            <a:r>
              <a:rPr lang="en-US" dirty="0" smtClean="0">
                <a:solidFill>
                  <a:srgbClr val="0432FF"/>
                </a:solidFill>
              </a:rPr>
              <a:t>: </a:t>
            </a:r>
            <a:r>
              <a:rPr lang="en-US" dirty="0" smtClean="0"/>
              <a:t>Binary-to-LLVM (</a:t>
            </a:r>
            <a:r>
              <a:rPr lang="en-US" i="1" dirty="0" smtClean="0"/>
              <a:t>with Ed Schwartz, CMU</a:t>
            </a:r>
            <a:r>
              <a:rPr lang="en-US" dirty="0" smtClean="0"/>
              <a:t>)</a:t>
            </a:r>
            <a:endParaRPr lang="en-US" dirty="0" smtClean="0">
              <a:solidFill>
                <a:srgbClr val="0432FF"/>
              </a:solidFill>
            </a:endParaRPr>
          </a:p>
          <a:p>
            <a:r>
              <a:rPr lang="en-US" dirty="0" smtClean="0">
                <a:solidFill>
                  <a:srgbClr val="0432FF"/>
                </a:solidFill>
              </a:rPr>
              <a:t>Kernel specialization and </a:t>
            </a:r>
            <a:r>
              <a:rPr lang="en-US" dirty="0" err="1" smtClean="0">
                <a:solidFill>
                  <a:srgbClr val="0432FF"/>
                </a:solidFill>
              </a:rPr>
              <a:t>debloating</a:t>
            </a:r>
            <a:endParaRPr lang="en-US" dirty="0" smtClean="0">
              <a:solidFill>
                <a:srgbClr val="0432FF"/>
              </a:solidFill>
            </a:endParaRPr>
          </a:p>
          <a:p>
            <a:r>
              <a:rPr lang="en-US" dirty="0" smtClean="0">
                <a:solidFill>
                  <a:srgbClr val="0432FF"/>
                </a:solidFill>
              </a:rPr>
              <a:t>OPTIC:</a:t>
            </a:r>
            <a:r>
              <a:rPr lang="en-US" dirty="0" smtClean="0"/>
              <a:t> Compiler techniques for </a:t>
            </a:r>
            <a:r>
              <a:rPr lang="en-US" dirty="0" smtClean="0">
                <a:solidFill>
                  <a:srgbClr val="0432FF"/>
                </a:solidFill>
              </a:rPr>
              <a:t>distributed systems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Verified </a:t>
            </a:r>
            <a:r>
              <a:rPr lang="en-US" dirty="0">
                <a:solidFill>
                  <a:srgbClr val="0432FF"/>
                </a:solidFill>
              </a:rPr>
              <a:t>back end:</a:t>
            </a:r>
            <a:r>
              <a:rPr lang="en-US" dirty="0"/>
              <a:t> Increasing trust in </a:t>
            </a:r>
            <a:r>
              <a:rPr lang="en-US" dirty="0" smtClean="0"/>
              <a:t>VISC</a:t>
            </a:r>
          </a:p>
          <a:p>
            <a:pPr marL="0" indent="0">
              <a:spcBef>
                <a:spcPts val="2088"/>
              </a:spcBef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914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35"/>
    </mc:Choice>
    <mc:Fallback xmlns="">
      <p:transition spd="slow" advTm="89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Machine Code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8990" y="1143000"/>
            <a:ext cx="5914369" cy="5334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CC3300"/>
                </a:solidFill>
              </a:rPr>
              <a:t>Not even </a:t>
            </a:r>
            <a:r>
              <a:rPr lang="en-US" dirty="0" smtClean="0">
                <a:solidFill>
                  <a:srgbClr val="CC3300"/>
                </a:solidFill>
              </a:rPr>
              <a:t>close!</a:t>
            </a:r>
            <a:endParaRPr lang="en-US" dirty="0">
              <a:solidFill>
                <a:srgbClr val="CC3300"/>
              </a:solidFill>
            </a:endParaRPr>
          </a:p>
          <a:p>
            <a:pPr>
              <a:spcBef>
                <a:spcPts val="2088"/>
              </a:spcBef>
            </a:pPr>
            <a:r>
              <a:rPr lang="en-US" sz="2400" dirty="0" smtClean="0"/>
              <a:t>ISA semantics is complex (</a:t>
            </a:r>
            <a:r>
              <a:rPr lang="en-US" sz="2400" dirty="0" err="1"/>
              <a:t>e.g</a:t>
            </a:r>
            <a:r>
              <a:rPr lang="en-US" sz="2400" dirty="0"/>
              <a:t>,. X86, ARM</a:t>
            </a:r>
            <a:r>
              <a:rPr lang="en-US" sz="2400" dirty="0" smtClean="0"/>
              <a:t>)</a:t>
            </a:r>
          </a:p>
          <a:p>
            <a:pPr>
              <a:spcBef>
                <a:spcPts val="2088"/>
              </a:spcBef>
            </a:pPr>
            <a:r>
              <a:rPr lang="en-US" sz="2400" dirty="0" smtClean="0"/>
              <a:t>Memory model is extremely low-level</a:t>
            </a:r>
          </a:p>
          <a:p>
            <a:pPr>
              <a:spcBef>
                <a:spcPts val="2088"/>
              </a:spcBef>
            </a:pPr>
            <a:r>
              <a:rPr lang="en-US" sz="2400" dirty="0" smtClean="0"/>
              <a:t>Difficult to transform or instrument reliably</a:t>
            </a:r>
          </a:p>
          <a:p>
            <a:pPr>
              <a:spcBef>
                <a:spcPts val="2088"/>
              </a:spcBef>
              <a:buFont typeface="Lucida Grande"/>
              <a:buChar char="⇒"/>
            </a:pPr>
            <a:r>
              <a:rPr lang="en-US" sz="2400" dirty="0" smtClean="0"/>
              <a:t>E.g., advanced tools like PIN resort to </a:t>
            </a:r>
            <a:r>
              <a:rPr lang="en-US" sz="2400" i="1" dirty="0" smtClean="0"/>
              <a:t>dynamic</a:t>
            </a:r>
            <a:r>
              <a:rPr lang="en-US" sz="2400" dirty="0" smtClean="0"/>
              <a:t> analysis &amp; instrumentation</a:t>
            </a:r>
          </a:p>
          <a:p>
            <a:pPr>
              <a:spcBef>
                <a:spcPts val="2088"/>
              </a:spcBef>
              <a:buFont typeface="Lucida Grande"/>
              <a:buChar char="⇒"/>
            </a:pPr>
            <a:r>
              <a:rPr lang="en-US" sz="2400" dirty="0" smtClean="0"/>
              <a:t>E.g., “reverse engineering” uses extensive </a:t>
            </a:r>
            <a:r>
              <a:rPr lang="en-US" sz="2400" i="1" dirty="0" smtClean="0"/>
              <a:t>manual</a:t>
            </a:r>
            <a:r>
              <a:rPr lang="en-US" sz="2400" dirty="0" smtClean="0"/>
              <a:t> analysis of names, strings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04635" y="5742496"/>
            <a:ext cx="5683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Some binary analysis will be </a:t>
            </a:r>
            <a:r>
              <a:rPr lang="en-US" sz="2400" b="1" dirty="0" smtClean="0"/>
              <a:t>unavoidable: proprietary libraries, </a:t>
            </a:r>
            <a:r>
              <a:rPr lang="en-US" sz="2400" b="1" dirty="0"/>
              <a:t>legacy </a:t>
            </a:r>
            <a:r>
              <a:rPr lang="en-US" sz="2400" b="1" dirty="0" smtClean="0"/>
              <a:t>code</a:t>
            </a:r>
            <a:endParaRPr lang="en-US" sz="2400" b="1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252415" y="3277551"/>
            <a:ext cx="0" cy="218489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 rot="16200000">
            <a:off x="-235205" y="3198007"/>
            <a:ext cx="13513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Analysis 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Budget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5038" y="5450109"/>
            <a:ext cx="1030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Machine </a:t>
            </a:r>
          </a:p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07575" y="3236975"/>
            <a:ext cx="1151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“Compiler 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IR”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5038" y="1086295"/>
            <a:ext cx="1018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Analysis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44709" y="5462446"/>
            <a:ext cx="10764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Compiler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IR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844812" y="3277551"/>
            <a:ext cx="883315" cy="0"/>
          </a:xfrm>
          <a:prstGeom prst="line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2382915" y="1794181"/>
            <a:ext cx="0" cy="366826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844709" y="1086295"/>
            <a:ext cx="1018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Analysis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844812" y="1819137"/>
            <a:ext cx="883315" cy="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1922052" y="1819137"/>
            <a:ext cx="883315" cy="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1252415" y="1819137"/>
            <a:ext cx="0" cy="145841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844812" y="5465227"/>
            <a:ext cx="883315" cy="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1922052" y="5473812"/>
            <a:ext cx="883315" cy="0"/>
          </a:xfrm>
          <a:prstGeom prst="line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Arrow Connector 24"/>
          <p:cNvCxnSpPr>
            <a:stCxn id="7" idx="3"/>
          </p:cNvCxnSpPr>
          <p:nvPr/>
        </p:nvCxnSpPr>
        <p:spPr bwMode="auto">
          <a:xfrm flipV="1">
            <a:off x="440454" y="1800535"/>
            <a:ext cx="7225" cy="119886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>
            <a:off x="440454" y="4350720"/>
            <a:ext cx="1" cy="110574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71893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10" grpId="0"/>
      <p:bldP spid="11" grpId="0"/>
      <p:bldP spid="13" grpId="0"/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85560"/>
            <a:ext cx="8382000" cy="2150680"/>
          </a:xfrm>
        </p:spPr>
        <p:txBody>
          <a:bodyPr anchor="ctr" anchorCtr="1"/>
          <a:lstStyle/>
          <a:p>
            <a:pPr marL="0" indent="0" algn="ctr">
              <a:buNone/>
            </a:pPr>
            <a:r>
              <a:rPr lang="en-US" sz="3200" dirty="0" smtClean="0"/>
              <a:t>ALLVM </a:t>
            </a:r>
            <a:r>
              <a:rPr lang="en-US" sz="3200" smtClean="0"/>
              <a:t>for Heterogeneous </a:t>
            </a:r>
            <a:r>
              <a:rPr lang="en-US" sz="3200" dirty="0" smtClean="0"/>
              <a:t>Parallel Systems: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Heterogeneous Parallel Virtual Machine (HPVM)</a:t>
            </a:r>
          </a:p>
        </p:txBody>
      </p:sp>
      <p:sp>
        <p:nvSpPr>
          <p:cNvPr id="2" name="Rectangle 1"/>
          <p:cNvSpPr/>
          <p:nvPr/>
        </p:nvSpPr>
        <p:spPr>
          <a:xfrm>
            <a:off x="848069" y="3928265"/>
            <a:ext cx="74478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0"/>
              </a:spcBef>
            </a:pPr>
            <a:r>
              <a:rPr lang="en-US" sz="3200" kern="0" dirty="0" smtClean="0">
                <a:solidFill>
                  <a:schemeClr val="tx1"/>
                </a:solidFill>
              </a:rPr>
              <a:t>Led by: Maria </a:t>
            </a:r>
            <a:r>
              <a:rPr lang="en-US" sz="3200" kern="0" dirty="0" err="1" smtClean="0">
                <a:solidFill>
                  <a:schemeClr val="tx1"/>
                </a:solidFill>
              </a:rPr>
              <a:t>Kotsifakou</a:t>
            </a:r>
            <a:r>
              <a:rPr lang="en-US" sz="3200" kern="0" dirty="0" smtClean="0">
                <a:solidFill>
                  <a:schemeClr val="tx1"/>
                </a:solidFill>
              </a:rPr>
              <a:t> and </a:t>
            </a:r>
            <a:r>
              <a:rPr lang="en-US" sz="3200" kern="0" dirty="0" err="1" smtClean="0">
                <a:solidFill>
                  <a:schemeClr val="tx1"/>
                </a:solidFill>
              </a:rPr>
              <a:t>Prakalp</a:t>
            </a:r>
            <a:r>
              <a:rPr lang="en-US" sz="3200" kern="0" dirty="0" smtClean="0">
                <a:solidFill>
                  <a:schemeClr val="tx1"/>
                </a:solidFill>
              </a:rPr>
              <a:t> Srivastava</a:t>
            </a:r>
            <a:endParaRPr lang="en" sz="32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1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36519" y="1737603"/>
            <a:ext cx="5754880" cy="3215397"/>
            <a:chOff x="1600200" y="2315651"/>
            <a:chExt cx="5943600" cy="3372950"/>
          </a:xfrm>
        </p:grpSpPr>
        <p:sp>
          <p:nvSpPr>
            <p:cNvPr id="7" name="Rounded Rectangle 6"/>
            <p:cNvSpPr/>
            <p:nvPr/>
          </p:nvSpPr>
          <p:spPr>
            <a:xfrm>
              <a:off x="1600200" y="2315651"/>
              <a:ext cx="5943600" cy="3372950"/>
            </a:xfrm>
            <a:prstGeom prst="roundRect">
              <a:avLst>
                <a:gd name="adj" fmla="val 37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IN" dirty="0">
                <a:latin typeface="Arial Narrow" panose="020B0606020202030204" pitchFamily="34" charset="0"/>
                <a:cs typeface="PT Sans Narrow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72683" y="5126443"/>
              <a:ext cx="5798634" cy="4918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b="1" dirty="0" smtClean="0">
                  <a:latin typeface="Arial Narrow" panose="020B0606020202030204" pitchFamily="34" charset="0"/>
                  <a:cs typeface="PT Sans Narrow"/>
                </a:rPr>
                <a:t>Main Memory</a:t>
              </a:r>
              <a:endParaRPr lang="en-IN" b="1" dirty="0">
                <a:latin typeface="Arial Narrow" panose="020B0606020202030204" pitchFamily="34" charset="0"/>
                <a:cs typeface="PT Sans Narrow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672683" y="4564284"/>
              <a:ext cx="5798634" cy="4918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b="1" dirty="0" smtClean="0">
                  <a:latin typeface="Arial Narrow" panose="020B0606020202030204" pitchFamily="34" charset="0"/>
                  <a:cs typeface="PT Sans Narrow"/>
                </a:rPr>
                <a:t>Interconnect</a:t>
              </a:r>
              <a:endParaRPr lang="en-IN" b="1" dirty="0">
                <a:latin typeface="Arial Narrow" panose="020B0606020202030204" pitchFamily="34" charset="0"/>
                <a:cs typeface="PT Sans Narrow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672683" y="2385921"/>
              <a:ext cx="1739590" cy="2108094"/>
              <a:chOff x="1672683" y="2385921"/>
              <a:chExt cx="1739590" cy="2108094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672683" y="2385921"/>
                <a:ext cx="1739590" cy="2108094"/>
              </a:xfrm>
              <a:prstGeom prst="roundRect">
                <a:avLst>
                  <a:gd name="adj" fmla="val 4167"/>
                </a:avLst>
              </a:prstGeom>
              <a:solidFill>
                <a:schemeClr val="bg1">
                  <a:lumMod val="75000"/>
                </a:schemeClr>
              </a:solidFill>
              <a:ln w="127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en-IN" sz="2000" dirty="0">
                  <a:latin typeface="Arial Narrow" panose="020B0606020202030204" pitchFamily="34" charset="0"/>
                  <a:cs typeface="PT Sans Narrow"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745166" y="2456191"/>
                <a:ext cx="1594624" cy="70269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Arial Narrow" panose="020B0606020202030204" pitchFamily="34" charset="0"/>
                    <a:cs typeface="PT Sans Narrow"/>
                  </a:rPr>
                  <a:t>Modem</a:t>
                </a:r>
                <a:endParaRPr lang="en-IN" b="1" dirty="0">
                  <a:solidFill>
                    <a:schemeClr val="tx1"/>
                  </a:solidFill>
                  <a:latin typeface="Arial Narrow" panose="020B0606020202030204" pitchFamily="34" charset="0"/>
                  <a:cs typeface="PT Sans Narrow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1745166" y="3229158"/>
                <a:ext cx="1594624" cy="49188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Arial Narrow" panose="020B0606020202030204" pitchFamily="34" charset="0"/>
                    <a:cs typeface="PT Sans Narrow"/>
                  </a:rPr>
                  <a:t>GPS</a:t>
                </a:r>
                <a:endParaRPr lang="en-IN" b="1" dirty="0">
                  <a:solidFill>
                    <a:schemeClr val="tx1"/>
                  </a:solidFill>
                  <a:latin typeface="Arial Narrow" panose="020B0606020202030204" pitchFamily="34" charset="0"/>
                  <a:cs typeface="PT Sans Narrow"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1745166" y="3791317"/>
                <a:ext cx="724829" cy="63242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n-US" sz="1600" b="1" dirty="0" smtClean="0">
                    <a:latin typeface="Arial Narrow" panose="020B0606020202030204" pitchFamily="34" charset="0"/>
                    <a:cs typeface="PT Sans Narrow"/>
                  </a:rPr>
                  <a:t>DSP</a:t>
                </a:r>
                <a:endParaRPr lang="en-IN" b="1" dirty="0">
                  <a:latin typeface="Arial Narrow" panose="020B0606020202030204" pitchFamily="34" charset="0"/>
                  <a:cs typeface="PT Sans Narrow"/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2614961" y="3791317"/>
                <a:ext cx="724829" cy="63242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n-US" sz="1600" b="1" dirty="0" smtClean="0">
                    <a:latin typeface="Arial Narrow" panose="020B0606020202030204" pitchFamily="34" charset="0"/>
                    <a:cs typeface="PT Sans Narrow"/>
                  </a:rPr>
                  <a:t>DSP</a:t>
                </a:r>
                <a:endParaRPr lang="en-IN" sz="1600" b="1" dirty="0">
                  <a:latin typeface="Arial Narrow" panose="020B0606020202030204" pitchFamily="34" charset="0"/>
                  <a:cs typeface="PT Sans Narrow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59244" y="2385921"/>
              <a:ext cx="1812073" cy="2108094"/>
              <a:chOff x="5659244" y="2385921"/>
              <a:chExt cx="1812073" cy="2108094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5659244" y="2385921"/>
                <a:ext cx="1812073" cy="2108094"/>
              </a:xfrm>
              <a:prstGeom prst="roundRect">
                <a:avLst>
                  <a:gd name="adj" fmla="val 2691"/>
                </a:avLst>
              </a:prstGeom>
              <a:solidFill>
                <a:schemeClr val="bg1">
                  <a:lumMod val="75000"/>
                </a:schemeClr>
              </a:solidFill>
              <a:ln w="127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en-IN" dirty="0">
                  <a:latin typeface="Arial Narrow" panose="020B0606020202030204" pitchFamily="34" charset="0"/>
                  <a:cs typeface="PT Sans Narrow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5731727" y="2456191"/>
                <a:ext cx="1667107" cy="49188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n-US" b="1" dirty="0" smtClean="0">
                    <a:latin typeface="Arial Narrow" panose="020B0606020202030204" pitchFamily="34" charset="0"/>
                    <a:cs typeface="PT Sans Narrow"/>
                  </a:rPr>
                  <a:t>GPU</a:t>
                </a:r>
                <a:endParaRPr lang="en-IN" b="1" dirty="0">
                  <a:latin typeface="Arial Narrow" panose="020B0606020202030204" pitchFamily="34" charset="0"/>
                  <a:cs typeface="PT Sans Narrow"/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5731727" y="3018349"/>
                <a:ext cx="1667107" cy="70269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n-US" sz="1600" b="1" dirty="0" smtClean="0">
                    <a:latin typeface="Arial Narrow" panose="020B0606020202030204" pitchFamily="34" charset="0"/>
                    <a:cs typeface="PT Sans Narrow"/>
                  </a:rPr>
                  <a:t>A/V Hardware Accelerators</a:t>
                </a:r>
                <a:endParaRPr lang="en-IN" sz="1600" b="1" dirty="0">
                  <a:latin typeface="Arial Narrow" panose="020B0606020202030204" pitchFamily="34" charset="0"/>
                  <a:cs typeface="PT Sans Narrow"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5731727" y="3791317"/>
                <a:ext cx="724829" cy="63242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n-US" sz="1600" b="1" dirty="0" smtClean="0">
                    <a:latin typeface="Arial Narrow" panose="020B0606020202030204" pitchFamily="34" charset="0"/>
                    <a:cs typeface="PT Sans Narrow"/>
                  </a:rPr>
                  <a:t>DSP</a:t>
                </a:r>
                <a:endParaRPr lang="en-IN" sz="1600" b="1" dirty="0">
                  <a:latin typeface="Arial Narrow" panose="020B0606020202030204" pitchFamily="34" charset="0"/>
                  <a:cs typeface="PT Sans Narrow"/>
                </a:endParaRP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529039" y="3791317"/>
                <a:ext cx="869795" cy="63242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normAutofit lnSpcReduction="10000"/>
              </a:bodyPr>
              <a:lstStyle/>
              <a:p>
                <a:pPr algn="ctr"/>
                <a:r>
                  <a:rPr lang="en-US" sz="1600" b="1" dirty="0" smtClean="0">
                    <a:latin typeface="Arial Narrow" panose="020B0606020202030204" pitchFamily="34" charset="0"/>
                    <a:cs typeface="PT Sans Narrow"/>
                  </a:rPr>
                  <a:t>Multi-media</a:t>
                </a:r>
                <a:endParaRPr lang="en-IN" b="1" dirty="0">
                  <a:latin typeface="Arial Narrow" panose="020B0606020202030204" pitchFamily="34" charset="0"/>
                  <a:cs typeface="PT Sans Narrow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57239" y="2385921"/>
              <a:ext cx="1957039" cy="2108094"/>
              <a:chOff x="3557239" y="2385921"/>
              <a:chExt cx="1957039" cy="2108094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3557239" y="2385921"/>
                <a:ext cx="1957039" cy="2108094"/>
              </a:xfrm>
              <a:prstGeom prst="roundRect">
                <a:avLst>
                  <a:gd name="adj" fmla="val 3175"/>
                </a:avLst>
              </a:prstGeom>
              <a:solidFill>
                <a:schemeClr val="bg1">
                  <a:lumMod val="75000"/>
                </a:schemeClr>
              </a:solidFill>
              <a:ln w="127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en-IN" dirty="0">
                  <a:latin typeface="Arial Narrow" panose="020B0606020202030204" pitchFamily="34" charset="0"/>
                  <a:cs typeface="PT Sans Narrow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572000" y="2456191"/>
                <a:ext cx="869795" cy="913507"/>
              </a:xfrm>
              <a:prstGeom prst="roundRect">
                <a:avLst>
                  <a:gd name="adj" fmla="val 595"/>
                </a:avLst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>
                <a:normAutofit/>
              </a:bodyPr>
              <a:lstStyle/>
              <a:p>
                <a:pPr algn="ctr"/>
                <a:r>
                  <a:rPr lang="en-US" b="1" dirty="0" smtClean="0">
                    <a:latin typeface="Arial Narrow" panose="020B0606020202030204" pitchFamily="34" charset="0"/>
                    <a:cs typeface="PT Sans Narrow"/>
                  </a:rPr>
                  <a:t>CPU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3629722" y="3369698"/>
                <a:ext cx="869795" cy="562158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lnSpcReduction="10000"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  <a:latin typeface="Arial Narrow" panose="020B0606020202030204" pitchFamily="34" charset="0"/>
                    <a:cs typeface="PT Sans Narrow"/>
                  </a:rPr>
                  <a:t>L1 Cache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629722" y="4002126"/>
                <a:ext cx="1812073" cy="42161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92500" lnSpcReduction="10000"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Arial Narrow" panose="020B0606020202030204" pitchFamily="34" charset="0"/>
                    <a:cs typeface="PT Sans Narrow"/>
                  </a:rPr>
                  <a:t>L2</a:t>
                </a:r>
                <a:r>
                  <a:rPr lang="en-US" b="1" dirty="0" smtClean="0">
                    <a:latin typeface="Arial Narrow" panose="020B0606020202030204" pitchFamily="34" charset="0"/>
                    <a:cs typeface="PT Sans Narrow"/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  <a:latin typeface="Arial Narrow" panose="020B0606020202030204" pitchFamily="34" charset="0"/>
                    <a:cs typeface="PT Sans Narrow"/>
                  </a:rPr>
                  <a:t>Cache</a:t>
                </a:r>
                <a:endParaRPr lang="en-IN" b="1" dirty="0">
                  <a:solidFill>
                    <a:schemeClr val="tx1"/>
                  </a:solidFill>
                  <a:latin typeface="Arial Narrow" panose="020B0606020202030204" pitchFamily="34" charset="0"/>
                  <a:cs typeface="PT Sans Narrow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3629722" y="2456191"/>
                <a:ext cx="869795" cy="91350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>
                <a:normAutofit/>
              </a:bodyPr>
              <a:lstStyle/>
              <a:p>
                <a:pPr algn="ctr"/>
                <a:r>
                  <a:rPr lang="en-US" b="1" dirty="0" smtClean="0">
                    <a:latin typeface="Arial Narrow" panose="020B0606020202030204" pitchFamily="34" charset="0"/>
                    <a:cs typeface="PT Sans Narrow"/>
                  </a:rPr>
                  <a:t>CPU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572000" y="3369698"/>
                <a:ext cx="869795" cy="562158"/>
              </a:xfrm>
              <a:prstGeom prst="roundRect">
                <a:avLst>
                  <a:gd name="adj" fmla="val 595"/>
                </a:avLst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lnSpcReduction="10000"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  <a:latin typeface="Arial Narrow" panose="020B0606020202030204" pitchFamily="34" charset="0"/>
                    <a:cs typeface="PT Sans Narrow"/>
                  </a:rPr>
                  <a:t>L1 Cache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710644" y="2948080"/>
                <a:ext cx="731151" cy="4216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n-US" sz="1600" b="1" dirty="0" smtClean="0">
                    <a:latin typeface="Arial Narrow" panose="020B0606020202030204" pitchFamily="34" charset="0"/>
                    <a:cs typeface="PT Sans Narrow"/>
                  </a:rPr>
                  <a:t>Vector</a:t>
                </a:r>
                <a:endParaRPr lang="en-IN" sz="1600" b="1" dirty="0">
                  <a:latin typeface="Arial Narrow" panose="020B0606020202030204" pitchFamily="34" charset="0"/>
                  <a:cs typeface="PT Sans Narrow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766258" y="2948079"/>
                <a:ext cx="733258" cy="4216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n-US" sz="1600" b="1" dirty="0" smtClean="0">
                    <a:latin typeface="Arial Narrow" panose="020B0606020202030204" pitchFamily="34" charset="0"/>
                    <a:cs typeface="PT Sans Narrow"/>
                  </a:rPr>
                  <a:t>Vector</a:t>
                </a:r>
                <a:endParaRPr lang="en-IN" sz="1400" b="1" dirty="0">
                  <a:latin typeface="Arial Narrow" panose="020B0606020202030204" pitchFamily="34" charset="0"/>
                  <a:cs typeface="PT Sans Narrow"/>
                </a:endParaRPr>
              </a:p>
            </p:txBody>
          </p:sp>
        </p:grpSp>
      </p:grpSp>
      <p:grpSp>
        <p:nvGrpSpPr>
          <p:cNvPr id="31" name="Group 103"/>
          <p:cNvGrpSpPr/>
          <p:nvPr/>
        </p:nvGrpSpPr>
        <p:grpSpPr>
          <a:xfrm>
            <a:off x="4935047" y="2306997"/>
            <a:ext cx="4120016" cy="2890993"/>
            <a:chOff x="4935047" y="2923172"/>
            <a:chExt cx="4120016" cy="2890993"/>
          </a:xfrm>
        </p:grpSpPr>
        <p:sp>
          <p:nvSpPr>
            <p:cNvPr id="59" name="Content Placeholder 2"/>
            <p:cNvSpPr txBox="1">
              <a:spLocks/>
            </p:cNvSpPr>
            <p:nvPr/>
          </p:nvSpPr>
          <p:spPr>
            <a:xfrm>
              <a:off x="7424821" y="4763049"/>
              <a:ext cx="1630242" cy="105111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b="1" dirty="0" smtClean="0">
                  <a:solidFill>
                    <a:srgbClr val="0000FF"/>
                  </a:solidFill>
                  <a:latin typeface="Arial Narrow" panose="020B0606020202030204" pitchFamily="34" charset="0"/>
                  <a:cs typeface="PT Sans Narrow"/>
                </a:rPr>
                <a:t>≥ 7 different parallelism models</a:t>
              </a:r>
              <a:endParaRPr lang="en-US" sz="2000" b="1" dirty="0">
                <a:solidFill>
                  <a:srgbClr val="0000FF"/>
                </a:solidFill>
                <a:latin typeface="Arial Narrow" panose="020B0606020202030204" pitchFamily="34" charset="0"/>
                <a:cs typeface="PT Sans Narrow"/>
              </a:endParaRPr>
            </a:p>
          </p:txBody>
        </p:sp>
        <p:cxnSp>
          <p:nvCxnSpPr>
            <p:cNvPr id="60" name="Straight Arrow Connector 59"/>
            <p:cNvCxnSpPr>
              <a:stCxn id="59" idx="0"/>
              <a:endCxn id="24" idx="2"/>
            </p:cNvCxnSpPr>
            <p:nvPr/>
          </p:nvCxnSpPr>
          <p:spPr>
            <a:xfrm flipH="1" flipV="1">
              <a:off x="5987770" y="4363402"/>
              <a:ext cx="2252172" cy="39964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9" idx="0"/>
              <a:endCxn id="25" idx="2"/>
            </p:cNvCxnSpPr>
            <p:nvPr/>
          </p:nvCxnSpPr>
          <p:spPr>
            <a:xfrm flipH="1" flipV="1">
              <a:off x="6829947" y="4363402"/>
              <a:ext cx="1409995" cy="39964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9" idx="0"/>
              <a:endCxn id="23" idx="2"/>
            </p:cNvCxnSpPr>
            <p:nvPr/>
          </p:nvCxnSpPr>
          <p:spPr>
            <a:xfrm flipH="1" flipV="1">
              <a:off x="6443950" y="3693527"/>
              <a:ext cx="1795992" cy="10695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9" idx="0"/>
              <a:endCxn id="22" idx="2"/>
            </p:cNvCxnSpPr>
            <p:nvPr/>
          </p:nvCxnSpPr>
          <p:spPr>
            <a:xfrm flipH="1" flipV="1">
              <a:off x="6443950" y="2956666"/>
              <a:ext cx="1795992" cy="18063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59" idx="0"/>
              <a:endCxn id="18" idx="0"/>
            </p:cNvCxnSpPr>
            <p:nvPr/>
          </p:nvCxnSpPr>
          <p:spPr>
            <a:xfrm flipH="1" flipV="1">
              <a:off x="4935047" y="3358590"/>
              <a:ext cx="3304895" cy="14044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59" idx="0"/>
              <a:endCxn id="14" idx="3"/>
            </p:cNvCxnSpPr>
            <p:nvPr/>
          </p:nvCxnSpPr>
          <p:spPr>
            <a:xfrm flipH="1" flipV="1">
              <a:off x="5356135" y="2923172"/>
              <a:ext cx="2883807" cy="18398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104"/>
          <p:cNvGrpSpPr/>
          <p:nvPr/>
        </p:nvGrpSpPr>
        <p:grpSpPr>
          <a:xfrm>
            <a:off x="461144" y="1037335"/>
            <a:ext cx="5947714" cy="2408449"/>
            <a:chOff x="461144" y="1653510"/>
            <a:chExt cx="5947714" cy="2408449"/>
          </a:xfrm>
        </p:grpSpPr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461144" y="1653510"/>
              <a:ext cx="3333292" cy="43250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000" b="1" dirty="0" smtClean="0">
                  <a:solidFill>
                    <a:srgbClr val="0000FF"/>
                  </a:solidFill>
                  <a:latin typeface="Arial Narrow" panose="020B0606020202030204" pitchFamily="34" charset="0"/>
                  <a:cs typeface="PT Sans Narrow"/>
                </a:rPr>
                <a:t>Incompatible memory systems</a:t>
              </a:r>
              <a:endParaRPr lang="en-US" sz="2000" b="1" dirty="0">
                <a:solidFill>
                  <a:srgbClr val="0000FF"/>
                </a:solidFill>
                <a:latin typeface="Arial Narrow" panose="020B0606020202030204" pitchFamily="34" charset="0"/>
                <a:cs typeface="PT Sans Narrow"/>
              </a:endParaRPr>
            </a:p>
          </p:txBody>
        </p:sp>
        <p:cxnSp>
          <p:nvCxnSpPr>
            <p:cNvPr id="77" name="Straight Arrow Connector 76"/>
            <p:cNvCxnSpPr>
              <a:stCxn id="76" idx="2"/>
              <a:endCxn id="24" idx="1"/>
            </p:cNvCxnSpPr>
            <p:nvPr/>
          </p:nvCxnSpPr>
          <p:spPr>
            <a:xfrm>
              <a:off x="2127790" y="2086012"/>
              <a:ext cx="3509073" cy="197594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6" idx="2"/>
              <a:endCxn id="15" idx="1"/>
            </p:cNvCxnSpPr>
            <p:nvPr/>
          </p:nvCxnSpPr>
          <p:spPr>
            <a:xfrm>
              <a:off x="2127790" y="2086012"/>
              <a:ext cx="1473810" cy="15405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6" idx="2"/>
              <a:endCxn id="25" idx="1"/>
            </p:cNvCxnSpPr>
            <p:nvPr/>
          </p:nvCxnSpPr>
          <p:spPr>
            <a:xfrm>
              <a:off x="2127790" y="2086012"/>
              <a:ext cx="4281068" cy="197594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76" idx="2"/>
              <a:endCxn id="23" idx="1"/>
            </p:cNvCxnSpPr>
            <p:nvPr/>
          </p:nvCxnSpPr>
          <p:spPr>
            <a:xfrm>
              <a:off x="2127790" y="2086012"/>
              <a:ext cx="3509073" cy="127257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76" idx="2"/>
              <a:endCxn id="22" idx="1"/>
            </p:cNvCxnSpPr>
            <p:nvPr/>
          </p:nvCxnSpPr>
          <p:spPr>
            <a:xfrm>
              <a:off x="2127790" y="2086012"/>
              <a:ext cx="3509073" cy="63619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127"/>
          <p:cNvGrpSpPr/>
          <p:nvPr/>
        </p:nvGrpSpPr>
        <p:grpSpPr>
          <a:xfrm>
            <a:off x="4935047" y="1037335"/>
            <a:ext cx="3695342" cy="2107005"/>
            <a:chOff x="4935047" y="1653510"/>
            <a:chExt cx="3695342" cy="2107005"/>
          </a:xfrm>
        </p:grpSpPr>
        <p:cxnSp>
          <p:nvCxnSpPr>
            <p:cNvPr id="107" name="Straight Arrow Connector 106"/>
            <p:cNvCxnSpPr>
              <a:endCxn id="22" idx="0"/>
            </p:cNvCxnSpPr>
            <p:nvPr/>
          </p:nvCxnSpPr>
          <p:spPr>
            <a:xfrm flipH="1">
              <a:off x="6443950" y="1979286"/>
              <a:ext cx="926933" cy="5084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endCxn id="23" idx="0"/>
            </p:cNvCxnSpPr>
            <p:nvPr/>
          </p:nvCxnSpPr>
          <p:spPr>
            <a:xfrm flipH="1">
              <a:off x="6443950" y="1979286"/>
              <a:ext cx="926933" cy="10443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endCxn id="25" idx="0"/>
            </p:cNvCxnSpPr>
            <p:nvPr/>
          </p:nvCxnSpPr>
          <p:spPr>
            <a:xfrm flipH="1">
              <a:off x="6829947" y="1979286"/>
              <a:ext cx="540936" cy="17812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endCxn id="14" idx="0"/>
            </p:cNvCxnSpPr>
            <p:nvPr/>
          </p:nvCxnSpPr>
          <p:spPr>
            <a:xfrm flipH="1">
              <a:off x="4935047" y="1979286"/>
              <a:ext cx="2435836" cy="5084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endCxn id="19" idx="0"/>
            </p:cNvCxnSpPr>
            <p:nvPr/>
          </p:nvCxnSpPr>
          <p:spPr>
            <a:xfrm flipH="1">
              <a:off x="5002168" y="1979285"/>
              <a:ext cx="2368718" cy="9773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endCxn id="24" idx="0"/>
            </p:cNvCxnSpPr>
            <p:nvPr/>
          </p:nvCxnSpPr>
          <p:spPr>
            <a:xfrm flipH="1">
              <a:off x="5987770" y="1979286"/>
              <a:ext cx="1383113" cy="17812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Content Placeholder 2"/>
            <p:cNvSpPr txBox="1">
              <a:spLocks/>
            </p:cNvSpPr>
            <p:nvPr/>
          </p:nvSpPr>
          <p:spPr>
            <a:xfrm>
              <a:off x="5480406" y="1653510"/>
              <a:ext cx="3149983" cy="38240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pPr marL="0" indent="0" algn="r">
                <a:buFont typeface="Arial" pitchFamily="34" charset="0"/>
                <a:buNone/>
              </a:pPr>
              <a:r>
                <a:rPr lang="en-US" sz="2000" b="1" dirty="0" smtClean="0">
                  <a:solidFill>
                    <a:srgbClr val="0000FF"/>
                  </a:solidFill>
                  <a:latin typeface="Arial Narrow" panose="020B0606020202030204" pitchFamily="34" charset="0"/>
                  <a:cs typeface="PT Sans Narrow"/>
                </a:rPr>
                <a:t>≥ 6 different hardware ISAs</a:t>
              </a:r>
              <a:endParaRPr lang="en-US" sz="2000" b="1" dirty="0">
                <a:solidFill>
                  <a:srgbClr val="0000FF"/>
                </a:solidFill>
                <a:latin typeface="Arial Narrow" panose="020B0606020202030204" pitchFamily="34" charset="0"/>
                <a:cs typeface="PT Sans Narrow"/>
              </a:endParaRPr>
            </a:p>
          </p:txBody>
        </p:sp>
      </p:grpSp>
      <p:sp>
        <p:nvSpPr>
          <p:cNvPr id="35" name="Content Placeholder 34"/>
          <p:cNvSpPr>
            <a:spLocks noGrp="1"/>
          </p:cNvSpPr>
          <p:nvPr>
            <p:ph idx="1"/>
          </p:nvPr>
        </p:nvSpPr>
        <p:spPr>
          <a:xfrm>
            <a:off x="461144" y="5166386"/>
            <a:ext cx="8682856" cy="8589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Arial Narrow" panose="020B0606020202030204" pitchFamily="34" charset="0"/>
              </a:rPr>
              <a:t>And different </a:t>
            </a:r>
            <a:r>
              <a:rPr lang="en-US" sz="2400" b="1" dirty="0" err="1" smtClean="0">
                <a:latin typeface="Arial Narrow" panose="020B0606020202030204" pitchFamily="34" charset="0"/>
              </a:rPr>
              <a:t>SoCs</a:t>
            </a:r>
            <a:r>
              <a:rPr lang="en-US" sz="2400" b="1" dirty="0" smtClean="0">
                <a:latin typeface="Arial Narrow" panose="020B0606020202030204" pitchFamily="34" charset="0"/>
              </a:rPr>
              <a:t> have </a:t>
            </a:r>
            <a:r>
              <a:rPr lang="en-US" sz="2400" b="1" i="1" dirty="0" smtClean="0">
                <a:solidFill>
                  <a:srgbClr val="0432FF"/>
                </a:solidFill>
                <a:latin typeface="Arial Narrow" panose="020B0606020202030204" pitchFamily="34" charset="0"/>
              </a:rPr>
              <a:t>different combinations</a:t>
            </a:r>
            <a:r>
              <a:rPr lang="en-US" sz="2400" b="1" i="1" dirty="0" smtClean="0">
                <a:latin typeface="Arial Narrow" panose="020B0606020202030204" pitchFamily="34" charset="0"/>
              </a:rPr>
              <a:t> of such hardware!</a:t>
            </a:r>
            <a:endParaRPr lang="en-US" sz="2400" b="1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Arial Narrow" panose="020B0606020202030204" pitchFamily="34" charset="0"/>
              </a:rPr>
              <a:t>Key to Programmability: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Arial Narrow" panose="020B0606020202030204" pitchFamily="34" charset="0"/>
              </a:rPr>
              <a:t>Common abstractions for heterogeneous parallel hardware</a:t>
            </a:r>
          </a:p>
          <a:p>
            <a:pPr marL="0" indent="0">
              <a:buNone/>
            </a:pPr>
            <a:endParaRPr 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56" name="Title 1"/>
          <p:cNvSpPr txBox="1">
            <a:spLocks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CC00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 Narrow" charset="0"/>
                <a:ea typeface="ＭＳ Ｐゴシック" pitchFamily="-65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 Narrow" charset="0"/>
                <a:ea typeface="ＭＳ Ｐゴシック" pitchFamily="-65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 Narrow" charset="0"/>
                <a:ea typeface="ＭＳ Ｐゴシック" pitchFamily="-65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 Narrow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 Narrow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 Narrow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 Narrow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 Narrow" charset="0"/>
              </a:defRPr>
            </a:lvl9pPr>
          </a:lstStyle>
          <a:p>
            <a:r>
              <a:rPr lang="en-US" i="0" dirty="0" smtClean="0">
                <a:solidFill>
                  <a:srgbClr val="FFCE02"/>
                </a:solidFill>
              </a:rPr>
              <a:t>A Modern </a:t>
            </a:r>
            <a:r>
              <a:rPr lang="en-US" i="0" dirty="0" smtClean="0"/>
              <a:t>Mobile SoC</a:t>
            </a:r>
            <a:endParaRPr lang="en-US" i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564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5"/>
    </mc:Choice>
    <mc:Fallback xmlns="">
      <p:transition spd="slow" advTm="29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35"/>
          <p:cNvSpPr txBox="1">
            <a:spLocks noChangeArrowheads="1"/>
          </p:cNvSpPr>
          <p:nvPr/>
        </p:nvSpPr>
        <p:spPr bwMode="auto">
          <a:xfrm>
            <a:off x="340589" y="4062135"/>
            <a:ext cx="4231412" cy="1200328"/>
          </a:xfrm>
          <a:prstGeom prst="rect">
            <a:avLst/>
          </a:prstGeom>
          <a:solidFill>
            <a:srgbClr val="FFCE02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/>
            <a:r>
              <a:rPr lang="en-US" sz="2400" b="1" i="0" dirty="0" smtClean="0">
                <a:solidFill>
                  <a:schemeClr val="tx1"/>
                </a:solidFill>
              </a:rPr>
              <a:t>Informal Definition:</a:t>
            </a:r>
          </a:p>
          <a:p>
            <a:pPr algn="l"/>
            <a:r>
              <a:rPr lang="en-US" sz="2400" b="1" u="sng" dirty="0" smtClean="0">
                <a:solidFill>
                  <a:schemeClr val="tx1"/>
                </a:solidFill>
              </a:rPr>
              <a:t>VISC</a:t>
            </a:r>
            <a:r>
              <a:rPr lang="en-US" sz="2400" b="1" dirty="0" smtClean="0">
                <a:solidFill>
                  <a:schemeClr val="tx1"/>
                </a:solidFill>
              </a:rPr>
              <a:t> ==</a:t>
            </a:r>
            <a:r>
              <a:rPr lang="en-US" sz="2400" b="1" dirty="0" smtClean="0">
                <a:solidFill>
                  <a:srgbClr val="0000FF"/>
                </a:solidFill>
              </a:rPr>
              <a:t> Software ISA</a:t>
            </a:r>
            <a:r>
              <a:rPr lang="en-US" sz="2400" b="1" dirty="0" smtClean="0">
                <a:solidFill>
                  <a:schemeClr val="tx1"/>
                </a:solidFill>
              </a:rPr>
              <a:t> differs      	from </a:t>
            </a:r>
            <a:r>
              <a:rPr lang="en-US" sz="2400" b="1" dirty="0" smtClean="0">
                <a:solidFill>
                  <a:srgbClr val="CC572A"/>
                </a:solidFill>
              </a:rPr>
              <a:t>Target Machine ISA</a:t>
            </a:r>
            <a:endParaRPr lang="en-US" sz="2400" b="1" dirty="0">
              <a:solidFill>
                <a:srgbClr val="CC572A"/>
              </a:solidFill>
            </a:endParaRPr>
          </a:p>
        </p:txBody>
      </p:sp>
      <p:sp>
        <p:nvSpPr>
          <p:cNvPr id="325656" name="Line 24"/>
          <p:cNvSpPr>
            <a:spLocks noChangeShapeType="1"/>
          </p:cNvSpPr>
          <p:nvPr/>
        </p:nvSpPr>
        <p:spPr bwMode="auto">
          <a:xfrm flipV="1">
            <a:off x="501070" y="1620837"/>
            <a:ext cx="8026645" cy="2307427"/>
          </a:xfrm>
          <a:prstGeom prst="line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5657" name="Text Box 25"/>
          <p:cNvSpPr txBox="1">
            <a:spLocks noChangeArrowheads="1"/>
          </p:cNvSpPr>
          <p:nvPr/>
        </p:nvSpPr>
        <p:spPr bwMode="auto">
          <a:xfrm>
            <a:off x="6879993" y="1108501"/>
            <a:ext cx="14641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Developer</a:t>
            </a:r>
          </a:p>
          <a:p>
            <a:pPr algn="l"/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site</a:t>
            </a:r>
          </a:p>
        </p:txBody>
      </p:sp>
      <p:sp>
        <p:nvSpPr>
          <p:cNvPr id="325658" name="Text Box 26"/>
          <p:cNvSpPr txBox="1">
            <a:spLocks noChangeArrowheads="1"/>
          </p:cNvSpPr>
          <p:nvPr/>
        </p:nvSpPr>
        <p:spPr bwMode="auto">
          <a:xfrm>
            <a:off x="7800416" y="1786672"/>
            <a:ext cx="80700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User</a:t>
            </a:r>
          </a:p>
          <a:p>
            <a:pPr algn="r"/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site</a:t>
            </a:r>
          </a:p>
        </p:txBody>
      </p:sp>
      <p:sp>
        <p:nvSpPr>
          <p:cNvPr id="325660" name="computr3"/>
          <p:cNvSpPr>
            <a:spLocks noEditPoints="1" noChangeArrowheads="1"/>
          </p:cNvSpPr>
          <p:nvPr/>
        </p:nvSpPr>
        <p:spPr bwMode="auto">
          <a:xfrm>
            <a:off x="7529513" y="4351338"/>
            <a:ext cx="1508125" cy="1227137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chemeClr val="hlink"/>
          </a:solidFill>
          <a:ln w="9525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457700" y="2378075"/>
            <a:ext cx="4666411" cy="1973263"/>
            <a:chOff x="4457700" y="2378075"/>
            <a:chExt cx="4666411" cy="1973263"/>
          </a:xfrm>
        </p:grpSpPr>
        <p:sp>
          <p:nvSpPr>
            <p:cNvPr id="325675" name="Oval 43"/>
            <p:cNvSpPr>
              <a:spLocks noChangeArrowheads="1"/>
            </p:cNvSpPr>
            <p:nvPr/>
          </p:nvSpPr>
          <p:spPr bwMode="auto">
            <a:xfrm>
              <a:off x="6300788" y="2378075"/>
              <a:ext cx="1536700" cy="1166813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b="1" i="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Idle-time</a:t>
              </a:r>
            </a:p>
            <a:p>
              <a:r>
                <a:rPr lang="en-US" b="1" i="0" dirty="0" err="1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Reoptimizer</a:t>
              </a:r>
              <a:endParaRPr lang="en-US" b="1" i="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25676" name="Text Box 44"/>
            <p:cNvSpPr txBox="1">
              <a:spLocks noChangeArrowheads="1"/>
            </p:cNvSpPr>
            <p:nvPr/>
          </p:nvSpPr>
          <p:spPr bwMode="auto">
            <a:xfrm>
              <a:off x="8027988" y="3467100"/>
              <a:ext cx="1096123" cy="595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b="1" i="0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End-user</a:t>
              </a:r>
            </a:p>
            <a:p>
              <a:pPr algn="l">
                <a:lnSpc>
                  <a:spcPct val="80000"/>
                </a:lnSpc>
              </a:pPr>
              <a:r>
                <a:rPr lang="en-US" b="1" i="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p</a:t>
              </a:r>
              <a:r>
                <a:rPr lang="en-US" b="1" i="0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rofiles</a:t>
              </a:r>
              <a:endParaRPr lang="en-US" b="1" i="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325677" name="AutoShape 45"/>
            <p:cNvCxnSpPr>
              <a:cxnSpLocks noChangeShapeType="1"/>
              <a:stCxn id="325660" idx="1"/>
              <a:endCxn id="325675" idx="5"/>
            </p:cNvCxnSpPr>
            <p:nvPr/>
          </p:nvCxnSpPr>
          <p:spPr bwMode="auto">
            <a:xfrm flipH="1" flipV="1">
              <a:off x="7612063" y="3373438"/>
              <a:ext cx="671513" cy="977900"/>
            </a:xfrm>
            <a:prstGeom prst="straightConnector1">
              <a:avLst/>
            </a:prstGeom>
            <a:noFill/>
            <a:ln w="285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5678" name="AutoShape 46"/>
            <p:cNvCxnSpPr>
              <a:cxnSpLocks noChangeShapeType="1"/>
              <a:stCxn id="325675" idx="2"/>
            </p:cNvCxnSpPr>
            <p:nvPr/>
          </p:nvCxnSpPr>
          <p:spPr bwMode="auto">
            <a:xfrm flipH="1">
              <a:off x="4457700" y="2962275"/>
              <a:ext cx="1843088" cy="0"/>
            </a:xfrm>
            <a:prstGeom prst="straightConnector1">
              <a:avLst/>
            </a:prstGeom>
            <a:noFill/>
            <a:ln w="28575">
              <a:noFill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Instruction Set Computing</a:t>
            </a:r>
          </a:p>
        </p:txBody>
      </p:sp>
      <p:sp>
        <p:nvSpPr>
          <p:cNvPr id="325667" name="Text Box 35"/>
          <p:cNvSpPr txBox="1">
            <a:spLocks noChangeArrowheads="1"/>
          </p:cNvSpPr>
          <p:nvPr/>
        </p:nvSpPr>
        <p:spPr bwMode="auto">
          <a:xfrm>
            <a:off x="3611875" y="3443243"/>
            <a:ext cx="83551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Virtual</a:t>
            </a:r>
          </a:p>
          <a:p>
            <a:r>
              <a:rPr lang="en-US" b="1" i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ISA</a:t>
            </a:r>
            <a:endParaRPr lang="en-US" b="1" i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5635" name="Oval 3"/>
          <p:cNvSpPr>
            <a:spLocks noChangeArrowheads="1"/>
          </p:cNvSpPr>
          <p:nvPr/>
        </p:nvSpPr>
        <p:spPr bwMode="auto">
          <a:xfrm>
            <a:off x="3573463" y="1354138"/>
            <a:ext cx="1766887" cy="1168400"/>
          </a:xfrm>
          <a:prstGeom prst="ellipse">
            <a:avLst/>
          </a:prstGeom>
          <a:solidFill>
            <a:srgbClr val="FFCC99"/>
          </a:solidFill>
          <a:ln w="28575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Linker +</a:t>
            </a:r>
          </a:p>
          <a:p>
            <a:r>
              <a:rPr lang="en-US" b="1" i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IP Optimizer</a:t>
            </a:r>
          </a:p>
        </p:txBody>
      </p:sp>
      <p:sp>
        <p:nvSpPr>
          <p:cNvPr id="325636" name="AutoShape 4"/>
          <p:cNvSpPr>
            <a:spLocks noChangeArrowheads="1"/>
          </p:cNvSpPr>
          <p:nvPr/>
        </p:nvSpPr>
        <p:spPr bwMode="auto">
          <a:xfrm>
            <a:off x="1512888" y="1201738"/>
            <a:ext cx="1254125" cy="4191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b="1" i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Compiler 1</a:t>
            </a:r>
          </a:p>
        </p:txBody>
      </p:sp>
      <p:sp>
        <p:nvSpPr>
          <p:cNvPr id="325637" name="Line 5"/>
          <p:cNvSpPr>
            <a:spLocks noChangeShapeType="1"/>
          </p:cNvSpPr>
          <p:nvPr/>
        </p:nvSpPr>
        <p:spPr bwMode="auto">
          <a:xfrm>
            <a:off x="1116013" y="1390650"/>
            <a:ext cx="396875" cy="0"/>
          </a:xfrm>
          <a:prstGeom prst="line">
            <a:avLst/>
          </a:prstGeom>
          <a:noFill/>
          <a:ln w="9525">
            <a:solidFill>
              <a:schemeClr val="bg2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5638" name="Line 6"/>
          <p:cNvSpPr>
            <a:spLocks noChangeShapeType="1"/>
          </p:cNvSpPr>
          <p:nvPr/>
        </p:nvSpPr>
        <p:spPr bwMode="auto">
          <a:xfrm>
            <a:off x="1116013" y="1752600"/>
            <a:ext cx="396875" cy="0"/>
          </a:xfrm>
          <a:prstGeom prst="line">
            <a:avLst/>
          </a:prstGeom>
          <a:noFill/>
          <a:ln w="9525">
            <a:solidFill>
              <a:schemeClr val="bg2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5639" name="Text Box 7"/>
          <p:cNvSpPr txBox="1">
            <a:spLocks noChangeArrowheads="1"/>
          </p:cNvSpPr>
          <p:nvPr/>
        </p:nvSpPr>
        <p:spPr bwMode="auto">
          <a:xfrm>
            <a:off x="320675" y="1127125"/>
            <a:ext cx="844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C, C++</a:t>
            </a:r>
          </a:p>
        </p:txBody>
      </p:sp>
      <p:grpSp>
        <p:nvGrpSpPr>
          <p:cNvPr id="325640" name="Group 8"/>
          <p:cNvGrpSpPr>
            <a:grpSpLocks/>
          </p:cNvGrpSpPr>
          <p:nvPr/>
        </p:nvGrpSpPr>
        <p:grpSpPr bwMode="auto">
          <a:xfrm>
            <a:off x="52388" y="1854200"/>
            <a:ext cx="1471612" cy="708025"/>
            <a:chOff x="33" y="999"/>
            <a:chExt cx="927" cy="446"/>
          </a:xfrm>
        </p:grpSpPr>
        <p:sp>
          <p:nvSpPr>
            <p:cNvPr id="325641" name="Line 9"/>
            <p:cNvSpPr>
              <a:spLocks noChangeShapeType="1"/>
            </p:cNvSpPr>
            <p:nvPr/>
          </p:nvSpPr>
          <p:spPr bwMode="auto">
            <a:xfrm>
              <a:off x="711" y="1132"/>
              <a:ext cx="249" cy="0"/>
            </a:xfrm>
            <a:prstGeom prst="line">
              <a:avLst/>
            </a:prstGeom>
            <a:noFill/>
            <a:ln w="952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25642" name="Text Box 10"/>
            <p:cNvSpPr txBox="1">
              <a:spLocks noChangeArrowheads="1"/>
            </p:cNvSpPr>
            <p:nvPr/>
          </p:nvSpPr>
          <p:spPr bwMode="auto">
            <a:xfrm>
              <a:off x="33" y="999"/>
              <a:ext cx="694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b="1" i="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Java, C#</a:t>
              </a:r>
            </a:p>
            <a:p>
              <a:pPr algn="r"/>
              <a:endParaRPr lang="en-US" b="1" i="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25643" name="Text Box 11"/>
          <p:cNvSpPr txBox="1">
            <a:spLocks noChangeArrowheads="1"/>
          </p:cNvSpPr>
          <p:nvPr/>
        </p:nvSpPr>
        <p:spPr bwMode="auto">
          <a:xfrm>
            <a:off x="244710" y="1508125"/>
            <a:ext cx="9206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Fortran </a:t>
            </a:r>
          </a:p>
        </p:txBody>
      </p:sp>
      <p:sp>
        <p:nvSpPr>
          <p:cNvPr id="325644" name="Text Box 12"/>
          <p:cNvSpPr txBox="1">
            <a:spLocks noChangeArrowheads="1"/>
          </p:cNvSpPr>
          <p:nvPr/>
        </p:nvSpPr>
        <p:spPr bwMode="auto">
          <a:xfrm>
            <a:off x="3141873" y="1308070"/>
            <a:ext cx="4026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IR</a:t>
            </a:r>
            <a:endParaRPr lang="en-US" b="1" i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5645" name="Text Box 13"/>
          <p:cNvSpPr txBox="1">
            <a:spLocks noChangeArrowheads="1"/>
          </p:cNvSpPr>
          <p:nvPr/>
        </p:nvSpPr>
        <p:spPr bwMode="auto">
          <a:xfrm>
            <a:off x="3156501" y="2276850"/>
            <a:ext cx="4026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IR</a:t>
            </a:r>
            <a:endParaRPr lang="en-US" b="1" i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5646" name="AutoShape 14"/>
          <p:cNvSpPr>
            <a:spLocks noChangeArrowheads="1"/>
          </p:cNvSpPr>
          <p:nvPr/>
        </p:nvSpPr>
        <p:spPr bwMode="auto">
          <a:xfrm>
            <a:off x="1511300" y="2536825"/>
            <a:ext cx="1255713" cy="381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b="1" i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Compiler N</a:t>
            </a:r>
          </a:p>
        </p:txBody>
      </p:sp>
      <p:grpSp>
        <p:nvGrpSpPr>
          <p:cNvPr id="325647" name="Group 15"/>
          <p:cNvGrpSpPr>
            <a:grpSpLocks/>
          </p:cNvGrpSpPr>
          <p:nvPr/>
        </p:nvGrpSpPr>
        <p:grpSpPr bwMode="auto">
          <a:xfrm>
            <a:off x="-33336" y="2162175"/>
            <a:ext cx="1557340" cy="400050"/>
            <a:chOff x="-21" y="1612"/>
            <a:chExt cx="981" cy="252"/>
          </a:xfrm>
        </p:grpSpPr>
        <p:sp>
          <p:nvSpPr>
            <p:cNvPr id="325648" name="Line 16"/>
            <p:cNvSpPr>
              <a:spLocks noChangeShapeType="1"/>
            </p:cNvSpPr>
            <p:nvPr/>
          </p:nvSpPr>
          <p:spPr bwMode="auto">
            <a:xfrm>
              <a:off x="711" y="1743"/>
              <a:ext cx="249" cy="0"/>
            </a:xfrm>
            <a:prstGeom prst="line">
              <a:avLst/>
            </a:prstGeom>
            <a:noFill/>
            <a:ln w="952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25649" name="Text Box 17"/>
            <p:cNvSpPr txBox="1">
              <a:spLocks noChangeArrowheads="1"/>
            </p:cNvSpPr>
            <p:nvPr/>
          </p:nvSpPr>
          <p:spPr bwMode="auto">
            <a:xfrm>
              <a:off x="-21" y="1612"/>
              <a:ext cx="77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b="1" i="0" dirty="0" err="1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Javascript</a:t>
              </a:r>
              <a:endParaRPr lang="en-US" b="1" i="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25650" name="Group 18"/>
          <p:cNvGrpSpPr>
            <a:grpSpLocks/>
          </p:cNvGrpSpPr>
          <p:nvPr/>
        </p:nvGrpSpPr>
        <p:grpSpPr bwMode="auto">
          <a:xfrm>
            <a:off x="39689" y="2468564"/>
            <a:ext cx="1473202" cy="708025"/>
            <a:chOff x="25" y="1411"/>
            <a:chExt cx="928" cy="446"/>
          </a:xfrm>
        </p:grpSpPr>
        <p:sp>
          <p:nvSpPr>
            <p:cNvPr id="325651" name="Line 19"/>
            <p:cNvSpPr>
              <a:spLocks noChangeShapeType="1"/>
            </p:cNvSpPr>
            <p:nvPr/>
          </p:nvSpPr>
          <p:spPr bwMode="auto">
            <a:xfrm>
              <a:off x="703" y="1598"/>
              <a:ext cx="250" cy="0"/>
            </a:xfrm>
            <a:prstGeom prst="line">
              <a:avLst/>
            </a:prstGeom>
            <a:noFill/>
            <a:ln w="952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25652" name="Text Box 20"/>
            <p:cNvSpPr txBox="1">
              <a:spLocks noChangeArrowheads="1"/>
            </p:cNvSpPr>
            <p:nvPr/>
          </p:nvSpPr>
          <p:spPr bwMode="auto">
            <a:xfrm>
              <a:off x="25" y="1411"/>
              <a:ext cx="711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/>
              <a:r>
                <a:rPr lang="en-US" b="1" i="0" dirty="0" err="1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OpenCL</a:t>
              </a:r>
              <a:r>
                <a:rPr lang="en-US" b="1" i="0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, CUDA, …</a:t>
              </a:r>
              <a:endParaRPr lang="en-US" b="1" i="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325653" name="AutoShape 21"/>
          <p:cNvCxnSpPr>
            <a:cxnSpLocks noChangeShapeType="1"/>
            <a:stCxn id="325646" idx="3"/>
            <a:endCxn id="325635" idx="2"/>
          </p:cNvCxnSpPr>
          <p:nvPr/>
        </p:nvCxnSpPr>
        <p:spPr bwMode="auto">
          <a:xfrm flipV="1">
            <a:off x="2767013" y="1938338"/>
            <a:ext cx="792162" cy="788987"/>
          </a:xfrm>
          <a:prstGeom prst="straightConnector1">
            <a:avLst/>
          </a:prstGeom>
          <a:noFill/>
          <a:ln w="28575" cmpd="sng">
            <a:solidFill>
              <a:schemeClr val="bg2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5654" name="AutoShape 22"/>
          <p:cNvCxnSpPr>
            <a:cxnSpLocks noChangeShapeType="1"/>
            <a:stCxn id="325636" idx="3"/>
            <a:endCxn id="325635" idx="2"/>
          </p:cNvCxnSpPr>
          <p:nvPr/>
        </p:nvCxnSpPr>
        <p:spPr bwMode="auto">
          <a:xfrm>
            <a:off x="2767013" y="1411288"/>
            <a:ext cx="792162" cy="527050"/>
          </a:xfrm>
          <a:prstGeom prst="straightConnector1">
            <a:avLst/>
          </a:prstGeom>
          <a:noFill/>
          <a:ln w="28575" cmpd="sng">
            <a:solidFill>
              <a:schemeClr val="bg2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5655" name="Text Box 23"/>
          <p:cNvSpPr txBox="1">
            <a:spLocks noChangeArrowheads="1"/>
          </p:cNvSpPr>
          <p:nvPr/>
        </p:nvSpPr>
        <p:spPr bwMode="auto">
          <a:xfrm rot="5400000">
            <a:off x="1936751" y="1858962"/>
            <a:ext cx="520700" cy="39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i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• • •</a:t>
            </a:r>
          </a:p>
        </p:txBody>
      </p:sp>
      <p:sp>
        <p:nvSpPr>
          <p:cNvPr id="325661" name="Oval 29"/>
          <p:cNvSpPr>
            <a:spLocks noChangeArrowheads="1"/>
          </p:cNvSpPr>
          <p:nvPr/>
        </p:nvSpPr>
        <p:spPr bwMode="auto">
          <a:xfrm>
            <a:off x="4994275" y="5873750"/>
            <a:ext cx="1728788" cy="715963"/>
          </a:xfrm>
          <a:prstGeom prst="ellipse">
            <a:avLst/>
          </a:prstGeom>
          <a:solidFill>
            <a:srgbClr val="FFCC99"/>
          </a:solidFill>
          <a:ln w="28575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Static</a:t>
            </a:r>
            <a:endParaRPr lang="en-US" b="1" i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b="1" i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Code-gen</a:t>
            </a:r>
            <a:endParaRPr lang="en-US" b="1" i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25662" name="AutoShape 30"/>
          <p:cNvCxnSpPr>
            <a:cxnSpLocks noChangeShapeType="1"/>
            <a:stCxn id="325635" idx="4"/>
            <a:endCxn id="325661" idx="2"/>
          </p:cNvCxnSpPr>
          <p:nvPr/>
        </p:nvCxnSpPr>
        <p:spPr bwMode="auto">
          <a:xfrm rot="16200000" flipH="1">
            <a:off x="2870994" y="4108451"/>
            <a:ext cx="3709194" cy="537368"/>
          </a:xfrm>
          <a:prstGeom prst="bentConnector2">
            <a:avLst/>
          </a:prstGeom>
          <a:noFill/>
          <a:ln w="28575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5663" name="AutoShape 31"/>
          <p:cNvCxnSpPr>
            <a:cxnSpLocks noChangeShapeType="1"/>
            <a:stCxn id="325661" idx="7"/>
          </p:cNvCxnSpPr>
          <p:nvPr/>
        </p:nvCxnSpPr>
        <p:spPr bwMode="auto">
          <a:xfrm flipV="1">
            <a:off x="6470650" y="5429250"/>
            <a:ext cx="1030288" cy="534988"/>
          </a:xfrm>
          <a:prstGeom prst="straightConnector1">
            <a:avLst/>
          </a:prstGeom>
          <a:noFill/>
          <a:ln w="28575" cmpd="sng">
            <a:solidFill>
              <a:schemeClr val="bg2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3" name="Text Box 35"/>
          <p:cNvSpPr txBox="1">
            <a:spLocks noChangeArrowheads="1"/>
          </p:cNvSpPr>
          <p:nvPr/>
        </p:nvSpPr>
        <p:spPr bwMode="auto">
          <a:xfrm>
            <a:off x="6650296" y="5287521"/>
            <a:ext cx="5001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bin</a:t>
            </a:r>
            <a:endParaRPr lang="en-US" b="1" i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457700" y="4126706"/>
            <a:ext cx="3089649" cy="1539083"/>
            <a:chOff x="4457700" y="4126706"/>
            <a:chExt cx="3089649" cy="1539083"/>
          </a:xfrm>
        </p:grpSpPr>
        <p:sp>
          <p:nvSpPr>
            <p:cNvPr id="78" name="Oval 37"/>
            <p:cNvSpPr>
              <a:spLocks noChangeArrowheads="1"/>
            </p:cNvSpPr>
            <p:nvPr/>
          </p:nvSpPr>
          <p:spPr bwMode="auto">
            <a:xfrm>
              <a:off x="4994275" y="4498976"/>
              <a:ext cx="1536700" cy="1166813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r"/>
              <a:r>
                <a:rPr lang="en-US" b="1" i="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Runtime</a:t>
              </a:r>
            </a:p>
            <a:p>
              <a:pPr algn="r"/>
              <a:r>
                <a:rPr lang="en-US" b="1" i="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Optimizer</a:t>
              </a:r>
            </a:p>
          </p:txBody>
        </p:sp>
        <p:cxnSp>
          <p:nvCxnSpPr>
            <p:cNvPr id="79" name="AutoShape 38"/>
            <p:cNvCxnSpPr>
              <a:cxnSpLocks noChangeShapeType="1"/>
              <a:stCxn id="78" idx="0"/>
              <a:endCxn id="74" idx="4"/>
            </p:cNvCxnSpPr>
            <p:nvPr/>
          </p:nvCxnSpPr>
          <p:spPr bwMode="auto">
            <a:xfrm rot="16200000">
              <a:off x="5575300" y="4313238"/>
              <a:ext cx="373063" cy="0"/>
            </a:xfrm>
            <a:prstGeom prst="straightConnector1">
              <a:avLst/>
            </a:prstGeom>
            <a:noFill/>
            <a:ln w="28575" cmpd="sng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39"/>
            <p:cNvCxnSpPr>
              <a:cxnSpLocks noChangeShapeType="1"/>
              <a:stCxn id="78" idx="6"/>
            </p:cNvCxnSpPr>
            <p:nvPr/>
          </p:nvCxnSpPr>
          <p:spPr bwMode="auto">
            <a:xfrm>
              <a:off x="6530975" y="5082383"/>
              <a:ext cx="998538" cy="793"/>
            </a:xfrm>
            <a:prstGeom prst="straightConnector1">
              <a:avLst/>
            </a:prstGeom>
            <a:noFill/>
            <a:ln w="28575">
              <a:noFill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1" name="Text Box 40"/>
            <p:cNvSpPr txBox="1">
              <a:spLocks noChangeArrowheads="1"/>
            </p:cNvSpPr>
            <p:nvPr/>
          </p:nvSpPr>
          <p:spPr bwMode="auto">
            <a:xfrm>
              <a:off x="6451226" y="4465638"/>
              <a:ext cx="1096123" cy="595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b="1" i="0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End-user</a:t>
              </a:r>
              <a:endParaRPr lang="en-US" b="1" i="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b="1" i="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profiles</a:t>
              </a:r>
            </a:p>
          </p:txBody>
        </p:sp>
        <p:cxnSp>
          <p:nvCxnSpPr>
            <p:cNvPr id="82" name="AutoShape 41"/>
            <p:cNvCxnSpPr>
              <a:cxnSpLocks noChangeShapeType="1"/>
              <a:endCxn id="78" idx="2"/>
            </p:cNvCxnSpPr>
            <p:nvPr/>
          </p:nvCxnSpPr>
          <p:spPr bwMode="auto">
            <a:xfrm>
              <a:off x="4457700" y="5082383"/>
              <a:ext cx="536575" cy="0"/>
            </a:xfrm>
            <a:prstGeom prst="straightConnector1">
              <a:avLst/>
            </a:prstGeom>
            <a:noFill/>
            <a:ln w="28575" cmpd="sng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74" name="Oval 32"/>
          <p:cNvSpPr>
            <a:spLocks noChangeArrowheads="1"/>
          </p:cNvSpPr>
          <p:nvPr/>
        </p:nvSpPr>
        <p:spPr bwMode="auto">
          <a:xfrm>
            <a:off x="4892675" y="3395663"/>
            <a:ext cx="1739900" cy="715962"/>
          </a:xfrm>
          <a:prstGeom prst="ellipse">
            <a:avLst/>
          </a:prstGeom>
          <a:solidFill>
            <a:srgbClr val="FFCC99"/>
          </a:solidFill>
          <a:ln w="28575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JIT</a:t>
            </a:r>
          </a:p>
          <a:p>
            <a:r>
              <a:rPr lang="en-US" b="1" i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Code-gen</a:t>
            </a:r>
            <a:endParaRPr lang="en-US" b="1" i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6" name="AutoShape 34"/>
          <p:cNvCxnSpPr>
            <a:cxnSpLocks noChangeShapeType="1"/>
            <a:stCxn id="74" idx="5"/>
          </p:cNvCxnSpPr>
          <p:nvPr/>
        </p:nvCxnSpPr>
        <p:spPr bwMode="auto">
          <a:xfrm>
            <a:off x="6378575" y="4021138"/>
            <a:ext cx="1098550" cy="477837"/>
          </a:xfrm>
          <a:prstGeom prst="straightConnector1">
            <a:avLst/>
          </a:prstGeom>
          <a:noFill/>
          <a:ln w="28575" cmpd="sng">
            <a:solidFill>
              <a:schemeClr val="bg2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AutoShape 41"/>
          <p:cNvCxnSpPr>
            <a:cxnSpLocks noChangeShapeType="1"/>
          </p:cNvCxnSpPr>
          <p:nvPr/>
        </p:nvCxnSpPr>
        <p:spPr bwMode="auto">
          <a:xfrm flipV="1">
            <a:off x="4447385" y="3769508"/>
            <a:ext cx="445290" cy="43542"/>
          </a:xfrm>
          <a:prstGeom prst="straightConnector1">
            <a:avLst/>
          </a:prstGeom>
          <a:noFill/>
          <a:ln w="28575" cmpd="sng">
            <a:solidFill>
              <a:schemeClr val="bg2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Text Box 35"/>
          <p:cNvSpPr txBox="1">
            <a:spLocks noChangeArrowheads="1"/>
          </p:cNvSpPr>
          <p:nvPr/>
        </p:nvSpPr>
        <p:spPr bwMode="auto">
          <a:xfrm>
            <a:off x="6799490" y="3821083"/>
            <a:ext cx="5001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bin</a:t>
            </a:r>
            <a:endParaRPr lang="en-US" b="1" i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5836" y="5480050"/>
            <a:ext cx="393311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u="sng" dirty="0" smtClean="0">
                <a:solidFill>
                  <a:schemeClr val="bg2"/>
                </a:solidFill>
              </a:rPr>
              <a:t>Key</a:t>
            </a:r>
            <a:r>
              <a:rPr lang="en-US" sz="2400" b="1" dirty="0" smtClean="0">
                <a:solidFill>
                  <a:schemeClr val="bg2"/>
                </a:solidFill>
              </a:rPr>
              <a:t>: Virtual ISA can enable</a:t>
            </a:r>
          </a:p>
          <a:p>
            <a:pPr algn="l"/>
            <a:r>
              <a:rPr lang="en-US" sz="2400" b="1" dirty="0" smtClean="0">
                <a:solidFill>
                  <a:schemeClr val="bg2"/>
                </a:solidFill>
              </a:rPr>
              <a:t>far richer analyses, transforms</a:t>
            </a:r>
          </a:p>
          <a:p>
            <a:pPr algn="l"/>
            <a:r>
              <a:rPr lang="en-US" sz="2400" b="1" dirty="0" smtClean="0">
                <a:solidFill>
                  <a:schemeClr val="bg2"/>
                </a:solidFill>
              </a:rPr>
              <a:t>than native ISA</a:t>
            </a: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155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Supercomputers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35" y="1924098"/>
            <a:ext cx="2438400" cy="1828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51" b="21273"/>
          <a:stretch/>
        </p:blipFill>
        <p:spPr>
          <a:xfrm>
            <a:off x="2805370" y="2029555"/>
            <a:ext cx="3048000" cy="11905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55" b="11879"/>
          <a:stretch/>
        </p:blipFill>
        <p:spPr>
          <a:xfrm>
            <a:off x="3266230" y="3135368"/>
            <a:ext cx="3245710" cy="14209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5425" y="3781443"/>
            <a:ext cx="2308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>
                <a:solidFill>
                  <a:srgbClr val="0432FF"/>
                </a:solidFill>
              </a:rPr>
              <a:t>Blue Waters @ NCSA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2281" y="4556353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>
                <a:solidFill>
                  <a:srgbClr val="0432FF"/>
                </a:solidFill>
              </a:rPr>
              <a:t>CORI @ NERSC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82025" y="4556353"/>
            <a:ext cx="169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>
                <a:solidFill>
                  <a:srgbClr val="0432FF"/>
                </a:solidFill>
              </a:rPr>
              <a:t>Trinity @ LANL</a:t>
            </a:r>
            <a:endParaRPr lang="en-US" b="1" dirty="0">
              <a:solidFill>
                <a:srgbClr val="0432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198" y="1924098"/>
            <a:ext cx="2438400" cy="14935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78680" y="3581388"/>
            <a:ext cx="24692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>
                <a:solidFill>
                  <a:srgbClr val="0432FF"/>
                </a:solidFill>
              </a:rPr>
              <a:t>Sunway </a:t>
            </a:r>
            <a:r>
              <a:rPr lang="en-US" b="1" dirty="0" err="1" smtClean="0">
                <a:solidFill>
                  <a:srgbClr val="0432FF"/>
                </a:solidFill>
              </a:rPr>
              <a:t>Taihu</a:t>
            </a:r>
            <a:r>
              <a:rPr lang="en-US" b="1" dirty="0" smtClean="0">
                <a:solidFill>
                  <a:srgbClr val="0432FF"/>
                </a:solidFill>
              </a:rPr>
              <a:t> Light @ </a:t>
            </a:r>
          </a:p>
          <a:p>
            <a:pPr algn="l"/>
            <a:r>
              <a:rPr lang="en-US" b="1" dirty="0" smtClean="0">
                <a:solidFill>
                  <a:srgbClr val="0432FF"/>
                </a:solidFill>
              </a:rPr>
              <a:t>NSC-Wuxi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3367" y="4940403"/>
            <a:ext cx="1710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</a:rPr>
              <a:t>Haswell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+ Knights Landing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+ Aries network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21935" y="4940403"/>
            <a:ext cx="1710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</a:rPr>
              <a:t>Haswell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+ Knights Landing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+ Aries network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83569" y="4258071"/>
            <a:ext cx="16594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40,960 x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Sunway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256 cores/chip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Customized</a:t>
            </a:r>
          </a:p>
          <a:p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 </a:t>
            </a:r>
            <a:r>
              <a:rPr lang="en-US" sz="1800" dirty="0" err="1" smtClean="0">
                <a:solidFill>
                  <a:schemeClr val="tx1"/>
                </a:solidFill>
              </a:rPr>
              <a:t>OpenACC</a:t>
            </a:r>
            <a:r>
              <a:rPr lang="en-US" sz="1800" dirty="0" smtClean="0">
                <a:solidFill>
                  <a:schemeClr val="tx1"/>
                </a:solidFill>
              </a:rPr>
              <a:t> 2.0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985" y="4182465"/>
            <a:ext cx="1700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AMD </a:t>
            </a:r>
            <a:r>
              <a:rPr lang="en-US" sz="1800" dirty="0" err="1" smtClean="0">
                <a:solidFill>
                  <a:schemeClr val="tx1"/>
                </a:solidFill>
              </a:rPr>
              <a:t>Interlagos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+ NVIDIA GK1100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+ Gemini network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7555" y="5848515"/>
            <a:ext cx="884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Diverse parallel hardware, vector ISAs, GPUs, FPGAs, caches, networks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Content Placeholder 34"/>
          <p:cNvSpPr txBox="1">
            <a:spLocks/>
          </p:cNvSpPr>
          <p:nvPr/>
        </p:nvSpPr>
        <p:spPr bwMode="auto">
          <a:xfrm>
            <a:off x="274091" y="6286106"/>
            <a:ext cx="8588528" cy="48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8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Ø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Tx/>
              <a:buNone/>
            </a:pPr>
            <a:r>
              <a:rPr lang="en-US" sz="2400" i="0" kern="0" dirty="0" smtClean="0">
                <a:latin typeface="Arial Narrow" panose="020B0606020202030204" pitchFamily="34" charset="0"/>
              </a:rPr>
              <a:t>Key: </a:t>
            </a:r>
            <a:r>
              <a:rPr lang="en-US" sz="2400" i="0" kern="0" dirty="0" smtClean="0">
                <a:solidFill>
                  <a:srgbClr val="0000FF"/>
                </a:solidFill>
                <a:latin typeface="Arial Narrow" panose="020B0606020202030204" pitchFamily="34" charset="0"/>
              </a:rPr>
              <a:t>Common abstractions for heterogeneous parallel hardware</a:t>
            </a:r>
          </a:p>
          <a:p>
            <a:pPr marL="0" indent="0">
              <a:buFontTx/>
              <a:buNone/>
            </a:pPr>
            <a:endParaRPr lang="en-US" sz="2400" i="0" kern="0" dirty="0">
              <a:latin typeface="Arial Narrow" panose="020B0606020202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59703" y="1121317"/>
            <a:ext cx="7017306" cy="2020906"/>
            <a:chOff x="1059703" y="1121317"/>
            <a:chExt cx="7017306" cy="2020906"/>
          </a:xfrm>
        </p:grpSpPr>
        <p:sp>
          <p:nvSpPr>
            <p:cNvPr id="20" name="TextBox 19"/>
            <p:cNvSpPr txBox="1"/>
            <p:nvPr/>
          </p:nvSpPr>
          <p:spPr>
            <a:xfrm>
              <a:off x="1059703" y="1121317"/>
              <a:ext cx="70173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0432FF"/>
                  </a:solidFill>
                </a:rPr>
                <a:t>NWChem</a:t>
              </a:r>
              <a:r>
                <a:rPr lang="en-US" sz="2400" dirty="0" smtClean="0">
                  <a:solidFill>
                    <a:srgbClr val="0432FF"/>
                  </a:solidFill>
                </a:rPr>
                <a:t>, NAMD, </a:t>
              </a:r>
              <a:r>
                <a:rPr lang="en-US" sz="2400" dirty="0" err="1" smtClean="0">
                  <a:solidFill>
                    <a:srgbClr val="0432FF"/>
                  </a:solidFill>
                </a:rPr>
                <a:t>TensorFlow</a:t>
              </a:r>
              <a:r>
                <a:rPr lang="en-US" sz="2400" dirty="0" smtClean="0">
                  <a:solidFill>
                    <a:srgbClr val="0432FF"/>
                  </a:solidFill>
                </a:rPr>
                <a:t>, </a:t>
              </a:r>
              <a:r>
                <a:rPr lang="en-US" sz="2400" dirty="0" err="1" smtClean="0">
                  <a:solidFill>
                    <a:srgbClr val="0432FF"/>
                  </a:solidFill>
                </a:rPr>
                <a:t>OpenCV</a:t>
              </a:r>
              <a:r>
                <a:rPr lang="en-US" sz="2400" dirty="0" smtClean="0">
                  <a:solidFill>
                    <a:srgbClr val="0432FF"/>
                  </a:solidFill>
                </a:rPr>
                <a:t>, </a:t>
              </a:r>
              <a:r>
                <a:rPr lang="en-US" sz="2400" dirty="0" err="1" smtClean="0">
                  <a:solidFill>
                    <a:srgbClr val="0432FF"/>
                  </a:solidFill>
                </a:rPr>
                <a:t>ScalaPack</a:t>
              </a:r>
              <a:r>
                <a:rPr lang="en-US" sz="2400" dirty="0" smtClean="0">
                  <a:solidFill>
                    <a:srgbClr val="0432FF"/>
                  </a:solidFill>
                </a:rPr>
                <a:t>, TBB, </a:t>
              </a:r>
              <a:r>
                <a:rPr lang="is-IS" sz="2400" dirty="0" smtClean="0">
                  <a:solidFill>
                    <a:srgbClr val="0432FF"/>
                  </a:solidFill>
                </a:rPr>
                <a:t>…</a:t>
              </a:r>
              <a:r>
                <a:rPr lang="en-US" sz="2400" dirty="0" smtClean="0">
                  <a:solidFill>
                    <a:srgbClr val="0432FF"/>
                  </a:solidFill>
                </a:rPr>
                <a:t> </a:t>
              </a:r>
              <a:endParaRPr lang="en-US" sz="2400" dirty="0">
                <a:solidFill>
                  <a:srgbClr val="0432FF"/>
                </a:solidFill>
              </a:endParaRPr>
            </a:p>
          </p:txBody>
        </p:sp>
        <p:cxnSp>
          <p:nvCxnSpPr>
            <p:cNvPr id="24" name="Elbow Connector 23"/>
            <p:cNvCxnSpPr>
              <a:stCxn id="20" idx="2"/>
              <a:endCxn id="4" idx="0"/>
            </p:cNvCxnSpPr>
            <p:nvPr/>
          </p:nvCxnSpPr>
          <p:spPr bwMode="auto">
            <a:xfrm rot="5400000">
              <a:off x="2839338" y="195080"/>
              <a:ext cx="341116" cy="3116921"/>
            </a:xfrm>
            <a:prstGeom prst="bentConnector3">
              <a:avLst/>
            </a:prstGeom>
            <a:noFill/>
            <a:ln w="28575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Elbow Connector 24"/>
            <p:cNvCxnSpPr/>
            <p:nvPr/>
          </p:nvCxnSpPr>
          <p:spPr bwMode="auto">
            <a:xfrm rot="16200000" flipH="1">
              <a:off x="5966131" y="195080"/>
              <a:ext cx="341116" cy="3116920"/>
            </a:xfrm>
            <a:prstGeom prst="bentConnector3">
              <a:avLst/>
            </a:prstGeom>
            <a:noFill/>
            <a:ln w="28575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 bwMode="auto">
            <a:xfrm flipH="1">
              <a:off x="3577297" y="1753539"/>
              <a:ext cx="991058" cy="276016"/>
            </a:xfrm>
            <a:prstGeom prst="straightConnector1">
              <a:avLst/>
            </a:prstGeom>
            <a:noFill/>
            <a:ln w="28575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4568355" y="1766992"/>
              <a:ext cx="1568334" cy="809167"/>
            </a:xfrm>
            <a:prstGeom prst="line">
              <a:avLst/>
            </a:prstGeom>
            <a:noFill/>
            <a:ln w="28575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>
              <a:off x="6136689" y="2592777"/>
              <a:ext cx="0" cy="549446"/>
            </a:xfrm>
            <a:prstGeom prst="straightConnector1">
              <a:avLst/>
            </a:prstGeom>
            <a:noFill/>
            <a:ln w="28575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75156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7108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FFCE02"/>
                </a:solidFill>
                <a:latin typeface="Arial Narrow" panose="020B0606020202030204" pitchFamily="34" charset="0"/>
                <a:cs typeface="PT Sans Narrow"/>
              </a:rPr>
              <a:t>Virtual ISA – Abstraction of Parallel Computation</a:t>
            </a:r>
            <a:endParaRPr lang="en-US" sz="4000" b="1" dirty="0">
              <a:solidFill>
                <a:srgbClr val="FFCE02"/>
              </a:solidFill>
              <a:latin typeface="Arial Narrow" panose="020B0606020202030204" pitchFamily="34" charset="0"/>
              <a:cs typeface="PT Sans Narrow"/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0" y="1086295"/>
            <a:ext cx="9144000" cy="9144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PT Sans Narrow"/>
              </a:rPr>
              <a:t>Focus on broad classes of programmable hardware</a:t>
            </a:r>
          </a:p>
          <a:p>
            <a:pPr lvl="1"/>
            <a:r>
              <a:rPr lang="en-US" sz="2000" b="1" dirty="0" smtClean="0">
                <a:latin typeface="Arial Narrow" panose="020B0606020202030204" pitchFamily="34" charset="0"/>
                <a:cs typeface="PT Sans Narrow"/>
              </a:rPr>
              <a:t>CPUs</a:t>
            </a:r>
            <a:r>
              <a:rPr lang="en-US" sz="2000" b="1" dirty="0">
                <a:latin typeface="Arial Narrow" panose="020B0606020202030204" pitchFamily="34" charset="0"/>
                <a:cs typeface="PT Sans Narrow"/>
              </a:rPr>
              <a:t>, Vector extensions, GPUs, DSPs, semi-custom accelerators …</a:t>
            </a:r>
            <a:endParaRPr lang="en-US" sz="1800" b="1" dirty="0">
              <a:solidFill>
                <a:srgbClr val="000000"/>
              </a:solidFill>
              <a:latin typeface="Arial Narrow" panose="020B0606020202030204" pitchFamily="34" charset="0"/>
              <a:cs typeface="PT Sans Narrow"/>
            </a:endParaRPr>
          </a:p>
        </p:txBody>
      </p:sp>
      <p:grpSp>
        <p:nvGrpSpPr>
          <p:cNvPr id="5" name="Group 91"/>
          <p:cNvGrpSpPr/>
          <p:nvPr/>
        </p:nvGrpSpPr>
        <p:grpSpPr>
          <a:xfrm>
            <a:off x="302063" y="5598584"/>
            <a:ext cx="8689756" cy="864411"/>
            <a:chOff x="485026" y="6012663"/>
            <a:chExt cx="8689756" cy="941221"/>
          </a:xfrm>
        </p:grpSpPr>
        <p:grpSp>
          <p:nvGrpSpPr>
            <p:cNvPr id="13" name="Group 90"/>
            <p:cNvGrpSpPr/>
            <p:nvPr/>
          </p:nvGrpSpPr>
          <p:grpSpPr>
            <a:xfrm>
              <a:off x="485026" y="6019800"/>
              <a:ext cx="8689756" cy="934084"/>
              <a:chOff x="485026" y="6019800"/>
              <a:chExt cx="8689756" cy="934084"/>
            </a:xfrm>
          </p:grpSpPr>
          <p:sp>
            <p:nvSpPr>
              <p:cNvPr id="48" name="Content Placeholder 2"/>
              <p:cNvSpPr txBox="1">
                <a:spLocks/>
              </p:cNvSpPr>
              <p:nvPr/>
            </p:nvSpPr>
            <p:spPr>
              <a:xfrm>
                <a:off x="485026" y="6050681"/>
                <a:ext cx="8689756" cy="9032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chemeClr val="tx1"/>
                    </a:solidFill>
                    <a:latin typeface="Arial Narrow" panose="020B0606020202030204" pitchFamily="34" charset="0"/>
                    <a:cs typeface="PT Sans Narrow"/>
                  </a:rPr>
                  <a:t>N different parallelism models</a:t>
                </a:r>
              </a:p>
              <a:p>
                <a:pPr marL="0" indent="0" algn="ctr">
                  <a:spcBef>
                    <a:spcPts val="1200"/>
                  </a:spcBef>
                  <a:buNone/>
                </a:pPr>
                <a:r>
                  <a:rPr lang="en-US" sz="2800" b="1" i="0" dirty="0" smtClean="0">
                    <a:solidFill>
                      <a:schemeClr val="tx1"/>
                    </a:solidFill>
                    <a:latin typeface="Arial Narrow" panose="020B0606020202030204" pitchFamily="34" charset="0"/>
                    <a:cs typeface="PT Sans Narrow"/>
                  </a:rPr>
                  <a:t>Very small extension to LLVM instruction set</a:t>
                </a: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chemeClr val="tx1"/>
                  </a:solidFill>
                  <a:latin typeface="Arial Narrow" panose="020B0606020202030204" pitchFamily="34" charset="0"/>
                  <a:cs typeface="PT Sans Narrow"/>
                </a:endParaRPr>
              </a:p>
            </p:txBody>
          </p:sp>
          <p:sp>
            <p:nvSpPr>
              <p:cNvPr id="89" name="Right Arrow 88"/>
              <p:cNvSpPr/>
              <p:nvPr/>
            </p:nvSpPr>
            <p:spPr>
              <a:xfrm>
                <a:off x="4284439" y="6019800"/>
                <a:ext cx="1147796" cy="533400"/>
              </a:xfrm>
              <a:prstGeom prst="right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>
                <a:normAutofit fontScale="55000" lnSpcReduction="20000"/>
              </a:bodyPr>
              <a:lstStyle/>
              <a:p>
                <a:pPr algn="ctr"/>
                <a:endParaRPr lang="en-US" dirty="0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90" name="Content Placeholder 2"/>
            <p:cNvSpPr txBox="1">
              <a:spLocks/>
            </p:cNvSpPr>
            <p:nvPr/>
          </p:nvSpPr>
          <p:spPr>
            <a:xfrm>
              <a:off x="5288363" y="6012663"/>
              <a:ext cx="3886419" cy="45142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b="1" dirty="0" smtClean="0">
                  <a:solidFill>
                    <a:srgbClr val="0000FF"/>
                  </a:solidFill>
                  <a:latin typeface="Arial Narrow" panose="020B0606020202030204" pitchFamily="34" charset="0"/>
                  <a:cs typeface="PT Sans Narrow"/>
                </a:rPr>
                <a:t>only two </a:t>
              </a:r>
              <a:r>
                <a:rPr lang="en-US" b="1" dirty="0" smtClean="0">
                  <a:solidFill>
                    <a:schemeClr val="tx1"/>
                  </a:solidFill>
                  <a:latin typeface="Arial Narrow" panose="020B0606020202030204" pitchFamily="34" charset="0"/>
                  <a:cs typeface="PT Sans Narrow"/>
                </a:rPr>
                <a:t>parallelism models!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6066" y="1929828"/>
            <a:ext cx="7006108" cy="3504854"/>
            <a:chOff x="-9021" y="1929828"/>
            <a:chExt cx="8172369" cy="3504854"/>
          </a:xfrm>
        </p:grpSpPr>
        <p:grpSp>
          <p:nvGrpSpPr>
            <p:cNvPr id="96" name="Group 95"/>
            <p:cNvGrpSpPr/>
            <p:nvPr/>
          </p:nvGrpSpPr>
          <p:grpSpPr>
            <a:xfrm>
              <a:off x="1524000" y="3100577"/>
              <a:ext cx="1722890" cy="2156287"/>
              <a:chOff x="2133600" y="3509670"/>
              <a:chExt cx="1722890" cy="2156287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2133600" y="3509670"/>
                <a:ext cx="1722890" cy="2156287"/>
                <a:chOff x="2133600" y="3509670"/>
                <a:chExt cx="1722890" cy="2156287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133600" y="4322643"/>
                  <a:ext cx="582137" cy="404125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70000" lnSpcReduction="20000"/>
                </a:bodyPr>
                <a:lstStyle/>
                <a:p>
                  <a:pPr algn="ctr"/>
                  <a:endParaRPr lang="en-US" dirty="0">
                    <a:latin typeface="Arial Narrow" panose="020B0606020202030204" pitchFamily="34" charset="0"/>
                  </a:endParaRPr>
                </a:p>
              </p:txBody>
            </p:sp>
            <p:grpSp>
              <p:nvGrpSpPr>
                <p:cNvPr id="61" name="Group 60"/>
                <p:cNvGrpSpPr/>
                <p:nvPr/>
              </p:nvGrpSpPr>
              <p:grpSpPr>
                <a:xfrm>
                  <a:off x="2424669" y="3509670"/>
                  <a:ext cx="1431821" cy="2156287"/>
                  <a:chOff x="2424669" y="3509670"/>
                  <a:chExt cx="1431821" cy="2156287"/>
                </a:xfrm>
              </p:grpSpPr>
              <p:sp>
                <p:nvSpPr>
                  <p:cNvPr id="38" name="Oval 37"/>
                  <p:cNvSpPr/>
                  <p:nvPr/>
                </p:nvSpPr>
                <p:spPr>
                  <a:xfrm>
                    <a:off x="2707271" y="5261832"/>
                    <a:ext cx="582137" cy="404125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 fontScale="70000" lnSpcReduction="20000"/>
                  </a:bodyPr>
                  <a:lstStyle/>
                  <a:p>
                    <a:pPr algn="ctr"/>
                    <a:endParaRPr lang="en-US" dirty="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>
                  <a:xfrm>
                    <a:off x="3274353" y="4322643"/>
                    <a:ext cx="582137" cy="40412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 fontScale="70000" lnSpcReduction="20000"/>
                  </a:bodyPr>
                  <a:lstStyle/>
                  <a:p>
                    <a:pPr algn="ctr"/>
                    <a:endParaRPr lang="en-US" dirty="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41" name="Oval 40"/>
                  <p:cNvSpPr/>
                  <p:nvPr/>
                </p:nvSpPr>
                <p:spPr>
                  <a:xfrm>
                    <a:off x="2695472" y="3509670"/>
                    <a:ext cx="582137" cy="404125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 fontScale="70000" lnSpcReduction="20000"/>
                  </a:bodyPr>
                  <a:lstStyle/>
                  <a:p>
                    <a:pPr algn="ctr"/>
                    <a:endParaRPr lang="en-US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47" name="Straight Arrow Connector 46"/>
                  <p:cNvCxnSpPr>
                    <a:stCxn id="41" idx="4"/>
                    <a:endCxn id="34" idx="0"/>
                  </p:cNvCxnSpPr>
                  <p:nvPr/>
                </p:nvCxnSpPr>
                <p:spPr>
                  <a:xfrm flipH="1">
                    <a:off x="2424669" y="3913795"/>
                    <a:ext cx="561872" cy="408848"/>
                  </a:xfrm>
                  <a:prstGeom prst="straightConnector1">
                    <a:avLst/>
                  </a:prstGeom>
                  <a:ln w="12700" cmpd="sng">
                    <a:solidFill>
                      <a:schemeClr val="tx1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/>
                  <p:cNvCxnSpPr>
                    <a:stCxn id="34" idx="4"/>
                    <a:endCxn id="38" idx="0"/>
                  </p:cNvCxnSpPr>
                  <p:nvPr/>
                </p:nvCxnSpPr>
                <p:spPr>
                  <a:xfrm>
                    <a:off x="2424669" y="4726768"/>
                    <a:ext cx="573671" cy="535064"/>
                  </a:xfrm>
                  <a:prstGeom prst="straightConnector1">
                    <a:avLst/>
                  </a:prstGeom>
                  <a:ln w="12700" cmpd="sng">
                    <a:solidFill>
                      <a:schemeClr val="tx1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Arrow Connector 52"/>
                  <p:cNvCxnSpPr>
                    <a:stCxn id="39" idx="4"/>
                    <a:endCxn id="38" idx="0"/>
                  </p:cNvCxnSpPr>
                  <p:nvPr/>
                </p:nvCxnSpPr>
                <p:spPr>
                  <a:xfrm flipH="1">
                    <a:off x="2998340" y="4726768"/>
                    <a:ext cx="567082" cy="535064"/>
                  </a:xfrm>
                  <a:prstGeom prst="straightConnector1">
                    <a:avLst/>
                  </a:prstGeom>
                  <a:ln w="12700" cmpd="sng">
                    <a:solidFill>
                      <a:schemeClr val="tx1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/>
                  <p:cNvCxnSpPr>
                    <a:stCxn id="39" idx="2"/>
                    <a:endCxn id="34" idx="6"/>
                  </p:cNvCxnSpPr>
                  <p:nvPr/>
                </p:nvCxnSpPr>
                <p:spPr>
                  <a:xfrm flipH="1">
                    <a:off x="2715737" y="4524706"/>
                    <a:ext cx="558616" cy="0"/>
                  </a:xfrm>
                  <a:prstGeom prst="straightConnector1">
                    <a:avLst/>
                  </a:prstGeom>
                  <a:ln w="12700" cmpd="sng">
                    <a:solidFill>
                      <a:schemeClr val="tx1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92" name="Straight Arrow Connector 91"/>
              <p:cNvCxnSpPr>
                <a:stCxn id="41" idx="4"/>
                <a:endCxn id="39" idx="0"/>
              </p:cNvCxnSpPr>
              <p:nvPr/>
            </p:nvCxnSpPr>
            <p:spPr>
              <a:xfrm>
                <a:off x="2986541" y="3913795"/>
                <a:ext cx="578881" cy="408848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371600" y="2099618"/>
              <a:ext cx="3010553" cy="83099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2400" b="1" dirty="0" smtClean="0">
                  <a:latin typeface="Arial Narrow" panose="020B0606020202030204" pitchFamily="34" charset="0"/>
                  <a:cs typeface="PT Sans Narrow"/>
                </a:rPr>
                <a:t>Dataflow Graph </a:t>
              </a:r>
              <a:br>
                <a:rPr lang="en-US" sz="2400" b="1" dirty="0" smtClean="0">
                  <a:latin typeface="Arial Narrow" panose="020B0606020202030204" pitchFamily="34" charset="0"/>
                  <a:cs typeface="PT Sans Narrow"/>
                </a:rPr>
              </a:br>
              <a:r>
                <a:rPr lang="en-US" sz="2400" b="1" dirty="0" smtClean="0">
                  <a:latin typeface="Arial Narrow" panose="020B0606020202030204" pitchFamily="34" charset="0"/>
                  <a:cs typeface="PT Sans Narrow"/>
                </a:rPr>
                <a:t>with side effects</a:t>
              </a:r>
              <a:endParaRPr lang="en-US" sz="2400" b="1" dirty="0">
                <a:latin typeface="Arial Narrow" panose="020B0606020202030204" pitchFamily="34" charset="0"/>
                <a:cs typeface="PT Sans Narrow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762774" y="1929828"/>
              <a:ext cx="2400574" cy="46166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2400" b="1" dirty="0" smtClean="0">
                  <a:latin typeface="Arial Narrow" panose="020B0606020202030204" pitchFamily="34" charset="0"/>
                  <a:cs typeface="PT Sans Narrow"/>
                </a:rPr>
                <a:t>Vector</a:t>
              </a:r>
              <a:endParaRPr lang="en-US" sz="2400" b="1" dirty="0">
                <a:latin typeface="Arial Narrow" panose="020B0606020202030204" pitchFamily="34" charset="0"/>
                <a:cs typeface="PT Sans Narrow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61741" y="3720248"/>
              <a:ext cx="802640" cy="46166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2400" b="1" dirty="0" smtClean="0">
                  <a:latin typeface="Arial Narrow" panose="020B0606020202030204" pitchFamily="34" charset="0"/>
                  <a:cs typeface="PT Sans Narrow"/>
                </a:rPr>
                <a:t>or</a:t>
              </a:r>
              <a:endParaRPr lang="en-US" sz="2400" b="1" dirty="0">
                <a:latin typeface="Arial Narrow" panose="020B0606020202030204" pitchFamily="34" charset="0"/>
                <a:cs typeface="PT Sans Narrow"/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3151015" y="2435051"/>
              <a:ext cx="4685411" cy="1478500"/>
              <a:chOff x="3441078" y="2883065"/>
              <a:chExt cx="4685411" cy="1478500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flipV="1">
                <a:off x="3441078" y="3061127"/>
                <a:ext cx="2890125" cy="130043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Wave 117"/>
              <p:cNvSpPr/>
              <p:nvPr/>
            </p:nvSpPr>
            <p:spPr>
              <a:xfrm>
                <a:off x="6331202" y="2883065"/>
                <a:ext cx="1795287" cy="1030702"/>
              </a:xfrm>
              <a:prstGeom prst="wave">
                <a:avLst>
                  <a:gd name="adj1" fmla="val 4758"/>
                  <a:gd name="adj2" fmla="val 0"/>
                </a:avLst>
              </a:prstGeom>
              <a:solidFill>
                <a:srgbClr val="F5CEA7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0" rtlCol="0" anchor="ctr">
                <a:normAutofit fontScale="77500" lnSpcReduction="20000"/>
              </a:bodyPr>
              <a:lstStyle/>
              <a:p>
                <a:endParaRPr lang="en-US" sz="1200" dirty="0" smtClean="0">
                  <a:solidFill>
                    <a:schemeClr val="tx1"/>
                  </a:solidFill>
                  <a:latin typeface="Arial Narrow" panose="020B0606020202030204" pitchFamily="34" charset="0"/>
                  <a:cs typeface="PT Sans Narrow"/>
                </a:endParaRPr>
              </a:p>
              <a:p>
                <a:r>
                  <a:rPr lang="en-US" sz="1300" b="1" dirty="0" smtClean="0">
                    <a:solidFill>
                      <a:schemeClr val="tx1"/>
                    </a:solidFill>
                    <a:latin typeface="Arial Narrow" panose="020B0606020202030204" pitchFamily="34" charset="0"/>
                    <a:cs typeface="PT Sans Narrow"/>
                  </a:rPr>
                  <a:t>V</a:t>
                </a:r>
                <a:r>
                  <a:rPr lang="en-US" sz="1300" b="1" baseline="-25000" dirty="0" smtClean="0">
                    <a:solidFill>
                      <a:schemeClr val="tx1"/>
                    </a:solidFill>
                    <a:latin typeface="Arial Narrow" panose="020B0606020202030204" pitchFamily="34" charset="0"/>
                    <a:cs typeface="PT Sans Narrow"/>
                  </a:rPr>
                  <a:t>A</a:t>
                </a:r>
                <a:r>
                  <a:rPr lang="en-US" sz="1300" b="1" dirty="0" smtClean="0">
                    <a:solidFill>
                      <a:schemeClr val="tx1"/>
                    </a:solidFill>
                    <a:latin typeface="Arial Narrow" panose="020B0606020202030204" pitchFamily="34" charset="0"/>
                    <a:cs typeface="PT Sans Narrow"/>
                  </a:rPr>
                  <a:t> = load &lt;L4 x float&gt;* A</a:t>
                </a:r>
              </a:p>
              <a:p>
                <a:r>
                  <a:rPr lang="en-US" sz="1300" b="1" dirty="0" smtClean="0">
                    <a:solidFill>
                      <a:schemeClr val="tx1"/>
                    </a:solidFill>
                    <a:latin typeface="Arial Narrow" panose="020B0606020202030204" pitchFamily="34" charset="0"/>
                    <a:cs typeface="PT Sans Narrow"/>
                  </a:rPr>
                  <a:t>V</a:t>
                </a:r>
                <a:r>
                  <a:rPr lang="en-US" sz="1300" b="1" baseline="-25000" dirty="0" smtClean="0">
                    <a:solidFill>
                      <a:schemeClr val="tx1"/>
                    </a:solidFill>
                    <a:latin typeface="Arial Narrow" panose="020B0606020202030204" pitchFamily="34" charset="0"/>
                    <a:cs typeface="PT Sans Narrow"/>
                  </a:rPr>
                  <a:t>B</a:t>
                </a:r>
                <a:r>
                  <a:rPr lang="en-US" sz="1300" b="1" dirty="0" smtClean="0">
                    <a:solidFill>
                      <a:schemeClr val="tx1"/>
                    </a:solidFill>
                    <a:latin typeface="Arial Narrow" panose="020B0606020202030204" pitchFamily="34" charset="0"/>
                    <a:cs typeface="PT Sans Narrow"/>
                  </a:rPr>
                  <a:t> </a:t>
                </a:r>
                <a:r>
                  <a:rPr lang="en-US" sz="1300" b="1" dirty="0">
                    <a:solidFill>
                      <a:schemeClr val="tx1"/>
                    </a:solidFill>
                    <a:latin typeface="Arial Narrow" panose="020B0606020202030204" pitchFamily="34" charset="0"/>
                    <a:cs typeface="PT Sans Narrow"/>
                  </a:rPr>
                  <a:t>= </a:t>
                </a:r>
                <a:r>
                  <a:rPr lang="en-US" sz="1300" b="1" dirty="0" smtClean="0">
                    <a:solidFill>
                      <a:schemeClr val="tx1"/>
                    </a:solidFill>
                    <a:latin typeface="Arial Narrow" panose="020B0606020202030204" pitchFamily="34" charset="0"/>
                    <a:cs typeface="PT Sans Narrow"/>
                  </a:rPr>
                  <a:t>load &lt;L4 </a:t>
                </a:r>
                <a:r>
                  <a:rPr lang="en-US" sz="1300" b="1" dirty="0">
                    <a:solidFill>
                      <a:schemeClr val="tx1"/>
                    </a:solidFill>
                    <a:latin typeface="Arial Narrow" panose="020B0606020202030204" pitchFamily="34" charset="0"/>
                    <a:cs typeface="PT Sans Narrow"/>
                  </a:rPr>
                  <a:t>x float</a:t>
                </a:r>
                <a:r>
                  <a:rPr lang="en-US" sz="1300" b="1" dirty="0" smtClean="0">
                    <a:solidFill>
                      <a:schemeClr val="tx1"/>
                    </a:solidFill>
                    <a:latin typeface="Arial Narrow" panose="020B0606020202030204" pitchFamily="34" charset="0"/>
                    <a:cs typeface="PT Sans Narrow"/>
                  </a:rPr>
                  <a:t>&gt;* B</a:t>
                </a:r>
                <a:endParaRPr lang="en-US" sz="1300" b="1" dirty="0">
                  <a:solidFill>
                    <a:schemeClr val="tx1"/>
                  </a:solidFill>
                  <a:latin typeface="Arial Narrow" panose="020B0606020202030204" pitchFamily="34" charset="0"/>
                  <a:cs typeface="PT Sans Narrow"/>
                </a:endParaRPr>
              </a:p>
              <a:p>
                <a:pPr algn="dist"/>
                <a:r>
                  <a:rPr lang="en-US" sz="1300" b="1" dirty="0" smtClean="0">
                    <a:solidFill>
                      <a:schemeClr val="tx1"/>
                    </a:solidFill>
                    <a:latin typeface="Arial Narrow" panose="020B0606020202030204" pitchFamily="34" charset="0"/>
                    <a:cs typeface="PT Sans Narrow"/>
                  </a:rPr>
                  <a:t>…</a:t>
                </a:r>
              </a:p>
              <a:p>
                <a:r>
                  <a:rPr lang="en-US" sz="1300" b="1" dirty="0" smtClean="0">
                    <a:solidFill>
                      <a:schemeClr val="tx1"/>
                    </a:solidFill>
                    <a:latin typeface="Arial Narrow" panose="020B0606020202030204" pitchFamily="34" charset="0"/>
                    <a:cs typeface="PT Sans Narrow"/>
                  </a:rPr>
                  <a:t>V</a:t>
                </a:r>
                <a:r>
                  <a:rPr lang="en-US" sz="1300" b="1" baseline="-25000" dirty="0" smtClean="0">
                    <a:solidFill>
                      <a:schemeClr val="tx1"/>
                    </a:solidFill>
                    <a:latin typeface="Arial Narrow" panose="020B0606020202030204" pitchFamily="34" charset="0"/>
                    <a:cs typeface="PT Sans Narrow"/>
                  </a:rPr>
                  <a:t>C</a:t>
                </a:r>
                <a:r>
                  <a:rPr lang="en-US" sz="1300" b="1" dirty="0" smtClean="0">
                    <a:solidFill>
                      <a:schemeClr val="tx1"/>
                    </a:solidFill>
                    <a:latin typeface="Arial Narrow" panose="020B0606020202030204" pitchFamily="34" charset="0"/>
                    <a:cs typeface="PT Sans Narrow"/>
                  </a:rPr>
                  <a:t> = </a:t>
                </a:r>
                <a:r>
                  <a:rPr lang="en-US" sz="1300" b="1" dirty="0" err="1" smtClean="0">
                    <a:solidFill>
                      <a:schemeClr val="tx1"/>
                    </a:solidFill>
                    <a:latin typeface="Arial Narrow" panose="020B0606020202030204" pitchFamily="34" charset="0"/>
                    <a:cs typeface="PT Sans Narrow"/>
                  </a:rPr>
                  <a:t>fmul</a:t>
                </a:r>
                <a:r>
                  <a:rPr lang="en-US" sz="1300" b="1" dirty="0" smtClean="0">
                    <a:solidFill>
                      <a:schemeClr val="tx1"/>
                    </a:solidFill>
                    <a:latin typeface="Arial Narrow" panose="020B0606020202030204" pitchFamily="34" charset="0"/>
                    <a:cs typeface="PT Sans Narrow"/>
                  </a:rPr>
                  <a:t> &lt;L4 x float&gt; V</a:t>
                </a:r>
                <a:r>
                  <a:rPr lang="en-US" sz="1300" b="1" baseline="-25000" dirty="0" smtClean="0">
                    <a:solidFill>
                      <a:schemeClr val="tx1"/>
                    </a:solidFill>
                    <a:latin typeface="Arial Narrow" panose="020B0606020202030204" pitchFamily="34" charset="0"/>
                    <a:cs typeface="PT Sans Narrow"/>
                  </a:rPr>
                  <a:t>A</a:t>
                </a:r>
                <a:r>
                  <a:rPr lang="en-US" sz="1300" b="1" dirty="0" smtClean="0">
                    <a:solidFill>
                      <a:schemeClr val="tx1"/>
                    </a:solidFill>
                    <a:latin typeface="Arial Narrow" panose="020B0606020202030204" pitchFamily="34" charset="0"/>
                    <a:cs typeface="PT Sans Narrow"/>
                  </a:rPr>
                  <a:t>, V</a:t>
                </a:r>
                <a:r>
                  <a:rPr lang="en-US" sz="1300" b="1" baseline="-25000" dirty="0" smtClean="0">
                    <a:solidFill>
                      <a:schemeClr val="tx1"/>
                    </a:solidFill>
                    <a:latin typeface="Arial Narrow" panose="020B0606020202030204" pitchFamily="34" charset="0"/>
                    <a:cs typeface="PT Sans Narrow"/>
                  </a:rPr>
                  <a:t>B</a:t>
                </a:r>
              </a:p>
              <a:p>
                <a:endPara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PT Sans Narrow"/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156896" y="4317676"/>
              <a:ext cx="4584395" cy="1117006"/>
              <a:chOff x="3168767" y="4157253"/>
              <a:chExt cx="4779338" cy="1633947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3168767" y="4157253"/>
                <a:ext cx="3216515" cy="160035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1" name="Group 49"/>
              <p:cNvGrpSpPr/>
              <p:nvPr/>
            </p:nvGrpSpPr>
            <p:grpSpPr>
              <a:xfrm>
                <a:off x="6451895" y="4692421"/>
                <a:ext cx="1496210" cy="1098779"/>
                <a:chOff x="451542" y="3858092"/>
                <a:chExt cx="4295680" cy="2853745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2211818" y="3858092"/>
                  <a:ext cx="877949" cy="595837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dirty="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451542" y="4888567"/>
                  <a:ext cx="877949" cy="595837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dirty="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1690078" y="4888567"/>
                  <a:ext cx="877949" cy="595837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dirty="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3869273" y="4888567"/>
                  <a:ext cx="877949" cy="595837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dirty="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2211818" y="6116000"/>
                  <a:ext cx="877949" cy="595837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/>
                  <a:endParaRPr lang="en-US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27" name="Straight Arrow Connector 126"/>
                <p:cNvCxnSpPr>
                  <a:stCxn id="122" idx="4"/>
                  <a:endCxn id="123" idx="0"/>
                </p:cNvCxnSpPr>
                <p:nvPr/>
              </p:nvCxnSpPr>
              <p:spPr>
                <a:xfrm flipH="1">
                  <a:off x="890517" y="4453929"/>
                  <a:ext cx="1760276" cy="434638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>
                  <a:stCxn id="122" idx="4"/>
                  <a:endCxn id="124" idx="0"/>
                </p:cNvCxnSpPr>
                <p:nvPr/>
              </p:nvCxnSpPr>
              <p:spPr>
                <a:xfrm flipH="1">
                  <a:off x="2129053" y="4453929"/>
                  <a:ext cx="521740" cy="434638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>
                  <a:stCxn id="122" idx="4"/>
                  <a:endCxn id="125" idx="0"/>
                </p:cNvCxnSpPr>
                <p:nvPr/>
              </p:nvCxnSpPr>
              <p:spPr>
                <a:xfrm>
                  <a:off x="2650793" y="4453929"/>
                  <a:ext cx="1657455" cy="434638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>
                  <a:stCxn id="123" idx="4"/>
                </p:cNvCxnSpPr>
                <p:nvPr/>
              </p:nvCxnSpPr>
              <p:spPr>
                <a:xfrm>
                  <a:off x="890517" y="5484404"/>
                  <a:ext cx="1677510" cy="631596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>
                  <a:stCxn id="124" idx="4"/>
                  <a:endCxn id="126" idx="0"/>
                </p:cNvCxnSpPr>
                <p:nvPr/>
              </p:nvCxnSpPr>
              <p:spPr>
                <a:xfrm>
                  <a:off x="2129053" y="5484404"/>
                  <a:ext cx="521740" cy="631596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>
                  <a:stCxn id="125" idx="4"/>
                  <a:endCxn id="126" idx="0"/>
                </p:cNvCxnSpPr>
                <p:nvPr/>
              </p:nvCxnSpPr>
              <p:spPr>
                <a:xfrm flipH="1">
                  <a:off x="2650793" y="5484404"/>
                  <a:ext cx="1657455" cy="631596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>
                  <a:stCxn id="122" idx="4"/>
                </p:cNvCxnSpPr>
                <p:nvPr/>
              </p:nvCxnSpPr>
              <p:spPr>
                <a:xfrm>
                  <a:off x="2650793" y="4453929"/>
                  <a:ext cx="438974" cy="434638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prstDash val="sysDot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/>
                <p:cNvCxnSpPr>
                  <a:endCxn id="126" idx="0"/>
                </p:cNvCxnSpPr>
                <p:nvPr/>
              </p:nvCxnSpPr>
              <p:spPr>
                <a:xfrm flipH="1">
                  <a:off x="2650793" y="5484404"/>
                  <a:ext cx="438974" cy="631596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prstDash val="sysDot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3089767" y="5174370"/>
                  <a:ext cx="23516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5" name="TextBox 74"/>
            <p:cNvSpPr txBox="1"/>
            <p:nvPr/>
          </p:nvSpPr>
          <p:spPr>
            <a:xfrm>
              <a:off x="-9021" y="2099617"/>
              <a:ext cx="1836347" cy="461665"/>
            </a:xfrm>
            <a:prstGeom prst="rect">
              <a:avLst/>
            </a:prstGeom>
            <a:noFill/>
          </p:spPr>
          <p:txBody>
            <a:bodyPr wrap="square" rtlCol="0">
              <a:normAutofit fontScale="92500"/>
            </a:bodyPr>
            <a:lstStyle/>
            <a:p>
              <a:pPr algn="ctr"/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  <a:latin typeface="Arial Narrow" panose="020B0606020202030204" pitchFamily="34" charset="0"/>
                  <a:cs typeface="PT Sans Narrow"/>
                </a:rPr>
                <a:t>Hierarchical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  <a:cs typeface="PT Sans Narrow"/>
              </a:endParaRPr>
            </a:p>
          </p:txBody>
        </p:sp>
        <p:sp>
          <p:nvSpPr>
            <p:cNvPr id="43" name="Cross 42"/>
            <p:cNvSpPr/>
            <p:nvPr/>
          </p:nvSpPr>
          <p:spPr>
            <a:xfrm>
              <a:off x="4881889" y="2248687"/>
              <a:ext cx="357825" cy="364426"/>
            </a:xfrm>
            <a:prstGeom prst="plus">
              <a:avLst>
                <a:gd name="adj" fmla="val 4409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66" name="Group 49"/>
            <p:cNvGrpSpPr/>
            <p:nvPr/>
          </p:nvGrpSpPr>
          <p:grpSpPr>
            <a:xfrm>
              <a:off x="2710707" y="3943604"/>
              <a:ext cx="506247" cy="344017"/>
              <a:chOff x="451542" y="3858092"/>
              <a:chExt cx="4295680" cy="2853745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2211818" y="3858092"/>
                <a:ext cx="877949" cy="595837"/>
              </a:xfrm>
              <a:prstGeom prst="ellipse">
                <a:avLst/>
              </a:prstGeom>
              <a:solidFill>
                <a:srgbClr val="FCD5B5"/>
              </a:solidFill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51542" y="4888567"/>
                <a:ext cx="877949" cy="595837"/>
              </a:xfrm>
              <a:prstGeom prst="ellipse">
                <a:avLst/>
              </a:prstGeom>
              <a:solidFill>
                <a:srgbClr val="FCD5B5"/>
              </a:solidFill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690078" y="4888567"/>
                <a:ext cx="877949" cy="595837"/>
              </a:xfrm>
              <a:prstGeom prst="ellipse">
                <a:avLst/>
              </a:prstGeom>
              <a:solidFill>
                <a:srgbClr val="FCD5B5"/>
              </a:solidFill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869273" y="4888567"/>
                <a:ext cx="877949" cy="595837"/>
              </a:xfrm>
              <a:prstGeom prst="ellipse">
                <a:avLst/>
              </a:prstGeom>
              <a:solidFill>
                <a:srgbClr val="FCD5B5"/>
              </a:solidFill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211818" y="6116000"/>
                <a:ext cx="877949" cy="595837"/>
              </a:xfrm>
              <a:prstGeom prst="ellipse">
                <a:avLst/>
              </a:prstGeom>
              <a:solidFill>
                <a:srgbClr val="FCD5B5"/>
              </a:solidFill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en-US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72" name="Straight Arrow Connector 71"/>
              <p:cNvCxnSpPr>
                <a:stCxn id="67" idx="4"/>
                <a:endCxn id="68" idx="0"/>
              </p:cNvCxnSpPr>
              <p:nvPr/>
            </p:nvCxnSpPr>
            <p:spPr>
              <a:xfrm flipH="1">
                <a:off x="890517" y="4453929"/>
                <a:ext cx="1760276" cy="434638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67" idx="4"/>
                <a:endCxn id="69" idx="0"/>
              </p:cNvCxnSpPr>
              <p:nvPr/>
            </p:nvCxnSpPr>
            <p:spPr>
              <a:xfrm flipH="1">
                <a:off x="2129053" y="4453929"/>
                <a:ext cx="521740" cy="434638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67" idx="4"/>
                <a:endCxn id="70" idx="0"/>
              </p:cNvCxnSpPr>
              <p:nvPr/>
            </p:nvCxnSpPr>
            <p:spPr>
              <a:xfrm>
                <a:off x="2650793" y="4453929"/>
                <a:ext cx="1657455" cy="434638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stCxn id="68" idx="4"/>
              </p:cNvCxnSpPr>
              <p:nvPr/>
            </p:nvCxnSpPr>
            <p:spPr>
              <a:xfrm>
                <a:off x="890517" y="5484404"/>
                <a:ext cx="1677510" cy="631596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69" idx="4"/>
                <a:endCxn id="71" idx="0"/>
              </p:cNvCxnSpPr>
              <p:nvPr/>
            </p:nvCxnSpPr>
            <p:spPr>
              <a:xfrm>
                <a:off x="2129053" y="5484404"/>
                <a:ext cx="521740" cy="631596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70" idx="4"/>
                <a:endCxn id="71" idx="0"/>
              </p:cNvCxnSpPr>
              <p:nvPr/>
            </p:nvCxnSpPr>
            <p:spPr>
              <a:xfrm flipH="1">
                <a:off x="2650793" y="5484404"/>
                <a:ext cx="1657455" cy="631596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stCxn id="67" idx="4"/>
              </p:cNvCxnSpPr>
              <p:nvPr/>
            </p:nvCxnSpPr>
            <p:spPr>
              <a:xfrm>
                <a:off x="2650793" y="4453929"/>
                <a:ext cx="438974" cy="434638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sysDot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endCxn id="71" idx="0"/>
              </p:cNvCxnSpPr>
              <p:nvPr/>
            </p:nvCxnSpPr>
            <p:spPr>
              <a:xfrm flipH="1">
                <a:off x="2650793" y="5484404"/>
                <a:ext cx="438974" cy="631596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sysDot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089767" y="5174370"/>
                <a:ext cx="235166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TextBox 166"/>
          <p:cNvSpPr txBox="1">
            <a:spLocks noChangeArrowheads="1"/>
          </p:cNvSpPr>
          <p:nvPr/>
        </p:nvSpPr>
        <p:spPr bwMode="auto">
          <a:xfrm>
            <a:off x="3061048" y="3467405"/>
            <a:ext cx="5658692" cy="1938992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7663" indent="457200" algn="l" rtl="0" eaLnBrk="0" fontAlgn="base" hangingPunct="0">
              <a:spcBef>
                <a:spcPct val="8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charset="0"/>
                <a:ea typeface="MS PGothic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Ø"/>
              <a:defRPr sz="2400" b="1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pPr>
              <a:spcBef>
                <a:spcPts val="0"/>
              </a:spcBef>
              <a:buFont typeface="Wingdings" charset="2"/>
              <a:buChar char="ü"/>
            </a:pPr>
            <a:r>
              <a:rPr lang="en-US" altLang="en-US" kern="0" dirty="0" smtClean="0">
                <a:solidFill>
                  <a:srgbClr val="0432FF"/>
                </a:solidFill>
                <a:latin typeface="Arial Narrow" charset="0"/>
              </a:rPr>
              <a:t>Intuitive</a:t>
            </a:r>
          </a:p>
          <a:p>
            <a:pPr>
              <a:spcBef>
                <a:spcPts val="0"/>
              </a:spcBef>
              <a:buFont typeface="Wingdings" charset="2"/>
              <a:buChar char="ü"/>
            </a:pPr>
            <a:r>
              <a:rPr lang="en-US" altLang="en-US" kern="0" dirty="0" smtClean="0">
                <a:solidFill>
                  <a:srgbClr val="0432FF"/>
                </a:solidFill>
                <a:latin typeface="Arial Narrow" charset="0"/>
              </a:rPr>
              <a:t>Captures task, data, vector parallelism</a:t>
            </a:r>
          </a:p>
          <a:p>
            <a:pPr>
              <a:spcBef>
                <a:spcPts val="0"/>
              </a:spcBef>
              <a:buFont typeface="Wingdings" charset="2"/>
              <a:buChar char="ü"/>
            </a:pPr>
            <a:r>
              <a:rPr lang="en-US" altLang="en-US" kern="0" dirty="0">
                <a:solidFill>
                  <a:srgbClr val="0432FF"/>
                </a:solidFill>
                <a:latin typeface="Arial Narrow" charset="0"/>
              </a:rPr>
              <a:t>Captures shared memory</a:t>
            </a:r>
          </a:p>
          <a:p>
            <a:pPr>
              <a:spcBef>
                <a:spcPts val="0"/>
              </a:spcBef>
              <a:buFont typeface="Wingdings" charset="2"/>
              <a:buChar char="ü"/>
            </a:pPr>
            <a:r>
              <a:rPr lang="en-US" altLang="en-US" kern="0" dirty="0" smtClean="0">
                <a:solidFill>
                  <a:srgbClr val="0432FF"/>
                </a:solidFill>
                <a:latin typeface="Arial Narrow" charset="0"/>
              </a:rPr>
              <a:t>Captures streams, pipelines</a:t>
            </a:r>
          </a:p>
          <a:p>
            <a:pPr>
              <a:spcBef>
                <a:spcPts val="0"/>
              </a:spcBef>
              <a:buFont typeface="Wingdings" charset="2"/>
              <a:buChar char="ü"/>
            </a:pPr>
            <a:r>
              <a:rPr lang="en-US" altLang="en-US" kern="0" dirty="0" smtClean="0">
                <a:solidFill>
                  <a:srgbClr val="0432FF"/>
                </a:solidFill>
                <a:latin typeface="Arial Narrow" charset="0"/>
              </a:rPr>
              <a:t>Captures semi-custom </a:t>
            </a:r>
            <a:r>
              <a:rPr lang="en-US" altLang="en-US" kern="0" dirty="0" err="1" smtClean="0">
                <a:solidFill>
                  <a:srgbClr val="0432FF"/>
                </a:solidFill>
                <a:latin typeface="Arial Narrow" charset="0"/>
              </a:rPr>
              <a:t>hw</a:t>
            </a:r>
            <a:endParaRPr lang="en-US" altLang="en-US" kern="0" dirty="0" smtClean="0">
              <a:solidFill>
                <a:srgbClr val="0432FF"/>
              </a:solidFill>
              <a:latin typeface="Arial Narrow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05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3"/>
    </mc:Choice>
    <mc:Fallback xmlns="">
      <p:transition spd="slow" advTm="20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 Edge Detection in Images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64874"/>
            <a:ext cx="83820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74072" y="1114926"/>
            <a:ext cx="7388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Wingdings" charset="2"/>
              <a:buChar char="ü"/>
            </a:pPr>
            <a:r>
              <a:rPr lang="en-US" sz="2400" b="1" i="0" dirty="0" smtClean="0">
                <a:solidFill>
                  <a:srgbClr val="0432FF"/>
                </a:solidFill>
              </a:rPr>
              <a:t>Pipelined (task) parallelism with streaming </a:t>
            </a:r>
            <a:r>
              <a:rPr lang="en-US" sz="2400" b="1" i="0" smtClean="0">
                <a:solidFill>
                  <a:srgbClr val="0432FF"/>
                </a:solidFill>
              </a:rPr>
              <a:t>input images</a:t>
            </a:r>
            <a:endParaRPr lang="en-US" sz="2400" b="1" i="0" dirty="0" smtClean="0">
              <a:solidFill>
                <a:srgbClr val="0432FF"/>
              </a:solidFill>
            </a:endParaRPr>
          </a:p>
          <a:p>
            <a:pPr marL="457200" indent="-457200" algn="l">
              <a:buFont typeface="Wingdings" charset="2"/>
              <a:buChar char="ü"/>
            </a:pPr>
            <a:r>
              <a:rPr lang="en-US" sz="2400" b="1" i="0" dirty="0" smtClean="0">
                <a:solidFill>
                  <a:srgbClr val="0432FF"/>
                </a:solidFill>
              </a:rPr>
              <a:t>Medium-grain data parallelism within pipeline stages</a:t>
            </a:r>
          </a:p>
          <a:p>
            <a:pPr marL="457200" indent="-457200" algn="l">
              <a:buFont typeface="Wingdings" charset="2"/>
              <a:buChar char="ü"/>
            </a:pPr>
            <a:r>
              <a:rPr lang="en-US" sz="2400" b="1" i="0" dirty="0" smtClean="0">
                <a:solidFill>
                  <a:srgbClr val="0432FF"/>
                </a:solidFill>
              </a:rPr>
              <a:t>Fine-grain data parallelism in most stages</a:t>
            </a:r>
            <a:endParaRPr lang="en-US" sz="2400" b="1" i="0" dirty="0">
              <a:solidFill>
                <a:srgbClr val="0432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3759" y="6124579"/>
            <a:ext cx="6869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Pipelining fairly difficult to express in PTX, HSAIL, SPIR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176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Strategy</a:t>
            </a:r>
            <a:endParaRPr lang="en-US" dirty="0"/>
          </a:p>
        </p:txBody>
      </p:sp>
      <p:grpSp>
        <p:nvGrpSpPr>
          <p:cNvPr id="113" name="Group 40"/>
          <p:cNvGrpSpPr>
            <a:grpSpLocks/>
          </p:cNvGrpSpPr>
          <p:nvPr/>
        </p:nvGrpSpPr>
        <p:grpSpPr bwMode="auto">
          <a:xfrm>
            <a:off x="1922388" y="4588808"/>
            <a:ext cx="2049462" cy="1189036"/>
            <a:chOff x="6900547" y="23589456"/>
            <a:chExt cx="2050260" cy="1188411"/>
          </a:xfrm>
          <a:noFill/>
        </p:grpSpPr>
        <p:sp>
          <p:nvSpPr>
            <p:cNvPr id="119" name="Flowchart: Document 20"/>
            <p:cNvSpPr/>
            <p:nvPr/>
          </p:nvSpPr>
          <p:spPr bwMode="auto">
            <a:xfrm>
              <a:off x="7041889" y="23659269"/>
              <a:ext cx="936990" cy="626732"/>
            </a:xfrm>
            <a:prstGeom prst="flowChartDocumen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+mn-ea"/>
                </a:rPr>
                <a:t>Host code x86 binary</a:t>
              </a:r>
            </a:p>
          </p:txBody>
        </p:sp>
        <p:sp>
          <p:nvSpPr>
            <p:cNvPr id="120" name="Flowchart: Document 21"/>
            <p:cNvSpPr/>
            <p:nvPr/>
          </p:nvSpPr>
          <p:spPr bwMode="auto">
            <a:xfrm>
              <a:off x="8063050" y="23659269"/>
              <a:ext cx="673362" cy="626732"/>
            </a:xfrm>
            <a:prstGeom prst="flowChartDocumen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+mn-ea"/>
                </a:rPr>
                <a:t>SPIR binary</a:t>
              </a:r>
            </a:p>
          </p:txBody>
        </p:sp>
        <p:sp>
          <p:nvSpPr>
            <p:cNvPr id="121" name="Rounded Rectangle 120"/>
            <p:cNvSpPr/>
            <p:nvPr/>
          </p:nvSpPr>
          <p:spPr bwMode="auto">
            <a:xfrm>
              <a:off x="6968836" y="23589456"/>
              <a:ext cx="1818396" cy="1188411"/>
            </a:xfrm>
            <a:prstGeom prst="round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b="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122" name="TextBox 121"/>
            <p:cNvSpPr txBox="1"/>
            <p:nvPr/>
          </p:nvSpPr>
          <p:spPr bwMode="auto">
            <a:xfrm>
              <a:off x="6900547" y="24425628"/>
              <a:ext cx="2050260" cy="307615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MS PGothic" charset="0"/>
                  <a:cs typeface="MS PGothic" charset="0"/>
                </a:rPr>
                <a:t>Intel OpenCL runtime</a:t>
              </a:r>
            </a:p>
          </p:txBody>
        </p:sp>
        <p:cxnSp>
          <p:nvCxnSpPr>
            <p:cNvPr id="123" name="Straight Connector 284"/>
            <p:cNvCxnSpPr>
              <a:cxnSpLocks noChangeShapeType="1"/>
            </p:cNvCxnSpPr>
            <p:nvPr/>
          </p:nvCxnSpPr>
          <p:spPr bwMode="auto">
            <a:xfrm>
              <a:off x="6934200" y="24409394"/>
              <a:ext cx="1839912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xtLst/>
          </p:spPr>
        </p:cxnSp>
      </p:grpSp>
      <p:sp>
        <p:nvSpPr>
          <p:cNvPr id="115" name="TextBox 114"/>
          <p:cNvSpPr txBox="1"/>
          <p:nvPr/>
        </p:nvSpPr>
        <p:spPr bwMode="auto">
          <a:xfrm>
            <a:off x="1783931" y="5915615"/>
            <a:ext cx="2087562" cy="7254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000000"/>
                </a:solidFill>
                <a:latin typeface="Arial Narrow" panose="020B0606020202030204" pitchFamily="34" charset="0"/>
                <a:ea typeface="MS PGothic" charset="0"/>
                <a:cs typeface="PT Sans Narrow"/>
              </a:rPr>
              <a:t>Intel Xeon E5 core i7 </a:t>
            </a:r>
            <a:r>
              <a:rPr lang="en-US" sz="1800" kern="0" smtClean="0">
                <a:solidFill>
                  <a:srgbClr val="000000"/>
                </a:solidFill>
                <a:latin typeface="Arial Narrow" panose="020B0606020202030204" pitchFamily="34" charset="0"/>
                <a:ea typeface="MS PGothic" charset="0"/>
                <a:cs typeface="PT Sans Narrow"/>
              </a:rPr>
              <a:t>+</a:t>
            </a:r>
            <a:r>
              <a:rPr lang="en-US" sz="1800" b="1" kern="0" smtClean="0">
                <a:solidFill>
                  <a:srgbClr val="0432FF"/>
                </a:solidFill>
                <a:latin typeface="Arial Narrow" panose="020B0606020202030204" pitchFamily="34" charset="0"/>
                <a:ea typeface="MS PGothic" charset="0"/>
                <a:cs typeface="PT Sans Narrow"/>
              </a:rPr>
              <a:t>AVX</a:t>
            </a:r>
            <a:endParaRPr lang="en-US" sz="1800" kern="0" dirty="0">
              <a:solidFill>
                <a:srgbClr val="000000"/>
              </a:solidFill>
              <a:latin typeface="Arial Narrow" panose="020B0606020202030204" pitchFamily="34" charset="0"/>
              <a:ea typeface="MS PGothic" charset="0"/>
              <a:cs typeface="PT Sans Narrow"/>
            </a:endParaRPr>
          </a:p>
        </p:txBody>
      </p:sp>
      <p:sp>
        <p:nvSpPr>
          <p:cNvPr id="132" name="TextBox 131"/>
          <p:cNvSpPr txBox="1"/>
          <p:nvPr/>
        </p:nvSpPr>
        <p:spPr bwMode="auto">
          <a:xfrm>
            <a:off x="5558556" y="5939614"/>
            <a:ext cx="1944688" cy="381000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 err="1">
                <a:solidFill>
                  <a:srgbClr val="000000"/>
                </a:solidFill>
                <a:latin typeface="Arial Narrow" panose="020B0606020202030204" pitchFamily="34" charset="0"/>
                <a:ea typeface="MS PGothic" charset="0"/>
                <a:cs typeface="PT Sans Narrow"/>
              </a:rPr>
              <a:t>nVidia</a:t>
            </a:r>
            <a:r>
              <a:rPr lang="en-US" sz="1800" kern="0" dirty="0">
                <a:solidFill>
                  <a:srgbClr val="000000"/>
                </a:solidFill>
                <a:latin typeface="Arial Narrow" panose="020B0606020202030204" pitchFamily="34" charset="0"/>
                <a:ea typeface="MS PGothic" charset="0"/>
                <a:cs typeface="PT Sans Narrow"/>
              </a:rPr>
              <a:t> GeForce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kern="0" dirty="0">
                <a:solidFill>
                  <a:srgbClr val="0432FF"/>
                </a:solidFill>
                <a:latin typeface="Arial Narrow" panose="020B0606020202030204" pitchFamily="34" charset="0"/>
                <a:ea typeface="MS PGothic" charset="0"/>
                <a:cs typeface="PT Sans Narrow"/>
              </a:rPr>
              <a:t>GTX 680 GPU</a:t>
            </a:r>
          </a:p>
        </p:txBody>
      </p:sp>
      <p:grpSp>
        <p:nvGrpSpPr>
          <p:cNvPr id="126" name="Group 42"/>
          <p:cNvGrpSpPr>
            <a:grpSpLocks/>
          </p:cNvGrpSpPr>
          <p:nvPr/>
        </p:nvGrpSpPr>
        <p:grpSpPr bwMode="auto">
          <a:xfrm>
            <a:off x="5569669" y="4628495"/>
            <a:ext cx="1922462" cy="1189038"/>
            <a:chOff x="10374319" y="23628350"/>
            <a:chExt cx="1922127" cy="1188701"/>
          </a:xfrm>
          <a:noFill/>
        </p:grpSpPr>
        <p:sp>
          <p:nvSpPr>
            <p:cNvPr id="127" name="TextBox 126"/>
            <p:cNvSpPr txBox="1"/>
            <p:nvPr/>
          </p:nvSpPr>
          <p:spPr bwMode="auto">
            <a:xfrm>
              <a:off x="10374319" y="24432985"/>
              <a:ext cx="1922127" cy="307690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 err="1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MS PGothic" charset="0"/>
                  <a:cs typeface="MS PGothic" charset="0"/>
                </a:rPr>
                <a:t>nVidia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MS PGothic" charset="0"/>
                  <a:cs typeface="MS PGothic" charset="0"/>
                </a:rPr>
                <a:t> OpenCL runtime</a:t>
              </a:r>
            </a:p>
          </p:txBody>
        </p:sp>
        <p:sp>
          <p:nvSpPr>
            <p:cNvPr id="128" name="Flowchart: Document 23"/>
            <p:cNvSpPr/>
            <p:nvPr/>
          </p:nvSpPr>
          <p:spPr bwMode="auto">
            <a:xfrm>
              <a:off x="11509183" y="23690245"/>
              <a:ext cx="650762" cy="634820"/>
            </a:xfrm>
            <a:prstGeom prst="flowChartDocumen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+mn-ea"/>
                </a:rPr>
                <a:t>PTX binary</a:t>
              </a:r>
            </a:p>
          </p:txBody>
        </p:sp>
        <p:sp>
          <p:nvSpPr>
            <p:cNvPr id="129" name="Rounded Rectangle 128"/>
            <p:cNvSpPr/>
            <p:nvPr/>
          </p:nvSpPr>
          <p:spPr bwMode="auto">
            <a:xfrm>
              <a:off x="10402889" y="23628350"/>
              <a:ext cx="1830068" cy="1188701"/>
            </a:xfrm>
            <a:prstGeom prst="round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b="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130" name="Flowchart: Document 26"/>
            <p:cNvSpPr/>
            <p:nvPr/>
          </p:nvSpPr>
          <p:spPr bwMode="auto">
            <a:xfrm>
              <a:off x="10501297" y="23690245"/>
              <a:ext cx="936462" cy="634820"/>
            </a:xfrm>
            <a:prstGeom prst="flowChartDocumen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+mn-ea"/>
                </a:rPr>
                <a:t>Host code x86 binary</a:t>
              </a:r>
            </a:p>
          </p:txBody>
        </p:sp>
        <p:cxnSp>
          <p:nvCxnSpPr>
            <p:cNvPr id="131" name="Straight Connector 265"/>
            <p:cNvCxnSpPr>
              <a:cxnSpLocks noChangeShapeType="1"/>
            </p:cNvCxnSpPr>
            <p:nvPr/>
          </p:nvCxnSpPr>
          <p:spPr bwMode="auto">
            <a:xfrm>
              <a:off x="10393680" y="24430142"/>
              <a:ext cx="1839238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xtLst/>
          </p:spPr>
        </p:cxnSp>
      </p:grpSp>
      <p:grpSp>
        <p:nvGrpSpPr>
          <p:cNvPr id="149" name="Group 41"/>
          <p:cNvGrpSpPr>
            <a:grpSpLocks/>
          </p:cNvGrpSpPr>
          <p:nvPr/>
        </p:nvGrpSpPr>
        <p:grpSpPr bwMode="auto">
          <a:xfrm>
            <a:off x="4013087" y="4544384"/>
            <a:ext cx="1250950" cy="1273149"/>
            <a:chOff x="8991459" y="23525674"/>
            <a:chExt cx="1250486" cy="1360556"/>
          </a:xfrm>
          <a:noFill/>
        </p:grpSpPr>
        <p:sp>
          <p:nvSpPr>
            <p:cNvPr id="155" name="Flowchart: Document 20"/>
            <p:cNvSpPr/>
            <p:nvPr/>
          </p:nvSpPr>
          <p:spPr bwMode="auto">
            <a:xfrm>
              <a:off x="9175541" y="23595528"/>
              <a:ext cx="936278" cy="627094"/>
            </a:xfrm>
            <a:prstGeom prst="flowChartDocumen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+mn-ea"/>
                </a:rPr>
                <a:t>Host code x86 binary</a:t>
              </a:r>
            </a:p>
          </p:txBody>
        </p:sp>
        <p:sp>
          <p:nvSpPr>
            <p:cNvPr id="156" name="Rounded Rectangle 155"/>
            <p:cNvSpPr/>
            <p:nvPr/>
          </p:nvSpPr>
          <p:spPr bwMode="auto">
            <a:xfrm>
              <a:off x="9059697" y="23525674"/>
              <a:ext cx="1182248" cy="1360556"/>
            </a:xfrm>
            <a:prstGeom prst="round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b="0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157" name="TextBox 156"/>
            <p:cNvSpPr txBox="1"/>
            <p:nvPr/>
          </p:nvSpPr>
          <p:spPr bwMode="auto">
            <a:xfrm>
              <a:off x="8991459" y="24362328"/>
              <a:ext cx="1250486" cy="307793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 smtClean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MS PGothic" charset="0"/>
                  <a:cs typeface="MS PGothic" charset="0"/>
                </a:rPr>
                <a:t>P-threads</a:t>
              </a:r>
              <a:endParaRPr lang="en-US" sz="1400" kern="0" dirty="0">
                <a:solidFill>
                  <a:sysClr val="windowText" lastClr="000000"/>
                </a:solidFill>
                <a:latin typeface="Arial Narrow" panose="020B0606020202030204" pitchFamily="34" charset="0"/>
                <a:ea typeface="MS PGothic" charset="0"/>
                <a:cs typeface="MS PGothic" charset="0"/>
              </a:endParaRPr>
            </a:p>
          </p:txBody>
        </p:sp>
        <p:cxnSp>
          <p:nvCxnSpPr>
            <p:cNvPr id="158" name="Straight Connector 284"/>
            <p:cNvCxnSpPr>
              <a:cxnSpLocks noChangeShapeType="1"/>
            </p:cNvCxnSpPr>
            <p:nvPr/>
          </p:nvCxnSpPr>
          <p:spPr bwMode="auto">
            <a:xfrm>
              <a:off x="9024667" y="24384000"/>
              <a:ext cx="1216522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xtLst/>
          </p:spPr>
        </p:cxnSp>
      </p:grpSp>
      <p:grpSp>
        <p:nvGrpSpPr>
          <p:cNvPr id="150" name="Group 92"/>
          <p:cNvGrpSpPr>
            <a:grpSpLocks/>
          </p:cNvGrpSpPr>
          <p:nvPr/>
        </p:nvGrpSpPr>
        <p:grpSpPr bwMode="auto">
          <a:xfrm>
            <a:off x="-67173" y="5610325"/>
            <a:ext cx="5840798" cy="1177134"/>
            <a:chOff x="-1721131" y="4390235"/>
            <a:chExt cx="4826909" cy="1012320"/>
          </a:xfrm>
          <a:noFill/>
        </p:grpSpPr>
        <p:sp>
          <p:nvSpPr>
            <p:cNvPr id="151" name="TextBox 150"/>
            <p:cNvSpPr txBox="1"/>
            <p:nvPr/>
          </p:nvSpPr>
          <p:spPr>
            <a:xfrm>
              <a:off x="1379278" y="4679614"/>
              <a:ext cx="1726500" cy="722941"/>
            </a:xfrm>
            <a:prstGeom prst="rect">
              <a:avLst/>
            </a:prstGeom>
            <a:grpFill/>
          </p:spPr>
          <p:txBody>
            <a:bodyPr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Arial Narrow" panose="020B0606020202030204" pitchFamily="34" charset="0"/>
                  <a:ea typeface="MS PGothic" charset="0"/>
                  <a:cs typeface="PT Sans Narrow"/>
                </a:rPr>
                <a:t>Intel Xeon E5 core </a:t>
              </a:r>
              <a:r>
                <a:rPr lang="en-US" sz="1800" kern="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MS PGothic" charset="0"/>
                  <a:cs typeface="PT Sans Narrow"/>
                </a:rPr>
                <a:t>i7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MS PGothic" charset="0"/>
                  <a:cs typeface="PT Sans Narrow"/>
                </a:rPr>
                <a:t>+</a:t>
              </a:r>
              <a:r>
                <a:rPr lang="en-US" sz="1800" b="1" kern="0" dirty="0" err="1" smtClean="0">
                  <a:solidFill>
                    <a:srgbClr val="0432FF"/>
                  </a:solidFill>
                  <a:latin typeface="Arial Narrow" panose="020B0606020202030204" pitchFamily="34" charset="0"/>
                  <a:ea typeface="MS PGothic" charset="0"/>
                  <a:cs typeface="PT Sans Narrow"/>
                </a:rPr>
                <a:t>Pthreads</a:t>
              </a:r>
              <a:endParaRPr lang="en-US" sz="1800" b="1" kern="0" dirty="0">
                <a:solidFill>
                  <a:srgbClr val="0432FF"/>
                </a:solidFill>
                <a:latin typeface="Arial Narrow" panose="020B0606020202030204" pitchFamily="34" charset="0"/>
                <a:ea typeface="MS PGothic" charset="0"/>
                <a:cs typeface="PT Sans Narrow"/>
              </a:endParaRPr>
            </a:p>
          </p:txBody>
        </p:sp>
        <p:cxnSp>
          <p:nvCxnSpPr>
            <p:cNvPr id="154" name="Straight Connector 153"/>
            <p:cNvCxnSpPr/>
            <p:nvPr/>
          </p:nvCxnSpPr>
          <p:spPr>
            <a:xfrm>
              <a:off x="-1721131" y="4390235"/>
              <a:ext cx="0" cy="610534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57" name="AutoShape 4"/>
          <p:cNvSpPr>
            <a:spLocks noChangeArrowheads="1"/>
          </p:cNvSpPr>
          <p:nvPr/>
        </p:nvSpPr>
        <p:spPr bwMode="auto">
          <a:xfrm>
            <a:off x="1512888" y="1157557"/>
            <a:ext cx="1254125" cy="697558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b="1" i="0" smtClean="0">
                <a:solidFill>
                  <a:schemeClr val="tx1"/>
                </a:solidFill>
              </a:rPr>
              <a:t>Modified</a:t>
            </a:r>
          </a:p>
          <a:p>
            <a:r>
              <a:rPr lang="en-US" b="1" i="0" dirty="0" smtClean="0">
                <a:solidFill>
                  <a:schemeClr val="tx1"/>
                </a:solidFill>
              </a:rPr>
              <a:t>Clang</a:t>
            </a:r>
            <a:endParaRPr lang="en-US" b="1" i="0" dirty="0">
              <a:solidFill>
                <a:schemeClr val="tx1"/>
              </a:solidFill>
            </a:endParaRPr>
          </a:p>
        </p:txBody>
      </p:sp>
      <p:sp>
        <p:nvSpPr>
          <p:cNvPr id="58" name="Line 5"/>
          <p:cNvSpPr>
            <a:spLocks noChangeShapeType="1"/>
          </p:cNvSpPr>
          <p:nvPr/>
        </p:nvSpPr>
        <p:spPr bwMode="auto">
          <a:xfrm>
            <a:off x="1116013" y="1485698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371418" y="1222173"/>
            <a:ext cx="79380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chemeClr val="tx1"/>
                </a:solidFill>
              </a:rPr>
              <a:t>C +</a:t>
            </a:r>
          </a:p>
          <a:p>
            <a:pPr algn="r"/>
            <a:r>
              <a:rPr lang="en-US" b="1" i="0" dirty="0" smtClean="0">
                <a:solidFill>
                  <a:schemeClr val="tx1"/>
                </a:solidFill>
              </a:rPr>
              <a:t>HPVM</a:t>
            </a:r>
            <a:endParaRPr lang="en-US" b="1" i="0" dirty="0">
              <a:solidFill>
                <a:schemeClr val="tx1"/>
              </a:solidFill>
            </a:endParaRPr>
          </a:p>
        </p:txBody>
      </p:sp>
      <p:sp>
        <p:nvSpPr>
          <p:cNvPr id="61" name="Text Box 12"/>
          <p:cNvSpPr txBox="1">
            <a:spLocks noChangeArrowheads="1"/>
          </p:cNvSpPr>
          <p:nvPr/>
        </p:nvSpPr>
        <p:spPr bwMode="auto">
          <a:xfrm>
            <a:off x="2832981" y="1085588"/>
            <a:ext cx="8034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rgbClr val="0000FF"/>
                </a:solidFill>
              </a:rPr>
              <a:t>.</a:t>
            </a:r>
            <a:r>
              <a:rPr lang="en-US" b="1" i="0" dirty="0" err="1" smtClean="0">
                <a:solidFill>
                  <a:srgbClr val="0000FF"/>
                </a:solidFill>
              </a:rPr>
              <a:t>hpvm</a:t>
            </a:r>
            <a:endParaRPr lang="en-US" b="1" i="0" dirty="0">
              <a:solidFill>
                <a:srgbClr val="0000FF"/>
              </a:solidFill>
            </a:endParaRPr>
          </a:p>
        </p:txBody>
      </p:sp>
      <p:sp>
        <p:nvSpPr>
          <p:cNvPr id="71" name="Line 24"/>
          <p:cNvSpPr>
            <a:spLocks noChangeShapeType="1"/>
          </p:cNvSpPr>
          <p:nvPr/>
        </p:nvSpPr>
        <p:spPr bwMode="auto">
          <a:xfrm flipV="1">
            <a:off x="414338" y="2096610"/>
            <a:ext cx="811337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25"/>
          <p:cNvSpPr txBox="1">
            <a:spLocks noChangeArrowheads="1"/>
          </p:cNvSpPr>
          <p:nvPr/>
        </p:nvSpPr>
        <p:spPr bwMode="auto">
          <a:xfrm>
            <a:off x="6476999" y="1595735"/>
            <a:ext cx="19692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Developer site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3" name="Text Box 26"/>
          <p:cNvSpPr txBox="1">
            <a:spLocks noChangeArrowheads="1"/>
          </p:cNvSpPr>
          <p:nvPr/>
        </p:nvSpPr>
        <p:spPr bwMode="auto">
          <a:xfrm>
            <a:off x="7168091" y="2075077"/>
            <a:ext cx="16408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User site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866298" y="3615371"/>
            <a:ext cx="1231532" cy="646331"/>
          </a:xfrm>
          <a:prstGeom prst="rect">
            <a:avLst/>
          </a:prstGeom>
          <a:solidFill>
            <a:srgbClr val="FFCB99"/>
          </a:solidFill>
        </p:spPr>
        <p:txBody>
          <a:bodyPr wrap="square" rtlCol="0">
            <a:spAutoFit/>
          </a:bodyPr>
          <a:lstStyle/>
          <a:p>
            <a:r>
              <a:rPr lang="en-US" sz="1800" i="0" dirty="0" smtClean="0">
                <a:solidFill>
                  <a:schemeClr val="tx1"/>
                </a:solidFill>
              </a:rPr>
              <a:t>HPVM-to-</a:t>
            </a:r>
          </a:p>
          <a:p>
            <a:r>
              <a:rPr lang="en-US" sz="1800" i="0" dirty="0" smtClean="0">
                <a:solidFill>
                  <a:schemeClr val="tx1"/>
                </a:solidFill>
              </a:rPr>
              <a:t>PTX</a:t>
            </a:r>
            <a:endParaRPr lang="en-US" sz="1800" i="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295371" y="3621220"/>
            <a:ext cx="1295400" cy="646331"/>
          </a:xfrm>
          <a:prstGeom prst="rect">
            <a:avLst/>
          </a:prstGeom>
          <a:solidFill>
            <a:srgbClr val="FFCB99"/>
          </a:solidFill>
        </p:spPr>
        <p:txBody>
          <a:bodyPr wrap="square" rtlCol="0">
            <a:spAutoFit/>
          </a:bodyPr>
          <a:lstStyle/>
          <a:p>
            <a:r>
              <a:rPr lang="en-US" sz="1800" i="0" dirty="0" smtClean="0">
                <a:solidFill>
                  <a:schemeClr val="tx1"/>
                </a:solidFill>
              </a:rPr>
              <a:t>HPVM-to-</a:t>
            </a:r>
          </a:p>
          <a:p>
            <a:r>
              <a:rPr lang="en-US" sz="1800" i="0" dirty="0" smtClean="0">
                <a:solidFill>
                  <a:schemeClr val="tx1"/>
                </a:solidFill>
              </a:rPr>
              <a:t>SPIR-to-AVX</a:t>
            </a:r>
            <a:endParaRPr lang="en-US" sz="1800" i="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94230" y="3615371"/>
            <a:ext cx="1231532" cy="646331"/>
          </a:xfrm>
          <a:prstGeom prst="rect">
            <a:avLst/>
          </a:prstGeom>
          <a:solidFill>
            <a:srgbClr val="FFCB99"/>
          </a:solidFill>
        </p:spPr>
        <p:txBody>
          <a:bodyPr wrap="square" rtlCol="0">
            <a:spAutoFit/>
          </a:bodyPr>
          <a:lstStyle/>
          <a:p>
            <a:r>
              <a:rPr lang="en-US" sz="1800" i="0" dirty="0" smtClean="0">
                <a:solidFill>
                  <a:schemeClr val="tx1"/>
                </a:solidFill>
              </a:rPr>
              <a:t>HPVM-to-</a:t>
            </a:r>
          </a:p>
          <a:p>
            <a:r>
              <a:rPr lang="en-US" sz="1800" i="0" dirty="0" err="1" smtClean="0">
                <a:solidFill>
                  <a:schemeClr val="tx1"/>
                </a:solidFill>
              </a:rPr>
              <a:t>pthreads</a:t>
            </a:r>
            <a:endParaRPr lang="en-US" sz="1800" i="0" dirty="0">
              <a:solidFill>
                <a:schemeClr val="tx1"/>
              </a:solidFill>
            </a:endParaRPr>
          </a:p>
        </p:txBody>
      </p:sp>
      <p:cxnSp>
        <p:nvCxnSpPr>
          <p:cNvPr id="5" name="Elbow Connector 4"/>
          <p:cNvCxnSpPr>
            <a:stCxn id="47" idx="2"/>
            <a:endCxn id="77" idx="0"/>
          </p:cNvCxnSpPr>
          <p:nvPr/>
        </p:nvCxnSpPr>
        <p:spPr bwMode="auto">
          <a:xfrm rot="5400000">
            <a:off x="4288609" y="3193944"/>
            <a:ext cx="842815" cy="39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432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Elbow Connector 6"/>
          <p:cNvCxnSpPr>
            <a:endCxn id="76" idx="0"/>
          </p:cNvCxnSpPr>
          <p:nvPr/>
        </p:nvCxnSpPr>
        <p:spPr bwMode="auto">
          <a:xfrm rot="10800000" flipV="1">
            <a:off x="2943071" y="3150454"/>
            <a:ext cx="1766964" cy="470765"/>
          </a:xfrm>
          <a:prstGeom prst="bentConnector2">
            <a:avLst/>
          </a:prstGeom>
          <a:noFill/>
          <a:ln w="28575" cap="flat" cmpd="sng" algn="ctr">
            <a:solidFill>
              <a:srgbClr val="0432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Elbow Connector 93"/>
          <p:cNvCxnSpPr/>
          <p:nvPr/>
        </p:nvCxnSpPr>
        <p:spPr bwMode="auto">
          <a:xfrm rot="10800000" flipH="1" flipV="1">
            <a:off x="4710035" y="3150454"/>
            <a:ext cx="1766964" cy="470765"/>
          </a:xfrm>
          <a:prstGeom prst="bentConnector2">
            <a:avLst/>
          </a:prstGeom>
          <a:noFill/>
          <a:ln w="28575" cap="flat" cmpd="sng" algn="ctr">
            <a:solidFill>
              <a:srgbClr val="0432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>
            <a:stCxn id="76" idx="2"/>
          </p:cNvCxnSpPr>
          <p:nvPr/>
        </p:nvCxnSpPr>
        <p:spPr bwMode="auto">
          <a:xfrm>
            <a:off x="2943071" y="4267551"/>
            <a:ext cx="0" cy="346683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>
            <a:off x="4709996" y="4267551"/>
            <a:ext cx="0" cy="346683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>
            <a:off x="6476999" y="4267551"/>
            <a:ext cx="0" cy="346683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084439" y="2403224"/>
            <a:ext cx="3251192" cy="369332"/>
          </a:xfrm>
          <a:prstGeom prst="rect">
            <a:avLst/>
          </a:prstGeom>
          <a:solidFill>
            <a:srgbClr val="FFCB99"/>
          </a:solidFill>
        </p:spPr>
        <p:txBody>
          <a:bodyPr wrap="square" rtlCol="0">
            <a:spAutoFit/>
          </a:bodyPr>
          <a:lstStyle/>
          <a:p>
            <a:r>
              <a:rPr lang="en-US" sz="1800" i="0" smtClean="0">
                <a:solidFill>
                  <a:schemeClr val="tx1"/>
                </a:solidFill>
              </a:rPr>
              <a:t>HPVM graph </a:t>
            </a:r>
            <a:r>
              <a:rPr lang="en-US" sz="1800" i="0" dirty="0" smtClean="0">
                <a:solidFill>
                  <a:schemeClr val="tx1"/>
                </a:solidFill>
              </a:rPr>
              <a:t>optimizer + </a:t>
            </a:r>
            <a:r>
              <a:rPr lang="en-US" sz="1800" i="0" dirty="0" err="1" smtClean="0">
                <a:solidFill>
                  <a:schemeClr val="tx1"/>
                </a:solidFill>
              </a:rPr>
              <a:t>partitioner</a:t>
            </a:r>
            <a:endParaRPr lang="en-US" sz="1800" i="0" dirty="0">
              <a:solidFill>
                <a:schemeClr val="tx1"/>
              </a:solidFill>
            </a:endParaRPr>
          </a:p>
        </p:txBody>
      </p:sp>
      <p:cxnSp>
        <p:nvCxnSpPr>
          <p:cNvPr id="17" name="Elbow Connector 16"/>
          <p:cNvCxnSpPr>
            <a:stCxn id="57" idx="3"/>
            <a:endCxn id="47" idx="0"/>
          </p:cNvCxnSpPr>
          <p:nvPr/>
        </p:nvCxnSpPr>
        <p:spPr bwMode="auto">
          <a:xfrm>
            <a:off x="2767013" y="1506336"/>
            <a:ext cx="1943022" cy="896888"/>
          </a:xfrm>
          <a:prstGeom prst="bentConnector2">
            <a:avLst/>
          </a:prstGeom>
          <a:noFill/>
          <a:ln w="28575" cap="flat" cmpd="sng" algn="ctr">
            <a:solidFill>
              <a:srgbClr val="0432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216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Comparisons with separate hand-tuned codes</a:t>
            </a:r>
          </a:p>
          <a:p>
            <a:pPr marL="914400" lvl="1" indent="-514350"/>
            <a:r>
              <a:rPr lang="en-US" dirty="0" err="1"/>
              <a:t>OpenCL</a:t>
            </a:r>
            <a:r>
              <a:rPr lang="en-US" dirty="0"/>
              <a:t> </a:t>
            </a:r>
            <a:r>
              <a:rPr lang="en-US" dirty="0" smtClean="0"/>
              <a:t>(Parboil): SPMV, </a:t>
            </a:r>
            <a:r>
              <a:rPr lang="en-US" dirty="0" err="1" smtClean="0"/>
              <a:t>sgemm</a:t>
            </a:r>
            <a:r>
              <a:rPr lang="en-US" dirty="0" smtClean="0"/>
              <a:t>, stencil, </a:t>
            </a:r>
            <a:r>
              <a:rPr lang="en-US" dirty="0" err="1" smtClean="0"/>
              <a:t>lbm</a:t>
            </a:r>
            <a:r>
              <a:rPr lang="en-US" dirty="0" smtClean="0"/>
              <a:t>, </a:t>
            </a:r>
            <a:r>
              <a:rPr lang="en-US" dirty="0" err="1" smtClean="0"/>
              <a:t>bfs</a:t>
            </a:r>
            <a:r>
              <a:rPr lang="en-US" dirty="0" smtClean="0"/>
              <a:t>, </a:t>
            </a:r>
            <a:r>
              <a:rPr lang="en-US" dirty="0" err="1" smtClean="0"/>
              <a:t>tpacf</a:t>
            </a:r>
            <a:r>
              <a:rPr lang="en-US" dirty="0" smtClean="0"/>
              <a:t>, </a:t>
            </a:r>
            <a:r>
              <a:rPr lang="en-US" dirty="0" err="1" smtClean="0"/>
              <a:t>cutcp</a:t>
            </a:r>
            <a:endParaRPr lang="en-US" dirty="0" smtClean="0"/>
          </a:p>
          <a:p>
            <a:pPr marL="914400" lvl="1" indent="-514350"/>
            <a:r>
              <a:rPr lang="en-US" dirty="0" smtClean="0"/>
              <a:t>Hand-tuned for GPU: </a:t>
            </a:r>
            <a:r>
              <a:rPr lang="en-US" i="1" dirty="0" err="1" smtClean="0"/>
              <a:t>opencl_nvidia</a:t>
            </a:r>
            <a:r>
              <a:rPr lang="en-US" dirty="0" smtClean="0"/>
              <a:t> (5), </a:t>
            </a:r>
            <a:r>
              <a:rPr lang="en-US" i="1" dirty="0" err="1" smtClean="0"/>
              <a:t>opencl_base</a:t>
            </a:r>
            <a:r>
              <a:rPr lang="en-US" dirty="0" smtClean="0"/>
              <a:t> (2)</a:t>
            </a:r>
          </a:p>
          <a:p>
            <a:pPr marL="914400" lvl="1" indent="-514350"/>
            <a:r>
              <a:rPr lang="en-US" dirty="0" smtClean="0"/>
              <a:t>Hand-tuned for AVX: Same as GPU, except </a:t>
            </a:r>
            <a:r>
              <a:rPr lang="en-US" dirty="0" err="1" smtClean="0"/>
              <a:t>bfs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Pipelined streaming experiment</a:t>
            </a:r>
          </a:p>
          <a:p>
            <a:pPr marL="914400" lvl="1" indent="-514350"/>
            <a:r>
              <a:rPr lang="en-US" dirty="0" smtClean="0"/>
              <a:t>Edge detection in grayscale images</a:t>
            </a:r>
          </a:p>
          <a:p>
            <a:pPr marL="914400" lvl="1" indent="-514350"/>
            <a:r>
              <a:rPr lang="en-US" dirty="0" smtClean="0"/>
              <a:t>6-stage pipeline DAG</a:t>
            </a:r>
          </a:p>
          <a:p>
            <a:pPr marL="914400" lvl="1" indent="-514350"/>
            <a:r>
              <a:rPr lang="en-US" dirty="0" smtClean="0"/>
              <a:t>Each stage: 3 targets</a:t>
            </a:r>
          </a:p>
          <a:p>
            <a:pPr marL="914400" lvl="1" indent="-514350"/>
            <a:endParaRPr lang="en-US" dirty="0"/>
          </a:p>
          <a:p>
            <a:pPr marL="514350" indent="-514350"/>
            <a:r>
              <a:rPr lang="en-US" dirty="0"/>
              <a:t>Intel Xeon E5 core i7 </a:t>
            </a:r>
            <a:endParaRPr lang="en-US" dirty="0" smtClean="0"/>
          </a:p>
          <a:p>
            <a:pPr marL="514350" indent="-514350"/>
            <a:r>
              <a:rPr lang="en-US" dirty="0" err="1" smtClean="0"/>
              <a:t>nVidia</a:t>
            </a:r>
            <a:r>
              <a:rPr lang="en-US" dirty="0" smtClean="0"/>
              <a:t> </a:t>
            </a:r>
            <a:r>
              <a:rPr lang="en-US" dirty="0"/>
              <a:t>GeForce GTX 680 GPU card with 2GB </a:t>
            </a:r>
          </a:p>
          <a:p>
            <a:pPr marL="514350" indent="-514350"/>
            <a:endParaRPr lang="en-US" dirty="0" smtClean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032860" y="4235505"/>
            <a:ext cx="3533260" cy="154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6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HPVM vs Hand-tuned on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72548"/>
            <a:ext cx="8382000" cy="70445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432FF"/>
                </a:solidFill>
              </a:rPr>
              <a:t>Within 20% of hand-tuned in all cases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0432FF"/>
                </a:solidFill>
              </a:rPr>
              <a:t>Within 3% in all except BFS</a:t>
            </a:r>
            <a:endParaRPr lang="en-US" dirty="0">
              <a:solidFill>
                <a:srgbClr val="0432FF"/>
              </a:solidFill>
            </a:endParaRPr>
          </a:p>
        </p:txBody>
      </p:sp>
      <p:pic>
        <p:nvPicPr>
          <p:cNvPr id="4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955" y="1086295"/>
            <a:ext cx="6623044" cy="462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HPVM vs Hand-tuned on </a:t>
            </a:r>
            <a:r>
              <a:rPr lang="en-US" dirty="0" smtClean="0"/>
              <a:t>AVX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96260"/>
            <a:ext cx="8382000" cy="70514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0432FF"/>
                </a:solidFill>
              </a:rPr>
              <a:t>Within 7</a:t>
            </a:r>
            <a:r>
              <a:rPr lang="en-US" dirty="0" smtClean="0">
                <a:solidFill>
                  <a:srgbClr val="0432FF"/>
                </a:solidFill>
              </a:rPr>
              <a:t>% </a:t>
            </a:r>
            <a:r>
              <a:rPr lang="en-US" dirty="0">
                <a:solidFill>
                  <a:srgbClr val="0432FF"/>
                </a:solidFill>
              </a:rPr>
              <a:t>of hand-tuned in all </a:t>
            </a:r>
            <a:r>
              <a:rPr lang="en-US" dirty="0" smtClean="0">
                <a:solidFill>
                  <a:srgbClr val="0432FF"/>
                </a:solidFill>
              </a:rPr>
              <a:t>cases</a:t>
            </a:r>
            <a:endParaRPr lang="en-US" dirty="0">
              <a:solidFill>
                <a:srgbClr val="0432FF"/>
              </a:solidFill>
            </a:endParaRPr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40" y="1124966"/>
            <a:ext cx="6775076" cy="451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Pipelined Streaming Performance with HPVM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baseline="30000" dirty="0" smtClean="0"/>
              <a:t>6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432FF"/>
                </a:solidFill>
              </a:rPr>
              <a:t>729 </a:t>
            </a:r>
            <a:r>
              <a:rPr lang="en-US" dirty="0" err="1" smtClean="0">
                <a:solidFill>
                  <a:srgbClr val="0432FF"/>
                </a:solidFill>
              </a:rPr>
              <a:t>configs</a:t>
            </a:r>
            <a:r>
              <a:rPr lang="en-US" baseline="30000" dirty="0" smtClean="0">
                <a:solidFill>
                  <a:srgbClr val="0432FF"/>
                </a:solidFill>
              </a:rPr>
              <a:t> </a:t>
            </a:r>
            <a:r>
              <a:rPr lang="en-US" dirty="0" smtClean="0">
                <a:solidFill>
                  <a:srgbClr val="0432FF"/>
                </a:solidFill>
              </a:rPr>
              <a:t>from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0432FF"/>
                </a:solidFill>
              </a:rPr>
              <a:t>single HPVM</a:t>
            </a:r>
            <a:r>
              <a:rPr lang="en-US" baseline="30000" dirty="0">
                <a:solidFill>
                  <a:srgbClr val="0432FF"/>
                </a:solidFill>
              </a:rPr>
              <a:t> </a:t>
            </a:r>
            <a:r>
              <a:rPr lang="en-US" dirty="0" smtClean="0">
                <a:solidFill>
                  <a:srgbClr val="0432FF"/>
                </a:solidFill>
              </a:rPr>
              <a:t>code!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090" y="1278320"/>
            <a:ext cx="4779962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14426" y="3810000"/>
            <a:ext cx="55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0.37</a:t>
            </a:r>
            <a:endParaRPr lang="en-US" sz="1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109670" y="3625334"/>
            <a:ext cx="55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9.37</a:t>
            </a:r>
            <a:endParaRPr lang="en-US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673789" y="189280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101</a:t>
            </a:r>
            <a:endParaRPr lang="en-US" sz="1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223414" y="362533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8.79</a:t>
            </a:r>
            <a:endParaRPr lang="en-US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722679" y="289133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49.3</a:t>
            </a:r>
            <a:endParaRPr lang="en-US" sz="1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298754" y="376065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1.53</a:t>
            </a:r>
            <a:endParaRPr lang="en-US" sz="1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815202" y="375549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smtClean="0"/>
              <a:t>1.54</a:t>
            </a:r>
            <a:endParaRPr lang="en-US" sz="1800" b="1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0999" y="4859549"/>
            <a:ext cx="8453955" cy="1680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8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Ø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i="0" kern="0" dirty="0" smtClean="0">
                <a:solidFill>
                  <a:srgbClr val="0432FF"/>
                </a:solidFill>
              </a:rPr>
              <a:t>Flexible offline (or online?) scheduling across hardware</a:t>
            </a:r>
          </a:p>
          <a:p>
            <a:pPr marL="514350" indent="-514350">
              <a:spcBef>
                <a:spcPts val="1488"/>
              </a:spcBef>
              <a:buFont typeface="+mj-lt"/>
              <a:buAutoNum type="arabicPeriod"/>
            </a:pPr>
            <a:r>
              <a:rPr lang="en-US" i="0" kern="0" dirty="0" smtClean="0">
                <a:solidFill>
                  <a:srgbClr val="0432FF"/>
                </a:solidFill>
              </a:rPr>
              <a:t>Single performance-portable code representation</a:t>
            </a:r>
          </a:p>
          <a:p>
            <a:pPr marL="514350" indent="-514350">
              <a:spcBef>
                <a:spcPts val="1488"/>
              </a:spcBef>
              <a:buFont typeface="+mj-lt"/>
              <a:buAutoNum type="arabicPeriod"/>
            </a:pPr>
            <a:r>
              <a:rPr lang="en-US" i="0" kern="0" dirty="0" smtClean="0">
                <a:solidFill>
                  <a:srgbClr val="0432FF"/>
                </a:solidFill>
              </a:rPr>
              <a:t>Expressive: several kinds of parallelism </a:t>
            </a:r>
          </a:p>
        </p:txBody>
      </p:sp>
    </p:spTree>
    <p:extLst>
      <p:ext uri="{BB962C8B-B14F-4D97-AF65-F5344CB8AC3E}">
        <p14:creationId xmlns:p14="http://schemas.microsoft.com/office/powerpoint/2010/main" val="147444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HPVM – Summary and Ongoing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 smtClean="0">
                <a:solidFill>
                  <a:srgbClr val="0432FF"/>
                </a:solidFill>
              </a:rPr>
              <a:t>Promising parallel abstraction for hetero parallel systems</a:t>
            </a:r>
          </a:p>
          <a:p>
            <a:pPr marL="0" indent="0">
              <a:buNone/>
            </a:pPr>
            <a:r>
              <a:rPr lang="en-US" dirty="0" smtClean="0"/>
              <a:t>Ongoing Work: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Parametric vector ISA:</a:t>
            </a:r>
            <a:r>
              <a:rPr lang="en-US" dirty="0" smtClean="0"/>
              <a:t> for better vector portability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Parallel compiler IR:</a:t>
            </a:r>
            <a:r>
              <a:rPr lang="en-US" dirty="0" smtClean="0"/>
              <a:t> highly </a:t>
            </a:r>
            <a:r>
              <a:rPr lang="en-US" dirty="0" err="1" smtClean="0"/>
              <a:t>retargetable</a:t>
            </a:r>
            <a:r>
              <a:rPr lang="en-US" dirty="0" smtClean="0"/>
              <a:t> opts + code-gen</a:t>
            </a:r>
          </a:p>
          <a:p>
            <a:r>
              <a:rPr lang="en-US" dirty="0" err="1" smtClean="0">
                <a:solidFill>
                  <a:srgbClr val="0432FF"/>
                </a:solidFill>
              </a:rPr>
              <a:t>Autotuning</a:t>
            </a:r>
            <a:r>
              <a:rPr lang="en-US" dirty="0" smtClean="0">
                <a:solidFill>
                  <a:srgbClr val="0432FF"/>
                </a:solidFill>
              </a:rPr>
              <a:t>:</a:t>
            </a:r>
            <a:r>
              <a:rPr lang="en-US" dirty="0" smtClean="0"/>
              <a:t> DFG and vector ISA should be helpful</a:t>
            </a:r>
          </a:p>
        </p:txBody>
      </p:sp>
    </p:spTree>
    <p:extLst>
      <p:ext uri="{BB962C8B-B14F-4D97-AF65-F5344CB8AC3E}">
        <p14:creationId xmlns:p14="http://schemas.microsoft.com/office/powerpoint/2010/main" val="35297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68874"/>
            <a:ext cx="8382000" cy="1267365"/>
          </a:xfrm>
        </p:spPr>
        <p:txBody>
          <a:bodyPr anchor="ctr" anchorCtr="1"/>
          <a:lstStyle/>
          <a:p>
            <a:pPr marL="0" indent="0" algn="ctr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Install-time </a:t>
            </a:r>
            <a:r>
              <a:rPr lang="en-US" sz="3200" dirty="0" err="1" smtClean="0">
                <a:solidFill>
                  <a:srgbClr val="FF0000"/>
                </a:solidFill>
              </a:rPr>
              <a:t>Autotuning</a:t>
            </a:r>
            <a:r>
              <a:rPr lang="en-US" sz="3200" dirty="0" smtClean="0">
                <a:solidFill>
                  <a:srgbClr val="FF0000"/>
                </a:solidFill>
              </a:rPr>
              <a:t> Framework</a:t>
            </a:r>
          </a:p>
        </p:txBody>
      </p:sp>
      <p:sp>
        <p:nvSpPr>
          <p:cNvPr id="2" name="Rectangle 1"/>
          <p:cNvSpPr/>
          <p:nvPr/>
        </p:nvSpPr>
        <p:spPr>
          <a:xfrm>
            <a:off x="3094681" y="3928265"/>
            <a:ext cx="29546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0"/>
              </a:spcBef>
            </a:pPr>
            <a:r>
              <a:rPr lang="en-US" sz="3200" kern="0" dirty="0" smtClean="0">
                <a:solidFill>
                  <a:schemeClr val="tx1"/>
                </a:solidFill>
              </a:rPr>
              <a:t>Led by: </a:t>
            </a:r>
            <a:r>
              <a:rPr lang="en-US" sz="3200" kern="0" smtClean="0">
                <a:solidFill>
                  <a:schemeClr val="tx1"/>
                </a:solidFill>
              </a:rPr>
              <a:t>Tom Chen</a:t>
            </a:r>
            <a:endParaRPr lang="en" sz="32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4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VISC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Early systems:</a:t>
            </a:r>
            <a:r>
              <a:rPr lang="en-US" dirty="0" smtClean="0"/>
              <a:t> Lisp; IBM Systems: S/38, AS400, </a:t>
            </a:r>
            <a:r>
              <a:rPr lang="en-US" dirty="0" err="1" smtClean="0"/>
              <a:t>iSeries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Managed run</a:t>
            </a:r>
            <a:r>
              <a:rPr lang="en-US" dirty="0"/>
              <a:t>-</a:t>
            </a:r>
            <a:r>
              <a:rPr lang="en-US" dirty="0" smtClean="0"/>
              <a:t>times, e.g., </a:t>
            </a:r>
            <a:r>
              <a:rPr lang="en-US" dirty="0"/>
              <a:t>JVM, .</a:t>
            </a:r>
            <a:r>
              <a:rPr lang="en-US" dirty="0" smtClean="0"/>
              <a:t>NET</a:t>
            </a:r>
          </a:p>
          <a:p>
            <a:pPr lvl="1"/>
            <a:r>
              <a:rPr lang="en-US" dirty="0" smtClean="0"/>
              <a:t>VISC enables </a:t>
            </a:r>
            <a:r>
              <a:rPr lang="en-US" b="1" dirty="0" smtClean="0">
                <a:solidFill>
                  <a:srgbClr val="0000FF"/>
                </a:solidFill>
              </a:rPr>
              <a:t>portability across OSs </a:t>
            </a:r>
            <a:r>
              <a:rPr lang="en-US" b="1" i="1" dirty="0" smtClean="0">
                <a:solidFill>
                  <a:srgbClr val="0000FF"/>
                </a:solidFill>
              </a:rPr>
              <a:t>and</a:t>
            </a:r>
            <a:r>
              <a:rPr lang="en-US" b="1" dirty="0" smtClean="0">
                <a:solidFill>
                  <a:srgbClr val="0000FF"/>
                </a:solidFill>
              </a:rPr>
              <a:t> architectures</a:t>
            </a:r>
            <a:r>
              <a:rPr lang="en-US" dirty="0" smtClean="0"/>
              <a:t>, type safety, language interoperability, JIT optimization</a:t>
            </a:r>
          </a:p>
          <a:p>
            <a:pPr marL="0" indent="0">
              <a:buNone/>
            </a:pPr>
            <a:r>
              <a:rPr lang="en-US" dirty="0" smtClean="0"/>
              <a:t>Scripting languages, e.g., </a:t>
            </a:r>
            <a:r>
              <a:rPr lang="en-US" dirty="0" err="1" smtClean="0"/>
              <a:t>Javascript</a:t>
            </a:r>
            <a:r>
              <a:rPr lang="en-US" dirty="0" smtClean="0"/>
              <a:t>, Python, PHP, </a:t>
            </a:r>
            <a:r>
              <a:rPr lang="en-US" dirty="0" err="1" smtClean="0"/>
              <a:t>Lua</a:t>
            </a:r>
            <a:r>
              <a:rPr lang="en-US" dirty="0" smtClean="0"/>
              <a:t>, …</a:t>
            </a:r>
          </a:p>
          <a:p>
            <a:pPr lvl="1"/>
            <a:r>
              <a:rPr lang="en-US" dirty="0"/>
              <a:t>VISC enables </a:t>
            </a:r>
            <a:r>
              <a:rPr lang="en-US" b="1" dirty="0" smtClean="0">
                <a:solidFill>
                  <a:srgbClr val="0000FF"/>
                </a:solidFill>
              </a:rPr>
              <a:t>portability </a:t>
            </a:r>
            <a:r>
              <a:rPr lang="en-US" b="1" dirty="0">
                <a:solidFill>
                  <a:srgbClr val="0000FF"/>
                </a:solidFill>
              </a:rPr>
              <a:t>across OSs and </a:t>
            </a:r>
            <a:r>
              <a:rPr lang="en-US" b="1" dirty="0" smtClean="0">
                <a:solidFill>
                  <a:srgbClr val="0000FF"/>
                </a:solidFill>
              </a:rPr>
              <a:t>architectures, flexibility, fast prototyping</a:t>
            </a:r>
          </a:p>
          <a:p>
            <a:pPr marL="0" indent="0">
              <a:buNone/>
            </a:pPr>
            <a:r>
              <a:rPr lang="en-US" dirty="0" smtClean="0"/>
              <a:t>GPU compute environments, e.g., PTX, HSA, SPIR, 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VISC enables </a:t>
            </a:r>
            <a:r>
              <a:rPr lang="en-US" b="1" dirty="0" smtClean="0">
                <a:solidFill>
                  <a:srgbClr val="0000FF"/>
                </a:solidFill>
              </a:rPr>
              <a:t>portability across some GPUs </a:t>
            </a:r>
            <a:r>
              <a:rPr lang="en-US" dirty="0" smtClean="0">
                <a:solidFill>
                  <a:srgbClr val="000000"/>
                </a:solidFill>
              </a:rPr>
              <a:t>with high performance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459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Autotuning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432FF"/>
                </a:solidFill>
              </a:rPr>
              <a:t>Goal: </a:t>
            </a:r>
            <a:r>
              <a:rPr lang="en-US" u="sng" dirty="0" smtClean="0">
                <a:solidFill>
                  <a:srgbClr val="0432FF"/>
                </a:solidFill>
              </a:rPr>
              <a:t>Framework</a:t>
            </a:r>
            <a:r>
              <a:rPr lang="en-US" dirty="0" smtClean="0">
                <a:solidFill>
                  <a:srgbClr val="0432FF"/>
                </a:solidFill>
              </a:rPr>
              <a:t> for </a:t>
            </a:r>
            <a:r>
              <a:rPr lang="en-US" dirty="0" err="1" smtClean="0">
                <a:solidFill>
                  <a:srgbClr val="0432FF"/>
                </a:solidFill>
              </a:rPr>
              <a:t>Autotuning</a:t>
            </a:r>
            <a:r>
              <a:rPr lang="en-US" dirty="0" smtClean="0">
                <a:solidFill>
                  <a:srgbClr val="0432FF"/>
                </a:solidFill>
              </a:rPr>
              <a:t> at Different </a:t>
            </a:r>
            <a:r>
              <a:rPr lang="en-US" u="sng" dirty="0" smtClean="0">
                <a:solidFill>
                  <a:srgbClr val="0432FF"/>
                </a:solidFill>
              </a:rPr>
              <a:t>Levels</a:t>
            </a:r>
          </a:p>
          <a:p>
            <a:r>
              <a:rPr lang="en-US" dirty="0" smtClean="0"/>
              <a:t>Compiler pass sequences</a:t>
            </a:r>
          </a:p>
          <a:p>
            <a:r>
              <a:rPr lang="en-US" dirty="0" smtClean="0"/>
              <a:t>Loop “schedules”</a:t>
            </a:r>
          </a:p>
          <a:p>
            <a:r>
              <a:rPr lang="en-US" dirty="0" smtClean="0"/>
              <a:t>HPVM dataflow graph schedules</a:t>
            </a:r>
          </a:p>
          <a:p>
            <a:r>
              <a:rPr lang="en-US" dirty="0" smtClean="0"/>
              <a:t>Instruction sequences (“</a:t>
            </a:r>
            <a:r>
              <a:rPr lang="en-US" dirty="0" err="1" smtClean="0"/>
              <a:t>superoptimization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Code and data layouts</a:t>
            </a:r>
          </a:p>
          <a:p>
            <a:r>
              <a:rPr lang="en-US" dirty="0" smtClean="0"/>
              <a:t>Others?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6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Profile-Guided Loop-level Framework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66537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432FF"/>
                </a:solidFill>
              </a:rPr>
              <a:t>Focus on hot top-level loops + </a:t>
            </a:r>
            <a:r>
              <a:rPr lang="en-US" i="1" dirty="0" smtClean="0">
                <a:solidFill>
                  <a:srgbClr val="0432FF"/>
                </a:solidFill>
              </a:rPr>
              <a:t>observed</a:t>
            </a:r>
            <a:r>
              <a:rPr lang="en-US" dirty="0" smtClean="0">
                <a:solidFill>
                  <a:srgbClr val="0432FF"/>
                </a:solidFill>
              </a:rPr>
              <a:t> </a:t>
            </a:r>
            <a:r>
              <a:rPr lang="en-US" dirty="0" err="1" smtClean="0">
                <a:solidFill>
                  <a:srgbClr val="0432FF"/>
                </a:solidFill>
              </a:rPr>
              <a:t>callee</a:t>
            </a:r>
            <a:r>
              <a:rPr lang="en-US" dirty="0" smtClean="0">
                <a:solidFill>
                  <a:srgbClr val="0432FF"/>
                </a:solidFill>
              </a:rPr>
              <a:t> functions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4" name="Shape 61"/>
          <p:cNvSpPr/>
          <p:nvPr/>
        </p:nvSpPr>
        <p:spPr>
          <a:xfrm>
            <a:off x="381000" y="3118194"/>
            <a:ext cx="1192219" cy="1539766"/>
          </a:xfrm>
          <a:prstGeom prst="snipRoundRect">
            <a:avLst>
              <a:gd name="adj1" fmla="val 16667"/>
              <a:gd name="adj2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</a:rPr>
              <a:t>Input</a:t>
            </a:r>
            <a:endParaRPr lang="en-US" dirty="0" smtClean="0">
              <a:solidFill>
                <a:schemeClr val="tx1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Program</a:t>
            </a:r>
            <a:r>
              <a:rPr lang="en" dirty="0" smtClean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Bitcode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5" name="Shape 62"/>
          <p:cNvSpPr/>
          <p:nvPr/>
        </p:nvSpPr>
        <p:spPr>
          <a:xfrm>
            <a:off x="666478" y="2048804"/>
            <a:ext cx="793482" cy="1009502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smtClean="0">
                <a:solidFill>
                  <a:schemeClr val="tx1"/>
                </a:solidFill>
              </a:rPr>
              <a:t>Loop </a:t>
            </a:r>
            <a:r>
              <a:rPr lang="en" sz="1800" dirty="0" smtClean="0">
                <a:solidFill>
                  <a:schemeClr val="tx1"/>
                </a:solidFill>
              </a:rPr>
              <a:t>Profile </a:t>
            </a:r>
            <a:r>
              <a:rPr lang="en" sz="18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Shape 63"/>
          <p:cNvSpPr/>
          <p:nvPr/>
        </p:nvSpPr>
        <p:spPr>
          <a:xfrm>
            <a:off x="3803900" y="1925505"/>
            <a:ext cx="1290542" cy="1132800"/>
          </a:xfrm>
          <a:prstGeom prst="snipRoundRect">
            <a:avLst>
              <a:gd name="adj1" fmla="val 16667"/>
              <a:gd name="adj2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tx1"/>
                </a:solidFill>
              </a:rPr>
              <a:t>Extracted </a:t>
            </a:r>
            <a:r>
              <a:rPr lang="en" dirty="0" err="1">
                <a:solidFill>
                  <a:schemeClr val="tx1"/>
                </a:solidFill>
              </a:rPr>
              <a:t>Bitcode</a:t>
            </a:r>
            <a:r>
              <a:rPr lang="en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7" name="Shape 64"/>
          <p:cNvSpPr/>
          <p:nvPr/>
        </p:nvSpPr>
        <p:spPr>
          <a:xfrm>
            <a:off x="3803900" y="3321677"/>
            <a:ext cx="1290542" cy="1132800"/>
          </a:xfrm>
          <a:prstGeom prst="snipRoundRect">
            <a:avLst>
              <a:gd name="adj1" fmla="val 16667"/>
              <a:gd name="adj2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tx1"/>
                </a:solidFill>
              </a:rPr>
              <a:t>Extracted Bitcode 2</a:t>
            </a:r>
          </a:p>
        </p:txBody>
      </p:sp>
      <p:sp>
        <p:nvSpPr>
          <p:cNvPr id="8" name="Shape 65"/>
          <p:cNvSpPr/>
          <p:nvPr/>
        </p:nvSpPr>
        <p:spPr>
          <a:xfrm>
            <a:off x="3939171" y="5076537"/>
            <a:ext cx="1020000" cy="1132800"/>
          </a:xfrm>
          <a:prstGeom prst="snipRoundRect">
            <a:avLst>
              <a:gd name="adj1" fmla="val 16667"/>
              <a:gd name="adj2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“Main” </a:t>
            </a:r>
            <a:r>
              <a:rPr lang="en" dirty="0" err="1">
                <a:solidFill>
                  <a:schemeClr val="tx1"/>
                </a:solidFill>
              </a:rPr>
              <a:t>Bitcode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9" name="Shape 66"/>
          <p:cNvSpPr txBox="1"/>
          <p:nvPr/>
        </p:nvSpPr>
        <p:spPr>
          <a:xfrm>
            <a:off x="1691625" y="3094395"/>
            <a:ext cx="1961847" cy="11358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Extract hot </a:t>
            </a:r>
            <a:r>
              <a:rPr lang="en" dirty="0" smtClean="0">
                <a:solidFill>
                  <a:schemeClr val="tx1"/>
                </a:solidFill>
              </a:rPr>
              <a:t>loops</a:t>
            </a:r>
            <a:r>
              <a:rPr lang="en-US" dirty="0" smtClean="0">
                <a:solidFill>
                  <a:schemeClr val="tx1"/>
                </a:solidFill>
              </a:rPr>
              <a:t> + </a:t>
            </a:r>
            <a:r>
              <a:rPr lang="en-US" b="1" u="sng" dirty="0" smtClean="0">
                <a:solidFill>
                  <a:srgbClr val="0432FF"/>
                </a:solidFill>
              </a:rPr>
              <a:t>observed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 err="1" smtClean="0">
                <a:solidFill>
                  <a:schemeClr val="tx1"/>
                </a:solidFill>
              </a:rPr>
              <a:t>callees</a:t>
            </a:r>
            <a:r>
              <a:rPr lang="en-US" dirty="0" smtClean="0">
                <a:solidFill>
                  <a:schemeClr val="tx1"/>
                </a:solidFill>
              </a:rPr>
              <a:t>” </a:t>
            </a:r>
          </a:p>
          <a:p>
            <a:pPr lvl="0" algn="l" rtl="0">
              <a:spcBef>
                <a:spcPts val="0"/>
              </a:spcBef>
              <a:buNone/>
            </a:pP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" name="Shape 68"/>
          <p:cNvSpPr txBox="1"/>
          <p:nvPr/>
        </p:nvSpPr>
        <p:spPr>
          <a:xfrm rot="5400000">
            <a:off x="4428039" y="4447542"/>
            <a:ext cx="531877" cy="4918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2" name="Shape 69"/>
          <p:cNvSpPr txBox="1"/>
          <p:nvPr/>
        </p:nvSpPr>
        <p:spPr>
          <a:xfrm>
            <a:off x="5080580" y="3094395"/>
            <a:ext cx="1979100" cy="8128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dirty="0" err="1">
                <a:solidFill>
                  <a:schemeClr val="tx1"/>
                </a:solidFill>
              </a:rPr>
              <a:t>Autotune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smtClean="0">
                <a:solidFill>
                  <a:schemeClr val="tx1"/>
                </a:solidFill>
              </a:rPr>
              <a:t>modules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" dirty="0" smtClean="0">
                <a:solidFill>
                  <a:schemeClr val="tx1"/>
                </a:solidFill>
              </a:rPr>
              <a:t>individually</a:t>
            </a:r>
            <a:r>
              <a:rPr lang="en" b="1" baseline="30000" dirty="0" smtClean="0">
                <a:solidFill>
                  <a:schemeClr val="tx1"/>
                </a:solidFill>
              </a:rPr>
              <a:t>1</a:t>
            </a:r>
            <a:r>
              <a:rPr lang="en" b="1" dirty="0" smtClean="0">
                <a:solidFill>
                  <a:schemeClr val="tx1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+ link</a:t>
            </a:r>
          </a:p>
        </p:txBody>
      </p:sp>
      <p:sp>
        <p:nvSpPr>
          <p:cNvPr id="13" name="Shape 70"/>
          <p:cNvSpPr/>
          <p:nvPr/>
        </p:nvSpPr>
        <p:spPr>
          <a:xfrm>
            <a:off x="6974592" y="3321677"/>
            <a:ext cx="1281592" cy="1132800"/>
          </a:xfrm>
          <a:prstGeom prst="snipRoundRect">
            <a:avLst>
              <a:gd name="adj1" fmla="val 16667"/>
              <a:gd name="adj2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Optimized </a:t>
            </a:r>
            <a:r>
              <a:rPr lang="en" dirty="0" err="1">
                <a:solidFill>
                  <a:schemeClr val="tx1"/>
                </a:solidFill>
              </a:rPr>
              <a:t>Bitcode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4" name="Shape 71"/>
          <p:cNvSpPr txBox="1"/>
          <p:nvPr/>
        </p:nvSpPr>
        <p:spPr>
          <a:xfrm>
            <a:off x="5775208" y="4882034"/>
            <a:ext cx="3280144" cy="94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 b="1" baseline="30000"/>
              <a:t>1</a:t>
            </a:r>
            <a:r>
              <a:rPr lang="en" sz="2800"/>
              <a:t>Can be sped up with a replay server</a:t>
            </a:r>
          </a:p>
        </p:txBody>
      </p:sp>
      <p:cxnSp>
        <p:nvCxnSpPr>
          <p:cNvPr id="15" name="Shape 72"/>
          <p:cNvCxnSpPr>
            <a:stCxn id="4" idx="0"/>
            <a:endCxn id="7" idx="2"/>
          </p:cNvCxnSpPr>
          <p:nvPr/>
        </p:nvCxnSpPr>
        <p:spPr>
          <a:xfrm>
            <a:off x="1573219" y="3888077"/>
            <a:ext cx="2230681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" name="Elbow Connector 18"/>
          <p:cNvCxnSpPr>
            <a:stCxn id="5" idx="0"/>
            <a:endCxn id="9" idx="0"/>
          </p:cNvCxnSpPr>
          <p:nvPr/>
        </p:nvCxnSpPr>
        <p:spPr bwMode="auto">
          <a:xfrm>
            <a:off x="1459960" y="2553555"/>
            <a:ext cx="1212589" cy="54084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5094442" y="3888077"/>
            <a:ext cx="188015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1090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Profile-Guided Loop-level Framework (2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2999"/>
            <a:ext cx="8382000" cy="103000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432FF"/>
                </a:solidFill>
              </a:rPr>
              <a:t>Replay server: Repeatedly execute </a:t>
            </a:r>
            <a:r>
              <a:rPr lang="en-US" i="1" dirty="0" smtClean="0">
                <a:solidFill>
                  <a:srgbClr val="0432FF"/>
                </a:solidFill>
              </a:rPr>
              <a:t>only the subject loop </a:t>
            </a:r>
            <a:r>
              <a:rPr lang="en-US" dirty="0" smtClean="0">
                <a:solidFill>
                  <a:srgbClr val="0432FF"/>
                </a:solidFill>
              </a:rPr>
              <a:t>with the </a:t>
            </a:r>
            <a:r>
              <a:rPr lang="en-US" i="1" dirty="0" smtClean="0">
                <a:solidFill>
                  <a:srgbClr val="0432FF"/>
                </a:solidFill>
              </a:rPr>
              <a:t>same input state</a:t>
            </a:r>
            <a:endParaRPr lang="en-US" i="1" dirty="0">
              <a:solidFill>
                <a:srgbClr val="0432FF"/>
              </a:solidFill>
            </a:endParaRPr>
          </a:p>
        </p:txBody>
      </p:sp>
      <p:sp>
        <p:nvSpPr>
          <p:cNvPr id="18" name="Shape 80"/>
          <p:cNvSpPr/>
          <p:nvPr/>
        </p:nvSpPr>
        <p:spPr>
          <a:xfrm>
            <a:off x="771675" y="2941852"/>
            <a:ext cx="1739400" cy="264761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</a:rPr>
              <a:t>Input program</a:t>
            </a:r>
          </a:p>
        </p:txBody>
      </p:sp>
      <p:sp>
        <p:nvSpPr>
          <p:cNvPr id="20" name="Shape 81"/>
          <p:cNvSpPr/>
          <p:nvPr/>
        </p:nvSpPr>
        <p:spPr>
          <a:xfrm>
            <a:off x="914175" y="4441049"/>
            <a:ext cx="1454400" cy="7557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tx1"/>
                </a:solidFill>
              </a:rPr>
              <a:t>Hot loop</a:t>
            </a:r>
          </a:p>
        </p:txBody>
      </p:sp>
      <p:sp>
        <p:nvSpPr>
          <p:cNvPr id="21" name="Shape 82"/>
          <p:cNvSpPr/>
          <p:nvPr/>
        </p:nvSpPr>
        <p:spPr>
          <a:xfrm>
            <a:off x="914175" y="4127374"/>
            <a:ext cx="1454400" cy="3138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tx1"/>
                </a:solidFill>
              </a:rPr>
              <a:t>Checkpoint</a:t>
            </a:r>
          </a:p>
        </p:txBody>
      </p:sp>
      <p:cxnSp>
        <p:nvCxnSpPr>
          <p:cNvPr id="22" name="Shape 83"/>
          <p:cNvCxnSpPr/>
          <p:nvPr/>
        </p:nvCxnSpPr>
        <p:spPr>
          <a:xfrm flipV="1">
            <a:off x="2368575" y="4269874"/>
            <a:ext cx="2053125" cy="2855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" name="Shape 84"/>
          <p:cNvSpPr txBox="1"/>
          <p:nvPr/>
        </p:nvSpPr>
        <p:spPr>
          <a:xfrm>
            <a:off x="2306105" y="3429000"/>
            <a:ext cx="2157600" cy="840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Fork r</a:t>
            </a:r>
            <a:r>
              <a:rPr lang="en" sz="2400" dirty="0" err="1" smtClean="0">
                <a:solidFill>
                  <a:schemeClr val="tx1"/>
                </a:solidFill>
              </a:rPr>
              <a:t>eplay</a:t>
            </a:r>
            <a:r>
              <a:rPr lang="en" sz="2400" dirty="0" smtClean="0">
                <a:solidFill>
                  <a:schemeClr val="tx1"/>
                </a:solidFill>
              </a:rPr>
              <a:t> </a:t>
            </a:r>
            <a:r>
              <a:rPr lang="en" sz="24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24" name="Shape 85"/>
          <p:cNvSpPr/>
          <p:nvPr/>
        </p:nvSpPr>
        <p:spPr>
          <a:xfrm>
            <a:off x="4421700" y="3656874"/>
            <a:ext cx="983700" cy="1283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Replay Server</a:t>
            </a:r>
          </a:p>
        </p:txBody>
      </p:sp>
      <p:sp>
        <p:nvSpPr>
          <p:cNvPr id="25" name="Shape 86"/>
          <p:cNvSpPr/>
          <p:nvPr/>
        </p:nvSpPr>
        <p:spPr>
          <a:xfrm>
            <a:off x="5463750" y="1845573"/>
            <a:ext cx="983700" cy="75678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</a:rPr>
              <a:t>Tuning Driver</a:t>
            </a:r>
          </a:p>
        </p:txBody>
      </p:sp>
      <p:cxnSp>
        <p:nvCxnSpPr>
          <p:cNvPr id="26" name="Shape 87"/>
          <p:cNvCxnSpPr/>
          <p:nvPr/>
        </p:nvCxnSpPr>
        <p:spPr>
          <a:xfrm flipH="1">
            <a:off x="4913700" y="2602362"/>
            <a:ext cx="1041900" cy="1054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27" name="Shape 88"/>
          <p:cNvSpPr txBox="1"/>
          <p:nvPr/>
        </p:nvSpPr>
        <p:spPr>
          <a:xfrm>
            <a:off x="4229125" y="2558036"/>
            <a:ext cx="1470649" cy="8131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mtClean="0">
                <a:solidFill>
                  <a:schemeClr val="tx1"/>
                </a:solidFill>
              </a:rPr>
              <a:t>New version of </a:t>
            </a:r>
            <a:r>
              <a:rPr lang="en" dirty="0" smtClean="0">
                <a:solidFill>
                  <a:schemeClr val="tx1"/>
                </a:solidFill>
              </a:rPr>
              <a:t>hot </a:t>
            </a:r>
            <a:r>
              <a:rPr lang="en" dirty="0">
                <a:solidFill>
                  <a:schemeClr val="tx1"/>
                </a:solidFill>
              </a:rPr>
              <a:t>loop</a:t>
            </a:r>
          </a:p>
        </p:txBody>
      </p:sp>
      <p:cxnSp>
        <p:nvCxnSpPr>
          <p:cNvPr id="28" name="Shape 89"/>
          <p:cNvCxnSpPr/>
          <p:nvPr/>
        </p:nvCxnSpPr>
        <p:spPr>
          <a:xfrm rot="10800000" flipH="1">
            <a:off x="5405400" y="4283974"/>
            <a:ext cx="1100400" cy="7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9" name="Shape 90"/>
          <p:cNvSpPr txBox="1"/>
          <p:nvPr/>
        </p:nvSpPr>
        <p:spPr>
          <a:xfrm>
            <a:off x="5637475" y="3793987"/>
            <a:ext cx="618320" cy="531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</a:rPr>
              <a:t>fork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30" name="Shape 91"/>
          <p:cNvSpPr/>
          <p:nvPr/>
        </p:nvSpPr>
        <p:spPr>
          <a:xfrm>
            <a:off x="6505800" y="3594737"/>
            <a:ext cx="1739400" cy="1543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1200" b="1" dirty="0">
              <a:solidFill>
                <a:schemeClr val="tx1"/>
              </a:solidFill>
            </a:endParaRPr>
          </a:p>
        </p:txBody>
      </p:sp>
      <p:sp>
        <p:nvSpPr>
          <p:cNvPr id="31" name="Shape 92"/>
          <p:cNvSpPr txBox="1"/>
          <p:nvPr/>
        </p:nvSpPr>
        <p:spPr>
          <a:xfrm>
            <a:off x="6700050" y="4097837"/>
            <a:ext cx="1350900" cy="53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Load and run new version of hot loop</a:t>
            </a:r>
          </a:p>
        </p:txBody>
      </p:sp>
      <p:cxnSp>
        <p:nvCxnSpPr>
          <p:cNvPr id="32" name="Shape 93"/>
          <p:cNvCxnSpPr/>
          <p:nvPr/>
        </p:nvCxnSpPr>
        <p:spPr>
          <a:xfrm rot="10800000">
            <a:off x="5955600" y="2602337"/>
            <a:ext cx="1419900" cy="992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33" name="Shape 94"/>
          <p:cNvSpPr txBox="1"/>
          <p:nvPr/>
        </p:nvSpPr>
        <p:spPr>
          <a:xfrm>
            <a:off x="6447450" y="2590173"/>
            <a:ext cx="1289899" cy="771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mtClean="0">
                <a:solidFill>
                  <a:schemeClr val="tx1"/>
                </a:solidFill>
              </a:rPr>
              <a:t>Result </a:t>
            </a:r>
            <a:r>
              <a:rPr lang="en" dirty="0" smtClean="0">
                <a:solidFill>
                  <a:schemeClr val="tx1"/>
                </a:solidFill>
              </a:rPr>
              <a:t>(</a:t>
            </a:r>
            <a:r>
              <a:rPr lang="en" dirty="0">
                <a:solidFill>
                  <a:schemeClr val="tx1"/>
                </a:solidFill>
              </a:rPr>
              <a:t>e.g. </a:t>
            </a:r>
            <a:endParaRPr lang="en-US" dirty="0" smtClean="0">
              <a:solidFill>
                <a:schemeClr val="tx1"/>
              </a:solidFill>
            </a:endParaRPr>
          </a:p>
          <a:p>
            <a:pPr lvl="0" algn="r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</a:rPr>
              <a:t>time</a:t>
            </a:r>
            <a:r>
              <a:rPr lang="e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Shape 95"/>
          <p:cNvSpPr txBox="1"/>
          <p:nvPr/>
        </p:nvSpPr>
        <p:spPr>
          <a:xfrm>
            <a:off x="4166075" y="5317737"/>
            <a:ext cx="4562750" cy="1104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Replay server </a:t>
            </a:r>
            <a:r>
              <a:rPr lang="en" dirty="0" smtClean="0">
                <a:solidFill>
                  <a:schemeClr val="tx1"/>
                </a:solidFill>
              </a:rPr>
              <a:t>run</a:t>
            </a:r>
            <a:r>
              <a:rPr lang="en-US" dirty="0" smtClean="0">
                <a:solidFill>
                  <a:schemeClr val="tx1"/>
                </a:solidFill>
              </a:rPr>
              <a:t>s </a:t>
            </a:r>
            <a:r>
              <a:rPr lang="en" dirty="0" smtClean="0">
                <a:solidFill>
                  <a:schemeClr val="tx1"/>
                </a:solidFill>
              </a:rPr>
              <a:t>different </a:t>
            </a:r>
            <a:r>
              <a:rPr lang="en" dirty="0">
                <a:solidFill>
                  <a:schemeClr val="tx1"/>
                </a:solidFill>
              </a:rPr>
              <a:t>versions of a hot loop with the </a:t>
            </a:r>
            <a:r>
              <a:rPr lang="en" b="1" dirty="0">
                <a:solidFill>
                  <a:schemeClr val="tx1"/>
                </a:solidFill>
              </a:rPr>
              <a:t>same</a:t>
            </a:r>
            <a:r>
              <a:rPr lang="en" dirty="0">
                <a:solidFill>
                  <a:schemeClr val="tx1"/>
                </a:solidFill>
              </a:rPr>
              <a:t> input state (heap, stack, and global data) </a:t>
            </a:r>
            <a:r>
              <a:rPr lang="en" b="1" dirty="0">
                <a:solidFill>
                  <a:schemeClr val="tx1"/>
                </a:solidFill>
              </a:rPr>
              <a:t>repeatedly</a:t>
            </a:r>
          </a:p>
        </p:txBody>
      </p:sp>
    </p:spTree>
    <p:extLst>
      <p:ext uri="{BB962C8B-B14F-4D97-AF65-F5344CB8AC3E}">
        <p14:creationId xmlns:p14="http://schemas.microsoft.com/office/powerpoint/2010/main" val="31382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Autotuning</a:t>
            </a:r>
            <a:r>
              <a:rPr lang="en-US" dirty="0" smtClean="0"/>
              <a:t> Optimization Pass Sequences</a:t>
            </a:r>
            <a:endParaRPr lang="en-US" dirty="0"/>
          </a:p>
        </p:txBody>
      </p:sp>
      <p:pic>
        <p:nvPicPr>
          <p:cNvPr id="4" name="Shape 54" title="Chart"/>
          <p:cNvPicPr preferRelativeResize="0"/>
          <p:nvPr/>
        </p:nvPicPr>
        <p:blipFill rotWithShape="1">
          <a:blip r:embed="rId2">
            <a:alphaModFix/>
          </a:blip>
          <a:srcRect l="-8242" t="17188" r="18483" b="1463"/>
          <a:stretch/>
        </p:blipFill>
        <p:spPr>
          <a:xfrm>
            <a:off x="548640" y="1163105"/>
            <a:ext cx="7040880" cy="4389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552225"/>
            <a:ext cx="8382000" cy="119971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Largest speedup: 1.46x (</a:t>
            </a:r>
            <a:r>
              <a:rPr lang="en-US" dirty="0" err="1">
                <a:solidFill>
                  <a:srgbClr val="0432FF"/>
                </a:solidFill>
              </a:rPr>
              <a:t>adpcm</a:t>
            </a:r>
            <a:r>
              <a:rPr lang="en-US" dirty="0">
                <a:solidFill>
                  <a:srgbClr val="0432FF"/>
                </a:solidFill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Average </a:t>
            </a:r>
            <a:r>
              <a:rPr lang="en-US" dirty="0" smtClean="0">
                <a:solidFill>
                  <a:srgbClr val="0432FF"/>
                </a:solidFill>
              </a:rPr>
              <a:t>speedup: </a:t>
            </a:r>
            <a:r>
              <a:rPr lang="en-US" dirty="0" smtClean="0">
                <a:solidFill>
                  <a:srgbClr val="FF0000"/>
                </a:solidFill>
              </a:rPr>
              <a:t>1.102x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278299" y="2814489"/>
            <a:ext cx="299633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400" b="1" dirty="0" smtClean="0">
                <a:solidFill>
                  <a:srgbClr val="0432FF"/>
                </a:solidFill>
              </a:rPr>
              <a:t>Speedup vs. Clang –O3</a:t>
            </a:r>
            <a:endParaRPr lang="en-US" sz="2400" b="1" dirty="0">
              <a:solidFill>
                <a:srgbClr val="0432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30769" y="3851455"/>
            <a:ext cx="47641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1.0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0770" y="4343433"/>
            <a:ext cx="47641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0.9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0770" y="3278840"/>
            <a:ext cx="47641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1.1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30770" y="2714949"/>
            <a:ext cx="47641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1.2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30769" y="2174307"/>
            <a:ext cx="47641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1.3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30769" y="1610416"/>
            <a:ext cx="47641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1.4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flipH="1">
            <a:off x="2707183" y="3473531"/>
            <a:ext cx="5014027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5525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Ongoing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Install-time and dynamic </a:t>
            </a:r>
            <a:r>
              <a:rPr lang="en-US" dirty="0" err="1" smtClean="0"/>
              <a:t>autovectorization</a:t>
            </a:r>
            <a:endParaRPr lang="en-US" dirty="0" smtClean="0"/>
          </a:p>
          <a:p>
            <a:pPr lvl="1"/>
            <a:r>
              <a:rPr lang="en-US" dirty="0" smtClean="0"/>
              <a:t>Can we overcome the limitations of static </a:t>
            </a:r>
            <a:r>
              <a:rPr lang="en-US" dirty="0" err="1" smtClean="0"/>
              <a:t>autovectorization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Kernel optimization and </a:t>
            </a:r>
            <a:r>
              <a:rPr lang="en-US" dirty="0" err="1" smtClean="0"/>
              <a:t>debloating</a:t>
            </a:r>
            <a:endParaRPr lang="en-US" dirty="0" smtClean="0"/>
          </a:p>
          <a:p>
            <a:pPr lvl="1"/>
            <a:r>
              <a:rPr lang="en-US" dirty="0" smtClean="0"/>
              <a:t>Can we reduce the kernel footprint for a given application context?</a:t>
            </a:r>
          </a:p>
          <a:p>
            <a:r>
              <a:rPr lang="en-US" dirty="0" smtClean="0"/>
              <a:t>OPTIC: Optimizing </a:t>
            </a:r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</a:p>
          <a:p>
            <a:pPr lvl="1"/>
            <a:r>
              <a:rPr lang="en-US" dirty="0" smtClean="0"/>
              <a:t>Can we apply compiler techniques across distributed components?</a:t>
            </a:r>
          </a:p>
          <a:p>
            <a:r>
              <a:rPr lang="en-US" dirty="0" smtClean="0"/>
              <a:t>Translation Validation for LLVM back-ends</a:t>
            </a:r>
          </a:p>
          <a:p>
            <a:pPr lvl="1"/>
            <a:r>
              <a:rPr lang="en-US" dirty="0" smtClean="0"/>
              <a:t>Can we increase confidence in code translated after shipping?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7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 smtClean="0">
                <a:solidFill>
                  <a:srgbClr val="0000FF"/>
                </a:solidFill>
              </a:rPr>
              <a:t>Proposal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i="1" u="sng" dirty="0" smtClean="0">
                <a:solidFill>
                  <a:srgbClr val="0000FF"/>
                </a:solidFill>
              </a:rPr>
              <a:t>All</a:t>
            </a:r>
            <a:r>
              <a:rPr lang="en-US" dirty="0" smtClean="0">
                <a:solidFill>
                  <a:srgbClr val="0000FF"/>
                </a:solidFill>
              </a:rPr>
              <a:t> future “shipped” software should use virtual ISAs</a:t>
            </a:r>
          </a:p>
          <a:p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Allvm</a:t>
            </a:r>
            <a:r>
              <a:rPr lang="en-US" dirty="0"/>
              <a:t> </a:t>
            </a:r>
            <a:r>
              <a:rPr lang="en-US" dirty="0" smtClean="0"/>
              <a:t>enables </a:t>
            </a:r>
            <a:r>
              <a:rPr lang="en-US" i="1" dirty="0" smtClean="0">
                <a:solidFill>
                  <a:srgbClr val="FF0000"/>
                </a:solidFill>
              </a:rPr>
              <a:t>lifelong</a:t>
            </a:r>
            <a:r>
              <a:rPr lang="en-US" dirty="0" smtClean="0"/>
              <a:t> + </a:t>
            </a:r>
            <a:r>
              <a:rPr lang="en-US" i="1" dirty="0" smtClean="0">
                <a:solidFill>
                  <a:srgbClr val="FF0000"/>
                </a:solidFill>
              </a:rPr>
              <a:t>system-wide </a:t>
            </a:r>
            <a:r>
              <a:rPr lang="en-US" dirty="0" smtClean="0"/>
              <a:t>compilation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Lifelong:</a:t>
            </a:r>
            <a:r>
              <a:rPr lang="en-US" dirty="0" smtClean="0"/>
              <a:t> Link-time, install-time, run-time, idle-time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System-wide:</a:t>
            </a:r>
            <a:r>
              <a:rPr lang="en-US" dirty="0" smtClean="0"/>
              <a:t> App/DLL; App/OS; Process/Process</a:t>
            </a:r>
          </a:p>
          <a:p>
            <a:r>
              <a:rPr lang="en-US" dirty="0" smtClean="0"/>
              <a:t>Research platform for compiler research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70952" y="5656490"/>
            <a:ext cx="1802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ct val="80000"/>
              </a:spcBef>
            </a:pPr>
            <a:r>
              <a:rPr lang="en-US" sz="2800" b="1" kern="0" dirty="0" smtClean="0">
                <a:solidFill>
                  <a:srgbClr val="0432FF"/>
                </a:solidFill>
                <a:latin typeface="Arial Narrow"/>
                <a:ea typeface="ＭＳ Ｐゴシック" pitchFamily="-65" charset="-128"/>
                <a:cs typeface="ＭＳ Ｐゴシック" pitchFamily="-65" charset="-128"/>
              </a:rPr>
              <a:t>Questions</a:t>
            </a:r>
            <a:r>
              <a:rPr lang="en-US" sz="2800" b="1" kern="0" dirty="0">
                <a:solidFill>
                  <a:srgbClr val="0432FF"/>
                </a:solidFill>
                <a:latin typeface="Arial Narrow"/>
                <a:ea typeface="ＭＳ Ｐゴシック" pitchFamily="-65" charset="-128"/>
                <a:cs typeface="ＭＳ Ｐゴシック" pitchFamily="-65" charset="-12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9284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71815"/>
            <a:ext cx="8382000" cy="6005185"/>
          </a:xfrm>
        </p:spPr>
        <p:txBody>
          <a:bodyPr anchor="ctr" anchorCtr="1"/>
          <a:lstStyle/>
          <a:p>
            <a:pPr marL="0" indent="0" algn="ctr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7817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71816"/>
            <a:ext cx="8382000" cy="4762219"/>
          </a:xfrm>
        </p:spPr>
        <p:txBody>
          <a:bodyPr anchor="ctr" anchorCtr="1"/>
          <a:lstStyle/>
          <a:p>
            <a:pPr marL="0" indent="0" algn="ctr">
              <a:spcBef>
                <a:spcPts val="672"/>
              </a:spcBef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Install-time and Dynamic </a:t>
            </a:r>
            <a:r>
              <a:rPr lang="en-US" sz="3600" dirty="0" err="1" smtClean="0">
                <a:solidFill>
                  <a:srgbClr val="FF0000"/>
                </a:solidFill>
              </a:rPr>
              <a:t>Autovectorization</a:t>
            </a:r>
            <a:endParaRPr 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5" name="Shape 68"/>
          <p:cNvSpPr txBox="1">
            <a:spLocks/>
          </p:cNvSpPr>
          <p:nvPr/>
        </p:nvSpPr>
        <p:spPr bwMode="auto">
          <a:xfrm>
            <a:off x="390525" y="3800000"/>
            <a:ext cx="8222100" cy="5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8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Ø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200" kern="0" dirty="0" smtClean="0"/>
              <a:t>Led by: Joshua Cranmer</a:t>
            </a:r>
            <a:endParaRPr lang="en" sz="3200" kern="0" dirty="0"/>
          </a:p>
        </p:txBody>
      </p:sp>
    </p:spTree>
    <p:extLst>
      <p:ext uri="{BB962C8B-B14F-4D97-AF65-F5344CB8AC3E}">
        <p14:creationId xmlns:p14="http://schemas.microsoft.com/office/powerpoint/2010/main" val="31027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vectorize</a:t>
            </a:r>
            <a:r>
              <a:rPr lang="en-US" dirty="0" smtClean="0"/>
              <a:t> after shipping?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Proliferation </a:t>
            </a:r>
            <a:r>
              <a:rPr lang="en-US" dirty="0"/>
              <a:t>of vector instruction </a:t>
            </a:r>
            <a:r>
              <a:rPr lang="en-US" dirty="0" smtClean="0"/>
              <a:t>sets</a:t>
            </a:r>
          </a:p>
          <a:p>
            <a:pPr lvl="1"/>
            <a:r>
              <a:rPr lang="en-US" dirty="0" smtClean="0"/>
              <a:t>Uptick in language/library support for vector code</a:t>
            </a:r>
          </a:p>
          <a:p>
            <a:pPr lvl="1"/>
            <a:r>
              <a:rPr lang="en-US" dirty="0" smtClean="0"/>
              <a:t>This support is limited to intersection of features</a:t>
            </a:r>
            <a:endParaRPr lang="en-US" dirty="0"/>
          </a:p>
          <a:p>
            <a:r>
              <a:rPr lang="en-US" dirty="0" err="1" smtClean="0"/>
              <a:t>Autovectorization</a:t>
            </a:r>
            <a:r>
              <a:rPr lang="en-US" dirty="0" smtClean="0"/>
              <a:t> </a:t>
            </a:r>
            <a:r>
              <a:rPr lang="en-US" dirty="0"/>
              <a:t>has underperformed</a:t>
            </a:r>
          </a:p>
          <a:p>
            <a:pPr lvl="1"/>
            <a:r>
              <a:rPr lang="en-US" dirty="0" smtClean="0"/>
              <a:t>Data dependence</a:t>
            </a:r>
            <a:endParaRPr lang="en-US" dirty="0"/>
          </a:p>
          <a:p>
            <a:pPr lvl="1"/>
            <a:r>
              <a:rPr lang="en-US" dirty="0"/>
              <a:t>Complex control </a:t>
            </a:r>
            <a:r>
              <a:rPr lang="en-US" dirty="0" smtClean="0"/>
              <a:t>flow</a:t>
            </a:r>
          </a:p>
          <a:p>
            <a:pPr lvl="1"/>
            <a:r>
              <a:rPr lang="en-US" dirty="0" smtClean="0"/>
              <a:t>Cost-benefit prediction</a:t>
            </a:r>
            <a:endParaRPr lang="en-US" dirty="0"/>
          </a:p>
          <a:p>
            <a:r>
              <a:rPr lang="en-US" dirty="0"/>
              <a:t>More information available at runtime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Run-time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2060"/>
                </a:solidFill>
              </a:rPr>
              <a:t>Or, why might run-time </a:t>
            </a:r>
            <a:r>
              <a:rPr lang="en-US" dirty="0" err="1" smtClean="0">
                <a:solidFill>
                  <a:srgbClr val="002060"/>
                </a:solidFill>
              </a:rPr>
              <a:t>autovectorization</a:t>
            </a:r>
            <a:r>
              <a:rPr lang="en-US" dirty="0" smtClean="0">
                <a:solidFill>
                  <a:srgbClr val="002060"/>
                </a:solidFill>
              </a:rPr>
              <a:t> help?</a:t>
            </a:r>
          </a:p>
          <a:p>
            <a:r>
              <a:rPr lang="en-US" dirty="0" smtClean="0"/>
              <a:t>Focus on hot paths to avoid conditional branches</a:t>
            </a:r>
          </a:p>
          <a:p>
            <a:r>
              <a:rPr lang="en-US" dirty="0" smtClean="0"/>
              <a:t>Seemingly aliased pointers might be disambiguated</a:t>
            </a:r>
          </a:p>
          <a:p>
            <a:r>
              <a:rPr lang="en-US" dirty="0" smtClean="0"/>
              <a:t>Unknown loop trip counts get resolved</a:t>
            </a:r>
          </a:p>
          <a:p>
            <a:r>
              <a:rPr lang="en-US" dirty="0" smtClean="0"/>
              <a:t>Unknown data alignments get resolved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56" name="Line 24"/>
          <p:cNvSpPr>
            <a:spLocks noChangeShapeType="1"/>
          </p:cNvSpPr>
          <p:nvPr/>
        </p:nvSpPr>
        <p:spPr bwMode="auto">
          <a:xfrm flipV="1">
            <a:off x="381000" y="1085850"/>
            <a:ext cx="7902575" cy="357187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57" name="Text Box 25"/>
          <p:cNvSpPr txBox="1">
            <a:spLocks noChangeArrowheads="1"/>
          </p:cNvSpPr>
          <p:nvPr/>
        </p:nvSpPr>
        <p:spPr bwMode="auto">
          <a:xfrm>
            <a:off x="6108700" y="955675"/>
            <a:ext cx="146414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solidFill>
                  <a:srgbClr val="7F7F7F"/>
                </a:solidFill>
              </a:rPr>
              <a:t>Developer</a:t>
            </a:r>
          </a:p>
          <a:p>
            <a:pPr algn="l"/>
            <a:r>
              <a:rPr lang="en-US" sz="2400" b="1" dirty="0">
                <a:solidFill>
                  <a:srgbClr val="7F7F7F"/>
                </a:solidFill>
              </a:rPr>
              <a:t>site</a:t>
            </a:r>
          </a:p>
        </p:txBody>
      </p:sp>
      <p:sp>
        <p:nvSpPr>
          <p:cNvPr id="325658" name="Text Box 26"/>
          <p:cNvSpPr txBox="1">
            <a:spLocks noChangeArrowheads="1"/>
          </p:cNvSpPr>
          <p:nvPr/>
        </p:nvSpPr>
        <p:spPr bwMode="auto">
          <a:xfrm>
            <a:off x="7800416" y="1223963"/>
            <a:ext cx="8070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400" b="1">
                <a:solidFill>
                  <a:srgbClr val="7F7F7F"/>
                </a:solidFill>
              </a:rPr>
              <a:t>User</a:t>
            </a:r>
          </a:p>
          <a:p>
            <a:pPr algn="r"/>
            <a:r>
              <a:rPr lang="en-US" sz="2400" b="1">
                <a:solidFill>
                  <a:srgbClr val="7F7F7F"/>
                </a:solidFill>
              </a:rPr>
              <a:t>site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VISC Systems: IBM Mid-range Line</a:t>
            </a:r>
            <a:endParaRPr lang="en-US" dirty="0"/>
          </a:p>
        </p:txBody>
      </p:sp>
      <p:sp>
        <p:nvSpPr>
          <p:cNvPr id="325636" name="AutoShape 4"/>
          <p:cNvSpPr>
            <a:spLocks noChangeArrowheads="1"/>
          </p:cNvSpPr>
          <p:nvPr/>
        </p:nvSpPr>
        <p:spPr bwMode="auto">
          <a:xfrm>
            <a:off x="1512888" y="1201738"/>
            <a:ext cx="1254125" cy="4191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b="1" i="0" dirty="0">
                <a:solidFill>
                  <a:schemeClr val="tx1"/>
                </a:solidFill>
              </a:rPr>
              <a:t>Compiler 1</a:t>
            </a:r>
          </a:p>
        </p:txBody>
      </p:sp>
      <p:sp>
        <p:nvSpPr>
          <p:cNvPr id="325637" name="Line 5"/>
          <p:cNvSpPr>
            <a:spLocks noChangeShapeType="1"/>
          </p:cNvSpPr>
          <p:nvPr/>
        </p:nvSpPr>
        <p:spPr bwMode="auto">
          <a:xfrm>
            <a:off x="1116013" y="1390650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638" name="Line 6"/>
          <p:cNvSpPr>
            <a:spLocks noChangeShapeType="1"/>
          </p:cNvSpPr>
          <p:nvPr/>
        </p:nvSpPr>
        <p:spPr bwMode="auto">
          <a:xfrm>
            <a:off x="1116013" y="1850053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639" name="Text Box 7"/>
          <p:cNvSpPr txBox="1">
            <a:spLocks noChangeArrowheads="1"/>
          </p:cNvSpPr>
          <p:nvPr/>
        </p:nvSpPr>
        <p:spPr bwMode="auto">
          <a:xfrm>
            <a:off x="290892" y="1127125"/>
            <a:ext cx="8743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chemeClr val="tx1"/>
                </a:solidFill>
              </a:rPr>
              <a:t>RPG III</a:t>
            </a:r>
            <a:endParaRPr lang="en-US" b="1" i="0" dirty="0">
              <a:solidFill>
                <a:schemeClr val="tx1"/>
              </a:solidFill>
            </a:endParaRPr>
          </a:p>
        </p:txBody>
      </p:sp>
      <p:grpSp>
        <p:nvGrpSpPr>
          <p:cNvPr id="325640" name="Group 8"/>
          <p:cNvGrpSpPr>
            <a:grpSpLocks/>
          </p:cNvGrpSpPr>
          <p:nvPr/>
        </p:nvGrpSpPr>
        <p:grpSpPr bwMode="auto">
          <a:xfrm>
            <a:off x="339727" y="1996957"/>
            <a:ext cx="1184276" cy="738188"/>
            <a:chOff x="214" y="860"/>
            <a:chExt cx="746" cy="465"/>
          </a:xfrm>
        </p:grpSpPr>
        <p:sp>
          <p:nvSpPr>
            <p:cNvPr id="325641" name="Line 9"/>
            <p:cNvSpPr>
              <a:spLocks noChangeShapeType="1"/>
            </p:cNvSpPr>
            <p:nvPr/>
          </p:nvSpPr>
          <p:spPr bwMode="auto">
            <a:xfrm>
              <a:off x="711" y="971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642" name="Text Box 10"/>
            <p:cNvSpPr txBox="1">
              <a:spLocks noChangeArrowheads="1"/>
            </p:cNvSpPr>
            <p:nvPr/>
          </p:nvSpPr>
          <p:spPr bwMode="auto">
            <a:xfrm>
              <a:off x="214" y="860"/>
              <a:ext cx="4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b="1" i="0" dirty="0" smtClean="0">
                  <a:solidFill>
                    <a:schemeClr val="tx1"/>
                  </a:solidFill>
                </a:rPr>
                <a:t>Basic</a:t>
              </a:r>
              <a:endParaRPr lang="en-US" b="1" i="0" dirty="0">
                <a:solidFill>
                  <a:schemeClr val="tx1"/>
                </a:solidFill>
              </a:endParaRPr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>
              <a:off x="711" y="1184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 Box 10"/>
            <p:cNvSpPr txBox="1">
              <a:spLocks noChangeArrowheads="1"/>
            </p:cNvSpPr>
            <p:nvPr/>
          </p:nvSpPr>
          <p:spPr bwMode="auto">
            <a:xfrm>
              <a:off x="288" y="1073"/>
              <a:ext cx="3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b="1" i="0" dirty="0" smtClean="0">
                  <a:solidFill>
                    <a:schemeClr val="tx1"/>
                  </a:solidFill>
                </a:rPr>
                <a:t>PL/1</a:t>
              </a:r>
              <a:endParaRPr lang="en-US" b="1" i="0" dirty="0">
                <a:solidFill>
                  <a:schemeClr val="tx1"/>
                </a:solidFill>
              </a:endParaRPr>
            </a:p>
          </p:txBody>
        </p:sp>
      </p:grpSp>
      <p:sp>
        <p:nvSpPr>
          <p:cNvPr id="325643" name="Text Box 11"/>
          <p:cNvSpPr txBox="1">
            <a:spLocks noChangeArrowheads="1"/>
          </p:cNvSpPr>
          <p:nvPr/>
        </p:nvSpPr>
        <p:spPr bwMode="auto">
          <a:xfrm>
            <a:off x="269218" y="1605578"/>
            <a:ext cx="9404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chemeClr val="tx1"/>
                </a:solidFill>
              </a:rPr>
              <a:t>COBOL</a:t>
            </a:r>
            <a:endParaRPr lang="en-US" b="1" i="0" dirty="0">
              <a:solidFill>
                <a:schemeClr val="tx1"/>
              </a:solidFill>
            </a:endParaRPr>
          </a:p>
        </p:txBody>
      </p:sp>
      <p:sp>
        <p:nvSpPr>
          <p:cNvPr id="325646" name="AutoShape 14"/>
          <p:cNvSpPr>
            <a:spLocks noChangeArrowheads="1"/>
          </p:cNvSpPr>
          <p:nvPr/>
        </p:nvSpPr>
        <p:spPr bwMode="auto">
          <a:xfrm>
            <a:off x="1511300" y="2706391"/>
            <a:ext cx="1255713" cy="381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b="1" i="0" dirty="0">
                <a:solidFill>
                  <a:schemeClr val="tx1"/>
                </a:solidFill>
              </a:rPr>
              <a:t>Compiler </a:t>
            </a:r>
            <a:r>
              <a:rPr lang="en-US" b="1" i="0" dirty="0" smtClean="0">
                <a:solidFill>
                  <a:schemeClr val="tx1"/>
                </a:solidFill>
              </a:rPr>
              <a:t>N</a:t>
            </a:r>
            <a:endParaRPr lang="en-US" b="1" i="0" dirty="0">
              <a:solidFill>
                <a:schemeClr val="tx1"/>
              </a:solidFill>
            </a:endParaRPr>
          </a:p>
        </p:txBody>
      </p:sp>
      <p:grpSp>
        <p:nvGrpSpPr>
          <p:cNvPr id="325647" name="Group 15"/>
          <p:cNvGrpSpPr>
            <a:grpSpLocks/>
          </p:cNvGrpSpPr>
          <p:nvPr/>
        </p:nvGrpSpPr>
        <p:grpSpPr bwMode="auto">
          <a:xfrm>
            <a:off x="461964" y="-395243"/>
            <a:ext cx="1062039" cy="446"/>
            <a:chOff x="291" y="1632"/>
            <a:chExt cx="669" cy="446"/>
          </a:xfrm>
        </p:grpSpPr>
        <p:sp>
          <p:nvSpPr>
            <p:cNvPr id="325648" name="Line 16"/>
            <p:cNvSpPr>
              <a:spLocks noChangeShapeType="1"/>
            </p:cNvSpPr>
            <p:nvPr/>
          </p:nvSpPr>
          <p:spPr bwMode="auto">
            <a:xfrm>
              <a:off x="711" y="1743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649" name="Text Box 17"/>
            <p:cNvSpPr txBox="1">
              <a:spLocks noChangeArrowheads="1"/>
            </p:cNvSpPr>
            <p:nvPr/>
          </p:nvSpPr>
          <p:spPr bwMode="auto">
            <a:xfrm>
              <a:off x="291" y="1632"/>
              <a:ext cx="436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b="1" i="0" dirty="0">
                  <a:solidFill>
                    <a:schemeClr val="tx1"/>
                  </a:solidFill>
                </a:rPr>
                <a:t>PL/1</a:t>
              </a:r>
            </a:p>
            <a:p>
              <a:pPr algn="r"/>
              <a:endParaRPr lang="en-US" b="1" i="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5653" name="AutoShape 21"/>
          <p:cNvCxnSpPr>
            <a:cxnSpLocks noChangeShapeType="1"/>
            <a:stCxn id="325646" idx="3"/>
          </p:cNvCxnSpPr>
          <p:nvPr/>
        </p:nvCxnSpPr>
        <p:spPr bwMode="auto">
          <a:xfrm>
            <a:off x="2767013" y="2896891"/>
            <a:ext cx="1036886" cy="15877"/>
          </a:xfrm>
          <a:prstGeom prst="straightConnector1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5654" name="AutoShape 22"/>
          <p:cNvCxnSpPr>
            <a:cxnSpLocks noChangeShapeType="1"/>
            <a:stCxn id="325636" idx="3"/>
          </p:cNvCxnSpPr>
          <p:nvPr/>
        </p:nvCxnSpPr>
        <p:spPr bwMode="auto">
          <a:xfrm>
            <a:off x="2767013" y="1411288"/>
            <a:ext cx="1036886" cy="0"/>
          </a:xfrm>
          <a:prstGeom prst="straightConnector1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5661" name="Oval 29"/>
          <p:cNvSpPr>
            <a:spLocks noChangeArrowheads="1"/>
          </p:cNvSpPr>
          <p:nvPr/>
        </p:nvSpPr>
        <p:spPr bwMode="auto">
          <a:xfrm>
            <a:off x="4994275" y="5873750"/>
            <a:ext cx="1728788" cy="715963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CC66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dirty="0" smtClean="0">
                <a:solidFill>
                  <a:schemeClr val="tx1"/>
                </a:solidFill>
              </a:rPr>
              <a:t>Install-time</a:t>
            </a:r>
            <a:endParaRPr lang="en-US" b="1" i="0" dirty="0">
              <a:solidFill>
                <a:schemeClr val="tx1"/>
              </a:solidFill>
            </a:endParaRPr>
          </a:p>
          <a:p>
            <a:r>
              <a:rPr lang="en-US" b="1" i="0" dirty="0" smtClean="0">
                <a:solidFill>
                  <a:schemeClr val="tx1"/>
                </a:solidFill>
              </a:rPr>
              <a:t>Code-gen</a:t>
            </a:r>
            <a:endParaRPr lang="en-US" b="1" i="0" dirty="0">
              <a:solidFill>
                <a:schemeClr val="tx1"/>
              </a:solidFill>
            </a:endParaRPr>
          </a:p>
        </p:txBody>
      </p:sp>
      <p:cxnSp>
        <p:nvCxnSpPr>
          <p:cNvPr id="325662" name="AutoShape 30"/>
          <p:cNvCxnSpPr>
            <a:cxnSpLocks noChangeShapeType="1"/>
            <a:endCxn id="325661" idx="2"/>
          </p:cNvCxnSpPr>
          <p:nvPr/>
        </p:nvCxnSpPr>
        <p:spPr bwMode="auto">
          <a:xfrm rot="16200000" flipH="1">
            <a:off x="1978547" y="3216004"/>
            <a:ext cx="4841080" cy="1190375"/>
          </a:xfrm>
          <a:prstGeom prst="bentConnector2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5663" name="AutoShape 31"/>
          <p:cNvCxnSpPr>
            <a:cxnSpLocks noChangeShapeType="1"/>
            <a:stCxn id="325661" idx="7"/>
            <a:endCxn id="84" idx="0"/>
          </p:cNvCxnSpPr>
          <p:nvPr/>
        </p:nvCxnSpPr>
        <p:spPr bwMode="auto">
          <a:xfrm flipV="1">
            <a:off x="6469888" y="5578475"/>
            <a:ext cx="1059625" cy="400125"/>
          </a:xfrm>
          <a:prstGeom prst="straightConnector1">
            <a:avLst/>
          </a:prstGeom>
          <a:noFill/>
          <a:ln w="28575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3" name="Text Box 35"/>
          <p:cNvSpPr txBox="1">
            <a:spLocks noChangeArrowheads="1"/>
          </p:cNvSpPr>
          <p:nvPr/>
        </p:nvSpPr>
        <p:spPr bwMode="auto">
          <a:xfrm>
            <a:off x="5085584" y="5003605"/>
            <a:ext cx="226543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CC0000"/>
                </a:solidFill>
              </a:rPr>
              <a:t>S38, AS400, </a:t>
            </a:r>
          </a:p>
          <a:p>
            <a:r>
              <a:rPr lang="en-US" b="1" i="0" dirty="0" smtClean="0">
                <a:solidFill>
                  <a:srgbClr val="CC0000"/>
                </a:solidFill>
              </a:rPr>
              <a:t>Power/PowerPC, x86</a:t>
            </a:r>
            <a:endParaRPr lang="en-US" b="1" i="0" dirty="0">
              <a:solidFill>
                <a:srgbClr val="CC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57520" y="2161635"/>
            <a:ext cx="531849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1979-present</a:t>
            </a:r>
          </a:p>
          <a:p>
            <a:r>
              <a:rPr lang="en-US" sz="2400" b="1" dirty="0" smtClean="0"/>
              <a:t>IBM System 38, AS 400, </a:t>
            </a:r>
          </a:p>
          <a:p>
            <a:r>
              <a:rPr lang="en-US" sz="2400" b="1" dirty="0" err="1" smtClean="0"/>
              <a:t>iSeries</a:t>
            </a:r>
            <a:r>
              <a:rPr lang="en-US" sz="2400" b="1" dirty="0" smtClean="0"/>
              <a:t>, Power Systems</a:t>
            </a:r>
          </a:p>
          <a:p>
            <a:pPr indent="-57150" algn="l"/>
            <a:r>
              <a:rPr lang="en-US" i="0" dirty="0" smtClean="0">
                <a:solidFill>
                  <a:srgbClr val="000000"/>
                </a:solidFill>
              </a:rPr>
              <a:t>Enabled</a:t>
            </a:r>
            <a:r>
              <a:rPr lang="en-US" i="0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virtual object</a:t>
            </a:r>
            <a:r>
              <a:rPr lang="en-US" i="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code </a:t>
            </a:r>
            <a:r>
              <a:rPr lang="en-US" dirty="0" smtClean="0">
                <a:solidFill>
                  <a:schemeClr val="tx1"/>
                </a:solidFill>
              </a:rPr>
              <a:t>programs </a:t>
            </a:r>
            <a:r>
              <a:rPr lang="en-US" i="0" dirty="0" smtClean="0">
                <a:solidFill>
                  <a:srgbClr val="000000"/>
                </a:solidFill>
              </a:rPr>
              <a:t>to </a:t>
            </a:r>
            <a:r>
              <a:rPr lang="en-US" i="0" dirty="0">
                <a:solidFill>
                  <a:srgbClr val="000000"/>
                </a:solidFill>
              </a:rPr>
              <a:t>be ported </a:t>
            </a:r>
            <a:r>
              <a:rPr lang="en-US" i="0" dirty="0" smtClean="0">
                <a:solidFill>
                  <a:srgbClr val="000000"/>
                </a:solidFill>
              </a:rPr>
              <a:t>automatically to several hardware ISA families.</a:t>
            </a:r>
          </a:p>
          <a:p>
            <a:pPr indent="-57150" algn="l"/>
            <a:endParaRPr lang="en-US" i="0" dirty="0">
              <a:solidFill>
                <a:srgbClr val="000000"/>
              </a:solidFill>
            </a:endParaRPr>
          </a:p>
          <a:p>
            <a:pPr indent="-57150" algn="l"/>
            <a:r>
              <a:rPr lang="en-US" dirty="0" smtClean="0">
                <a:solidFill>
                  <a:srgbClr val="000000"/>
                </a:solidFill>
              </a:rPr>
              <a:t>But </a:t>
            </a:r>
            <a:r>
              <a:rPr lang="en-US" i="0" dirty="0" smtClean="0">
                <a:solidFill>
                  <a:srgbClr val="000000"/>
                </a:solidFill>
              </a:rPr>
              <a:t>… Virtual ISA deeply integrated with </a:t>
            </a:r>
          </a:p>
          <a:p>
            <a:pPr indent="-57150" algn="l"/>
            <a:r>
              <a:rPr lang="en-US" i="0" dirty="0" smtClean="0">
                <a:solidFill>
                  <a:srgbClr val="000000"/>
                </a:solidFill>
              </a:rPr>
              <a:t>proprietary OS + RDBMS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3" name="Text Box 35"/>
          <p:cNvSpPr txBox="1">
            <a:spLocks noChangeArrowheads="1"/>
          </p:cNvSpPr>
          <p:nvPr/>
        </p:nvSpPr>
        <p:spPr bwMode="auto">
          <a:xfrm>
            <a:off x="1304480" y="4149893"/>
            <a:ext cx="24286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rgbClr val="0000FF"/>
                </a:solidFill>
              </a:rPr>
              <a:t>MI (System 38)</a:t>
            </a:r>
          </a:p>
          <a:p>
            <a:r>
              <a:rPr lang="en-US" b="1" i="0" dirty="0" smtClean="0">
                <a:solidFill>
                  <a:srgbClr val="0000FF"/>
                </a:solidFill>
              </a:rPr>
              <a:t>TIMI (AS 400 onwards)</a:t>
            </a:r>
          </a:p>
        </p:txBody>
      </p:sp>
      <p:sp>
        <p:nvSpPr>
          <p:cNvPr id="84" name="computr3"/>
          <p:cNvSpPr>
            <a:spLocks noEditPoints="1" noChangeArrowheads="1"/>
          </p:cNvSpPr>
          <p:nvPr/>
        </p:nvSpPr>
        <p:spPr bwMode="auto">
          <a:xfrm>
            <a:off x="7529513" y="4964906"/>
            <a:ext cx="1508125" cy="1227137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" name="Text Box 23"/>
          <p:cNvSpPr txBox="1">
            <a:spLocks noChangeArrowheads="1"/>
          </p:cNvSpPr>
          <p:nvPr/>
        </p:nvSpPr>
        <p:spPr bwMode="auto">
          <a:xfrm rot="5400000">
            <a:off x="1936751" y="1858962"/>
            <a:ext cx="52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i="0" dirty="0">
                <a:solidFill>
                  <a:schemeClr val="tx1"/>
                </a:solidFill>
              </a:rPr>
              <a:t>• • •</a:t>
            </a:r>
          </a:p>
        </p:txBody>
      </p:sp>
      <p:sp>
        <p:nvSpPr>
          <p:cNvPr id="90" name="Line 5"/>
          <p:cNvSpPr>
            <a:spLocks noChangeShapeType="1"/>
          </p:cNvSpPr>
          <p:nvPr/>
        </p:nvSpPr>
        <p:spPr bwMode="auto">
          <a:xfrm>
            <a:off x="1116013" y="2977855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Text Box 7"/>
          <p:cNvSpPr txBox="1">
            <a:spLocks noChangeArrowheads="1"/>
          </p:cNvSpPr>
          <p:nvPr/>
        </p:nvSpPr>
        <p:spPr bwMode="auto">
          <a:xfrm>
            <a:off x="320675" y="2714330"/>
            <a:ext cx="844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>
                <a:solidFill>
                  <a:schemeClr val="tx1"/>
                </a:solidFill>
              </a:rPr>
              <a:t>C, C++</a:t>
            </a:r>
          </a:p>
        </p:txBody>
      </p:sp>
    </p:spTree>
    <p:extLst>
      <p:ext uri="{BB962C8B-B14F-4D97-AF65-F5344CB8AC3E}">
        <p14:creationId xmlns:p14="http://schemas.microsoft.com/office/powerpoint/2010/main" val="1917315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  <p:bldP spid="75" grpId="1" build="allAtOnce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path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01724"/>
            <a:ext cx="8382000" cy="5334000"/>
          </a:xfrm>
        </p:spPr>
        <p:txBody>
          <a:bodyPr/>
          <a:lstStyle/>
          <a:p>
            <a:r>
              <a:rPr lang="en-US" dirty="0" smtClean="0"/>
              <a:t>IF-statements </a:t>
            </a:r>
            <a:r>
              <a:rPr lang="en-US" dirty="0"/>
              <a:t>require </a:t>
            </a:r>
            <a:r>
              <a:rPr lang="en-US" dirty="0" smtClean="0"/>
              <a:t>inefficient vector masks</a:t>
            </a:r>
            <a:endParaRPr lang="en-US" dirty="0"/>
          </a:p>
          <a:p>
            <a:pPr lvl="1"/>
            <a:r>
              <a:rPr lang="en-US" dirty="0" smtClean="0"/>
              <a:t>Some vector lanes may be idle</a:t>
            </a:r>
          </a:p>
          <a:p>
            <a:pPr lvl="1"/>
            <a:r>
              <a:rPr lang="en-US" dirty="0" smtClean="0"/>
              <a:t>Deeply nested conditionals may exacerbate this problem</a:t>
            </a:r>
            <a:endParaRPr lang="en-US" dirty="0"/>
          </a:p>
          <a:p>
            <a:pPr>
              <a:spcBef>
                <a:spcPts val="1488"/>
              </a:spcBef>
            </a:pPr>
            <a:r>
              <a:rPr lang="en-US" dirty="0" smtClean="0"/>
              <a:t>Extracting hot paths eliminates need for masks</a:t>
            </a:r>
          </a:p>
          <a:p>
            <a:pPr>
              <a:spcBef>
                <a:spcPts val="1488"/>
              </a:spcBef>
            </a:pPr>
            <a:endParaRPr lang="en-US" dirty="0"/>
          </a:p>
          <a:p>
            <a:pPr>
              <a:spcBef>
                <a:spcPts val="1488"/>
              </a:spcBef>
            </a:pPr>
            <a:endParaRPr lang="en-US" dirty="0" smtClean="0"/>
          </a:p>
          <a:p>
            <a:pPr>
              <a:spcBef>
                <a:spcPts val="1488"/>
              </a:spcBef>
            </a:pPr>
            <a:endParaRPr lang="en-US" dirty="0"/>
          </a:p>
          <a:p>
            <a:pPr>
              <a:spcBef>
                <a:spcPts val="1488"/>
              </a:spcBef>
            </a:pPr>
            <a:endParaRPr lang="en-US" dirty="0" smtClean="0"/>
          </a:p>
          <a:p>
            <a:pPr>
              <a:spcBef>
                <a:spcPts val="2088"/>
              </a:spcBef>
            </a:pPr>
            <a:r>
              <a:rPr lang="en-US" dirty="0" smtClean="0"/>
              <a:t>Extended loop </a:t>
            </a:r>
            <a:r>
              <a:rPr lang="en-US" dirty="0" err="1" smtClean="0"/>
              <a:t>vectorizer</a:t>
            </a:r>
            <a:r>
              <a:rPr lang="en-US" dirty="0" smtClean="0"/>
              <a:t> to handle new loop structure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282175" y="3121760"/>
            <a:ext cx="6554250" cy="2532690"/>
            <a:chOff x="609600" y="3224665"/>
            <a:chExt cx="7899400" cy="3329490"/>
          </a:xfrm>
        </p:grpSpPr>
        <p:sp>
          <p:nvSpPr>
            <p:cNvPr id="4" name="Rectangle 3"/>
            <p:cNvSpPr/>
            <p:nvPr/>
          </p:nvSpPr>
          <p:spPr>
            <a:xfrm>
              <a:off x="1314450" y="3605665"/>
              <a:ext cx="1143000" cy="609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09600" y="4476186"/>
              <a:ext cx="2552700" cy="609600"/>
              <a:chOff x="785422" y="2990850"/>
              <a:chExt cx="2552700" cy="6096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85422" y="2990850"/>
                <a:ext cx="1143000" cy="6096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S1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195122" y="2990850"/>
                <a:ext cx="1143000" cy="6096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S2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314450" y="5374425"/>
              <a:ext cx="1143000" cy="609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cxnSp>
          <p:nvCxnSpPr>
            <p:cNvPr id="9" name="Straight Arrow Connector 8"/>
            <p:cNvCxnSpPr>
              <a:stCxn id="9" idx="2"/>
            </p:cNvCxnSpPr>
            <p:nvPr/>
          </p:nvCxnSpPr>
          <p:spPr>
            <a:xfrm flipH="1">
              <a:off x="1181100" y="4215266"/>
              <a:ext cx="704850" cy="260921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1885950" y="4215266"/>
              <a:ext cx="704850" cy="2609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1" idx="2"/>
              <a:endCxn id="14" idx="0"/>
            </p:cNvCxnSpPr>
            <p:nvPr/>
          </p:nvCxnSpPr>
          <p:spPr>
            <a:xfrm>
              <a:off x="1181100" y="5085787"/>
              <a:ext cx="704850" cy="288639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2" idx="2"/>
              <a:endCxn id="14" idx="0"/>
            </p:cNvCxnSpPr>
            <p:nvPr/>
          </p:nvCxnSpPr>
          <p:spPr>
            <a:xfrm flipH="1">
              <a:off x="1885950" y="5085787"/>
              <a:ext cx="704850" cy="2886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14" idx="2"/>
              <a:endCxn id="9" idx="0"/>
            </p:cNvCxnSpPr>
            <p:nvPr/>
          </p:nvCxnSpPr>
          <p:spPr>
            <a:xfrm rot="5400000" flipH="1">
              <a:off x="696770" y="4794845"/>
              <a:ext cx="2378360" cy="12700"/>
            </a:xfrm>
            <a:prstGeom prst="curvedConnector5">
              <a:avLst>
                <a:gd name="adj1" fmla="val -9612"/>
                <a:gd name="adj2" fmla="val -11354890"/>
                <a:gd name="adj3" fmla="val 115327"/>
              </a:avLst>
            </a:prstGeom>
            <a:ln w="50800">
              <a:solidFill>
                <a:srgbClr val="FF0000"/>
              </a:solidFill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181100" y="3224665"/>
              <a:ext cx="69850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1249134" y="5984025"/>
              <a:ext cx="636816" cy="5172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6661150" y="3658555"/>
              <a:ext cx="1143000" cy="609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5956300" y="4529076"/>
              <a:ext cx="2552700" cy="609600"/>
              <a:chOff x="785422" y="2990850"/>
              <a:chExt cx="2552700" cy="6096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85422" y="2990850"/>
                <a:ext cx="1143000" cy="6096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S1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195122" y="2990850"/>
                <a:ext cx="1143000" cy="6096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S2</a:t>
                </a: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6661150" y="5427315"/>
              <a:ext cx="1143000" cy="609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6527800" y="4268156"/>
              <a:ext cx="704850" cy="2609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7232650" y="4268156"/>
              <a:ext cx="704850" cy="2609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527800" y="5138677"/>
              <a:ext cx="704850" cy="2886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7232650" y="5138677"/>
              <a:ext cx="704850" cy="2886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/>
            <p:nvPr/>
          </p:nvCxnSpPr>
          <p:spPr>
            <a:xfrm rot="5400000" flipH="1">
              <a:off x="6043470" y="4847735"/>
              <a:ext cx="2378360" cy="12700"/>
            </a:xfrm>
            <a:prstGeom prst="curvedConnector5">
              <a:avLst>
                <a:gd name="adj1" fmla="val -9612"/>
                <a:gd name="adj2" fmla="val -11584669"/>
                <a:gd name="adj3" fmla="val 10961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660836" y="3269911"/>
              <a:ext cx="69850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6595834" y="6036915"/>
              <a:ext cx="636816" cy="5172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746625" y="3664905"/>
              <a:ext cx="1143000" cy="609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C1&amp;C2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46625" y="5148667"/>
              <a:ext cx="1143000" cy="609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S1’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5318125" y="4274505"/>
              <a:ext cx="0" cy="874162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rot="5400000" flipH="1">
              <a:off x="4271444" y="4711586"/>
              <a:ext cx="2093362" cy="12700"/>
            </a:xfrm>
            <a:prstGeom prst="curvedConnector5">
              <a:avLst>
                <a:gd name="adj1" fmla="val -10920"/>
                <a:gd name="adj2" fmla="val 6300000"/>
                <a:gd name="adj3" fmla="val 114462"/>
              </a:avLst>
            </a:prstGeom>
            <a:ln w="50800">
              <a:solidFill>
                <a:srgbClr val="FF0000"/>
              </a:solidFill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Freeform 31"/>
            <p:cNvSpPr/>
            <p:nvPr/>
          </p:nvSpPr>
          <p:spPr>
            <a:xfrm>
              <a:off x="5320761" y="3275380"/>
              <a:ext cx="1906621" cy="1120501"/>
            </a:xfrm>
            <a:custGeom>
              <a:avLst/>
              <a:gdLst>
                <a:gd name="connsiteX0" fmla="*/ 0 w 1906621"/>
                <a:gd name="connsiteY0" fmla="*/ 971038 h 1118642"/>
                <a:gd name="connsiteX1" fmla="*/ 603114 w 1906621"/>
                <a:gd name="connsiteY1" fmla="*/ 1107225 h 1118642"/>
                <a:gd name="connsiteX2" fmla="*/ 924127 w 1906621"/>
                <a:gd name="connsiteY2" fmla="*/ 708391 h 1118642"/>
                <a:gd name="connsiteX3" fmla="*/ 1196502 w 1906621"/>
                <a:gd name="connsiteY3" fmla="*/ 7999 h 1118642"/>
                <a:gd name="connsiteX4" fmla="*/ 1906621 w 1906621"/>
                <a:gd name="connsiteY4" fmla="*/ 329012 h 1118642"/>
                <a:gd name="connsiteX0" fmla="*/ 0 w 1906621"/>
                <a:gd name="connsiteY0" fmla="*/ 971038 h 1188101"/>
                <a:gd name="connsiteX1" fmla="*/ 634645 w 1906621"/>
                <a:gd name="connsiteY1" fmla="*/ 1180798 h 1188101"/>
                <a:gd name="connsiteX2" fmla="*/ 924127 w 1906621"/>
                <a:gd name="connsiteY2" fmla="*/ 708391 h 1188101"/>
                <a:gd name="connsiteX3" fmla="*/ 1196502 w 1906621"/>
                <a:gd name="connsiteY3" fmla="*/ 7999 h 1188101"/>
                <a:gd name="connsiteX4" fmla="*/ 1906621 w 1906621"/>
                <a:gd name="connsiteY4" fmla="*/ 329012 h 1188101"/>
                <a:gd name="connsiteX0" fmla="*/ 0 w 1906621"/>
                <a:gd name="connsiteY0" fmla="*/ 971038 h 1188101"/>
                <a:gd name="connsiteX1" fmla="*/ 634645 w 1906621"/>
                <a:gd name="connsiteY1" fmla="*/ 1180798 h 1188101"/>
                <a:gd name="connsiteX2" fmla="*/ 955658 w 1906621"/>
                <a:gd name="connsiteY2" fmla="*/ 708391 h 1188101"/>
                <a:gd name="connsiteX3" fmla="*/ 1196502 w 1906621"/>
                <a:gd name="connsiteY3" fmla="*/ 7999 h 1188101"/>
                <a:gd name="connsiteX4" fmla="*/ 1906621 w 1906621"/>
                <a:gd name="connsiteY4" fmla="*/ 329012 h 1188101"/>
                <a:gd name="connsiteX0" fmla="*/ 0 w 1906621"/>
                <a:gd name="connsiteY0" fmla="*/ 971038 h 1188101"/>
                <a:gd name="connsiteX1" fmla="*/ 634645 w 1906621"/>
                <a:gd name="connsiteY1" fmla="*/ 1180798 h 1188101"/>
                <a:gd name="connsiteX2" fmla="*/ 955658 w 1906621"/>
                <a:gd name="connsiteY2" fmla="*/ 708391 h 1188101"/>
                <a:gd name="connsiteX3" fmla="*/ 1196502 w 1906621"/>
                <a:gd name="connsiteY3" fmla="*/ 7999 h 1188101"/>
                <a:gd name="connsiteX4" fmla="*/ 1906621 w 1906621"/>
                <a:gd name="connsiteY4" fmla="*/ 329012 h 1188101"/>
                <a:gd name="connsiteX0" fmla="*/ 0 w 1906621"/>
                <a:gd name="connsiteY0" fmla="*/ 968878 h 1188918"/>
                <a:gd name="connsiteX1" fmla="*/ 634645 w 1906621"/>
                <a:gd name="connsiteY1" fmla="*/ 1178638 h 1188918"/>
                <a:gd name="connsiteX2" fmla="*/ 976679 w 1906621"/>
                <a:gd name="connsiteY2" fmla="*/ 643169 h 1188918"/>
                <a:gd name="connsiteX3" fmla="*/ 1196502 w 1906621"/>
                <a:gd name="connsiteY3" fmla="*/ 5839 h 1188918"/>
                <a:gd name="connsiteX4" fmla="*/ 1906621 w 1906621"/>
                <a:gd name="connsiteY4" fmla="*/ 326852 h 1188918"/>
                <a:gd name="connsiteX0" fmla="*/ 0 w 1906621"/>
                <a:gd name="connsiteY0" fmla="*/ 968878 h 1101777"/>
                <a:gd name="connsiteX1" fmla="*/ 645155 w 1906621"/>
                <a:gd name="connsiteY1" fmla="*/ 1084045 h 1101777"/>
                <a:gd name="connsiteX2" fmla="*/ 976679 w 1906621"/>
                <a:gd name="connsiteY2" fmla="*/ 643169 h 1101777"/>
                <a:gd name="connsiteX3" fmla="*/ 1196502 w 1906621"/>
                <a:gd name="connsiteY3" fmla="*/ 5839 h 1101777"/>
                <a:gd name="connsiteX4" fmla="*/ 1906621 w 1906621"/>
                <a:gd name="connsiteY4" fmla="*/ 326852 h 1101777"/>
                <a:gd name="connsiteX0" fmla="*/ 0 w 1906621"/>
                <a:gd name="connsiteY0" fmla="*/ 968878 h 1084253"/>
                <a:gd name="connsiteX1" fmla="*/ 645155 w 1906621"/>
                <a:gd name="connsiteY1" fmla="*/ 1084045 h 1084253"/>
                <a:gd name="connsiteX2" fmla="*/ 976679 w 1906621"/>
                <a:gd name="connsiteY2" fmla="*/ 643169 h 1084253"/>
                <a:gd name="connsiteX3" fmla="*/ 1196502 w 1906621"/>
                <a:gd name="connsiteY3" fmla="*/ 5839 h 1084253"/>
                <a:gd name="connsiteX4" fmla="*/ 1906621 w 1906621"/>
                <a:gd name="connsiteY4" fmla="*/ 326852 h 1084253"/>
                <a:gd name="connsiteX0" fmla="*/ 0 w 1906621"/>
                <a:gd name="connsiteY0" fmla="*/ 963040 h 1078415"/>
                <a:gd name="connsiteX1" fmla="*/ 645155 w 1906621"/>
                <a:gd name="connsiteY1" fmla="*/ 1078207 h 1078415"/>
                <a:gd name="connsiteX2" fmla="*/ 976679 w 1906621"/>
                <a:gd name="connsiteY2" fmla="*/ 637331 h 1078415"/>
                <a:gd name="connsiteX3" fmla="*/ 1196502 w 1906621"/>
                <a:gd name="connsiteY3" fmla="*/ 1 h 1078415"/>
                <a:gd name="connsiteX4" fmla="*/ 1906621 w 1906621"/>
                <a:gd name="connsiteY4" fmla="*/ 321014 h 1078415"/>
                <a:gd name="connsiteX0" fmla="*/ 0 w 1906621"/>
                <a:gd name="connsiteY0" fmla="*/ 1005081 h 1120462"/>
                <a:gd name="connsiteX1" fmla="*/ 645155 w 1906621"/>
                <a:gd name="connsiteY1" fmla="*/ 1120248 h 1120462"/>
                <a:gd name="connsiteX2" fmla="*/ 976679 w 1906621"/>
                <a:gd name="connsiteY2" fmla="*/ 679372 h 1120462"/>
                <a:gd name="connsiteX3" fmla="*/ 1438240 w 1906621"/>
                <a:gd name="connsiteY3" fmla="*/ 0 h 1120462"/>
                <a:gd name="connsiteX4" fmla="*/ 1906621 w 1906621"/>
                <a:gd name="connsiteY4" fmla="*/ 363055 h 1120462"/>
                <a:gd name="connsiteX0" fmla="*/ 0 w 1906621"/>
                <a:gd name="connsiteY0" fmla="*/ 1005081 h 1120501"/>
                <a:gd name="connsiteX1" fmla="*/ 645155 w 1906621"/>
                <a:gd name="connsiteY1" fmla="*/ 1120248 h 1120501"/>
                <a:gd name="connsiteX2" fmla="*/ 976679 w 1906621"/>
                <a:gd name="connsiteY2" fmla="*/ 679372 h 1120501"/>
                <a:gd name="connsiteX3" fmla="*/ 1438240 w 1906621"/>
                <a:gd name="connsiteY3" fmla="*/ 0 h 1120501"/>
                <a:gd name="connsiteX4" fmla="*/ 1906621 w 1906621"/>
                <a:gd name="connsiteY4" fmla="*/ 363055 h 1120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6621" h="1120501">
                  <a:moveTo>
                    <a:pt x="0" y="1005081"/>
                  </a:moveTo>
                  <a:cubicBezTo>
                    <a:pt x="224546" y="1095061"/>
                    <a:pt x="461354" y="1111471"/>
                    <a:pt x="645155" y="1120248"/>
                  </a:cubicBezTo>
                  <a:cubicBezTo>
                    <a:pt x="828956" y="1129025"/>
                    <a:pt x="970622" y="908122"/>
                    <a:pt x="976679" y="679372"/>
                  </a:cubicBezTo>
                  <a:cubicBezTo>
                    <a:pt x="982736" y="450622"/>
                    <a:pt x="1251719" y="167"/>
                    <a:pt x="1438240" y="0"/>
                  </a:cubicBezTo>
                  <a:cubicBezTo>
                    <a:pt x="1624761" y="-167"/>
                    <a:pt x="1890408" y="309553"/>
                    <a:pt x="1906621" y="36305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3449604" y="4464761"/>
              <a:ext cx="914400" cy="7038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47577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Speedups with hot path extraction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292538"/>
              </p:ext>
            </p:extLst>
          </p:nvPr>
        </p:nvGraphicFramePr>
        <p:xfrm>
          <a:off x="381000" y="1201510"/>
          <a:ext cx="8382000" cy="4468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1000" y="5670496"/>
            <a:ext cx="8382000" cy="98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8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Ø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i="0" kern="0" dirty="0" smtClean="0"/>
              <a:t>Speedup range: 0.81x – 1.56x</a:t>
            </a:r>
          </a:p>
          <a:p>
            <a:pPr>
              <a:spcBef>
                <a:spcPts val="288"/>
              </a:spcBef>
            </a:pPr>
            <a:r>
              <a:rPr lang="en-US" i="0" kern="0" dirty="0" smtClean="0"/>
              <a:t>Geom. mean Speedup: </a:t>
            </a:r>
            <a:r>
              <a:rPr lang="en-US" i="0" kern="0" dirty="0" smtClean="0">
                <a:solidFill>
                  <a:srgbClr val="FF0000"/>
                </a:solidFill>
              </a:rPr>
              <a:t>1.05x</a:t>
            </a:r>
            <a:endParaRPr lang="en-US" i="0" kern="0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153955" y="2814520"/>
            <a:ext cx="7450570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54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54395"/>
            <a:ext cx="8382000" cy="1613010"/>
          </a:xfrm>
        </p:spPr>
        <p:txBody>
          <a:bodyPr anchor="ctr" anchorCtr="1"/>
          <a:lstStyle/>
          <a:p>
            <a:pPr marL="0" indent="0" algn="ctr">
              <a:buNone/>
            </a:pPr>
            <a:r>
              <a:rPr lang="en-US" sz="3200" smtClean="0">
                <a:solidFill>
                  <a:srgbClr val="FF0000"/>
                </a:solidFill>
              </a:rPr>
              <a:t>Kernel </a:t>
            </a:r>
            <a:r>
              <a:rPr lang="en-US" sz="3200" dirty="0" smtClean="0">
                <a:solidFill>
                  <a:srgbClr val="FF0000"/>
                </a:solidFill>
              </a:rPr>
              <a:t>Specialization and </a:t>
            </a:r>
            <a:r>
              <a:rPr lang="en-US" sz="3200" dirty="0" err="1" smtClean="0">
                <a:solidFill>
                  <a:srgbClr val="FF0000"/>
                </a:solidFill>
              </a:rPr>
              <a:t>Debloating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22971" y="3467405"/>
            <a:ext cx="3498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0"/>
              </a:spcBef>
            </a:pPr>
            <a:r>
              <a:rPr lang="en-US" sz="3200" kern="0" dirty="0" smtClean="0">
                <a:solidFill>
                  <a:schemeClr val="tx1"/>
                </a:solidFill>
              </a:rPr>
              <a:t>Led by: </a:t>
            </a:r>
            <a:r>
              <a:rPr lang="en-US" sz="3200" kern="0" dirty="0" err="1" smtClean="0">
                <a:solidFill>
                  <a:schemeClr val="tx1"/>
                </a:solidFill>
              </a:rPr>
              <a:t>Hashim</a:t>
            </a:r>
            <a:r>
              <a:rPr lang="en-US" sz="3200" kern="0" dirty="0" smtClean="0">
                <a:solidFill>
                  <a:schemeClr val="tx1"/>
                </a:solidFill>
              </a:rPr>
              <a:t> Sharif</a:t>
            </a:r>
            <a:endParaRPr lang="en" sz="32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83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Specialization: Motivation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Large kernel memory footprints</a:t>
            </a:r>
          </a:p>
          <a:p>
            <a:pPr lvl="1"/>
            <a:r>
              <a:rPr lang="en-US" b="1" dirty="0">
                <a:solidFill>
                  <a:srgbClr val="3333CC"/>
                </a:solidFill>
              </a:rPr>
              <a:t>Most applications only use a subset of functionality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Inter-procedural optimizations</a:t>
            </a:r>
          </a:p>
          <a:p>
            <a:pPr lvl="1"/>
            <a:r>
              <a:rPr lang="en-US" dirty="0"/>
              <a:t>Propagating constants from user space applications though the </a:t>
            </a:r>
            <a:r>
              <a:rPr lang="en-US" dirty="0" err="1"/>
              <a:t>libc</a:t>
            </a:r>
            <a:r>
              <a:rPr lang="en-US" dirty="0"/>
              <a:t> interface into the kernel system call handlers</a:t>
            </a:r>
          </a:p>
          <a:p>
            <a:pPr lvl="1"/>
            <a:r>
              <a:rPr lang="en-US" dirty="0"/>
              <a:t>Provides opportunity for code debloating</a:t>
            </a:r>
          </a:p>
          <a:p>
            <a:pPr lvl="1"/>
            <a:r>
              <a:rPr lang="en-US" dirty="0"/>
              <a:t>Improved runtime performance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830" y="1143000"/>
            <a:ext cx="8756340" cy="5334000"/>
          </a:xfrm>
        </p:spPr>
        <p:txBody>
          <a:bodyPr/>
          <a:lstStyle/>
          <a:p>
            <a:pPr>
              <a:spcBef>
                <a:spcPts val="2088"/>
              </a:spcBef>
            </a:pPr>
            <a:r>
              <a:rPr lang="en-US" dirty="0"/>
              <a:t>Building the FreeBSD kernel</a:t>
            </a:r>
          </a:p>
          <a:p>
            <a:pPr lvl="1"/>
            <a:r>
              <a:rPr lang="en-US" dirty="0" smtClean="0"/>
              <a:t>Used '</a:t>
            </a:r>
            <a:r>
              <a:rPr lang="en-US" dirty="0" err="1" smtClean="0"/>
              <a:t>wllvm</a:t>
            </a:r>
            <a:r>
              <a:rPr lang="en-US" dirty="0" smtClean="0"/>
              <a:t>’ to </a:t>
            </a:r>
            <a:r>
              <a:rPr lang="en-US" dirty="0"/>
              <a:t>build the kernel into a single </a:t>
            </a:r>
            <a:r>
              <a:rPr lang="en-US" dirty="0" err="1"/>
              <a:t>bitcode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Drivers statically linked </a:t>
            </a:r>
            <a:r>
              <a:rPr lang="en-US" dirty="0" smtClean="0"/>
              <a:t>into </a:t>
            </a:r>
            <a:r>
              <a:rPr lang="en-US" dirty="0"/>
              <a:t>the </a:t>
            </a:r>
            <a:r>
              <a:rPr lang="en-US" dirty="0" err="1" smtClean="0"/>
              <a:t>bitcode</a:t>
            </a:r>
            <a:endParaRPr lang="en-US" dirty="0"/>
          </a:p>
          <a:p>
            <a:pPr>
              <a:spcBef>
                <a:spcPts val="2088"/>
              </a:spcBef>
            </a:pPr>
            <a:r>
              <a:rPr lang="en-US" dirty="0"/>
              <a:t>Specializing kernel for target applications</a:t>
            </a:r>
          </a:p>
          <a:p>
            <a:pPr lvl="1"/>
            <a:r>
              <a:rPr lang="en-US" dirty="0"/>
              <a:t>System wide constant propagation through the system call interface</a:t>
            </a:r>
          </a:p>
          <a:p>
            <a:pPr lvl="1"/>
            <a:r>
              <a:rPr lang="en-US" dirty="0"/>
              <a:t>Partially evaluating the </a:t>
            </a:r>
            <a:r>
              <a:rPr lang="en-US" dirty="0" smtClean="0"/>
              <a:t>kernel using Occam [</a:t>
            </a:r>
            <a:r>
              <a:rPr lang="en-US" dirty="0" err="1" smtClean="0"/>
              <a:t>Malecha</a:t>
            </a:r>
            <a:r>
              <a:rPr lang="en-US" dirty="0" smtClean="0"/>
              <a:t> et al., SAC’15]</a:t>
            </a:r>
            <a:endParaRPr lang="en-US" dirty="0"/>
          </a:p>
          <a:p>
            <a:pPr>
              <a:spcBef>
                <a:spcPts val="2088"/>
              </a:spcBef>
            </a:pPr>
            <a:r>
              <a:rPr lang="en-US" dirty="0">
                <a:solidFill>
                  <a:srgbClr val="0000FF"/>
                </a:solidFill>
              </a:rPr>
              <a:t>Limitations:</a:t>
            </a:r>
            <a:endParaRPr lang="en-US" dirty="0"/>
          </a:p>
          <a:p>
            <a:pPr lvl="1"/>
            <a:r>
              <a:rPr lang="en-US" dirty="0"/>
              <a:t>Incomplete </a:t>
            </a:r>
            <a:r>
              <a:rPr lang="en-US" dirty="0" err="1"/>
              <a:t>callgraph</a:t>
            </a:r>
            <a:r>
              <a:rPr lang="en-US" dirty="0"/>
              <a:t> information due to indirect calls</a:t>
            </a:r>
          </a:p>
          <a:p>
            <a:pPr lvl="1"/>
            <a:r>
              <a:rPr lang="en-US" dirty="0"/>
              <a:t>Inline assembly fragments with side effects</a:t>
            </a:r>
          </a:p>
        </p:txBody>
      </p:sp>
    </p:spTree>
    <p:extLst>
      <p:ext uri="{BB962C8B-B14F-4D97-AF65-F5344CB8AC3E}">
        <p14:creationId xmlns:p14="http://schemas.microsoft.com/office/powerpoint/2010/main" val="158337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Workflow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19403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Workflow comprises of</a:t>
            </a:r>
          </a:p>
          <a:p>
            <a:pPr lvl="1"/>
            <a:r>
              <a:rPr lang="en-US" b="1" dirty="0">
                <a:solidFill>
                  <a:srgbClr val="3333CC"/>
                </a:solidFill>
              </a:rPr>
              <a:t>Building applications and kernel into </a:t>
            </a:r>
            <a:r>
              <a:rPr lang="en-US" b="1" dirty="0" err="1">
                <a:solidFill>
                  <a:srgbClr val="3333CC"/>
                </a:solidFill>
              </a:rPr>
              <a:t>llvm</a:t>
            </a:r>
            <a:r>
              <a:rPr lang="en-US" b="1" dirty="0">
                <a:solidFill>
                  <a:srgbClr val="3333CC"/>
                </a:solidFill>
              </a:rPr>
              <a:t> </a:t>
            </a:r>
            <a:r>
              <a:rPr lang="en-US" b="1" dirty="0" err="1">
                <a:solidFill>
                  <a:srgbClr val="3333CC"/>
                </a:solidFill>
              </a:rPr>
              <a:t>bitcode</a:t>
            </a:r>
            <a:endParaRPr lang="en-US" b="1" dirty="0"/>
          </a:p>
          <a:p>
            <a:pPr lvl="1"/>
            <a:r>
              <a:rPr lang="en-US" b="1" dirty="0">
                <a:solidFill>
                  <a:srgbClr val="3333CC"/>
                </a:solidFill>
              </a:rPr>
              <a:t>Gathering system call interfaces in applications/</a:t>
            </a:r>
            <a:r>
              <a:rPr lang="en-US" b="1" dirty="0" err="1">
                <a:solidFill>
                  <a:srgbClr val="3333CC"/>
                </a:solidFill>
              </a:rPr>
              <a:t>libc</a:t>
            </a:r>
            <a:endParaRPr lang="en-US" b="1" dirty="0"/>
          </a:p>
          <a:p>
            <a:pPr lvl="1"/>
            <a:r>
              <a:rPr lang="en-US" b="1" dirty="0">
                <a:solidFill>
                  <a:srgbClr val="3333CC"/>
                </a:solidFill>
              </a:rPr>
              <a:t>Partial evaluation of system call </a:t>
            </a:r>
            <a:r>
              <a:rPr lang="en-US" b="1" dirty="0" smtClean="0">
                <a:solidFill>
                  <a:srgbClr val="3333CC"/>
                </a:solidFill>
              </a:rPr>
              <a:t>handlers</a:t>
            </a:r>
            <a:r>
              <a:rPr lang="en-US" b="1" baseline="30000" dirty="0" smtClean="0">
                <a:solidFill>
                  <a:srgbClr val="3333CC"/>
                </a:solidFill>
              </a:rPr>
              <a:t>⌘</a:t>
            </a:r>
            <a:endParaRPr lang="en-US" b="1" baseline="30000" dirty="0"/>
          </a:p>
          <a:p>
            <a:pPr lvl="1"/>
            <a:endParaRPr lang="en-US" b="1" dirty="0"/>
          </a:p>
          <a:p>
            <a:pPr marL="5715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Content Placeholder 7" descr="Os specialisation - workflow -2 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4975" y="3083355"/>
            <a:ext cx="8423275" cy="283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37565" y="6155755"/>
            <a:ext cx="5330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baseline="30000" dirty="0">
                <a:solidFill>
                  <a:schemeClr val="tx1"/>
                </a:solidFill>
              </a:rPr>
              <a:t>⌘ </a:t>
            </a:r>
            <a:r>
              <a:rPr lang="en-US" b="1" dirty="0" smtClean="0">
                <a:solidFill>
                  <a:schemeClr val="tx1"/>
                </a:solidFill>
              </a:rPr>
              <a:t>Occam:  </a:t>
            </a:r>
            <a:r>
              <a:rPr lang="en-US" b="1" dirty="0" err="1" smtClean="0">
                <a:solidFill>
                  <a:schemeClr val="tx1"/>
                </a:solidFill>
              </a:rPr>
              <a:t>Malecha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</a:rPr>
              <a:t>Gehani</a:t>
            </a:r>
            <a:r>
              <a:rPr lang="en-US" b="1" dirty="0" smtClean="0">
                <a:solidFill>
                  <a:schemeClr val="tx1"/>
                </a:solidFill>
              </a:rPr>
              <a:t> and Shankar, SAC 2015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21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Experimental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marL="57150" indent="0">
              <a:buNone/>
            </a:pPr>
            <a:endParaRPr lang="en-US" sz="3200" b="1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OS specialisation.png"/>
          <p:cNvPicPr>
            <a:picLocks noChangeAspect="1"/>
          </p:cNvPicPr>
          <p:nvPr/>
        </p:nvPicPr>
        <p:blipFill rotWithShape="1">
          <a:blip r:embed="rId3"/>
          <a:srcRect t="14690" b="7552"/>
          <a:stretch/>
        </p:blipFill>
        <p:spPr>
          <a:xfrm>
            <a:off x="666637" y="2161635"/>
            <a:ext cx="8174151" cy="3931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3220" y="1082443"/>
            <a:ext cx="6375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Conservative: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Worst-case </a:t>
            </a:r>
            <a:r>
              <a:rPr lang="en-US" dirty="0">
                <a:solidFill>
                  <a:schemeClr val="tx1"/>
                </a:solidFill>
              </a:rPr>
              <a:t>for any functions containing assembly</a:t>
            </a:r>
          </a:p>
          <a:p>
            <a:pPr algn="l"/>
            <a:r>
              <a:rPr lang="en-US" b="1" dirty="0" smtClean="0">
                <a:solidFill>
                  <a:srgbClr val="0432FF"/>
                </a:solidFill>
              </a:rPr>
              <a:t>  Aggressive:</a:t>
            </a:r>
            <a:r>
              <a:rPr lang="en-US" dirty="0" smtClean="0">
                <a:solidFill>
                  <a:schemeClr val="tx1"/>
                </a:solidFill>
              </a:rPr>
              <a:t> Ignores inline assembly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	(Longer is better)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383407" y="1186837"/>
            <a:ext cx="384050" cy="23043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83621" y="1482235"/>
            <a:ext cx="384050" cy="230430"/>
          </a:xfrm>
          <a:prstGeom prst="rect">
            <a:avLst/>
          </a:prstGeom>
          <a:solidFill>
            <a:srgbClr val="FFCE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87" y="5656490"/>
            <a:ext cx="316464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Number of specialized functions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218471" y="3696716"/>
            <a:ext cx="131959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Applications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92505" y="5349250"/>
            <a:ext cx="5020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i="0" dirty="0" smtClean="0">
                <a:solidFill>
                  <a:schemeClr val="tx1"/>
                </a:solidFill>
              </a:rPr>
              <a:t>100</a:t>
            </a:r>
            <a:endParaRPr lang="en-US" sz="1800" i="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7729" y="5349250"/>
            <a:ext cx="2904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i="0" dirty="0" smtClean="0">
                <a:solidFill>
                  <a:schemeClr val="tx1"/>
                </a:solidFill>
              </a:rPr>
              <a:t>0</a:t>
            </a:r>
            <a:endParaRPr lang="en-US" sz="1800" i="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45917" y="5349250"/>
            <a:ext cx="5020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i="0" smtClean="0">
                <a:solidFill>
                  <a:schemeClr val="tx1"/>
                </a:solidFill>
              </a:rPr>
              <a:t>200</a:t>
            </a:r>
            <a:endParaRPr lang="en-US" sz="1800" i="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51649" y="5349250"/>
            <a:ext cx="5020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i="0" dirty="0" smtClean="0">
                <a:solidFill>
                  <a:schemeClr val="tx1"/>
                </a:solidFill>
              </a:rPr>
              <a:t>300</a:t>
            </a:r>
            <a:endParaRPr lang="en-US" sz="1800" i="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4527" y="5349250"/>
            <a:ext cx="5020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i="0" dirty="0" smtClean="0">
                <a:solidFill>
                  <a:schemeClr val="tx1"/>
                </a:solidFill>
              </a:rPr>
              <a:t>400</a:t>
            </a:r>
            <a:endParaRPr lang="en-US" sz="1800" i="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07324" y="5349250"/>
            <a:ext cx="5020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i="0" dirty="0" smtClean="0">
                <a:solidFill>
                  <a:schemeClr val="tx1"/>
                </a:solidFill>
              </a:rPr>
              <a:t>500</a:t>
            </a:r>
            <a:endParaRPr lang="en-US" sz="1800" i="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78863" y="5349250"/>
            <a:ext cx="5020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i="0" dirty="0" smtClean="0">
                <a:solidFill>
                  <a:schemeClr val="tx1"/>
                </a:solidFill>
              </a:rPr>
              <a:t>600</a:t>
            </a:r>
            <a:endParaRPr lang="en-US" sz="180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68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>
                <a:latin typeface="Arial Narrow" charset="0"/>
              </a:rPr>
              <a:t>[1] https://github.com/travitch/whole-program-llvm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Arial Narrow" charset="0"/>
              </a:rPr>
              <a:t>[2] </a:t>
            </a:r>
            <a:r>
              <a:rPr lang="en-US" i="1" dirty="0" err="1">
                <a:latin typeface="Arial Narrow" charset="0"/>
              </a:rPr>
              <a:t>Malecha</a:t>
            </a:r>
            <a:r>
              <a:rPr lang="en-US" i="1" dirty="0">
                <a:latin typeface="Arial Narrow" charset="0"/>
              </a:rPr>
              <a:t>, Gregory, Ashish </a:t>
            </a:r>
            <a:r>
              <a:rPr lang="en-US" i="1" dirty="0" err="1">
                <a:latin typeface="Arial Narrow" charset="0"/>
              </a:rPr>
              <a:t>Gehani</a:t>
            </a:r>
            <a:r>
              <a:rPr lang="en-US" i="1" dirty="0">
                <a:latin typeface="Arial Narrow" charset="0"/>
              </a:rPr>
              <a:t>, and Natarajan Shankar. "Automated software winnowing." Proceedings of the 30th Annual ACM Symposium on Applied Computing</a:t>
            </a:r>
            <a:r>
              <a:rPr lang="en-US" dirty="0">
                <a:latin typeface="Arial Narrow" charset="0"/>
              </a:rPr>
              <a:t>. ACM, 2015.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3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85560"/>
            <a:ext cx="8382000" cy="2150680"/>
          </a:xfrm>
        </p:spPr>
        <p:txBody>
          <a:bodyPr anchor="ctr" anchorCtr="1"/>
          <a:lstStyle/>
          <a:p>
            <a:pPr marL="0" indent="0" algn="ctr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Binary to LLVM Translation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026016" y="3928265"/>
            <a:ext cx="709200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0"/>
              </a:spcBef>
            </a:pPr>
            <a:r>
              <a:rPr lang="en-US" sz="3200" kern="0" dirty="0" smtClean="0">
                <a:solidFill>
                  <a:schemeClr val="tx1"/>
                </a:solidFill>
              </a:rPr>
              <a:t>Led by: Sandeep </a:t>
            </a:r>
            <a:r>
              <a:rPr lang="en-US" sz="3200" kern="0" dirty="0" err="1" smtClean="0">
                <a:solidFill>
                  <a:schemeClr val="tx1"/>
                </a:solidFill>
              </a:rPr>
              <a:t>Dasgupta</a:t>
            </a:r>
            <a:endParaRPr lang="en-US" sz="3200" kern="0" dirty="0" smtClean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sz="3200" kern="0" dirty="0" smtClean="0">
                <a:solidFill>
                  <a:schemeClr val="tx1"/>
                </a:solidFill>
              </a:rPr>
              <a:t>with Joshua </a:t>
            </a:r>
            <a:r>
              <a:rPr lang="en-US" sz="3200" kern="0" dirty="0">
                <a:solidFill>
                  <a:schemeClr val="tx1"/>
                </a:solidFill>
              </a:rPr>
              <a:t>Cranmer </a:t>
            </a:r>
            <a:r>
              <a:rPr lang="en-US" sz="3200" kern="0" dirty="0" smtClean="0">
                <a:solidFill>
                  <a:schemeClr val="tx1"/>
                </a:solidFill>
              </a:rPr>
              <a:t>and Ed Schwartz (CMU)</a:t>
            </a:r>
            <a:endParaRPr lang="en" sz="32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10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Binary-to-LLVM</a:t>
            </a:r>
            <a:endParaRPr lang="en-US" dirty="0"/>
          </a:p>
        </p:txBody>
      </p:sp>
      <p:sp>
        <p:nvSpPr>
          <p:cNvPr id="30" name="Oval 3"/>
          <p:cNvSpPr>
            <a:spLocks noChangeArrowheads="1"/>
          </p:cNvSpPr>
          <p:nvPr/>
        </p:nvSpPr>
        <p:spPr bwMode="auto">
          <a:xfrm>
            <a:off x="3573464" y="2069214"/>
            <a:ext cx="1315560" cy="1168400"/>
          </a:xfrm>
          <a:prstGeom prst="ellipse">
            <a:avLst/>
          </a:prstGeom>
          <a:solidFill>
            <a:srgbClr val="999999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dirty="0">
                <a:solidFill>
                  <a:schemeClr val="tx1"/>
                </a:solidFill>
              </a:rPr>
              <a:t>Linker +</a:t>
            </a:r>
          </a:p>
          <a:p>
            <a:r>
              <a:rPr lang="en-US" b="1" i="0" dirty="0">
                <a:solidFill>
                  <a:schemeClr val="tx1"/>
                </a:solidFill>
              </a:rPr>
              <a:t>IP Optimizer</a:t>
            </a:r>
          </a:p>
        </p:txBody>
      </p:sp>
      <p:sp>
        <p:nvSpPr>
          <p:cNvPr id="31" name="AutoShape 4"/>
          <p:cNvSpPr>
            <a:spLocks noChangeArrowheads="1"/>
          </p:cNvSpPr>
          <p:nvPr/>
        </p:nvSpPr>
        <p:spPr bwMode="auto">
          <a:xfrm>
            <a:off x="1512888" y="2447151"/>
            <a:ext cx="1254125" cy="4191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b="1" i="0" dirty="0" smtClean="0">
                <a:solidFill>
                  <a:schemeClr val="tx1"/>
                </a:solidFill>
              </a:rPr>
              <a:t>Clang</a:t>
            </a:r>
            <a:endParaRPr lang="en-US" b="1" i="0" dirty="0">
              <a:solidFill>
                <a:schemeClr val="tx1"/>
              </a:solidFill>
            </a:endParaRPr>
          </a:p>
        </p:txBody>
      </p:sp>
      <p:sp>
        <p:nvSpPr>
          <p:cNvPr id="32" name="Line 5"/>
          <p:cNvSpPr>
            <a:spLocks noChangeShapeType="1"/>
          </p:cNvSpPr>
          <p:nvPr/>
        </p:nvSpPr>
        <p:spPr bwMode="auto">
          <a:xfrm>
            <a:off x="1116013" y="1777585"/>
            <a:ext cx="3968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Line 6"/>
          <p:cNvSpPr>
            <a:spLocks noChangeShapeType="1"/>
          </p:cNvSpPr>
          <p:nvPr/>
        </p:nvSpPr>
        <p:spPr bwMode="auto">
          <a:xfrm>
            <a:off x="1116013" y="2676589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320675" y="2457121"/>
            <a:ext cx="844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>
                <a:solidFill>
                  <a:schemeClr val="tx1"/>
                </a:solidFill>
              </a:rPr>
              <a:t>C, C++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2822976" y="2277186"/>
            <a:ext cx="4876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rgbClr val="0000FF"/>
                </a:solidFill>
              </a:rPr>
              <a:t>.</a:t>
            </a:r>
            <a:r>
              <a:rPr lang="en-US" b="1" i="0" dirty="0" err="1" smtClean="0">
                <a:solidFill>
                  <a:srgbClr val="0000FF"/>
                </a:solidFill>
              </a:rPr>
              <a:t>bc</a:t>
            </a:r>
            <a:endParaRPr lang="en-US" b="1" i="0" dirty="0">
              <a:solidFill>
                <a:srgbClr val="0000FF"/>
              </a:solidFill>
            </a:endParaRPr>
          </a:p>
        </p:txBody>
      </p:sp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3074205" y="3006545"/>
            <a:ext cx="4876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0" smtClean="0">
                <a:solidFill>
                  <a:srgbClr val="0000FF"/>
                </a:solidFill>
              </a:rPr>
              <a:t>.</a:t>
            </a:r>
            <a:r>
              <a:rPr lang="en-US" b="1" i="0" dirty="0" err="1" smtClean="0">
                <a:solidFill>
                  <a:srgbClr val="0000FF"/>
                </a:solidFill>
              </a:rPr>
              <a:t>bc</a:t>
            </a:r>
            <a:endParaRPr lang="en-US" b="1" i="0" dirty="0">
              <a:solidFill>
                <a:srgbClr val="0000FF"/>
              </a:solidFill>
            </a:endParaRPr>
          </a:p>
        </p:txBody>
      </p:sp>
      <p:sp>
        <p:nvSpPr>
          <p:cNvPr id="38" name="AutoShape 14"/>
          <p:cNvSpPr>
            <a:spLocks noChangeArrowheads="1"/>
          </p:cNvSpPr>
          <p:nvPr/>
        </p:nvSpPr>
        <p:spPr bwMode="auto">
          <a:xfrm>
            <a:off x="1511300" y="3251901"/>
            <a:ext cx="1255713" cy="3810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b="1" i="0" dirty="0" smtClean="0">
                <a:solidFill>
                  <a:schemeClr val="tx1"/>
                </a:solidFill>
              </a:rPr>
              <a:t>Clang</a:t>
            </a:r>
            <a:endParaRPr lang="en-US" b="1" i="0" dirty="0">
              <a:solidFill>
                <a:schemeClr val="tx1"/>
              </a:solidFill>
            </a:endParaRPr>
          </a:p>
        </p:txBody>
      </p:sp>
      <p:sp>
        <p:nvSpPr>
          <p:cNvPr id="40" name="Line 16"/>
          <p:cNvSpPr>
            <a:spLocks noChangeShapeType="1"/>
          </p:cNvSpPr>
          <p:nvPr/>
        </p:nvSpPr>
        <p:spPr bwMode="auto">
          <a:xfrm>
            <a:off x="1128715" y="3085214"/>
            <a:ext cx="395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2" name="AutoShape 21"/>
          <p:cNvCxnSpPr>
            <a:cxnSpLocks noChangeShapeType="1"/>
          </p:cNvCxnSpPr>
          <p:nvPr/>
        </p:nvCxnSpPr>
        <p:spPr bwMode="auto">
          <a:xfrm flipV="1">
            <a:off x="2767013" y="2653414"/>
            <a:ext cx="792162" cy="788987"/>
          </a:xfrm>
          <a:prstGeom prst="straightConnector1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AutoShape 22"/>
          <p:cNvCxnSpPr>
            <a:cxnSpLocks noChangeShapeType="1"/>
            <a:stCxn id="31" idx="3"/>
            <a:endCxn id="30" idx="2"/>
          </p:cNvCxnSpPr>
          <p:nvPr/>
        </p:nvCxnSpPr>
        <p:spPr bwMode="auto">
          <a:xfrm flipV="1">
            <a:off x="2767013" y="2653414"/>
            <a:ext cx="806451" cy="3287"/>
          </a:xfrm>
          <a:prstGeom prst="straightConnector1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 Box 23"/>
          <p:cNvSpPr txBox="1">
            <a:spLocks noChangeArrowheads="1"/>
          </p:cNvSpPr>
          <p:nvPr/>
        </p:nvSpPr>
        <p:spPr bwMode="auto">
          <a:xfrm rot="5400000">
            <a:off x="1936751" y="2847959"/>
            <a:ext cx="52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i="0" dirty="0">
                <a:solidFill>
                  <a:schemeClr val="tx1"/>
                </a:solidFill>
              </a:rPr>
              <a:t>• • •</a:t>
            </a: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116013" y="3454631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4861054" y="2713787"/>
            <a:ext cx="4876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rgbClr val="0000FF"/>
                </a:solidFill>
              </a:rPr>
              <a:t>.</a:t>
            </a:r>
            <a:r>
              <a:rPr lang="en-US" b="1" i="0" dirty="0" err="1" smtClean="0">
                <a:solidFill>
                  <a:srgbClr val="0000FF"/>
                </a:solidFill>
              </a:rPr>
              <a:t>bc</a:t>
            </a:r>
            <a:endParaRPr lang="en-US" b="1" i="0" dirty="0">
              <a:solidFill>
                <a:srgbClr val="0000FF"/>
              </a:solidFill>
            </a:endParaRPr>
          </a:p>
        </p:txBody>
      </p:sp>
      <p:sp>
        <p:nvSpPr>
          <p:cNvPr id="47" name="Line 24"/>
          <p:cNvSpPr>
            <a:spLocks noChangeShapeType="1"/>
          </p:cNvSpPr>
          <p:nvPr/>
        </p:nvSpPr>
        <p:spPr bwMode="auto">
          <a:xfrm flipV="1">
            <a:off x="414338" y="3913646"/>
            <a:ext cx="811337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5393821" y="3412771"/>
            <a:ext cx="19692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Developer site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9" name="Oval 29"/>
          <p:cNvSpPr>
            <a:spLocks noChangeArrowheads="1"/>
          </p:cNvSpPr>
          <p:nvPr/>
        </p:nvSpPr>
        <p:spPr bwMode="auto">
          <a:xfrm>
            <a:off x="5313312" y="2290582"/>
            <a:ext cx="1527620" cy="715963"/>
          </a:xfrm>
          <a:prstGeom prst="ellipse">
            <a:avLst/>
          </a:prstGeom>
          <a:solidFill>
            <a:srgbClr val="999999"/>
          </a:solidFill>
          <a:ln w="28575">
            <a:solidFill>
              <a:srgbClr val="999999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smtClean="0">
                <a:solidFill>
                  <a:schemeClr val="tx1"/>
                </a:solidFill>
              </a:rPr>
              <a:t>bc2allvm</a:t>
            </a:r>
            <a:endParaRPr lang="en-US" b="1" i="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30" idx="6"/>
            <a:endCxn id="49" idx="2"/>
          </p:cNvCxnSpPr>
          <p:nvPr/>
        </p:nvCxnSpPr>
        <p:spPr bwMode="auto">
          <a:xfrm flipV="1">
            <a:off x="4889024" y="2648564"/>
            <a:ext cx="424288" cy="4850"/>
          </a:xfrm>
          <a:prstGeom prst="straightConnector1">
            <a:avLst/>
          </a:prstGeom>
          <a:noFill/>
          <a:ln w="28575" cap="flat" cmpd="sng" algn="ctr">
            <a:solidFill>
              <a:srgbClr val="0432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Text Box 26"/>
          <p:cNvSpPr txBox="1">
            <a:spLocks noChangeArrowheads="1"/>
          </p:cNvSpPr>
          <p:nvPr/>
        </p:nvSpPr>
        <p:spPr bwMode="auto">
          <a:xfrm>
            <a:off x="6084913" y="3892113"/>
            <a:ext cx="16408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User site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/>
          <p:cNvCxnSpPr>
            <a:stCxn id="80" idx="4"/>
            <a:endCxn id="56" idx="0"/>
          </p:cNvCxnSpPr>
          <p:nvPr/>
        </p:nvCxnSpPr>
        <p:spPr bwMode="auto">
          <a:xfrm>
            <a:off x="8078472" y="3006545"/>
            <a:ext cx="0" cy="2210779"/>
          </a:xfrm>
          <a:prstGeom prst="straightConnector1">
            <a:avLst/>
          </a:prstGeom>
          <a:noFill/>
          <a:ln w="28575" cap="flat" cmpd="sng" algn="ctr">
            <a:solidFill>
              <a:srgbClr val="0432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7150349" y="5217324"/>
            <a:ext cx="1856246" cy="869983"/>
          </a:xfrm>
          <a:prstGeom prst="ellipse">
            <a:avLst/>
          </a:prstGeom>
          <a:solidFill>
            <a:srgbClr val="999999"/>
          </a:solidFill>
          <a:ln w="28575">
            <a:solidFill>
              <a:srgbClr val="999999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dirty="0" smtClean="0">
                <a:solidFill>
                  <a:schemeClr val="tx1"/>
                </a:solidFill>
              </a:rPr>
              <a:t>alley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Execution engine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9" name="Text Box 12"/>
          <p:cNvSpPr txBox="1">
            <a:spLocks noChangeArrowheads="1"/>
          </p:cNvSpPr>
          <p:nvPr/>
        </p:nvSpPr>
        <p:spPr bwMode="auto">
          <a:xfrm>
            <a:off x="7272073" y="4196963"/>
            <a:ext cx="8281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b="1" i="0" dirty="0" smtClean="0">
                <a:solidFill>
                  <a:srgbClr val="0000FF"/>
                </a:solidFill>
              </a:rPr>
              <a:t>.</a:t>
            </a:r>
            <a:r>
              <a:rPr lang="en-US" b="1" i="0" dirty="0" err="1" smtClean="0">
                <a:solidFill>
                  <a:srgbClr val="0000FF"/>
                </a:solidFill>
              </a:rPr>
              <a:t>allexe</a:t>
            </a:r>
            <a:endParaRPr lang="en-US" b="1" i="0" dirty="0">
              <a:solidFill>
                <a:srgbClr val="0000FF"/>
              </a:solidFill>
            </a:endParaRPr>
          </a:p>
        </p:txBody>
      </p:sp>
      <p:sp>
        <p:nvSpPr>
          <p:cNvPr id="74" name="computr3"/>
          <p:cNvSpPr>
            <a:spLocks noEditPoints="1" noChangeArrowheads="1"/>
          </p:cNvSpPr>
          <p:nvPr/>
        </p:nvSpPr>
        <p:spPr bwMode="auto">
          <a:xfrm>
            <a:off x="6130701" y="5714172"/>
            <a:ext cx="1095670" cy="891529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9999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" name="Can 59"/>
          <p:cNvSpPr/>
          <p:nvPr/>
        </p:nvSpPr>
        <p:spPr bwMode="auto">
          <a:xfrm>
            <a:off x="1921978" y="5170920"/>
            <a:ext cx="1690070" cy="1015241"/>
          </a:xfrm>
          <a:prstGeom prst="can">
            <a:avLst/>
          </a:prstGeom>
          <a:solidFill>
            <a:srgbClr val="999999"/>
          </a:solidFill>
          <a:ln w="28575" cap="flat" cmpd="sng" algn="ctr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</a:rPr>
              <a:t>Native object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</a:rPr>
              <a:t>code </a:t>
            </a:r>
            <a:r>
              <a:rPr lang="en-US" b="1" dirty="0" smtClean="0">
                <a:solidFill>
                  <a:schemeClr val="tx1"/>
                </a:solidFill>
              </a:rPr>
              <a:t>cache</a:t>
            </a:r>
            <a:endParaRPr kumimoji="0" lang="en-US" sz="20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3" name="Oval 29"/>
          <p:cNvSpPr>
            <a:spLocks noChangeArrowheads="1"/>
          </p:cNvSpPr>
          <p:nvPr/>
        </p:nvSpPr>
        <p:spPr bwMode="auto">
          <a:xfrm>
            <a:off x="4360459" y="4155181"/>
            <a:ext cx="1856246" cy="869983"/>
          </a:xfrm>
          <a:prstGeom prst="ellipse">
            <a:avLst/>
          </a:prstGeom>
          <a:solidFill>
            <a:srgbClr val="999999"/>
          </a:solidFill>
          <a:ln w="28575">
            <a:solidFill>
              <a:srgbClr val="999999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dirty="0" err="1" smtClean="0">
                <a:solidFill>
                  <a:schemeClr val="tx1"/>
                </a:solidFill>
              </a:rPr>
              <a:t>allout</a:t>
            </a:r>
            <a:endParaRPr lang="en-US" b="1" i="0" dirty="0" smtClean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AOT opt + code gen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endCxn id="63" idx="6"/>
          </p:cNvCxnSpPr>
          <p:nvPr/>
        </p:nvCxnSpPr>
        <p:spPr bwMode="auto">
          <a:xfrm flipH="1">
            <a:off x="6216705" y="4590173"/>
            <a:ext cx="1861767" cy="0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0432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Elbow Connector 66"/>
          <p:cNvCxnSpPr>
            <a:stCxn id="63" idx="2"/>
            <a:endCxn id="60" idx="1"/>
          </p:cNvCxnSpPr>
          <p:nvPr/>
        </p:nvCxnSpPr>
        <p:spPr bwMode="auto">
          <a:xfrm rot="10800000" flipV="1">
            <a:off x="2767013" y="4590172"/>
            <a:ext cx="1593446" cy="580747"/>
          </a:xfrm>
          <a:prstGeom prst="bentConnector2">
            <a:avLst/>
          </a:prstGeom>
          <a:solidFill>
            <a:srgbClr val="99999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/>
          <p:cNvCxnSpPr>
            <a:stCxn id="60" idx="4"/>
            <a:endCxn id="56" idx="2"/>
          </p:cNvCxnSpPr>
          <p:nvPr/>
        </p:nvCxnSpPr>
        <p:spPr bwMode="auto">
          <a:xfrm flipV="1">
            <a:off x="3612048" y="5652316"/>
            <a:ext cx="3538301" cy="26225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75" name="Text Box 13"/>
          <p:cNvSpPr txBox="1">
            <a:spLocks noChangeArrowheads="1"/>
          </p:cNvSpPr>
          <p:nvPr/>
        </p:nvSpPr>
        <p:spPr bwMode="auto">
          <a:xfrm>
            <a:off x="2953380" y="4192787"/>
            <a:ext cx="4988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FF0000"/>
                </a:solidFill>
              </a:rPr>
              <a:t>bin</a:t>
            </a:r>
            <a:endParaRPr lang="en-US" b="1" i="0" dirty="0">
              <a:solidFill>
                <a:srgbClr val="FF0000"/>
              </a:solidFill>
            </a:endParaRPr>
          </a:p>
        </p:txBody>
      </p:sp>
      <p:sp>
        <p:nvSpPr>
          <p:cNvPr id="76" name="Text Box 13"/>
          <p:cNvSpPr txBox="1">
            <a:spLocks noChangeArrowheads="1"/>
          </p:cNvSpPr>
          <p:nvPr/>
        </p:nvSpPr>
        <p:spPr bwMode="auto">
          <a:xfrm>
            <a:off x="4572000" y="5262614"/>
            <a:ext cx="4988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FF0000"/>
                </a:solidFill>
              </a:rPr>
              <a:t>bin</a:t>
            </a:r>
            <a:endParaRPr lang="en-US" b="1" i="0" dirty="0">
              <a:solidFill>
                <a:srgbClr val="FF0000"/>
              </a:solidFill>
            </a:endParaRPr>
          </a:p>
        </p:txBody>
      </p:sp>
      <p:sp>
        <p:nvSpPr>
          <p:cNvPr id="80" name="Oval 29"/>
          <p:cNvSpPr>
            <a:spLocks noChangeArrowheads="1"/>
          </p:cNvSpPr>
          <p:nvPr/>
        </p:nvSpPr>
        <p:spPr bwMode="auto">
          <a:xfrm>
            <a:off x="7314662" y="2290582"/>
            <a:ext cx="1527620" cy="715963"/>
          </a:xfrm>
          <a:prstGeom prst="ellipse">
            <a:avLst/>
          </a:prstGeom>
          <a:solidFill>
            <a:srgbClr val="999999"/>
          </a:solidFill>
          <a:ln w="28575">
            <a:solidFill>
              <a:srgbClr val="999999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dirty="0" err="1" smtClean="0">
                <a:solidFill>
                  <a:schemeClr val="tx1"/>
                </a:solidFill>
              </a:rPr>
              <a:t>alltogether</a:t>
            </a:r>
            <a:endParaRPr lang="en-US" b="1" i="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endCxn id="80" idx="2"/>
          </p:cNvCxnSpPr>
          <p:nvPr/>
        </p:nvCxnSpPr>
        <p:spPr bwMode="auto">
          <a:xfrm flipV="1">
            <a:off x="6892457" y="2648564"/>
            <a:ext cx="422205" cy="4850"/>
          </a:xfrm>
          <a:prstGeom prst="straightConnector1">
            <a:avLst/>
          </a:prstGeom>
          <a:noFill/>
          <a:ln w="28575" cap="flat" cmpd="sng" algn="ctr">
            <a:solidFill>
              <a:srgbClr val="0432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Text Box 12"/>
          <p:cNvSpPr txBox="1">
            <a:spLocks noChangeArrowheads="1"/>
          </p:cNvSpPr>
          <p:nvPr/>
        </p:nvSpPr>
        <p:spPr bwMode="auto">
          <a:xfrm>
            <a:off x="6678536" y="2713787"/>
            <a:ext cx="8281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b="1" i="0" dirty="0" smtClean="0">
                <a:solidFill>
                  <a:srgbClr val="0000FF"/>
                </a:solidFill>
              </a:rPr>
              <a:t>.</a:t>
            </a:r>
            <a:r>
              <a:rPr lang="en-US" b="1" i="0" dirty="0" err="1" smtClean="0">
                <a:solidFill>
                  <a:srgbClr val="0000FF"/>
                </a:solidFill>
              </a:rPr>
              <a:t>allexe</a:t>
            </a:r>
            <a:endParaRPr lang="en-US" b="1" i="0" dirty="0">
              <a:solidFill>
                <a:srgbClr val="0000FF"/>
              </a:solidFill>
            </a:endParaRPr>
          </a:p>
        </p:txBody>
      </p:sp>
      <p:sp>
        <p:nvSpPr>
          <p:cNvPr id="91" name="Text Box 7"/>
          <p:cNvSpPr txBox="1">
            <a:spLocks noChangeArrowheads="1"/>
          </p:cNvSpPr>
          <p:nvPr/>
        </p:nvSpPr>
        <p:spPr bwMode="auto">
          <a:xfrm>
            <a:off x="320675" y="3262555"/>
            <a:ext cx="844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>
                <a:solidFill>
                  <a:schemeClr val="tx1"/>
                </a:solidFill>
              </a:rPr>
              <a:t>C, C++</a:t>
            </a:r>
          </a:p>
        </p:txBody>
      </p:sp>
      <p:sp>
        <p:nvSpPr>
          <p:cNvPr id="94" name="Text Box 12"/>
          <p:cNvSpPr txBox="1">
            <a:spLocks noChangeArrowheads="1"/>
          </p:cNvSpPr>
          <p:nvPr/>
        </p:nvSpPr>
        <p:spPr bwMode="auto">
          <a:xfrm>
            <a:off x="7272073" y="3080905"/>
            <a:ext cx="8281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b="1" i="0" dirty="0" smtClean="0">
                <a:solidFill>
                  <a:srgbClr val="0000FF"/>
                </a:solidFill>
              </a:rPr>
              <a:t>.</a:t>
            </a:r>
            <a:r>
              <a:rPr lang="en-US" b="1" i="0" dirty="0" err="1" smtClean="0">
                <a:solidFill>
                  <a:srgbClr val="0000FF"/>
                </a:solidFill>
              </a:rPr>
              <a:t>allexe</a:t>
            </a:r>
            <a:endParaRPr lang="en-US" b="1" i="0" dirty="0">
              <a:solidFill>
                <a:srgbClr val="0000FF"/>
              </a:solidFill>
            </a:endParaRPr>
          </a:p>
        </p:txBody>
      </p:sp>
      <p:sp>
        <p:nvSpPr>
          <p:cNvPr id="50" name="Oval 29"/>
          <p:cNvSpPr>
            <a:spLocks noChangeArrowheads="1"/>
          </p:cNvSpPr>
          <p:nvPr/>
        </p:nvSpPr>
        <p:spPr bwMode="auto">
          <a:xfrm>
            <a:off x="1498599" y="1410829"/>
            <a:ext cx="1527620" cy="715963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CC66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dirty="0" err="1" smtClean="0">
                <a:solidFill>
                  <a:schemeClr val="tx1"/>
                </a:solidFill>
              </a:rPr>
              <a:t>allready</a:t>
            </a:r>
            <a:endParaRPr lang="en-US" b="1" i="0" dirty="0">
              <a:solidFill>
                <a:schemeClr val="tx1"/>
              </a:solidFill>
            </a:endParaRP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66370" y="1572735"/>
            <a:ext cx="4988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rgbClr val="FF0000"/>
                </a:solidFill>
              </a:rPr>
              <a:t>bin</a:t>
            </a:r>
            <a:endParaRPr lang="en-US" b="1" i="0" dirty="0">
              <a:solidFill>
                <a:srgbClr val="FF0000"/>
              </a:solidFill>
            </a:endParaRPr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3163094" y="1823670"/>
            <a:ext cx="4876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rgbClr val="0000FF"/>
                </a:solidFill>
              </a:rPr>
              <a:t>.</a:t>
            </a:r>
            <a:r>
              <a:rPr lang="en-US" b="1" i="0" dirty="0" err="1" smtClean="0">
                <a:solidFill>
                  <a:srgbClr val="0000FF"/>
                </a:solidFill>
              </a:rPr>
              <a:t>bc</a:t>
            </a:r>
            <a:endParaRPr lang="en-US" b="1" i="0" dirty="0">
              <a:solidFill>
                <a:srgbClr val="0000FF"/>
              </a:solidFill>
            </a:endParaRPr>
          </a:p>
        </p:txBody>
      </p:sp>
      <p:cxnSp>
        <p:nvCxnSpPr>
          <p:cNvPr id="10" name="Straight Arrow Connector 9"/>
          <p:cNvCxnSpPr>
            <a:stCxn id="50" idx="6"/>
            <a:endCxn id="30" idx="2"/>
          </p:cNvCxnSpPr>
          <p:nvPr/>
        </p:nvCxnSpPr>
        <p:spPr bwMode="auto">
          <a:xfrm>
            <a:off x="3026219" y="1768811"/>
            <a:ext cx="547245" cy="884603"/>
          </a:xfrm>
          <a:prstGeom prst="straightConnector1">
            <a:avLst/>
          </a:prstGeom>
          <a:noFill/>
          <a:ln w="28575" cap="flat" cmpd="sng" algn="ctr">
            <a:solidFill>
              <a:srgbClr val="0432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88663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56" name="Line 24"/>
          <p:cNvSpPr>
            <a:spLocks noChangeShapeType="1"/>
          </p:cNvSpPr>
          <p:nvPr/>
        </p:nvSpPr>
        <p:spPr bwMode="auto">
          <a:xfrm flipV="1">
            <a:off x="381000" y="1085850"/>
            <a:ext cx="7902575" cy="357187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57" name="Text Box 25"/>
          <p:cNvSpPr txBox="1">
            <a:spLocks noChangeArrowheads="1"/>
          </p:cNvSpPr>
          <p:nvPr/>
        </p:nvSpPr>
        <p:spPr bwMode="auto">
          <a:xfrm>
            <a:off x="6108700" y="955675"/>
            <a:ext cx="146414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solidFill>
                  <a:srgbClr val="7F7F7F"/>
                </a:solidFill>
              </a:rPr>
              <a:t>Developer</a:t>
            </a:r>
          </a:p>
          <a:p>
            <a:pPr algn="l"/>
            <a:r>
              <a:rPr lang="en-US" sz="2400" b="1" dirty="0">
                <a:solidFill>
                  <a:srgbClr val="7F7F7F"/>
                </a:solidFill>
              </a:rPr>
              <a:t>site</a:t>
            </a:r>
          </a:p>
        </p:txBody>
      </p:sp>
      <p:sp>
        <p:nvSpPr>
          <p:cNvPr id="325658" name="Text Box 26"/>
          <p:cNvSpPr txBox="1">
            <a:spLocks noChangeArrowheads="1"/>
          </p:cNvSpPr>
          <p:nvPr/>
        </p:nvSpPr>
        <p:spPr bwMode="auto">
          <a:xfrm>
            <a:off x="7800416" y="1223963"/>
            <a:ext cx="8070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400" b="1">
                <a:solidFill>
                  <a:srgbClr val="7F7F7F"/>
                </a:solidFill>
              </a:rPr>
              <a:t>User</a:t>
            </a:r>
          </a:p>
          <a:p>
            <a:pPr algn="r"/>
            <a:r>
              <a:rPr lang="en-US" sz="2400" b="1">
                <a:solidFill>
                  <a:srgbClr val="7F7F7F"/>
                </a:solidFill>
              </a:rPr>
              <a:t>site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</a:t>
            </a:r>
            <a:r>
              <a:rPr lang="en-US" dirty="0"/>
              <a:t>VISC </a:t>
            </a:r>
            <a:r>
              <a:rPr lang="en-US" dirty="0" smtClean="0"/>
              <a:t>Systems: </a:t>
            </a:r>
            <a:r>
              <a:rPr lang="en-US" dirty="0" err="1" smtClean="0"/>
              <a:t>Transmeta</a:t>
            </a:r>
            <a:endParaRPr lang="en-US" dirty="0"/>
          </a:p>
        </p:txBody>
      </p:sp>
      <p:sp>
        <p:nvSpPr>
          <p:cNvPr id="325636" name="AutoShape 4"/>
          <p:cNvSpPr>
            <a:spLocks noChangeArrowheads="1"/>
          </p:cNvSpPr>
          <p:nvPr/>
        </p:nvSpPr>
        <p:spPr bwMode="auto">
          <a:xfrm>
            <a:off x="1512888" y="1201738"/>
            <a:ext cx="1254125" cy="4191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b="1" i="0" dirty="0">
                <a:solidFill>
                  <a:schemeClr val="tx1"/>
                </a:solidFill>
              </a:rPr>
              <a:t>Compiler 1</a:t>
            </a:r>
          </a:p>
        </p:txBody>
      </p:sp>
      <p:sp>
        <p:nvSpPr>
          <p:cNvPr id="325646" name="AutoShape 14"/>
          <p:cNvSpPr>
            <a:spLocks noChangeArrowheads="1"/>
          </p:cNvSpPr>
          <p:nvPr/>
        </p:nvSpPr>
        <p:spPr bwMode="auto">
          <a:xfrm>
            <a:off x="1511300" y="2706391"/>
            <a:ext cx="1255713" cy="381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b="1" i="0" dirty="0">
                <a:solidFill>
                  <a:schemeClr val="tx1"/>
                </a:solidFill>
              </a:rPr>
              <a:t>Compiler </a:t>
            </a:r>
            <a:r>
              <a:rPr lang="en-US" b="1" i="0" dirty="0" smtClean="0">
                <a:solidFill>
                  <a:schemeClr val="tx1"/>
                </a:solidFill>
              </a:rPr>
              <a:t>N</a:t>
            </a:r>
            <a:endParaRPr lang="en-US" b="1" i="0" dirty="0">
              <a:solidFill>
                <a:schemeClr val="tx1"/>
              </a:solidFill>
            </a:endParaRPr>
          </a:p>
        </p:txBody>
      </p:sp>
      <p:grpSp>
        <p:nvGrpSpPr>
          <p:cNvPr id="325647" name="Group 15"/>
          <p:cNvGrpSpPr>
            <a:grpSpLocks/>
          </p:cNvGrpSpPr>
          <p:nvPr/>
        </p:nvGrpSpPr>
        <p:grpSpPr bwMode="auto">
          <a:xfrm>
            <a:off x="461964" y="-395243"/>
            <a:ext cx="1062039" cy="446"/>
            <a:chOff x="291" y="1632"/>
            <a:chExt cx="669" cy="446"/>
          </a:xfrm>
        </p:grpSpPr>
        <p:sp>
          <p:nvSpPr>
            <p:cNvPr id="325648" name="Line 16"/>
            <p:cNvSpPr>
              <a:spLocks noChangeShapeType="1"/>
            </p:cNvSpPr>
            <p:nvPr/>
          </p:nvSpPr>
          <p:spPr bwMode="auto">
            <a:xfrm>
              <a:off x="711" y="1743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649" name="Text Box 17"/>
            <p:cNvSpPr txBox="1">
              <a:spLocks noChangeArrowheads="1"/>
            </p:cNvSpPr>
            <p:nvPr/>
          </p:nvSpPr>
          <p:spPr bwMode="auto">
            <a:xfrm>
              <a:off x="291" y="1632"/>
              <a:ext cx="436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b="1" i="0" dirty="0">
                  <a:solidFill>
                    <a:schemeClr val="tx1"/>
                  </a:solidFill>
                </a:rPr>
                <a:t>PL/1</a:t>
              </a:r>
            </a:p>
            <a:p>
              <a:pPr algn="r"/>
              <a:endParaRPr lang="en-US" b="1" i="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5653" name="AutoShape 21"/>
          <p:cNvCxnSpPr>
            <a:cxnSpLocks noChangeShapeType="1"/>
            <a:stCxn id="325646" idx="3"/>
          </p:cNvCxnSpPr>
          <p:nvPr/>
        </p:nvCxnSpPr>
        <p:spPr bwMode="auto">
          <a:xfrm>
            <a:off x="2767013" y="2896891"/>
            <a:ext cx="1036886" cy="15877"/>
          </a:xfrm>
          <a:prstGeom prst="straightConnector1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5654" name="AutoShape 22"/>
          <p:cNvCxnSpPr>
            <a:cxnSpLocks noChangeShapeType="1"/>
            <a:stCxn id="325636" idx="3"/>
          </p:cNvCxnSpPr>
          <p:nvPr/>
        </p:nvCxnSpPr>
        <p:spPr bwMode="auto">
          <a:xfrm>
            <a:off x="2767013" y="1411288"/>
            <a:ext cx="1036886" cy="0"/>
          </a:xfrm>
          <a:prstGeom prst="straightConnector1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5662" name="AutoShape 30"/>
          <p:cNvCxnSpPr>
            <a:cxnSpLocks noChangeShapeType="1"/>
            <a:endCxn id="48" idx="2"/>
          </p:cNvCxnSpPr>
          <p:nvPr/>
        </p:nvCxnSpPr>
        <p:spPr bwMode="auto">
          <a:xfrm rot="16200000" flipH="1">
            <a:off x="3193428" y="2021760"/>
            <a:ext cx="2309718" cy="1088778"/>
          </a:xfrm>
          <a:prstGeom prst="bentConnector2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4092537" y="2353660"/>
            <a:ext cx="5318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2000-2009</a:t>
            </a:r>
            <a:endParaRPr lang="en-US" sz="2400" b="1" dirty="0" smtClean="0"/>
          </a:p>
          <a:p>
            <a:r>
              <a:rPr lang="en-US" sz="2400" b="1" dirty="0" err="1" smtClean="0"/>
              <a:t>Transmeta</a:t>
            </a:r>
            <a:r>
              <a:rPr lang="en-US" sz="2400" b="1" dirty="0" smtClean="0"/>
              <a:t> x86-compatible processors</a:t>
            </a:r>
          </a:p>
        </p:txBody>
      </p:sp>
      <p:sp>
        <p:nvSpPr>
          <p:cNvPr id="83" name="Text Box 35"/>
          <p:cNvSpPr txBox="1">
            <a:spLocks noChangeArrowheads="1"/>
          </p:cNvSpPr>
          <p:nvPr/>
        </p:nvSpPr>
        <p:spPr bwMode="auto">
          <a:xfrm>
            <a:off x="2395539" y="4213450"/>
            <a:ext cx="13375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b="1" i="0" dirty="0" smtClean="0">
                <a:solidFill>
                  <a:srgbClr val="0000FF"/>
                </a:solidFill>
              </a:rPr>
              <a:t>x86 ISA</a:t>
            </a:r>
          </a:p>
        </p:txBody>
      </p:sp>
      <p:sp>
        <p:nvSpPr>
          <p:cNvPr id="84" name="computr3"/>
          <p:cNvSpPr>
            <a:spLocks noEditPoints="1" noChangeArrowheads="1"/>
          </p:cNvSpPr>
          <p:nvPr/>
        </p:nvSpPr>
        <p:spPr bwMode="auto">
          <a:xfrm>
            <a:off x="7529514" y="4436178"/>
            <a:ext cx="1508125" cy="1227137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" name="Text Box 23"/>
          <p:cNvSpPr txBox="1">
            <a:spLocks noChangeArrowheads="1"/>
          </p:cNvSpPr>
          <p:nvPr/>
        </p:nvSpPr>
        <p:spPr bwMode="auto">
          <a:xfrm rot="5400000">
            <a:off x="1936751" y="1971682"/>
            <a:ext cx="52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i="0" dirty="0">
                <a:solidFill>
                  <a:schemeClr val="tx1"/>
                </a:solidFill>
              </a:rPr>
              <a:t>• • •</a:t>
            </a: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6472223" y="5547044"/>
            <a:ext cx="1096123" cy="59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i="0" dirty="0" smtClean="0">
                <a:solidFill>
                  <a:srgbClr val="669900"/>
                </a:solidFill>
              </a:rPr>
              <a:t>End-user</a:t>
            </a:r>
            <a:endParaRPr lang="en-US" b="1" i="0" dirty="0">
              <a:solidFill>
                <a:srgbClr val="669900"/>
              </a:solidFill>
            </a:endParaRPr>
          </a:p>
          <a:p>
            <a:pPr>
              <a:lnSpc>
                <a:spcPct val="80000"/>
              </a:lnSpc>
            </a:pPr>
            <a:r>
              <a:rPr lang="en-US" b="1" i="0" dirty="0">
                <a:solidFill>
                  <a:srgbClr val="669900"/>
                </a:solidFill>
              </a:rPr>
              <a:t>profiles</a:t>
            </a:r>
          </a:p>
        </p:txBody>
      </p:sp>
      <p:sp>
        <p:nvSpPr>
          <p:cNvPr id="48" name="Oval 32"/>
          <p:cNvSpPr>
            <a:spLocks noChangeArrowheads="1"/>
          </p:cNvSpPr>
          <p:nvPr/>
        </p:nvSpPr>
        <p:spPr bwMode="auto">
          <a:xfrm>
            <a:off x="4892676" y="3363027"/>
            <a:ext cx="1739900" cy="715962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CC66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dirty="0" smtClean="0">
                <a:solidFill>
                  <a:schemeClr val="tx1"/>
                </a:solidFill>
              </a:rPr>
              <a:t>JIT</a:t>
            </a:r>
          </a:p>
          <a:p>
            <a:r>
              <a:rPr lang="en-US" b="1" i="0" dirty="0" smtClean="0">
                <a:solidFill>
                  <a:schemeClr val="tx1"/>
                </a:solidFill>
              </a:rPr>
              <a:t>Code-gen</a:t>
            </a:r>
            <a:endParaRPr lang="en-US" b="1" i="0" dirty="0">
              <a:solidFill>
                <a:schemeClr val="tx1"/>
              </a:solidFill>
            </a:endParaRPr>
          </a:p>
        </p:txBody>
      </p:sp>
      <p:cxnSp>
        <p:nvCxnSpPr>
          <p:cNvPr id="51" name="AutoShape 34"/>
          <p:cNvCxnSpPr>
            <a:cxnSpLocks noChangeShapeType="1"/>
            <a:stCxn id="48" idx="5"/>
          </p:cNvCxnSpPr>
          <p:nvPr/>
        </p:nvCxnSpPr>
        <p:spPr bwMode="auto">
          <a:xfrm>
            <a:off x="6377774" y="3974139"/>
            <a:ext cx="1151740" cy="650950"/>
          </a:xfrm>
          <a:prstGeom prst="straightConnector1">
            <a:avLst/>
          </a:prstGeom>
          <a:noFill/>
          <a:ln w="28575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AutoShape 39"/>
          <p:cNvCxnSpPr>
            <a:cxnSpLocks noChangeShapeType="1"/>
            <a:stCxn id="59" idx="6"/>
          </p:cNvCxnSpPr>
          <p:nvPr/>
        </p:nvCxnSpPr>
        <p:spPr bwMode="auto">
          <a:xfrm>
            <a:off x="6530976" y="5049747"/>
            <a:ext cx="998538" cy="793"/>
          </a:xfrm>
          <a:prstGeom prst="straightConnector1">
            <a:avLst/>
          </a:prstGeom>
          <a:noFill/>
          <a:ln w="28575">
            <a:solidFill>
              <a:srgbClr val="6699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9" name="Oval 37"/>
          <p:cNvSpPr>
            <a:spLocks noChangeArrowheads="1"/>
          </p:cNvSpPr>
          <p:nvPr/>
        </p:nvSpPr>
        <p:spPr bwMode="auto">
          <a:xfrm>
            <a:off x="4994276" y="4466340"/>
            <a:ext cx="1536700" cy="1166813"/>
          </a:xfrm>
          <a:prstGeom prst="ellipse">
            <a:avLst/>
          </a:prstGeom>
          <a:solidFill>
            <a:srgbClr val="FFCC99"/>
          </a:solidFill>
          <a:ln w="9525">
            <a:solidFill>
              <a:srgbClr val="9900CC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r"/>
            <a:r>
              <a:rPr lang="en-US" b="1" i="0" dirty="0">
                <a:solidFill>
                  <a:schemeClr val="tx1"/>
                </a:solidFill>
              </a:rPr>
              <a:t>Runtime</a:t>
            </a:r>
          </a:p>
          <a:p>
            <a:pPr algn="r"/>
            <a:r>
              <a:rPr lang="en-US" b="1" i="0" dirty="0">
                <a:solidFill>
                  <a:schemeClr val="tx1"/>
                </a:solidFill>
              </a:rPr>
              <a:t>Optimizer</a:t>
            </a:r>
          </a:p>
        </p:txBody>
      </p:sp>
      <p:cxnSp>
        <p:nvCxnSpPr>
          <p:cNvPr id="62" name="AutoShape 38"/>
          <p:cNvCxnSpPr>
            <a:cxnSpLocks noChangeShapeType="1"/>
          </p:cNvCxnSpPr>
          <p:nvPr/>
        </p:nvCxnSpPr>
        <p:spPr bwMode="auto">
          <a:xfrm flipV="1">
            <a:off x="5761833" y="4094071"/>
            <a:ext cx="0" cy="373063"/>
          </a:xfrm>
          <a:prstGeom prst="straightConnector1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Elbow Connector 13"/>
          <p:cNvCxnSpPr>
            <a:endCxn id="59" idx="2"/>
          </p:cNvCxnSpPr>
          <p:nvPr/>
        </p:nvCxnSpPr>
        <p:spPr bwMode="auto">
          <a:xfrm rot="16200000" flipH="1">
            <a:off x="3734717" y="3790188"/>
            <a:ext cx="1328740" cy="1190377"/>
          </a:xfrm>
          <a:prstGeom prst="bentConnector2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6860123" y="3594739"/>
            <a:ext cx="17857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CC0000"/>
                </a:solidFill>
              </a:rPr>
              <a:t>Co-designed</a:t>
            </a:r>
          </a:p>
          <a:p>
            <a:r>
              <a:rPr lang="en-US" b="1" i="0" dirty="0" smtClean="0">
                <a:solidFill>
                  <a:srgbClr val="CC0000"/>
                </a:solidFill>
              </a:rPr>
              <a:t>VLIW processor</a:t>
            </a:r>
            <a:endParaRPr lang="en-US" b="1" i="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384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allready</a:t>
            </a:r>
            <a:r>
              <a:rPr lang="en-US" dirty="0" smtClean="0"/>
              <a:t>: Binary-to-LLVM</a:t>
            </a:r>
            <a:endParaRPr lang="en-US" dirty="0"/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432FF"/>
                </a:solidFill>
              </a:rPr>
              <a:t>Preference: Only a few components will be binary</a:t>
            </a:r>
          </a:p>
          <a:p>
            <a:pPr marL="0" indent="0">
              <a:buNone/>
            </a:pPr>
            <a:r>
              <a:rPr lang="en-US" dirty="0"/>
              <a:t>Motivation</a:t>
            </a:r>
          </a:p>
          <a:p>
            <a:pPr lvl="1"/>
            <a:r>
              <a:rPr lang="en-US" dirty="0"/>
              <a:t>Some software components will only be in binary format</a:t>
            </a:r>
          </a:p>
          <a:p>
            <a:pPr lvl="1"/>
            <a:r>
              <a:rPr lang="en-US" dirty="0"/>
              <a:t>Existing tools inadequate: </a:t>
            </a:r>
            <a:r>
              <a:rPr lang="en-US" dirty="0" err="1"/>
              <a:t>McSema</a:t>
            </a:r>
            <a:r>
              <a:rPr lang="en-US" dirty="0"/>
              <a:t>, BAP, </a:t>
            </a:r>
            <a:r>
              <a:rPr lang="en-US" dirty="0" err="1"/>
              <a:t>SecondWrite</a:t>
            </a:r>
            <a:r>
              <a:rPr lang="en-US" dirty="0"/>
              <a:t>, </a:t>
            </a:r>
            <a:r>
              <a:rPr lang="en-US" dirty="0" err="1" smtClean="0"/>
              <a:t>Qemu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Extract “rich” LLVM IR from binary code</a:t>
            </a:r>
          </a:p>
          <a:p>
            <a:pPr lvl="1"/>
            <a:r>
              <a:rPr lang="en-US" dirty="0" smtClean="0"/>
              <a:t>Enable full set of ALLVM optimizations on partial-binary programs </a:t>
            </a:r>
          </a:p>
          <a:p>
            <a:pPr lvl="1"/>
            <a:r>
              <a:rPr lang="en-US" dirty="0" smtClean="0"/>
              <a:t>Needs variable info, type info, per-procedure stack frames</a:t>
            </a:r>
          </a:p>
        </p:txBody>
      </p:sp>
    </p:spTree>
    <p:extLst>
      <p:ext uri="{BB962C8B-B14F-4D97-AF65-F5344CB8AC3E}">
        <p14:creationId xmlns:p14="http://schemas.microsoft.com/office/powerpoint/2010/main" val="324763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 bwMode="auto">
          <a:xfrm>
            <a:off x="2796379" y="1330725"/>
            <a:ext cx="760379" cy="499265"/>
          </a:xfrm>
          <a:prstGeom prst="roundRect">
            <a:avLst/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08647" y="1393535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0" dirty="0" err="1" smtClean="0">
                <a:solidFill>
                  <a:schemeClr val="tx1"/>
                </a:solidFill>
              </a:rPr>
              <a:t>McSema</a:t>
            </a:r>
            <a:endParaRPr lang="en-US" sz="1400" i="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738096" y="1580357"/>
            <a:ext cx="632183" cy="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3577786" y="1582601"/>
            <a:ext cx="632183" cy="1"/>
          </a:xfrm>
          <a:prstGeom prst="straightConnector1">
            <a:avLst/>
          </a:prstGeom>
          <a:noFill/>
          <a:ln w="12700" cap="flat" cmpd="sng" algn="ctr">
            <a:solidFill>
              <a:srgbClr val="0432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98429" y="120151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0" dirty="0" smtClean="0">
                <a:solidFill>
                  <a:srgbClr val="FF0000"/>
                </a:solidFill>
              </a:rPr>
              <a:t>Binary</a:t>
            </a:r>
            <a:endParaRPr lang="en-US" sz="1400" i="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51188" y="1245335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dirty="0" smtClean="0">
                <a:solidFill>
                  <a:srgbClr val="0432FF"/>
                </a:solidFill>
              </a:rPr>
              <a:t>LLVM</a:t>
            </a:r>
            <a:endParaRPr lang="en-US" sz="1800" b="1" i="0" dirty="0">
              <a:solidFill>
                <a:srgbClr val="0432FF"/>
              </a:solidFill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209643" y="1332969"/>
            <a:ext cx="760379" cy="499265"/>
          </a:xfrm>
          <a:prstGeom prst="roundRect">
            <a:avLst/>
          </a:prstGeom>
          <a:solidFill>
            <a:srgbClr val="FFCB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1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90335" y="1316725"/>
            <a:ext cx="806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0" dirty="0" smtClean="0">
                <a:solidFill>
                  <a:schemeClr val="tx1"/>
                </a:solidFill>
              </a:rPr>
              <a:t>Stack</a:t>
            </a:r>
          </a:p>
          <a:p>
            <a:r>
              <a:rPr lang="en-US" sz="1400" i="0" dirty="0" smtClean="0">
                <a:solidFill>
                  <a:schemeClr val="tx1"/>
                </a:solidFill>
              </a:rPr>
              <a:t>Recovery</a:t>
            </a:r>
            <a:endParaRPr lang="en-US" sz="1400" i="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608935" y="1338388"/>
            <a:ext cx="760379" cy="499265"/>
          </a:xfrm>
          <a:prstGeom prst="roundRect">
            <a:avLst/>
          </a:prstGeom>
          <a:solidFill>
            <a:srgbClr val="FFCB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1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4976752" y="1580356"/>
            <a:ext cx="632183" cy="1"/>
          </a:xfrm>
          <a:prstGeom prst="straightConnector1">
            <a:avLst/>
          </a:prstGeom>
          <a:noFill/>
          <a:ln w="12700" cap="flat" cmpd="sng" algn="ctr">
            <a:solidFill>
              <a:srgbClr val="0432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946789" y="1253852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dirty="0" smtClean="0">
                <a:solidFill>
                  <a:srgbClr val="0432FF"/>
                </a:solidFill>
              </a:rPr>
              <a:t>LLVM</a:t>
            </a:r>
            <a:endParaRPr lang="en-US" sz="1800" b="1" i="0" dirty="0">
              <a:solidFill>
                <a:srgbClr val="0432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85809" y="1331175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0" dirty="0" smtClean="0">
                <a:solidFill>
                  <a:schemeClr val="tx1"/>
                </a:solidFill>
              </a:rPr>
              <a:t>Variable</a:t>
            </a:r>
          </a:p>
          <a:p>
            <a:r>
              <a:rPr lang="en-US" sz="1400" i="0" dirty="0" smtClean="0">
                <a:solidFill>
                  <a:schemeClr val="tx1"/>
                </a:solidFill>
              </a:rPr>
              <a:t>Recovery</a:t>
            </a:r>
            <a:endParaRPr lang="en-US" sz="1400" i="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6376044" y="1575221"/>
            <a:ext cx="632183" cy="1"/>
          </a:xfrm>
          <a:prstGeom prst="straightConnector1">
            <a:avLst/>
          </a:prstGeom>
          <a:noFill/>
          <a:ln w="12700" cap="flat" cmpd="sng" algn="ctr">
            <a:solidFill>
              <a:srgbClr val="0432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6349446" y="1239915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dirty="0" smtClean="0">
                <a:solidFill>
                  <a:srgbClr val="0432FF"/>
                </a:solidFill>
              </a:rPr>
              <a:t>LLVM</a:t>
            </a:r>
            <a:endParaRPr lang="en-US" sz="1800" b="1" i="0" dirty="0">
              <a:solidFill>
                <a:srgbClr val="0432FF"/>
              </a:solidFill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7008226" y="1316725"/>
            <a:ext cx="760379" cy="499265"/>
          </a:xfrm>
          <a:prstGeom prst="roundRect">
            <a:avLst/>
          </a:prstGeom>
          <a:solidFill>
            <a:srgbClr val="FFCB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1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86018" y="1316725"/>
            <a:ext cx="800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0" dirty="0" smtClean="0">
                <a:solidFill>
                  <a:schemeClr val="tx1"/>
                </a:solidFill>
              </a:rPr>
              <a:t>Type</a:t>
            </a:r>
          </a:p>
          <a:p>
            <a:r>
              <a:rPr lang="en-US" sz="1400" i="0" dirty="0" smtClean="0">
                <a:solidFill>
                  <a:schemeClr val="tx1"/>
                </a:solidFill>
              </a:rPr>
              <a:t>Inference</a:t>
            </a:r>
            <a:endParaRPr lang="en-US" sz="1400" i="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7775665" y="1566357"/>
            <a:ext cx="632183" cy="1"/>
          </a:xfrm>
          <a:prstGeom prst="straightConnector1">
            <a:avLst/>
          </a:prstGeom>
          <a:noFill/>
          <a:ln w="12700" cap="flat" cmpd="sng" algn="ctr">
            <a:solidFill>
              <a:srgbClr val="0432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7748738" y="1239915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dirty="0" smtClean="0">
                <a:solidFill>
                  <a:srgbClr val="0432FF"/>
                </a:solidFill>
              </a:rPr>
              <a:t>LLVM</a:t>
            </a:r>
            <a:endParaRPr lang="en-US" sz="1800" b="1" i="0" dirty="0">
              <a:solidFill>
                <a:srgbClr val="0432FF"/>
              </a:solidFill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76145" y="2290273"/>
            <a:ext cx="8382000" cy="401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8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Ø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i="0" kern="0" dirty="0" smtClean="0"/>
              <a:t>IR </a:t>
            </a:r>
            <a:r>
              <a:rPr lang="en-US" i="0" kern="0" dirty="0"/>
              <a:t>extracted </a:t>
            </a:r>
            <a:r>
              <a:rPr lang="en-US" i="0" kern="0" dirty="0" smtClean="0"/>
              <a:t>by </a:t>
            </a:r>
            <a:r>
              <a:rPr lang="en-US" i="0" kern="0" dirty="0" err="1" smtClean="0"/>
              <a:t>McSema</a:t>
            </a:r>
            <a:r>
              <a:rPr lang="en-US" i="0" kern="0" dirty="0"/>
              <a:t> </a:t>
            </a:r>
            <a:r>
              <a:rPr lang="en-US" i="0" kern="0" dirty="0" smtClean="0"/>
              <a:t>is executable but very “low-level”</a:t>
            </a:r>
          </a:p>
          <a:p>
            <a:pPr lvl="1"/>
            <a:r>
              <a:rPr lang="en-US" i="0" kern="0" dirty="0" smtClean="0"/>
              <a:t>Models </a:t>
            </a:r>
            <a:r>
              <a:rPr lang="en-US" i="0" kern="0" dirty="0"/>
              <a:t>runtime process stack </a:t>
            </a:r>
            <a:r>
              <a:rPr lang="en-US" i="0" kern="0" dirty="0" smtClean="0"/>
              <a:t>as unified flat array</a:t>
            </a:r>
          </a:p>
          <a:p>
            <a:pPr lvl="1"/>
            <a:r>
              <a:rPr lang="en-US" i="0" kern="0" dirty="0" smtClean="0"/>
              <a:t>Machine registers mapped in flat memory, not SSA virtual registers</a:t>
            </a:r>
          </a:p>
          <a:p>
            <a:pPr lvl="1"/>
            <a:r>
              <a:rPr lang="en-US" i="0" kern="0" dirty="0" smtClean="0"/>
              <a:t>No information about variables, types, call graph, exceptions, etc.</a:t>
            </a:r>
          </a:p>
          <a:p>
            <a:pPr marL="0" indent="0">
              <a:buNone/>
            </a:pPr>
            <a:r>
              <a:rPr lang="en-US" i="0" kern="0" dirty="0" smtClean="0"/>
              <a:t>Added stack deconstruction</a:t>
            </a:r>
          </a:p>
          <a:p>
            <a:pPr lvl="1"/>
            <a:r>
              <a:rPr lang="en-US" i="0" kern="0" dirty="0" smtClean="0"/>
              <a:t>Recovers individual stack frames per function</a:t>
            </a:r>
          </a:p>
          <a:p>
            <a:pPr lvl="1"/>
            <a:r>
              <a:rPr lang="en-US" i="0" kern="0" dirty="0" smtClean="0"/>
              <a:t>Distinguishes current vs. parent frame pointers </a:t>
            </a:r>
          </a:p>
          <a:p>
            <a:pPr lvl="1"/>
            <a:r>
              <a:rPr lang="en-US" i="0" kern="0" dirty="0" smtClean="0"/>
              <a:t>Tested using </a:t>
            </a:r>
            <a:r>
              <a:rPr lang="en-US" i="0" kern="0" dirty="0" err="1" smtClean="0"/>
              <a:t>McSema</a:t>
            </a:r>
            <a:r>
              <a:rPr lang="en-US" i="0" kern="0" dirty="0" smtClean="0"/>
              <a:t> test suite; custom test cases</a:t>
            </a:r>
            <a:endParaRPr lang="en-US" i="1" kern="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5290420" y="1802843"/>
            <a:ext cx="13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Ongoing Work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89944" y="1788610"/>
            <a:ext cx="13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</a:t>
            </a:r>
            <a:r>
              <a:rPr lang="en-US" sz="1800" dirty="0" smtClean="0">
                <a:solidFill>
                  <a:srgbClr val="FF0000"/>
                </a:solidFill>
              </a:rPr>
              <a:t>ngoing Work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1374573" y="1330725"/>
            <a:ext cx="760379" cy="499265"/>
          </a:xfrm>
          <a:prstGeom prst="roundRect">
            <a:avLst/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chemeClr val="tx1"/>
                </a:solidFill>
              </a:rPr>
              <a:t>IDAPro</a:t>
            </a:r>
            <a:endParaRPr kumimoji="0" lang="en-US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2155980" y="1582601"/>
            <a:ext cx="632183" cy="1"/>
          </a:xfrm>
          <a:prstGeom prst="straightConnector1">
            <a:avLst/>
          </a:prstGeom>
          <a:noFill/>
          <a:ln w="12700" cap="flat" cmpd="sng" algn="ctr">
            <a:solidFill>
              <a:srgbClr val="0432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2180165" y="12453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dirty="0" smtClean="0">
                <a:solidFill>
                  <a:srgbClr val="0432FF"/>
                </a:solidFill>
              </a:rPr>
              <a:t>CFG</a:t>
            </a:r>
            <a:endParaRPr lang="en-US" sz="1800" b="1" i="0" dirty="0">
              <a:solidFill>
                <a:srgbClr val="0432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60796" y="1802843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Completed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62362" y="180284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External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46678" y="1802843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Commercial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89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Deconstruction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730030" y="2123230"/>
            <a:ext cx="691290" cy="307240"/>
          </a:xfrm>
          <a:prstGeom prst="rect">
            <a:avLst/>
          </a:prstGeom>
          <a:solidFill>
            <a:srgbClr val="99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730030" y="2430470"/>
            <a:ext cx="691290" cy="307240"/>
          </a:xfrm>
          <a:prstGeom prst="rect">
            <a:avLst/>
          </a:prstGeom>
          <a:solidFill>
            <a:srgbClr val="99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730030" y="2734678"/>
            <a:ext cx="691290" cy="307240"/>
          </a:xfrm>
          <a:prstGeom prst="rect">
            <a:avLst/>
          </a:prstGeom>
          <a:solidFill>
            <a:srgbClr val="99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730030" y="3041918"/>
            <a:ext cx="691290" cy="307240"/>
          </a:xfrm>
          <a:prstGeom prst="rect">
            <a:avLst/>
          </a:prstGeom>
          <a:solidFill>
            <a:srgbClr val="99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730030" y="3343650"/>
            <a:ext cx="691290" cy="307240"/>
          </a:xfrm>
          <a:prstGeom prst="rect">
            <a:avLst/>
          </a:prstGeom>
          <a:solidFill>
            <a:srgbClr val="99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726202" y="3650890"/>
            <a:ext cx="691290" cy="307240"/>
          </a:xfrm>
          <a:prstGeom prst="rect">
            <a:avLst/>
          </a:prstGeom>
          <a:solidFill>
            <a:srgbClr val="99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726202" y="1931205"/>
            <a:ext cx="0" cy="2265895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2417492" y="1931205"/>
            <a:ext cx="0" cy="2265895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1869708" y="2149892"/>
            <a:ext cx="4042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>
                <a:solidFill>
                  <a:schemeClr val="tx1"/>
                </a:solidFill>
              </a:rPr>
              <a:t>a</a:t>
            </a:r>
            <a:r>
              <a:rPr lang="en-US" sz="1050" i="0" dirty="0" smtClean="0">
                <a:solidFill>
                  <a:schemeClr val="tx1"/>
                </a:solidFill>
              </a:rPr>
              <a:t>rg2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69708" y="2457132"/>
            <a:ext cx="4042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>
                <a:solidFill>
                  <a:schemeClr val="tx1"/>
                </a:solidFill>
              </a:rPr>
              <a:t>a</a:t>
            </a:r>
            <a:r>
              <a:rPr lang="en-US" sz="1050" i="0" dirty="0" smtClean="0">
                <a:solidFill>
                  <a:schemeClr val="tx1"/>
                </a:solidFill>
              </a:rPr>
              <a:t>rg1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81723" y="2769664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>
                <a:solidFill>
                  <a:schemeClr val="tx1"/>
                </a:solidFill>
              </a:rPr>
              <a:t>r</a:t>
            </a:r>
            <a:r>
              <a:rPr lang="en-US" sz="1050" i="0" dirty="0" smtClean="0">
                <a:solidFill>
                  <a:schemeClr val="tx1"/>
                </a:solidFill>
              </a:rPr>
              <a:t>et </a:t>
            </a:r>
            <a:r>
              <a:rPr lang="en-US" sz="1050" i="0" dirty="0" err="1" smtClean="0">
                <a:solidFill>
                  <a:schemeClr val="tx1"/>
                </a:solidFill>
              </a:rPr>
              <a:t>addr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64943" y="3061107"/>
            <a:ext cx="6174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 smtClean="0">
                <a:solidFill>
                  <a:schemeClr val="tx1"/>
                </a:solidFill>
              </a:rPr>
              <a:t>old %rbp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96347" y="1694540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 smtClean="0">
                <a:solidFill>
                  <a:schemeClr val="tx1"/>
                </a:solidFill>
              </a:rPr>
              <a:t>High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35731" y="4197100"/>
            <a:ext cx="3866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 smtClean="0">
                <a:solidFill>
                  <a:schemeClr val="tx1"/>
                </a:solidFill>
              </a:rPr>
              <a:t>Low</a:t>
            </a:r>
            <a:endParaRPr lang="en-US" sz="1050" i="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1337549" y="2123230"/>
            <a:ext cx="8431" cy="939842"/>
          </a:xfrm>
          <a:prstGeom prst="straightConnector1">
            <a:avLst/>
          </a:prstGeom>
          <a:noFill/>
          <a:ln w="9525" cap="flat" cmpd="dbl" algn="ctr">
            <a:solidFill>
              <a:schemeClr val="tx1"/>
            </a:solidFill>
            <a:prstDash val="sysDash"/>
            <a:round/>
            <a:headEnd type="triangle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1323513" y="3061647"/>
            <a:ext cx="8431" cy="939842"/>
          </a:xfrm>
          <a:prstGeom prst="straightConnector1">
            <a:avLst/>
          </a:prstGeom>
          <a:noFill/>
          <a:ln w="9525" cap="flat" cmpd="dbl" algn="ctr">
            <a:solidFill>
              <a:schemeClr val="tx1"/>
            </a:solidFill>
            <a:prstDash val="sysDash"/>
            <a:round/>
            <a:headEnd type="triangle"/>
            <a:tailEnd type="triangle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438939" y="2462412"/>
            <a:ext cx="8130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smtClean="0">
                <a:solidFill>
                  <a:schemeClr val="tx1"/>
                </a:solidFill>
              </a:rPr>
              <a:t>Parent Stack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7299" y="3374546"/>
            <a:ext cx="8563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smtClean="0">
                <a:solidFill>
                  <a:schemeClr val="tx1"/>
                </a:solidFill>
              </a:rPr>
              <a:t>Current Stack</a:t>
            </a:r>
            <a:endParaRPr lang="en-US" sz="1050" i="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 bwMode="auto">
          <a:xfrm flipV="1">
            <a:off x="2690155" y="2758864"/>
            <a:ext cx="0" cy="58781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V="1">
            <a:off x="3096810" y="2430470"/>
            <a:ext cx="0" cy="9162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flipH="1">
            <a:off x="2453599" y="3343650"/>
            <a:ext cx="69741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3104955" y="3182988"/>
            <a:ext cx="441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 smtClean="0">
                <a:solidFill>
                  <a:schemeClr val="tx1"/>
                </a:solidFill>
              </a:rPr>
              <a:t>%rbp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40833" y="2529847"/>
            <a:ext cx="6880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 smtClean="0">
                <a:solidFill>
                  <a:schemeClr val="tx1"/>
                </a:solidFill>
              </a:rPr>
              <a:t>%rbp + 16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752805" y="2173872"/>
            <a:ext cx="6880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 smtClean="0">
                <a:solidFill>
                  <a:schemeClr val="tx1"/>
                </a:solidFill>
              </a:rPr>
              <a:t>%rbp + 24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65" name="Notched Right Arrow 64"/>
          <p:cNvSpPr/>
          <p:nvPr/>
        </p:nvSpPr>
        <p:spPr bwMode="auto">
          <a:xfrm>
            <a:off x="3880710" y="2805261"/>
            <a:ext cx="978408" cy="484632"/>
          </a:xfrm>
          <a:prstGeom prst="notchedRightArrow">
            <a:avLst/>
          </a:prstGeom>
          <a:solidFill>
            <a:srgbClr val="99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87211" y="1499563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smtClean="0">
                <a:solidFill>
                  <a:schemeClr val="tx1"/>
                </a:solidFill>
              </a:rPr>
              <a:t>High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699234" y="4326582"/>
            <a:ext cx="3866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 smtClean="0">
                <a:solidFill>
                  <a:schemeClr val="tx1"/>
                </a:solidFill>
              </a:rPr>
              <a:t>Low</a:t>
            </a:r>
            <a:endParaRPr lang="en-US" sz="1050" i="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 bwMode="auto">
          <a:xfrm flipH="1">
            <a:off x="5694152" y="1948416"/>
            <a:ext cx="8431" cy="939842"/>
          </a:xfrm>
          <a:prstGeom prst="straightConnector1">
            <a:avLst/>
          </a:prstGeom>
          <a:noFill/>
          <a:ln w="9525" cap="flat" cmpd="dbl" algn="ctr">
            <a:solidFill>
              <a:schemeClr val="tx1"/>
            </a:solidFill>
            <a:prstDash val="sysDash"/>
            <a:round/>
            <a:headEnd type="triangle"/>
            <a:tailEnd type="triangle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flipH="1">
            <a:off x="5683695" y="3199012"/>
            <a:ext cx="8431" cy="939842"/>
          </a:xfrm>
          <a:prstGeom prst="straightConnector1">
            <a:avLst/>
          </a:prstGeom>
          <a:noFill/>
          <a:ln w="9525" cap="flat" cmpd="dbl" algn="ctr">
            <a:solidFill>
              <a:schemeClr val="tx1"/>
            </a:solidFill>
            <a:prstDash val="sysDash"/>
            <a:round/>
            <a:headEnd type="triangle"/>
            <a:tailEnd type="triangle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4829182" y="2295782"/>
            <a:ext cx="8130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smtClean="0">
                <a:solidFill>
                  <a:schemeClr val="tx1"/>
                </a:solidFill>
              </a:rPr>
              <a:t>Parent Stack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804479" y="3523932"/>
            <a:ext cx="8563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smtClean="0">
                <a:solidFill>
                  <a:schemeClr val="tx1"/>
                </a:solidFill>
              </a:rPr>
              <a:t>Current Stack</a:t>
            </a:r>
            <a:endParaRPr lang="en-US" sz="1050" i="0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 bwMode="auto">
          <a:xfrm flipV="1">
            <a:off x="7068325" y="2282142"/>
            <a:ext cx="0" cy="58781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 flipV="1">
            <a:off x="7420918" y="1960231"/>
            <a:ext cx="0" cy="9162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 flipH="1">
            <a:off x="6798461" y="3497270"/>
            <a:ext cx="69741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7420918" y="3357144"/>
            <a:ext cx="441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 smtClean="0">
                <a:solidFill>
                  <a:schemeClr val="tx1"/>
                </a:solidFill>
              </a:rPr>
              <a:t>%rbp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754777" y="2022111"/>
            <a:ext cx="6270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 smtClean="0">
                <a:solidFill>
                  <a:schemeClr val="tx1"/>
                </a:solidFill>
              </a:rPr>
              <a:t>%rbp + 8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76913" y="1703074"/>
            <a:ext cx="6880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 smtClean="0">
                <a:solidFill>
                  <a:schemeClr val="tx1"/>
                </a:solidFill>
              </a:rPr>
              <a:t>%rbp + 16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6085366" y="1969610"/>
            <a:ext cx="691290" cy="307240"/>
          </a:xfrm>
          <a:prstGeom prst="rect">
            <a:avLst/>
          </a:prstGeom>
          <a:solidFill>
            <a:srgbClr val="99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085366" y="2276850"/>
            <a:ext cx="691290" cy="307240"/>
          </a:xfrm>
          <a:prstGeom prst="rect">
            <a:avLst/>
          </a:prstGeom>
          <a:solidFill>
            <a:srgbClr val="99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085366" y="2581058"/>
            <a:ext cx="691290" cy="307240"/>
          </a:xfrm>
          <a:prstGeom prst="rect">
            <a:avLst/>
          </a:prstGeom>
          <a:solidFill>
            <a:srgbClr val="99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085366" y="3190030"/>
            <a:ext cx="691290" cy="307240"/>
          </a:xfrm>
          <a:prstGeom prst="rect">
            <a:avLst/>
          </a:prstGeom>
          <a:solidFill>
            <a:srgbClr val="99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6081537" y="3808809"/>
            <a:ext cx="691290" cy="307240"/>
          </a:xfrm>
          <a:prstGeom prst="rect">
            <a:avLst/>
          </a:prstGeom>
          <a:solidFill>
            <a:srgbClr val="99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225044" y="1996272"/>
            <a:ext cx="4042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>
                <a:solidFill>
                  <a:schemeClr val="tx1"/>
                </a:solidFill>
              </a:rPr>
              <a:t>a</a:t>
            </a:r>
            <a:r>
              <a:rPr lang="en-US" sz="1050" i="0" dirty="0" smtClean="0">
                <a:solidFill>
                  <a:schemeClr val="tx1"/>
                </a:solidFill>
              </a:rPr>
              <a:t>rg2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225044" y="2303512"/>
            <a:ext cx="4042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>
                <a:solidFill>
                  <a:schemeClr val="tx1"/>
                </a:solidFill>
              </a:rPr>
              <a:t>a</a:t>
            </a:r>
            <a:r>
              <a:rPr lang="en-US" sz="1050" i="0" dirty="0" smtClean="0">
                <a:solidFill>
                  <a:schemeClr val="tx1"/>
                </a:solidFill>
              </a:rPr>
              <a:t>rg1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143471" y="2616044"/>
            <a:ext cx="5629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>
                <a:solidFill>
                  <a:schemeClr val="tx1"/>
                </a:solidFill>
              </a:rPr>
              <a:t>r</a:t>
            </a:r>
            <a:r>
              <a:rPr lang="en-US" sz="1050" i="0" dirty="0" smtClean="0">
                <a:solidFill>
                  <a:schemeClr val="tx1"/>
                </a:solidFill>
              </a:rPr>
              <a:t>et </a:t>
            </a:r>
            <a:r>
              <a:rPr lang="en-US" sz="1050" i="0" dirty="0" err="1">
                <a:solidFill>
                  <a:schemeClr val="tx1"/>
                </a:solidFill>
              </a:rPr>
              <a:t>a</a:t>
            </a:r>
            <a:r>
              <a:rPr lang="en-US" sz="1050" i="0" dirty="0" err="1" smtClean="0">
                <a:solidFill>
                  <a:schemeClr val="tx1"/>
                </a:solidFill>
              </a:rPr>
              <a:t>ddr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113397" y="3217651"/>
            <a:ext cx="6174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>
                <a:solidFill>
                  <a:schemeClr val="tx1"/>
                </a:solidFill>
              </a:rPr>
              <a:t>o</a:t>
            </a:r>
            <a:r>
              <a:rPr lang="en-US" sz="1050" i="0" dirty="0" smtClean="0">
                <a:solidFill>
                  <a:schemeClr val="tx1"/>
                </a:solidFill>
              </a:rPr>
              <a:t>ld %rbp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6085366" y="3500378"/>
            <a:ext cx="691290" cy="307240"/>
          </a:xfrm>
          <a:prstGeom prst="rect">
            <a:avLst/>
          </a:prstGeom>
          <a:solidFill>
            <a:srgbClr val="99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cxnSp>
        <p:nvCxnSpPr>
          <p:cNvPr id="116" name="Straight Connector 115"/>
          <p:cNvCxnSpPr/>
          <p:nvPr/>
        </p:nvCxnSpPr>
        <p:spPr bwMode="auto">
          <a:xfrm>
            <a:off x="6776656" y="3182988"/>
            <a:ext cx="0" cy="1132948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6081538" y="3191110"/>
            <a:ext cx="0" cy="1132948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Straight Connector 118"/>
          <p:cNvCxnSpPr/>
          <p:nvPr/>
        </p:nvCxnSpPr>
        <p:spPr bwMode="auto">
          <a:xfrm>
            <a:off x="6777437" y="1755350"/>
            <a:ext cx="0" cy="1132948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>
            <a:off x="6080732" y="1755350"/>
            <a:ext cx="0" cy="1132948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Arrow Connector 119"/>
          <p:cNvCxnSpPr/>
          <p:nvPr/>
        </p:nvCxnSpPr>
        <p:spPr bwMode="auto">
          <a:xfrm flipH="1">
            <a:off x="6815590" y="2876443"/>
            <a:ext cx="69741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7487959" y="2732782"/>
            <a:ext cx="1152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 smtClean="0">
                <a:solidFill>
                  <a:schemeClr val="tx1"/>
                </a:solidFill>
              </a:rPr>
              <a:t>%parent_stack_end</a:t>
            </a:r>
            <a:endParaRPr lang="en-US" sz="1050" i="0" dirty="0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83418" y="3550594"/>
            <a:ext cx="8980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 smtClean="0">
                <a:solidFill>
                  <a:schemeClr val="tx1"/>
                </a:solidFill>
              </a:rPr>
              <a:t>(Function Foo)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789208" y="3668389"/>
            <a:ext cx="8980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0" dirty="0" smtClean="0">
                <a:solidFill>
                  <a:schemeClr val="tx1"/>
                </a:solidFill>
              </a:rPr>
              <a:t>(Function Foo)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896865" y="4684763"/>
            <a:ext cx="2345514" cy="1631216"/>
          </a:xfrm>
          <a:prstGeom prst="rect">
            <a:avLst/>
          </a:prstGeom>
          <a:solidFill>
            <a:srgbClr val="999999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i="0" dirty="0">
                <a:solidFill>
                  <a:schemeClr val="tx1"/>
                </a:solidFill>
              </a:rPr>
              <a:t>f</a:t>
            </a:r>
            <a:r>
              <a:rPr lang="en-US" i="0" dirty="0" smtClean="0">
                <a:solidFill>
                  <a:schemeClr val="tx1"/>
                </a:solidFill>
              </a:rPr>
              <a:t>oo:</a:t>
            </a:r>
          </a:p>
          <a:p>
            <a:pPr algn="l"/>
            <a:r>
              <a:rPr lang="en-US" i="0" dirty="0" smtClean="0">
                <a:solidFill>
                  <a:schemeClr val="tx1"/>
                </a:solidFill>
              </a:rPr>
              <a:t>    push %rbp</a:t>
            </a:r>
          </a:p>
          <a:p>
            <a:pPr algn="l"/>
            <a:r>
              <a:rPr lang="en-US" i="0" dirty="0">
                <a:solidFill>
                  <a:schemeClr val="tx1"/>
                </a:solidFill>
              </a:rPr>
              <a:t> </a:t>
            </a:r>
            <a:r>
              <a:rPr lang="en-US" i="0" dirty="0" smtClean="0">
                <a:solidFill>
                  <a:schemeClr val="tx1"/>
                </a:solidFill>
              </a:rPr>
              <a:t>   mov %rsp, %rbp</a:t>
            </a:r>
          </a:p>
          <a:p>
            <a:pPr algn="l"/>
            <a:r>
              <a:rPr lang="en-US" i="0" dirty="0">
                <a:solidFill>
                  <a:schemeClr val="tx1"/>
                </a:solidFill>
              </a:rPr>
              <a:t> </a:t>
            </a:r>
            <a:r>
              <a:rPr lang="en-US" i="0" dirty="0" smtClean="0">
                <a:solidFill>
                  <a:schemeClr val="tx1"/>
                </a:solidFill>
              </a:rPr>
              <a:t>   mov 16(%rbp), %</a:t>
            </a:r>
            <a:r>
              <a:rPr lang="en-US" i="0" dirty="0">
                <a:solidFill>
                  <a:schemeClr val="tx1"/>
                </a:solidFill>
              </a:rPr>
              <a:t>r</a:t>
            </a:r>
            <a:r>
              <a:rPr lang="en-US" i="0" dirty="0" smtClean="0">
                <a:solidFill>
                  <a:schemeClr val="tx1"/>
                </a:solidFill>
              </a:rPr>
              <a:t>ax</a:t>
            </a:r>
          </a:p>
          <a:p>
            <a:pPr algn="l"/>
            <a:r>
              <a:rPr lang="en-US" i="0" dirty="0">
                <a:solidFill>
                  <a:schemeClr val="tx1"/>
                </a:solidFill>
              </a:rPr>
              <a:t> </a:t>
            </a:r>
            <a:r>
              <a:rPr lang="en-US" i="0" dirty="0" smtClean="0">
                <a:solidFill>
                  <a:schemeClr val="tx1"/>
                </a:solidFill>
              </a:rPr>
              <a:t>   mov 24(%rbp), %r10</a:t>
            </a:r>
            <a:endParaRPr lang="en-US" sz="1200" i="0" dirty="0" smtClean="0">
              <a:solidFill>
                <a:schemeClr val="tx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564897" y="4684621"/>
            <a:ext cx="3714478" cy="1631216"/>
          </a:xfrm>
          <a:prstGeom prst="rect">
            <a:avLst/>
          </a:prstGeom>
          <a:solidFill>
            <a:srgbClr val="999999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i="0" dirty="0">
                <a:solidFill>
                  <a:schemeClr val="tx1"/>
                </a:solidFill>
              </a:rPr>
              <a:t>f</a:t>
            </a:r>
            <a:r>
              <a:rPr lang="en-US" i="0" dirty="0" smtClean="0">
                <a:solidFill>
                  <a:schemeClr val="tx1"/>
                </a:solidFill>
              </a:rPr>
              <a:t>oo:</a:t>
            </a:r>
          </a:p>
          <a:p>
            <a:pPr algn="l"/>
            <a:r>
              <a:rPr lang="en-US" i="0" dirty="0" smtClean="0">
                <a:solidFill>
                  <a:schemeClr val="tx1"/>
                </a:solidFill>
              </a:rPr>
              <a:t>    push %rbp</a:t>
            </a:r>
          </a:p>
          <a:p>
            <a:pPr algn="l"/>
            <a:r>
              <a:rPr lang="en-US" i="0" dirty="0">
                <a:solidFill>
                  <a:schemeClr val="tx1"/>
                </a:solidFill>
              </a:rPr>
              <a:t> </a:t>
            </a:r>
            <a:r>
              <a:rPr lang="en-US" i="0" dirty="0" smtClean="0">
                <a:solidFill>
                  <a:schemeClr val="tx1"/>
                </a:solidFill>
              </a:rPr>
              <a:t>   mov %rsp, %rbp</a:t>
            </a:r>
          </a:p>
          <a:p>
            <a:pPr algn="l"/>
            <a:r>
              <a:rPr lang="en-US" i="0" dirty="0">
                <a:solidFill>
                  <a:schemeClr val="tx1"/>
                </a:solidFill>
              </a:rPr>
              <a:t> </a:t>
            </a:r>
            <a:r>
              <a:rPr lang="en-US" i="0" dirty="0" smtClean="0">
                <a:solidFill>
                  <a:schemeClr val="tx1"/>
                </a:solidFill>
              </a:rPr>
              <a:t>   mov 8(%parent_stack_end), %</a:t>
            </a:r>
            <a:r>
              <a:rPr lang="en-US" i="0" dirty="0">
                <a:solidFill>
                  <a:schemeClr val="tx1"/>
                </a:solidFill>
              </a:rPr>
              <a:t>r</a:t>
            </a:r>
            <a:r>
              <a:rPr lang="en-US" i="0" dirty="0" smtClean="0">
                <a:solidFill>
                  <a:schemeClr val="tx1"/>
                </a:solidFill>
              </a:rPr>
              <a:t>ax</a:t>
            </a:r>
          </a:p>
          <a:p>
            <a:pPr algn="l"/>
            <a:r>
              <a:rPr lang="en-US" i="0" dirty="0">
                <a:solidFill>
                  <a:schemeClr val="tx1"/>
                </a:solidFill>
              </a:rPr>
              <a:t> </a:t>
            </a:r>
            <a:r>
              <a:rPr lang="en-US" i="0" dirty="0" smtClean="0">
                <a:solidFill>
                  <a:schemeClr val="tx1"/>
                </a:solidFill>
              </a:rPr>
              <a:t>   mov 16(%parent_stack_end), %r10</a:t>
            </a:r>
          </a:p>
        </p:txBody>
      </p:sp>
    </p:spTree>
    <p:extLst>
      <p:ext uri="{BB962C8B-B14F-4D97-AF65-F5344CB8AC3E}">
        <p14:creationId xmlns:p14="http://schemas.microsoft.com/office/powerpoint/2010/main" val="231602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Work</a:t>
            </a:r>
            <a:endParaRPr lang="en-US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81000" y="1431941"/>
            <a:ext cx="8382000" cy="1997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8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Ø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i="0" kern="0" dirty="0" smtClean="0"/>
              <a:t>Identify variables and promote them as symbols</a:t>
            </a:r>
          </a:p>
          <a:p>
            <a:r>
              <a:rPr lang="en-US" i="0" kern="0" dirty="0" smtClean="0"/>
              <a:t>Represent every symbol in the IR with a meaningful  type instead of the generic types provided by </a:t>
            </a:r>
            <a:r>
              <a:rPr lang="en-US" i="0" kern="0" dirty="0" err="1" smtClean="0"/>
              <a:t>McSema</a:t>
            </a:r>
            <a:endParaRPr lang="en-US" i="0" kern="0" dirty="0" smtClean="0"/>
          </a:p>
        </p:txBody>
      </p:sp>
      <p:sp>
        <p:nvSpPr>
          <p:cNvPr id="3" name="Rectangle 2"/>
          <p:cNvSpPr/>
          <p:nvPr/>
        </p:nvSpPr>
        <p:spPr>
          <a:xfrm>
            <a:off x="381000" y="3505810"/>
            <a:ext cx="4572000" cy="2862322"/>
          </a:xfrm>
          <a:prstGeom prst="rect">
            <a:avLst/>
          </a:prstGeom>
          <a:solidFill>
            <a:srgbClr val="999999"/>
          </a:solidFill>
        </p:spPr>
        <p:txBody>
          <a:bodyPr>
            <a:spAutoFit/>
          </a:bodyPr>
          <a:lstStyle/>
          <a:p>
            <a:pPr algn="l"/>
            <a:r>
              <a:rPr lang="en-US" i="0" dirty="0">
                <a:solidFill>
                  <a:schemeClr val="tx1"/>
                </a:solidFill>
                <a:latin typeface="Times" charset="0"/>
              </a:rPr>
              <a:t>unsigned </a:t>
            </a:r>
            <a:r>
              <a:rPr lang="en-US" i="0" dirty="0" err="1">
                <a:solidFill>
                  <a:schemeClr val="tx1"/>
                </a:solidFill>
                <a:latin typeface="Times" charset="0"/>
              </a:rPr>
              <a:t>int</a:t>
            </a:r>
            <a:r>
              <a:rPr lang="en-US" i="0" dirty="0">
                <a:solidFill>
                  <a:schemeClr val="tx1"/>
                </a:solidFill>
                <a:latin typeface="Times" charset="0"/>
              </a:rPr>
              <a:t> foo(char* </a:t>
            </a:r>
            <a:r>
              <a:rPr lang="en-US" i="0" dirty="0" err="1">
                <a:solidFill>
                  <a:schemeClr val="tx1"/>
                </a:solidFill>
                <a:latin typeface="Times" charset="0"/>
              </a:rPr>
              <a:t>buf</a:t>
            </a:r>
            <a:r>
              <a:rPr lang="en-US" i="0" dirty="0">
                <a:solidFill>
                  <a:schemeClr val="tx1"/>
                </a:solidFill>
                <a:latin typeface="Times" charset="0"/>
              </a:rPr>
              <a:t>) { </a:t>
            </a:r>
            <a:endParaRPr lang="en-US" i="0" dirty="0" smtClean="0">
              <a:solidFill>
                <a:schemeClr val="tx1"/>
              </a:solidFill>
              <a:latin typeface="Times" charset="0"/>
            </a:endParaRPr>
          </a:p>
          <a:p>
            <a:pPr algn="l"/>
            <a:r>
              <a:rPr lang="en-US" i="0" dirty="0" smtClean="0">
                <a:solidFill>
                  <a:schemeClr val="tx1"/>
                </a:solidFill>
                <a:latin typeface="Times" charset="0"/>
              </a:rPr>
              <a:t>	unsigned </a:t>
            </a:r>
            <a:r>
              <a:rPr lang="en-US" i="0" dirty="0" err="1">
                <a:solidFill>
                  <a:schemeClr val="tx1"/>
                </a:solidFill>
                <a:latin typeface="Times" charset="0"/>
              </a:rPr>
              <a:t>alligned_len</a:t>
            </a:r>
            <a:r>
              <a:rPr lang="en-US" i="0" dirty="0">
                <a:solidFill>
                  <a:schemeClr val="tx1"/>
                </a:solidFill>
                <a:latin typeface="Times" charset="0"/>
              </a:rPr>
              <a:t> = 0; </a:t>
            </a:r>
            <a:r>
              <a:rPr lang="en-US" i="0" dirty="0" smtClean="0">
                <a:solidFill>
                  <a:schemeClr val="tx1"/>
                </a:solidFill>
                <a:latin typeface="Times" charset="0"/>
              </a:rPr>
              <a:t>	unsigned </a:t>
            </a:r>
            <a:r>
              <a:rPr lang="en-US" i="0" dirty="0" err="1">
                <a:solidFill>
                  <a:schemeClr val="tx1"/>
                </a:solidFill>
                <a:latin typeface="Times" charset="0"/>
              </a:rPr>
              <a:t>int</a:t>
            </a:r>
            <a:r>
              <a:rPr lang="en-US" i="0" dirty="0">
                <a:solidFill>
                  <a:schemeClr val="tx1"/>
                </a:solidFill>
                <a:latin typeface="Times" charset="0"/>
              </a:rPr>
              <a:t> c = </a:t>
            </a:r>
            <a:r>
              <a:rPr lang="en-US" i="0" dirty="0" err="1">
                <a:solidFill>
                  <a:schemeClr val="tx1"/>
                </a:solidFill>
                <a:latin typeface="Times" charset="0"/>
              </a:rPr>
              <a:t>strlen</a:t>
            </a:r>
            <a:r>
              <a:rPr lang="en-US" i="0" dirty="0">
                <a:solidFill>
                  <a:schemeClr val="tx1"/>
                </a:solidFill>
                <a:latin typeface="Times" charset="0"/>
              </a:rPr>
              <a:t>(</a:t>
            </a:r>
            <a:r>
              <a:rPr lang="en-US" i="0" dirty="0" err="1">
                <a:solidFill>
                  <a:schemeClr val="tx1"/>
                </a:solidFill>
                <a:latin typeface="Times" charset="0"/>
              </a:rPr>
              <a:t>buf</a:t>
            </a:r>
            <a:r>
              <a:rPr lang="en-US" i="0" dirty="0">
                <a:solidFill>
                  <a:schemeClr val="tx1"/>
                </a:solidFill>
                <a:latin typeface="Times" charset="0"/>
              </a:rPr>
              <a:t>); </a:t>
            </a:r>
            <a:endParaRPr lang="en-US" i="0" dirty="0">
              <a:solidFill>
                <a:schemeClr val="tx1"/>
              </a:solidFill>
            </a:endParaRPr>
          </a:p>
          <a:p>
            <a:pPr algn="l"/>
            <a:r>
              <a:rPr lang="en-US" i="0" dirty="0" smtClean="0">
                <a:solidFill>
                  <a:schemeClr val="tx1"/>
                </a:solidFill>
                <a:latin typeface="Times" charset="0"/>
              </a:rPr>
              <a:t>	if(c%8 </a:t>
            </a:r>
            <a:r>
              <a:rPr lang="en-US" i="0" dirty="0">
                <a:solidFill>
                  <a:schemeClr val="tx1"/>
                </a:solidFill>
                <a:latin typeface="Times" charset="0"/>
              </a:rPr>
              <a:t>== 0 ) { </a:t>
            </a:r>
            <a:endParaRPr lang="en-US" i="0" dirty="0" smtClean="0">
              <a:solidFill>
                <a:schemeClr val="tx1"/>
              </a:solidFill>
              <a:latin typeface="Times" charset="0"/>
            </a:endParaRPr>
          </a:p>
          <a:p>
            <a:pPr algn="l"/>
            <a:r>
              <a:rPr lang="en-US" i="0" dirty="0">
                <a:solidFill>
                  <a:schemeClr val="tx1"/>
                </a:solidFill>
                <a:latin typeface="Times" charset="0"/>
              </a:rPr>
              <a:t>	</a:t>
            </a:r>
            <a:r>
              <a:rPr lang="en-US" i="0" dirty="0" smtClean="0">
                <a:solidFill>
                  <a:schemeClr val="tx1"/>
                </a:solidFill>
                <a:latin typeface="Times" charset="0"/>
              </a:rPr>
              <a:t>	return </a:t>
            </a:r>
            <a:r>
              <a:rPr lang="en-US" i="0" dirty="0">
                <a:solidFill>
                  <a:schemeClr val="tx1"/>
                </a:solidFill>
                <a:latin typeface="Times" charset="0"/>
              </a:rPr>
              <a:t>c; </a:t>
            </a:r>
            <a:endParaRPr lang="en-US" i="0" dirty="0">
              <a:solidFill>
                <a:schemeClr val="tx1"/>
              </a:solidFill>
            </a:endParaRPr>
          </a:p>
          <a:p>
            <a:pPr algn="l"/>
            <a:r>
              <a:rPr lang="en-US" i="0" dirty="0" smtClean="0">
                <a:solidFill>
                  <a:schemeClr val="tx1"/>
                </a:solidFill>
                <a:latin typeface="Times" charset="0"/>
              </a:rPr>
              <a:t>	}</a:t>
            </a:r>
            <a:r>
              <a:rPr lang="en-US" i="0" dirty="0">
                <a:solidFill>
                  <a:schemeClr val="tx1"/>
                </a:solidFill>
                <a:latin typeface="Times" charset="0"/>
              </a:rPr>
              <a:t/>
            </a:r>
            <a:br>
              <a:rPr lang="en-US" i="0" dirty="0">
                <a:solidFill>
                  <a:schemeClr val="tx1"/>
                </a:solidFill>
                <a:latin typeface="Times" charset="0"/>
              </a:rPr>
            </a:br>
            <a:r>
              <a:rPr lang="en-US" i="0" dirty="0" smtClean="0">
                <a:solidFill>
                  <a:schemeClr val="tx1"/>
                </a:solidFill>
                <a:latin typeface="Times" charset="0"/>
              </a:rPr>
              <a:t>	</a:t>
            </a:r>
            <a:r>
              <a:rPr lang="en-US" i="0" dirty="0" err="1" smtClean="0">
                <a:solidFill>
                  <a:schemeClr val="tx1"/>
                </a:solidFill>
                <a:latin typeface="Times" charset="0"/>
              </a:rPr>
              <a:t>alligned_len</a:t>
            </a:r>
            <a:r>
              <a:rPr lang="en-US" i="0" dirty="0" smtClean="0">
                <a:solidFill>
                  <a:schemeClr val="tx1"/>
                </a:solidFill>
                <a:latin typeface="Times" charset="0"/>
              </a:rPr>
              <a:t> </a:t>
            </a:r>
            <a:r>
              <a:rPr lang="en-US" i="0" dirty="0">
                <a:solidFill>
                  <a:schemeClr val="tx1"/>
                </a:solidFill>
                <a:latin typeface="Times" charset="0"/>
              </a:rPr>
              <a:t>= 8* (c/8) + 8; </a:t>
            </a:r>
            <a:r>
              <a:rPr lang="en-US" i="0" dirty="0" smtClean="0">
                <a:solidFill>
                  <a:schemeClr val="tx1"/>
                </a:solidFill>
                <a:latin typeface="Times" charset="0"/>
              </a:rPr>
              <a:t>	return </a:t>
            </a:r>
            <a:r>
              <a:rPr lang="en-US" i="0" dirty="0" err="1" smtClean="0">
                <a:solidFill>
                  <a:schemeClr val="tx1"/>
                </a:solidFill>
                <a:latin typeface="Times" charset="0"/>
              </a:rPr>
              <a:t>allign_len</a:t>
            </a:r>
            <a:r>
              <a:rPr lang="en-US" i="0" dirty="0">
                <a:solidFill>
                  <a:schemeClr val="tx1"/>
                </a:solidFill>
                <a:latin typeface="Times" charset="0"/>
              </a:rPr>
              <a:t>; </a:t>
            </a:r>
            <a:endParaRPr lang="en-US" i="0" dirty="0">
              <a:solidFill>
                <a:schemeClr val="tx1"/>
              </a:solidFill>
            </a:endParaRPr>
          </a:p>
          <a:p>
            <a:pPr algn="l"/>
            <a:r>
              <a:rPr lang="en-US" i="0" dirty="0">
                <a:solidFill>
                  <a:schemeClr val="tx1"/>
                </a:solidFill>
                <a:latin typeface="Times" charset="0"/>
              </a:rPr>
              <a:t>} </a:t>
            </a:r>
            <a:endParaRPr lang="en-US" i="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09670" y="4205451"/>
          <a:ext cx="3802096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1048"/>
                <a:gridCol w="1901048"/>
              </a:tblGrid>
              <a:tr h="3420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 Names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 Type</a:t>
                      </a:r>
                      <a:endParaRPr lang="en-US" dirty="0"/>
                    </a:p>
                  </a:txBody>
                  <a:tcPr/>
                </a:tc>
              </a:tr>
              <a:tr h="342036">
                <a:tc>
                  <a:txBody>
                    <a:bodyPr/>
                    <a:lstStyle/>
                    <a:p>
                      <a:r>
                        <a:rPr lang="en-US" dirty="0" smtClean="0"/>
                        <a:t>1) </a:t>
                      </a:r>
                      <a:r>
                        <a:rPr lang="en-US" dirty="0" err="1" smtClean="0"/>
                        <a:t>buf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char*</a:t>
                      </a:r>
                      <a:endParaRPr lang="en-US" dirty="0"/>
                    </a:p>
                  </a:txBody>
                  <a:tcPr/>
                </a:tc>
              </a:tr>
              <a:tr h="342036">
                <a:tc>
                  <a:txBody>
                    <a:bodyPr/>
                    <a:lstStyle/>
                    <a:p>
                      <a:r>
                        <a:rPr lang="en-US" dirty="0" smtClean="0"/>
                        <a:t>2)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42036">
                <a:tc>
                  <a:txBody>
                    <a:bodyPr/>
                    <a:lstStyle/>
                    <a:p>
                      <a:r>
                        <a:rPr lang="en-US" dirty="0" smtClean="0"/>
                        <a:t>3) </a:t>
                      </a:r>
                      <a:r>
                        <a:rPr lang="en-US" dirty="0" err="1" smtClean="0"/>
                        <a:t>alligned_len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037261" y="5771705"/>
            <a:ext cx="3946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i="0" dirty="0" smtClean="0">
                <a:solidFill>
                  <a:schemeClr val="tx1"/>
                </a:solidFill>
              </a:rPr>
              <a:t>1) and 2) inferred using </a:t>
            </a:r>
            <a:r>
              <a:rPr lang="en-US" dirty="0" err="1" smtClean="0">
                <a:solidFill>
                  <a:schemeClr val="tx1"/>
                </a:solidFill>
              </a:rPr>
              <a:t>strlen</a:t>
            </a:r>
            <a:r>
              <a:rPr lang="en-US" i="0" dirty="0" smtClean="0">
                <a:solidFill>
                  <a:schemeClr val="tx1"/>
                </a:solidFill>
              </a:rPr>
              <a:t> prototype</a:t>
            </a:r>
          </a:p>
          <a:p>
            <a:pPr algn="l"/>
            <a:r>
              <a:rPr lang="en-US" i="0" dirty="0" smtClean="0">
                <a:solidFill>
                  <a:schemeClr val="tx1"/>
                </a:solidFill>
              </a:rPr>
              <a:t>3) inferred using arithmetic operation 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67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Technically Feasible, Commercially Acceptable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45" y="1143000"/>
            <a:ext cx="852591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But … will system designers ever agree on a virtual ISA?</a:t>
            </a:r>
          </a:p>
          <a:p>
            <a:pPr lvl="1"/>
            <a:r>
              <a:rPr lang="en-US" dirty="0" smtClean="0"/>
              <a:t>No agreement is needed: each vendor / OS can adopt different one!</a:t>
            </a:r>
          </a:p>
          <a:p>
            <a:pPr marL="0" indent="0">
              <a:buNone/>
            </a:pPr>
            <a:r>
              <a:rPr lang="en-US" dirty="0" smtClean="0"/>
              <a:t>But … isn’t JIT compilation inherently weaker?</a:t>
            </a:r>
          </a:p>
          <a:p>
            <a:pPr lvl="1"/>
            <a:r>
              <a:rPr lang="en-US" dirty="0" smtClean="0"/>
              <a:t>JIT compilation (optimization) is an opportunity, not a requirement!</a:t>
            </a:r>
          </a:p>
          <a:p>
            <a:pPr marL="0" indent="0">
              <a:buNone/>
            </a:pPr>
            <a:r>
              <a:rPr lang="en-US" dirty="0" smtClean="0"/>
              <a:t>But … doesn’t this enable reverse engineering?</a:t>
            </a:r>
          </a:p>
          <a:p>
            <a:pPr lvl="1"/>
            <a:r>
              <a:rPr lang="en-US" dirty="0" smtClean="0"/>
              <a:t>Yes, but binary code is not a sufficient defense either!</a:t>
            </a:r>
          </a:p>
          <a:p>
            <a:pPr lvl="1"/>
            <a:r>
              <a:rPr lang="en-US" dirty="0" smtClean="0"/>
              <a:t>Better to use </a:t>
            </a:r>
            <a:r>
              <a:rPr lang="en-US" b="1" dirty="0" smtClean="0"/>
              <a:t>encryption</a:t>
            </a:r>
            <a:r>
              <a:rPr lang="en-US" dirty="0" smtClean="0"/>
              <a:t> keys or code </a:t>
            </a:r>
            <a:r>
              <a:rPr lang="en-US" b="1" dirty="0" smtClean="0"/>
              <a:t>obfuscation</a:t>
            </a:r>
            <a:r>
              <a:rPr lang="en-US" dirty="0" smtClean="0"/>
              <a:t>, as for Java, C# e.g., obfuscation tools like </a:t>
            </a:r>
            <a:r>
              <a:rPr lang="en-US" dirty="0" err="1" smtClean="0"/>
              <a:t>ProGuard</a:t>
            </a:r>
            <a:r>
              <a:rPr lang="en-US" dirty="0" smtClean="0"/>
              <a:t>, </a:t>
            </a:r>
            <a:r>
              <a:rPr lang="en-US" dirty="0" err="1" smtClean="0"/>
              <a:t>DexGuard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But … can I trust back-end </a:t>
            </a:r>
            <a:r>
              <a:rPr lang="en-US" i="1" dirty="0"/>
              <a:t>without end-to-end testing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Test against a few back-ends (Research: </a:t>
            </a:r>
            <a:r>
              <a:rPr lang="en-US" b="1" dirty="0"/>
              <a:t>Translation Validation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324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 smtClean="0">
                <a:solidFill>
                  <a:srgbClr val="0000FF"/>
                </a:solidFill>
              </a:rPr>
              <a:t>Proposal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i="1" u="sng" dirty="0" smtClean="0">
                <a:solidFill>
                  <a:srgbClr val="0000FF"/>
                </a:solidFill>
              </a:rPr>
              <a:t>All</a:t>
            </a:r>
            <a:r>
              <a:rPr lang="en-US" dirty="0" smtClean="0">
                <a:solidFill>
                  <a:srgbClr val="0000FF"/>
                </a:solidFill>
              </a:rPr>
              <a:t> future “shipped” software should use virtual ISAs</a:t>
            </a:r>
          </a:p>
          <a:p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Allvm</a:t>
            </a:r>
            <a:r>
              <a:rPr lang="en-US" dirty="0"/>
              <a:t> </a:t>
            </a:r>
            <a:r>
              <a:rPr lang="en-US" dirty="0" smtClean="0"/>
              <a:t>enables </a:t>
            </a:r>
            <a:r>
              <a:rPr lang="en-US" i="1" dirty="0" smtClean="0">
                <a:solidFill>
                  <a:srgbClr val="FF0000"/>
                </a:solidFill>
              </a:rPr>
              <a:t>lifelong</a:t>
            </a:r>
            <a:r>
              <a:rPr lang="en-US" dirty="0" smtClean="0"/>
              <a:t> + </a:t>
            </a:r>
            <a:r>
              <a:rPr lang="en-US" i="1" dirty="0" smtClean="0">
                <a:solidFill>
                  <a:srgbClr val="FF0000"/>
                </a:solidFill>
              </a:rPr>
              <a:t>system-wide </a:t>
            </a:r>
            <a:r>
              <a:rPr lang="en-US" dirty="0" smtClean="0"/>
              <a:t>compilation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Lifelong:</a:t>
            </a:r>
            <a:r>
              <a:rPr lang="en-US" dirty="0" smtClean="0"/>
              <a:t> Link-time, install-time, run-time, idle-time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System-wide:</a:t>
            </a:r>
            <a:r>
              <a:rPr lang="en-US" dirty="0" smtClean="0"/>
              <a:t> App/DLL; App/OS; Process/Process</a:t>
            </a:r>
          </a:p>
          <a:p>
            <a:r>
              <a:rPr lang="en-US" dirty="0" smtClean="0"/>
              <a:t>Research platform for compiler research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70952" y="5656490"/>
            <a:ext cx="1802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ct val="80000"/>
              </a:spcBef>
            </a:pPr>
            <a:r>
              <a:rPr lang="en-US" sz="2800" b="1" kern="0" dirty="0" smtClean="0">
                <a:solidFill>
                  <a:srgbClr val="0432FF"/>
                </a:solidFill>
                <a:latin typeface="Arial Narrow"/>
                <a:ea typeface="ＭＳ Ｐゴシック" pitchFamily="-65" charset="-128"/>
                <a:cs typeface="ＭＳ Ｐゴシック" pitchFamily="-65" charset="-128"/>
              </a:rPr>
              <a:t>Questions</a:t>
            </a:r>
            <a:r>
              <a:rPr lang="en-US" sz="2800" b="1" kern="0" dirty="0">
                <a:solidFill>
                  <a:srgbClr val="0432FF"/>
                </a:solidFill>
                <a:latin typeface="Arial Narrow"/>
                <a:ea typeface="ＭＳ Ｐゴシック" pitchFamily="-65" charset="-128"/>
                <a:cs typeface="ＭＳ Ｐゴシック" pitchFamily="-65" charset="-12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476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71815"/>
            <a:ext cx="8382000" cy="6005185"/>
          </a:xfrm>
        </p:spPr>
        <p:txBody>
          <a:bodyPr anchor="ctr" anchorCtr="1"/>
          <a:lstStyle/>
          <a:p>
            <a:pPr marL="0" indent="0" algn="ctr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4377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71816"/>
            <a:ext cx="8382000" cy="4762219"/>
          </a:xfrm>
        </p:spPr>
        <p:txBody>
          <a:bodyPr anchor="ctr" anchorCtr="1"/>
          <a:lstStyle/>
          <a:p>
            <a:pPr marL="0" indent="0" algn="ctr">
              <a:spcBef>
                <a:spcPts val="672"/>
              </a:spcBef>
              <a:buNone/>
            </a:pPr>
            <a:r>
              <a:rPr lang="en-US" sz="3600" dirty="0" smtClean="0"/>
              <a:t>Compiler Techniques for</a:t>
            </a:r>
          </a:p>
          <a:p>
            <a:pPr marL="0" indent="0" algn="ctr">
              <a:spcBef>
                <a:spcPts val="672"/>
              </a:spcBef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Distributed Systems</a:t>
            </a:r>
            <a:endParaRPr lang="en-US" sz="3600" dirty="0" smtClean="0">
              <a:solidFill>
                <a:srgbClr val="000000"/>
              </a:solidFill>
            </a:endParaRPr>
          </a:p>
        </p:txBody>
      </p:sp>
      <p:sp>
        <p:nvSpPr>
          <p:cNvPr id="5" name="Shape 68"/>
          <p:cNvSpPr txBox="1">
            <a:spLocks/>
          </p:cNvSpPr>
          <p:nvPr/>
        </p:nvSpPr>
        <p:spPr bwMode="auto">
          <a:xfrm>
            <a:off x="390525" y="3800000"/>
            <a:ext cx="8222100" cy="5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8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Ø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200" kern="0" dirty="0" smtClean="0"/>
              <a:t>Led by: Will Dietz</a:t>
            </a:r>
            <a:endParaRPr lang="en" sz="3200" kern="0" dirty="0"/>
          </a:p>
        </p:txBody>
      </p:sp>
    </p:spTree>
    <p:extLst>
      <p:ext uri="{BB962C8B-B14F-4D97-AF65-F5344CB8AC3E}">
        <p14:creationId xmlns:p14="http://schemas.microsoft.com/office/powerpoint/2010/main" val="19862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Analyzing Distributed Applications</a:t>
            </a:r>
            <a:endParaRPr lang="en" dirty="0"/>
          </a:p>
        </p:txBody>
      </p:sp>
      <p:sp>
        <p:nvSpPr>
          <p:cNvPr id="74" name="Shape 7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buNone/>
            </a:pPr>
            <a:r>
              <a:rPr lang="en" b="0" dirty="0"/>
              <a:t>Software </a:t>
            </a:r>
            <a:r>
              <a:rPr lang="en-US" b="0" dirty="0" smtClean="0"/>
              <a:t>often </a:t>
            </a:r>
            <a:r>
              <a:rPr lang="en" b="0" dirty="0" smtClean="0"/>
              <a:t>composed </a:t>
            </a:r>
            <a:r>
              <a:rPr lang="en" b="0" dirty="0"/>
              <a:t>of many programs working </a:t>
            </a:r>
            <a:r>
              <a:rPr lang="en" b="0" dirty="0" smtClean="0"/>
              <a:t>together</a:t>
            </a:r>
            <a:endParaRPr lang="en" b="0" dirty="0"/>
          </a:p>
          <a:p>
            <a:pPr>
              <a:spcBef>
                <a:spcPts val="300"/>
              </a:spcBef>
              <a:buNone/>
            </a:pPr>
            <a:r>
              <a:rPr lang="en" b="0" dirty="0"/>
              <a:t>	Examples: </a:t>
            </a:r>
            <a:r>
              <a:rPr lang="en" b="0" dirty="0" err="1"/>
              <a:t>Microservices</a:t>
            </a:r>
            <a:r>
              <a:rPr lang="en" b="0" dirty="0"/>
              <a:t> pattern, Web </a:t>
            </a:r>
            <a:r>
              <a:rPr lang="en-US" b="0" dirty="0"/>
              <a:t>S</a:t>
            </a:r>
            <a:r>
              <a:rPr lang="en" b="0" dirty="0" err="1" smtClean="0"/>
              <a:t>erver+Database</a:t>
            </a:r>
            <a:endParaRPr lang="en" b="0" dirty="0"/>
          </a:p>
          <a:p>
            <a:pPr marL="0" indent="0">
              <a:buNone/>
            </a:pPr>
            <a:r>
              <a:rPr lang="en" dirty="0"/>
              <a:t>Goal:</a:t>
            </a:r>
            <a:r>
              <a:rPr lang="en" b="0" dirty="0"/>
              <a:t> </a:t>
            </a:r>
            <a:r>
              <a:rPr lang="en-US" b="0" dirty="0" smtClean="0"/>
              <a:t>Analyze, </a:t>
            </a:r>
            <a:r>
              <a:rPr lang="en" b="0" dirty="0" smtClean="0"/>
              <a:t>optimize </a:t>
            </a:r>
            <a:r>
              <a:rPr lang="en-US" b="0" dirty="0" smtClean="0"/>
              <a:t>distributed applications </a:t>
            </a:r>
            <a:r>
              <a:rPr lang="en" b="0" dirty="0" smtClean="0"/>
              <a:t>as </a:t>
            </a:r>
            <a:r>
              <a:rPr lang="en" b="0" dirty="0"/>
              <a:t>single unit</a:t>
            </a:r>
          </a:p>
          <a:p>
            <a:pPr marL="0" indent="0">
              <a:buNone/>
            </a:pPr>
            <a:r>
              <a:rPr lang="en-US" dirty="0" smtClean="0"/>
              <a:t>Challenges</a:t>
            </a:r>
            <a:r>
              <a:rPr lang="en" dirty="0" smtClean="0"/>
              <a:t>:</a:t>
            </a:r>
            <a:r>
              <a:rPr lang="en" b="0" dirty="0" smtClean="0"/>
              <a:t> </a:t>
            </a:r>
            <a:endParaRPr lang="en-US" b="0" dirty="0" smtClean="0"/>
          </a:p>
          <a:p>
            <a:pPr marL="914400" lvl="1" indent="-514350">
              <a:spcBef>
                <a:spcPts val="300"/>
              </a:spcBef>
              <a:buFont typeface="+mj-lt"/>
              <a:buAutoNum type="arabicPeriod"/>
            </a:pPr>
            <a:r>
              <a:rPr lang="en-US" b="0" dirty="0" smtClean="0"/>
              <a:t>Complex </a:t>
            </a:r>
            <a:r>
              <a:rPr lang="en" b="0" dirty="0" smtClean="0"/>
              <a:t>boundaries </a:t>
            </a:r>
            <a:r>
              <a:rPr lang="en" b="0" dirty="0"/>
              <a:t>between </a:t>
            </a:r>
            <a:r>
              <a:rPr lang="en" b="0" dirty="0" smtClean="0"/>
              <a:t>programs</a:t>
            </a:r>
            <a:endParaRPr lang="en-US" b="0" dirty="0" smtClean="0"/>
          </a:p>
          <a:p>
            <a:pPr marL="914400" lvl="1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Components are unknown </a:t>
            </a:r>
            <a:r>
              <a:rPr lang="en-US" dirty="0" smtClean="0">
                <a:solidFill>
                  <a:srgbClr val="FF0000"/>
                </a:solidFill>
              </a:rPr>
              <a:t>until run-time</a:t>
            </a:r>
            <a:endParaRPr lang="en-US" b="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" dirty="0" smtClean="0"/>
              <a:t>Solution:</a:t>
            </a:r>
            <a:r>
              <a:rPr lang="en" b="0" dirty="0" smtClean="0"/>
              <a:t> </a:t>
            </a:r>
            <a:r>
              <a:rPr lang="en" dirty="0" smtClean="0"/>
              <a:t>ALLVM + OPTIC:</a:t>
            </a:r>
            <a:r>
              <a:rPr lang="en" b="0" dirty="0" smtClean="0"/>
              <a:t> Compile all communicating components together</a:t>
            </a:r>
            <a:r>
              <a:rPr lang="en-US" b="0" dirty="0" smtClean="0"/>
              <a:t> </a:t>
            </a:r>
            <a:r>
              <a:rPr lang="en-US" b="0" i="1" dirty="0" smtClean="0"/>
              <a:t>at run-time</a:t>
            </a:r>
            <a:endParaRPr lang="en" b="0" dirty="0"/>
          </a:p>
        </p:txBody>
      </p:sp>
      <p:sp>
        <p:nvSpPr>
          <p:cNvPr id="2" name="Oval Callout 1"/>
          <p:cNvSpPr/>
          <p:nvPr/>
        </p:nvSpPr>
        <p:spPr bwMode="auto">
          <a:xfrm>
            <a:off x="5724150" y="2852925"/>
            <a:ext cx="3266230" cy="1228960"/>
          </a:xfrm>
          <a:prstGeom prst="wedgeEllipseCallout">
            <a:avLst>
              <a:gd name="adj1" fmla="val -51258"/>
              <a:gd name="adj2" fmla="val 5942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Fundamentally requires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run-time compilation</a:t>
            </a:r>
            <a:endParaRPr kumimoji="0" lang="en-US" sz="2400" b="0" i="1" u="none" strike="noStrike" cap="none" normalizeH="0" baseline="0" dirty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3011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OPTIC Overview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buNone/>
            </a:pPr>
            <a:r>
              <a:rPr lang="en" b="1" dirty="0"/>
              <a:t>Unified Representation</a:t>
            </a:r>
          </a:p>
          <a:p>
            <a:pPr>
              <a:spcBef>
                <a:spcPts val="300"/>
              </a:spcBef>
              <a:buNone/>
            </a:pPr>
            <a:r>
              <a:rPr lang="en" b="1" dirty="0"/>
              <a:t>	</a:t>
            </a:r>
            <a:r>
              <a:rPr lang="en" sz="2400" b="0" dirty="0"/>
              <a:t>Extended Compiler IR representing communicating programs</a:t>
            </a:r>
          </a:p>
          <a:p>
            <a:pPr>
              <a:buNone/>
            </a:pPr>
            <a:r>
              <a:rPr lang="en" b="1" dirty="0"/>
              <a:t>Static and Dynamic Analysis</a:t>
            </a:r>
          </a:p>
          <a:p>
            <a:pPr>
              <a:spcBef>
                <a:spcPts val="300"/>
              </a:spcBef>
              <a:buNone/>
            </a:pPr>
            <a:r>
              <a:rPr lang="en" b="1" dirty="0"/>
              <a:t>	</a:t>
            </a:r>
            <a:r>
              <a:rPr lang="en" sz="2400" b="0" dirty="0"/>
              <a:t>Hybrid analysis overcomes scaling challenges and improves precision</a:t>
            </a:r>
            <a:endParaRPr lang="en" b="0" dirty="0"/>
          </a:p>
          <a:p>
            <a:pPr>
              <a:buNone/>
            </a:pPr>
            <a:r>
              <a:rPr lang="en" b="1" dirty="0"/>
              <a:t>Optimizing Transforms</a:t>
            </a:r>
          </a:p>
          <a:p>
            <a:pPr>
              <a:spcBef>
                <a:spcPts val="300"/>
              </a:spcBef>
              <a:buNone/>
            </a:pPr>
            <a:r>
              <a:rPr lang="en" b="1" dirty="0"/>
              <a:t>	</a:t>
            </a:r>
            <a:r>
              <a:rPr lang="en" sz="2400" b="0" dirty="0"/>
              <a:t>Improve program performance using novel compiler-based techniques</a:t>
            </a:r>
          </a:p>
          <a:p>
            <a:pPr>
              <a:buNone/>
            </a:pPr>
            <a:endParaRPr dirty="0"/>
          </a:p>
          <a:p>
            <a:pPr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69454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VISC Systems: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830" y="1143000"/>
            <a:ext cx="8756340" cy="5334000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>
                <a:solidFill>
                  <a:srgbClr val="0000FF"/>
                </a:solidFill>
              </a:rPr>
              <a:t>VISC standard for (a) managed languages, (b) GPU compute</a:t>
            </a:r>
          </a:p>
          <a:p>
            <a:pPr>
              <a:spcBef>
                <a:spcPts val="2088"/>
              </a:spcBef>
            </a:pPr>
            <a:r>
              <a:rPr lang="en-US" dirty="0" smtClean="0"/>
              <a:t>Successes:</a:t>
            </a:r>
            <a:endParaRPr lang="en-US" dirty="0"/>
          </a:p>
          <a:p>
            <a:pPr lvl="1"/>
            <a:r>
              <a:rPr lang="en-US" dirty="0" smtClean="0"/>
              <a:t> Portability: Most or all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High performance: </a:t>
            </a:r>
            <a:r>
              <a:rPr lang="en-US" dirty="0" smtClean="0"/>
              <a:t>GPU compute</a:t>
            </a:r>
          </a:p>
          <a:p>
            <a:pPr>
              <a:spcBef>
                <a:spcPts val="2088"/>
              </a:spcBef>
            </a:pPr>
            <a:r>
              <a:rPr lang="en-US" dirty="0" smtClean="0"/>
              <a:t>Failures:</a:t>
            </a:r>
          </a:p>
          <a:p>
            <a:pPr lvl="1"/>
            <a:r>
              <a:rPr lang="en-US" dirty="0" smtClean="0"/>
              <a:t>Transparent hardware emulation (of x86): </a:t>
            </a:r>
            <a:r>
              <a:rPr lang="en-US" dirty="0" err="1" smtClean="0"/>
              <a:t>Transmeta</a:t>
            </a:r>
            <a:endParaRPr lang="en-US" dirty="0" smtClean="0"/>
          </a:p>
          <a:p>
            <a:pPr>
              <a:spcBef>
                <a:spcPts val="2088"/>
              </a:spcBef>
            </a:pPr>
            <a:r>
              <a:rPr lang="en-US" dirty="0" smtClean="0">
                <a:solidFill>
                  <a:srgbClr val="0000FF"/>
                </a:solidFill>
              </a:rPr>
              <a:t>Unexplored:</a:t>
            </a:r>
          </a:p>
          <a:p>
            <a:pPr lvl="1"/>
            <a:r>
              <a:rPr lang="en-US" dirty="0" smtClean="0"/>
              <a:t>Security and operating systems</a:t>
            </a:r>
          </a:p>
          <a:p>
            <a:pPr lvl="1"/>
            <a:r>
              <a:rPr lang="en-US" dirty="0" smtClean="0"/>
              <a:t>Modern software architectures: “native” libraries, user extensions</a:t>
            </a:r>
          </a:p>
          <a:p>
            <a:pPr lvl="1"/>
            <a:r>
              <a:rPr lang="en-US" dirty="0" smtClean="0"/>
              <a:t>Modern hardware architectures: vectors, </a:t>
            </a:r>
            <a:r>
              <a:rPr lang="en-US" dirty="0" err="1" smtClean="0"/>
              <a:t>SoCs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90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Example Optimizations w/OPTIC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buNone/>
            </a:pPr>
            <a:r>
              <a:rPr lang="en" b="1"/>
              <a:t>Constant Propagation</a:t>
            </a:r>
          </a:p>
          <a:p>
            <a:pPr>
              <a:buNone/>
            </a:pPr>
            <a:r>
              <a:rPr lang="en" b="1"/>
              <a:t>Dead Store Elimination</a:t>
            </a:r>
          </a:p>
          <a:p>
            <a:pPr>
              <a:buNone/>
            </a:pPr>
            <a:r>
              <a:rPr lang="en" b="1"/>
              <a:t>Protocol Specialization</a:t>
            </a:r>
          </a:p>
          <a:p>
            <a:pPr>
              <a:buNone/>
            </a:pPr>
            <a:r>
              <a:rPr lang="en" b="1"/>
              <a:t>Code Movement</a:t>
            </a:r>
          </a:p>
        </p:txBody>
      </p:sp>
    </p:spTree>
    <p:extLst>
      <p:ext uri="{BB962C8B-B14F-4D97-AF65-F5344CB8AC3E}">
        <p14:creationId xmlns:p14="http://schemas.microsoft.com/office/powerpoint/2010/main" val="5184345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Status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buNone/>
            </a:pPr>
            <a:r>
              <a:rPr lang="en" dirty="0" smtClean="0"/>
              <a:t>Published:</a:t>
            </a:r>
          </a:p>
          <a:p>
            <a:pPr indent="457200">
              <a:spcBef>
                <a:spcPts val="300"/>
              </a:spcBef>
              <a:buNone/>
            </a:pPr>
            <a:r>
              <a:rPr lang="en" sz="2400" b="0" i="1" dirty="0" smtClean="0"/>
              <a:t>Slipstream: Automatic </a:t>
            </a:r>
            <a:r>
              <a:rPr lang="en" sz="2400" b="0" i="1" dirty="0" err="1" smtClean="0"/>
              <a:t>Interprocess</a:t>
            </a:r>
            <a:r>
              <a:rPr lang="en" sz="2400" b="0" i="1" dirty="0" smtClean="0"/>
              <a:t> Communication Optimization</a:t>
            </a:r>
            <a:endParaRPr lang="en-US" sz="2400" b="0" i="1" dirty="0" smtClean="0"/>
          </a:p>
          <a:p>
            <a:pPr indent="457200">
              <a:spcBef>
                <a:spcPts val="300"/>
              </a:spcBef>
              <a:buNone/>
            </a:pPr>
            <a:r>
              <a:rPr lang="en-US" sz="2400" b="0" dirty="0" smtClean="0"/>
              <a:t>Dietz, Cranmer, </a:t>
            </a:r>
            <a:r>
              <a:rPr lang="en-US" sz="2400" b="0" dirty="0" err="1" smtClean="0"/>
              <a:t>Dautenhahn</a:t>
            </a:r>
            <a:r>
              <a:rPr lang="en-US" sz="2400" b="0" dirty="0" smtClean="0"/>
              <a:t> &amp; Adve, </a:t>
            </a:r>
            <a:r>
              <a:rPr lang="en-US" sz="2400" b="0" dirty="0" err="1" smtClean="0"/>
              <a:t>Usenix</a:t>
            </a:r>
            <a:r>
              <a:rPr lang="en-US" sz="2400" b="0" dirty="0" smtClean="0"/>
              <a:t> 2015.</a:t>
            </a:r>
            <a:endParaRPr lang="en" b="0" dirty="0" smtClean="0"/>
          </a:p>
          <a:p>
            <a:pPr>
              <a:buNone/>
            </a:pPr>
            <a:r>
              <a:rPr lang="en" dirty="0" smtClean="0"/>
              <a:t>Current</a:t>
            </a:r>
            <a:r>
              <a:rPr lang="en" dirty="0"/>
              <a:t>:</a:t>
            </a:r>
          </a:p>
          <a:p>
            <a:pPr lvl="1">
              <a:spcBef>
                <a:spcPts val="1200"/>
              </a:spcBef>
            </a:pPr>
            <a:r>
              <a:rPr lang="en" dirty="0"/>
              <a:t>OPTIC-Trace: “How does software communicate in practice?”</a:t>
            </a:r>
          </a:p>
          <a:p>
            <a:pPr lvl="1">
              <a:spcBef>
                <a:spcPts val="1200"/>
              </a:spcBef>
            </a:pPr>
            <a:r>
              <a:rPr lang="en" dirty="0" smtClean="0"/>
              <a:t>Debugging/</a:t>
            </a:r>
            <a:r>
              <a:rPr lang="en-US" dirty="0" smtClean="0"/>
              <a:t>r</a:t>
            </a:r>
            <a:r>
              <a:rPr lang="en" dirty="0" err="1" smtClean="0"/>
              <a:t>esearch</a:t>
            </a:r>
            <a:r>
              <a:rPr lang="en" dirty="0" smtClean="0"/>
              <a:t> </a:t>
            </a:r>
            <a:r>
              <a:rPr lang="en" dirty="0"/>
              <a:t>tool for identifying optimization opportunities</a:t>
            </a:r>
          </a:p>
          <a:p>
            <a:pPr lvl="1">
              <a:spcBef>
                <a:spcPts val="1200"/>
              </a:spcBef>
            </a:pPr>
            <a:r>
              <a:rPr lang="en" dirty="0" smtClean="0"/>
              <a:t>Data-structure</a:t>
            </a:r>
            <a:r>
              <a:rPr lang="en" dirty="0"/>
              <a:t>: dynamic behavior projected onto unified IR</a:t>
            </a:r>
          </a:p>
        </p:txBody>
      </p:sp>
    </p:spTree>
    <p:extLst>
      <p:ext uri="{BB962C8B-B14F-4D97-AF65-F5344CB8AC3E}">
        <p14:creationId xmlns:p14="http://schemas.microsoft.com/office/powerpoint/2010/main" val="15547250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VISC Motivation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Background: LLVM as a Virtual ISA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ALLVM: VISC from top to bottom and end-to-end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Why </a:t>
            </a:r>
            <a:r>
              <a:rPr lang="en-US" dirty="0">
                <a:solidFill>
                  <a:srgbClr val="0432FF"/>
                </a:solidFill>
              </a:rPr>
              <a:t>could this be a bad idea</a:t>
            </a:r>
            <a:r>
              <a:rPr lang="en-US" dirty="0" smtClean="0">
                <a:solidFill>
                  <a:srgbClr val="0432FF"/>
                </a:solidFill>
              </a:rPr>
              <a:t>? What can we do about it?</a:t>
            </a:r>
          </a:p>
          <a:p>
            <a:pPr lvl="1">
              <a:spcBef>
                <a:spcPts val="888"/>
              </a:spcBef>
            </a:pPr>
            <a:r>
              <a:rPr lang="en-US" dirty="0" smtClean="0"/>
              <a:t>Reverse engineering?</a:t>
            </a:r>
          </a:p>
          <a:p>
            <a:pPr lvl="1">
              <a:spcBef>
                <a:spcPts val="888"/>
              </a:spcBef>
            </a:pPr>
            <a:r>
              <a:rPr lang="en-US" dirty="0" smtClean="0"/>
              <a:t>Weaker testing guarantees?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71816"/>
            <a:ext cx="8382000" cy="4762219"/>
          </a:xfrm>
        </p:spPr>
        <p:txBody>
          <a:bodyPr anchor="ctr" anchorCtr="1"/>
          <a:lstStyle/>
          <a:p>
            <a:pPr marL="0" indent="0" algn="ctr">
              <a:spcBef>
                <a:spcPts val="672"/>
              </a:spcBef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Verified Code Generation</a:t>
            </a:r>
          </a:p>
        </p:txBody>
      </p:sp>
      <p:sp>
        <p:nvSpPr>
          <p:cNvPr id="5" name="Shape 68"/>
          <p:cNvSpPr txBox="1">
            <a:spLocks/>
          </p:cNvSpPr>
          <p:nvPr/>
        </p:nvSpPr>
        <p:spPr bwMode="auto">
          <a:xfrm>
            <a:off x="390525" y="3800000"/>
            <a:ext cx="8222100" cy="5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8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Ø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200" kern="0" dirty="0" smtClean="0"/>
              <a:t>Led by: </a:t>
            </a:r>
            <a:r>
              <a:rPr lang="en-US" sz="3200" kern="0" dirty="0" err="1" smtClean="0"/>
              <a:t>Theodoros</a:t>
            </a:r>
            <a:r>
              <a:rPr lang="en-US" sz="3200" kern="0" dirty="0" smtClean="0"/>
              <a:t> </a:t>
            </a:r>
            <a:r>
              <a:rPr lang="en-US" sz="3200" kern="0" dirty="0" err="1" smtClean="0"/>
              <a:t>Kasampalis</a:t>
            </a:r>
            <a:endParaRPr lang="en" sz="3200" kern="0" dirty="0"/>
          </a:p>
        </p:txBody>
      </p:sp>
    </p:spTree>
    <p:extLst>
      <p:ext uri="{BB962C8B-B14F-4D97-AF65-F5344CB8AC3E}">
        <p14:creationId xmlns:p14="http://schemas.microsoft.com/office/powerpoint/2010/main" val="69694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Verified Back-end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2554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Goal:</a:t>
            </a:r>
            <a:r>
              <a:rPr lang="en-US" dirty="0" smtClean="0"/>
              <a:t> High </a:t>
            </a:r>
            <a:r>
              <a:rPr lang="en-US" dirty="0"/>
              <a:t>level of trust in </a:t>
            </a:r>
            <a:r>
              <a:rPr lang="en-US" dirty="0" smtClean="0"/>
              <a:t>VISC code generator</a:t>
            </a:r>
          </a:p>
          <a:p>
            <a:pPr lvl="1"/>
            <a:r>
              <a:rPr lang="en-US" dirty="0"/>
              <a:t>formally certifiable native code </a:t>
            </a:r>
            <a:r>
              <a:rPr lang="en-US" dirty="0" smtClean="0"/>
              <a:t>generation in VISC back-end (LLVM </a:t>
            </a:r>
            <a:r>
              <a:rPr lang="en-US" dirty="0"/>
              <a:t>IR to x86-64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Motivation:</a:t>
            </a:r>
            <a:r>
              <a:rPr lang="en-US" dirty="0" smtClean="0"/>
              <a:t> </a:t>
            </a:r>
            <a:r>
              <a:rPr lang="en-US" b="0" dirty="0"/>
              <a:t>We want to ship code as LLVM </a:t>
            </a:r>
            <a:r>
              <a:rPr lang="en-US" b="0" dirty="0" err="1"/>
              <a:t>bitcode</a:t>
            </a:r>
            <a:r>
              <a:rPr lang="en-US" b="0" dirty="0"/>
              <a:t> </a:t>
            </a:r>
            <a:r>
              <a:rPr lang="en-US" b="0" i="1" dirty="0">
                <a:solidFill>
                  <a:srgbClr val="FF0000"/>
                </a:solidFill>
              </a:rPr>
              <a:t>but users do not trust the back-end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81000" y="3846412"/>
          <a:ext cx="3994120" cy="2897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120"/>
              </a:tblGrid>
              <a:tr h="49926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Benefits of VISC</a:t>
                      </a:r>
                      <a:endParaRPr lang="el-GR" sz="2400" dirty="0"/>
                    </a:p>
                  </a:txBody>
                  <a:tcPr marL="68580" marR="68580" marT="34290" marB="3429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799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Portability</a:t>
                      </a:r>
                      <a:endParaRPr lang="el-GR" sz="24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99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Performance</a:t>
                      </a:r>
                      <a:endParaRPr lang="el-GR" sz="2400" dirty="0"/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045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Security guarantees through sophisticated analyses</a:t>
                      </a:r>
                      <a:endParaRPr lang="el-GR" sz="2400" dirty="0" smtClean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768880" y="3850235"/>
          <a:ext cx="3994120" cy="2098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120"/>
              </a:tblGrid>
              <a:tr h="49926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Why not trust the back ends?</a:t>
                      </a:r>
                      <a:endParaRPr lang="el-GR" sz="2400" dirty="0"/>
                    </a:p>
                  </a:txBody>
                  <a:tcPr marL="68580" marR="68580" marT="34290" marB="3429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799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Back-end bugs</a:t>
                      </a:r>
                      <a:endParaRPr lang="el-GR" sz="24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25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Undefined and implementation-defined behaviors in applications</a:t>
                      </a:r>
                      <a:endParaRPr lang="el-GR" sz="2400" dirty="0"/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20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Behaviors and Security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9743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Undefined behaviors </a:t>
            </a:r>
            <a:r>
              <a:rPr lang="en-US" dirty="0"/>
              <a:t>e</a:t>
            </a:r>
            <a:r>
              <a:rPr lang="en-US" dirty="0" smtClean="0"/>
              <a:t>xpose unexpected vulnerabilities because of compiler choices</a:t>
            </a:r>
          </a:p>
          <a:p>
            <a:pPr lvl="1"/>
            <a:r>
              <a:rPr lang="en-US" dirty="0" smtClean="0"/>
              <a:t>Google </a:t>
            </a:r>
            <a:r>
              <a:rPr lang="en-US" dirty="0" err="1" smtClean="0"/>
              <a:t>NaCl</a:t>
            </a:r>
            <a:r>
              <a:rPr lang="en-US" dirty="0" smtClean="0"/>
              <a:t>/x86: Integer overflow 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 alignment enforcement compiles to no op</a:t>
            </a:r>
            <a:endParaRPr lang="en-US" dirty="0" smtClean="0"/>
          </a:p>
          <a:p>
            <a:pPr lvl="1"/>
            <a:r>
              <a:rPr lang="en-US" dirty="0" smtClean="0"/>
              <a:t>Linux kernel: Null pointer dereference </a:t>
            </a:r>
          </a:p>
          <a:p>
            <a:pPr marL="914400"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 null </a:t>
            </a:r>
            <a:r>
              <a:rPr lang="en-US" dirty="0" smtClean="0"/>
              <a:t>check gets removed by compiler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2136" y="4619555"/>
            <a:ext cx="6979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Fundamental problem: </a:t>
            </a:r>
            <a:r>
              <a:rPr lang="en-US" sz="2800" dirty="0" smtClean="0">
                <a:solidFill>
                  <a:schemeClr val="tx1"/>
                </a:solidFill>
              </a:rPr>
              <a:t>Compilers may produce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arbitrary (different) output for undefined source code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63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Solution: Translation Validation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/>
              <a:t>Translation Validation</a:t>
            </a:r>
            <a:r>
              <a:rPr lang="en-US" sz="2400" b="1" baseline="30000" dirty="0" smtClean="0"/>
              <a:t>❡</a:t>
            </a:r>
            <a:r>
              <a:rPr lang="en-US" b="1" dirty="0" smtClean="0"/>
              <a:t> (TV)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smtClean="0"/>
              <a:t>code generator</a:t>
            </a:r>
          </a:p>
          <a:p>
            <a:pPr lvl="1"/>
            <a:r>
              <a:rPr lang="en-US" dirty="0" smtClean="0"/>
              <a:t>Each translation result verified to correctly implement the input</a:t>
            </a:r>
          </a:p>
          <a:p>
            <a:pPr lvl="1"/>
            <a:r>
              <a:rPr lang="en-US" dirty="0" smtClean="0"/>
              <a:t>Alternative to full formal verification of the back end</a:t>
            </a:r>
          </a:p>
          <a:p>
            <a:pPr marL="0" indent="0">
              <a:buNone/>
            </a:pPr>
            <a:r>
              <a:rPr lang="en-US" dirty="0" smtClean="0"/>
              <a:t>Applied to </a:t>
            </a:r>
            <a:r>
              <a:rPr lang="en-US" b="1" i="1" dirty="0" smtClean="0"/>
              <a:t>existing production-quality compilers (LLVM)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need to re-write a code generator: </a:t>
            </a:r>
            <a:r>
              <a:rPr lang="en-US" i="1" dirty="0" smtClean="0"/>
              <a:t>treat as a black box</a:t>
            </a:r>
          </a:p>
          <a:p>
            <a:pPr lvl="1"/>
            <a:r>
              <a:rPr lang="en-US" dirty="0" smtClean="0"/>
              <a:t>TV system and code generator maintained separately by experts</a:t>
            </a:r>
          </a:p>
          <a:p>
            <a:pPr marL="0" lvl="1" indent="0">
              <a:spcBef>
                <a:spcPts val="2688"/>
              </a:spcBef>
              <a:buNone/>
            </a:pPr>
            <a:r>
              <a:rPr lang="en-US" sz="2800" b="1" dirty="0" smtClean="0">
                <a:ea typeface="ＭＳ Ｐゴシック" pitchFamily="-65" charset="-128"/>
                <a:cs typeface="ＭＳ Ｐゴシック" pitchFamily="-65" charset="-128"/>
              </a:rPr>
              <a:t>Use </a:t>
            </a:r>
            <a:r>
              <a:rPr lang="en-US" sz="2800" b="1" i="1" dirty="0" smtClean="0">
                <a:ea typeface="ＭＳ Ｐゴシック" pitchFamily="-65" charset="-128"/>
                <a:cs typeface="ＭＳ Ｐゴシック" pitchFamily="-65" charset="-128"/>
              </a:rPr>
              <a:t>K Framework</a:t>
            </a:r>
            <a:r>
              <a:rPr lang="en-US" sz="2800" b="1" dirty="0" smtClean="0">
                <a:ea typeface="ＭＳ Ｐゴシック" pitchFamily="-65" charset="-128"/>
                <a:cs typeface="ＭＳ Ｐゴシック" pitchFamily="-65" charset="-128"/>
              </a:rPr>
              <a:t> to define input and output semantics</a:t>
            </a:r>
          </a:p>
          <a:p>
            <a:pPr lvl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Executable semantics with symbolic execution support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6101290"/>
            <a:ext cx="788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baseline="30000" dirty="0" smtClean="0">
                <a:solidFill>
                  <a:schemeClr val="tx1"/>
                </a:solidFill>
              </a:rPr>
              <a:t>❡</a:t>
            </a:r>
            <a:r>
              <a:rPr lang="en-US" dirty="0" err="1" smtClean="0">
                <a:solidFill>
                  <a:schemeClr val="tx1"/>
                </a:solidFill>
              </a:rPr>
              <a:t>Pnueli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Siegel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dirty="0" err="1" smtClean="0">
                <a:solidFill>
                  <a:schemeClr val="tx1"/>
                </a:solidFill>
              </a:rPr>
              <a:t>Singerman</a:t>
            </a:r>
            <a:r>
              <a:rPr lang="en-US" dirty="0">
                <a:solidFill>
                  <a:schemeClr val="tx1"/>
                </a:solidFill>
              </a:rPr>
              <a:t>. 1998. Translation Validation. </a:t>
            </a:r>
            <a:r>
              <a:rPr lang="en-US" dirty="0" smtClean="0">
                <a:solidFill>
                  <a:schemeClr val="tx1"/>
                </a:solidFill>
              </a:rPr>
              <a:t>TACAS '98.</a:t>
            </a:r>
            <a:endParaRPr lang="el-G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20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Today: TV assumes </a:t>
            </a:r>
            <a:r>
              <a:rPr lang="en-US" dirty="0"/>
              <a:t>common language for </a:t>
            </a:r>
            <a:r>
              <a:rPr lang="en-US" dirty="0" smtClean="0"/>
              <a:t>input, output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err="1"/>
              <a:t>Necula</a:t>
            </a:r>
            <a:r>
              <a:rPr lang="en-US" dirty="0"/>
              <a:t>, Tate's equality saturation, </a:t>
            </a:r>
            <a:r>
              <a:rPr lang="en-US" dirty="0" smtClean="0"/>
              <a:t>LLVM-MD</a:t>
            </a:r>
          </a:p>
          <a:p>
            <a:pPr lvl="1"/>
            <a:r>
              <a:rPr lang="en-US" dirty="0" smtClean="0"/>
              <a:t>Not sufficient for code gen, </a:t>
            </a:r>
            <a:r>
              <a:rPr lang="en-US" dirty="0" err="1" smtClean="0"/>
              <a:t>e.g</a:t>
            </a:r>
            <a:r>
              <a:rPr lang="en-US" dirty="0" smtClean="0"/>
              <a:t>,. LLVM to x86-64</a:t>
            </a:r>
          </a:p>
          <a:p>
            <a:pPr marL="0" indent="0">
              <a:buNone/>
            </a:pPr>
            <a:r>
              <a:rPr lang="en-US" dirty="0" smtClean="0"/>
              <a:t>Formally </a:t>
            </a:r>
            <a:r>
              <a:rPr lang="en-US" dirty="0"/>
              <a:t>verified </a:t>
            </a:r>
            <a:r>
              <a:rPr lang="en-US" dirty="0" smtClean="0"/>
              <a:t>compilers (e.g. </a:t>
            </a:r>
            <a:r>
              <a:rPr lang="en-US" dirty="0" err="1" smtClean="0"/>
              <a:t>CompCert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Developed from scratch along with extensive proof assistance</a:t>
            </a:r>
          </a:p>
          <a:p>
            <a:pPr marL="0" indent="0">
              <a:buNone/>
            </a:pPr>
            <a:r>
              <a:rPr lang="en-US" dirty="0" smtClean="0"/>
              <a:t>No guarantees </a:t>
            </a:r>
            <a:r>
              <a:rPr lang="en-US" dirty="0"/>
              <a:t>in presence of undefined </a:t>
            </a:r>
            <a:r>
              <a:rPr lang="en-US" dirty="0" smtClean="0"/>
              <a:t>behaviors</a:t>
            </a:r>
          </a:p>
          <a:p>
            <a:pPr marL="0" indent="0">
              <a:buNone/>
            </a:pPr>
            <a:r>
              <a:rPr lang="en-US" dirty="0" smtClean="0"/>
              <a:t>Testing-focused approaches, e.g. </a:t>
            </a:r>
            <a:r>
              <a:rPr lang="en-US" dirty="0" err="1" smtClean="0"/>
              <a:t>CSmith</a:t>
            </a:r>
            <a:r>
              <a:rPr lang="en-US" dirty="0"/>
              <a:t>, </a:t>
            </a:r>
            <a:r>
              <a:rPr lang="en-US" dirty="0" smtClean="0"/>
              <a:t>Orion</a:t>
            </a:r>
          </a:p>
          <a:p>
            <a:pPr lvl="1"/>
            <a:r>
              <a:rPr lang="en-US" dirty="0" smtClean="0"/>
              <a:t>do not guarantee absence </a:t>
            </a:r>
            <a:r>
              <a:rPr lang="en-US" dirty="0"/>
              <a:t>of bugs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07056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 smtClean="0"/>
              <a:t>NaCl</a:t>
            </a:r>
            <a:r>
              <a:rPr lang="en-US" dirty="0" smtClean="0"/>
              <a:t>/x86 Issue 245 (1/13/2010)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143000"/>
            <a:ext cx="8530765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Ret addresses from untrusted code must be enforced to be 32-byte aligned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Orginal</a:t>
            </a:r>
            <a:r>
              <a:rPr lang="en-US" dirty="0" smtClean="0"/>
              <a:t> </a:t>
            </a:r>
            <a:r>
              <a:rPr lang="en-US" i="1" u="sng" dirty="0" smtClean="0"/>
              <a:t>correct</a:t>
            </a:r>
            <a:r>
              <a:rPr lang="en-US" dirty="0" smtClean="0"/>
              <a:t> code (</a:t>
            </a:r>
            <a:r>
              <a:rPr lang="el-GR" altLang="el-G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nap</a:t>
            </a:r>
            <a:r>
              <a:rPr lang="el-GR" altLang="el-G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l-GR" altLang="el-G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align_boundary</a:t>
            </a:r>
            <a:r>
              <a:rPr lang="en-US" altLang="el-GR" dirty="0" smtClean="0"/>
              <a:t> is </a:t>
            </a:r>
            <a:r>
              <a:rPr lang="en-US" altLang="el-G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dirty="0" smtClean="0"/>
              <a:t>):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Bug after change to (forgot to change </a:t>
            </a:r>
            <a:r>
              <a:rPr lang="el-GR" altLang="el-G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nap</a:t>
            </a:r>
            <a:r>
              <a:rPr lang="el-GR" altLang="el-G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l-GR" altLang="el-G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l-GR" altLang="el-G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align_boundary</a:t>
            </a:r>
            <a:r>
              <a:rPr lang="en-US" altLang="el-GR" dirty="0"/>
              <a:t> </a:t>
            </a:r>
            <a:r>
              <a:rPr lang="en-US" altLang="el-GR" dirty="0" smtClean="0"/>
              <a:t>to 5</a:t>
            </a:r>
            <a:r>
              <a:rPr lang="en-US" dirty="0" smtClean="0"/>
              <a:t>):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compiles </a:t>
            </a:r>
            <a:r>
              <a:rPr lang="el-GR" altLang="el-G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 &lt;&lt;</a:t>
            </a:r>
            <a:r>
              <a:rPr lang="en-US" altLang="el-G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32</a:t>
            </a:r>
            <a:r>
              <a:rPr lang="en-US" dirty="0" smtClean="0"/>
              <a:t> to </a:t>
            </a:r>
            <a:r>
              <a:rPr lang="el-GR" altLang="el-G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/>
              <a:t> hence the whole expr becomes a no-op</a:t>
            </a:r>
          </a:p>
          <a:p>
            <a:endParaRPr lang="en-US" dirty="0"/>
          </a:p>
          <a:p>
            <a:pPr marL="0" indent="0">
              <a:buNone/>
            </a:pPr>
            <a:endParaRPr lang="el-G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01389" y="3069580"/>
            <a:ext cx="8411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aligned_tramp_ret</a:t>
            </a:r>
            <a:r>
              <a:rPr kumimoji="0" lang="el-GR" altLang="el-G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l-GR" altLang="el-G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tramp_ret</a:t>
            </a:r>
            <a:r>
              <a:rPr kumimoji="0" lang="el-GR" altLang="el-G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&amp; ~(</a:t>
            </a:r>
            <a:r>
              <a:rPr kumimoji="0" lang="el-GR" altLang="el-G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nap</a:t>
            </a:r>
            <a:r>
              <a:rPr kumimoji="0" lang="el-GR" altLang="el-G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l-GR" altLang="el-G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align_boundary</a:t>
            </a:r>
            <a:r>
              <a:rPr kumimoji="0" lang="el-GR" altLang="el-G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- 1);</a:t>
            </a:r>
            <a:r>
              <a:rPr kumimoji="0" lang="el-GR" altLang="el-G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l-GR" altLang="el-G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03102" y="4403958"/>
            <a:ext cx="84561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800" i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l-GR" altLang="el-GR" sz="1800" i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altLang="el-GR" sz="1800" i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l-GR" altLang="el-GR" sz="1800" i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~(</a:t>
            </a:r>
            <a:r>
              <a:rPr lang="el-GR" altLang="el-GR" sz="1800" i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uintptr_t</a:t>
            </a:r>
            <a:r>
              <a:rPr lang="el-GR" altLang="el-GR" sz="1800" i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)((1 &lt;&lt; </a:t>
            </a:r>
            <a:r>
              <a:rPr lang="el-GR" altLang="el-GR" sz="1800" i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nap</a:t>
            </a:r>
            <a:r>
              <a:rPr lang="el-GR" altLang="el-GR" sz="1800" i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l-GR" altLang="el-GR" sz="1800" i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align_boundary</a:t>
            </a:r>
            <a:r>
              <a:rPr lang="el-GR" altLang="el-GR" sz="1800" i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- 1); </a:t>
            </a:r>
          </a:p>
        </p:txBody>
      </p:sp>
    </p:spTree>
    <p:extLst>
      <p:ext uri="{BB962C8B-B14F-4D97-AF65-F5344CB8AC3E}">
        <p14:creationId xmlns:p14="http://schemas.microsoft.com/office/powerpoint/2010/main" val="564325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Kernel </a:t>
            </a:r>
            <a:r>
              <a:rPr lang="el-GR" dirty="0" smtClean="0"/>
              <a:t>2.6.30</a:t>
            </a:r>
            <a:r>
              <a:rPr lang="en-US" dirty="0" smtClean="0"/>
              <a:t> exploit (7/13/2009)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Pointer dereference before check for NULL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Check condition either false or function undefined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Hence check is removed by compiler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Attacker that can make page zero accessible can now exploit the</a:t>
            </a:r>
            <a:r>
              <a:rPr lang="en-US" dirty="0"/>
              <a:t> </a:t>
            </a:r>
            <a:r>
              <a:rPr lang="en-US" dirty="0" smtClean="0"/>
              <a:t>rest of this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8740" y="2161635"/>
            <a:ext cx="49926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s</a:t>
            </a:r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truct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tun_struct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*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tun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...;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s</a:t>
            </a:r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truct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sock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*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sk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tun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-&gt;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sk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f (!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tun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POLLERR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/* write to address based on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tun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1297893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56" name="Line 24"/>
          <p:cNvSpPr>
            <a:spLocks noChangeShapeType="1"/>
          </p:cNvSpPr>
          <p:nvPr/>
        </p:nvSpPr>
        <p:spPr bwMode="auto">
          <a:xfrm flipV="1">
            <a:off x="381000" y="1085850"/>
            <a:ext cx="7902575" cy="357187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57" name="Text Box 25"/>
          <p:cNvSpPr txBox="1">
            <a:spLocks noChangeArrowheads="1"/>
          </p:cNvSpPr>
          <p:nvPr/>
        </p:nvSpPr>
        <p:spPr bwMode="auto">
          <a:xfrm>
            <a:off x="6108700" y="955675"/>
            <a:ext cx="146414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solidFill>
                  <a:srgbClr val="7F7F7F"/>
                </a:solidFill>
              </a:rPr>
              <a:t>Developer</a:t>
            </a:r>
          </a:p>
          <a:p>
            <a:pPr algn="l"/>
            <a:r>
              <a:rPr lang="en-US" sz="2400" b="1" dirty="0">
                <a:solidFill>
                  <a:srgbClr val="7F7F7F"/>
                </a:solidFill>
              </a:rPr>
              <a:t>site</a:t>
            </a:r>
          </a:p>
        </p:txBody>
      </p:sp>
      <p:sp>
        <p:nvSpPr>
          <p:cNvPr id="325658" name="Text Box 26"/>
          <p:cNvSpPr txBox="1">
            <a:spLocks noChangeArrowheads="1"/>
          </p:cNvSpPr>
          <p:nvPr/>
        </p:nvSpPr>
        <p:spPr bwMode="auto">
          <a:xfrm>
            <a:off x="7800416" y="1223963"/>
            <a:ext cx="8070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400" b="1">
                <a:solidFill>
                  <a:srgbClr val="7F7F7F"/>
                </a:solidFill>
              </a:rPr>
              <a:t>User</a:t>
            </a:r>
          </a:p>
          <a:p>
            <a:pPr algn="r"/>
            <a:r>
              <a:rPr lang="en-US" sz="2400" b="1">
                <a:solidFill>
                  <a:srgbClr val="7F7F7F"/>
                </a:solidFill>
              </a:rPr>
              <a:t>site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VISC Systems: Managed Run-times</a:t>
            </a:r>
            <a:endParaRPr lang="en-US" dirty="0"/>
          </a:p>
        </p:txBody>
      </p:sp>
      <p:sp>
        <p:nvSpPr>
          <p:cNvPr id="325636" name="AutoShape 4"/>
          <p:cNvSpPr>
            <a:spLocks noChangeArrowheads="1"/>
          </p:cNvSpPr>
          <p:nvPr/>
        </p:nvSpPr>
        <p:spPr bwMode="auto">
          <a:xfrm>
            <a:off x="1512888" y="1201738"/>
            <a:ext cx="1254125" cy="4191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b="1" i="0" dirty="0">
                <a:solidFill>
                  <a:schemeClr val="tx1"/>
                </a:solidFill>
              </a:rPr>
              <a:t>Compiler 1</a:t>
            </a:r>
          </a:p>
        </p:txBody>
      </p:sp>
      <p:sp>
        <p:nvSpPr>
          <p:cNvPr id="325637" name="Line 5"/>
          <p:cNvSpPr>
            <a:spLocks noChangeShapeType="1"/>
          </p:cNvSpPr>
          <p:nvPr/>
        </p:nvSpPr>
        <p:spPr bwMode="auto">
          <a:xfrm>
            <a:off x="1116013" y="1390650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638" name="Line 6"/>
          <p:cNvSpPr>
            <a:spLocks noChangeShapeType="1"/>
          </p:cNvSpPr>
          <p:nvPr/>
        </p:nvSpPr>
        <p:spPr bwMode="auto">
          <a:xfrm>
            <a:off x="1116013" y="1685222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639" name="Text Box 7"/>
          <p:cNvSpPr txBox="1">
            <a:spLocks noChangeArrowheads="1"/>
          </p:cNvSpPr>
          <p:nvPr/>
        </p:nvSpPr>
        <p:spPr bwMode="auto">
          <a:xfrm>
            <a:off x="512683" y="1127125"/>
            <a:ext cx="6525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chemeClr val="tx1"/>
                </a:solidFill>
              </a:rPr>
              <a:t>Java</a:t>
            </a:r>
            <a:endParaRPr lang="en-US" b="1" i="0" dirty="0">
              <a:solidFill>
                <a:schemeClr val="tx1"/>
              </a:solidFill>
            </a:endParaRPr>
          </a:p>
        </p:txBody>
      </p:sp>
      <p:grpSp>
        <p:nvGrpSpPr>
          <p:cNvPr id="325640" name="Group 8"/>
          <p:cNvGrpSpPr>
            <a:grpSpLocks/>
          </p:cNvGrpSpPr>
          <p:nvPr/>
        </p:nvGrpSpPr>
        <p:grpSpPr bwMode="auto">
          <a:xfrm>
            <a:off x="211139" y="1803106"/>
            <a:ext cx="1312865" cy="738188"/>
            <a:chOff x="133" y="860"/>
            <a:chExt cx="827" cy="465"/>
          </a:xfrm>
        </p:grpSpPr>
        <p:sp>
          <p:nvSpPr>
            <p:cNvPr id="325641" name="Line 9"/>
            <p:cNvSpPr>
              <a:spLocks noChangeShapeType="1"/>
            </p:cNvSpPr>
            <p:nvPr/>
          </p:nvSpPr>
          <p:spPr bwMode="auto">
            <a:xfrm>
              <a:off x="711" y="971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642" name="Text Box 10"/>
            <p:cNvSpPr txBox="1">
              <a:spLocks noChangeArrowheads="1"/>
            </p:cNvSpPr>
            <p:nvPr/>
          </p:nvSpPr>
          <p:spPr bwMode="auto">
            <a:xfrm>
              <a:off x="413" y="860"/>
              <a:ext cx="27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b="1" i="0" dirty="0" smtClean="0">
                  <a:solidFill>
                    <a:schemeClr val="tx1"/>
                  </a:solidFill>
                </a:rPr>
                <a:t>F#</a:t>
              </a:r>
              <a:endParaRPr lang="en-US" b="1" i="0" dirty="0">
                <a:solidFill>
                  <a:schemeClr val="tx1"/>
                </a:solidFill>
              </a:endParaRPr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>
              <a:off x="711" y="1184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 Box 10"/>
            <p:cNvSpPr txBox="1">
              <a:spLocks noChangeArrowheads="1"/>
            </p:cNvSpPr>
            <p:nvPr/>
          </p:nvSpPr>
          <p:spPr bwMode="auto">
            <a:xfrm>
              <a:off x="133" y="1073"/>
              <a:ext cx="5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b="1" i="0" dirty="0" err="1" smtClean="0">
                  <a:solidFill>
                    <a:schemeClr val="tx1"/>
                  </a:solidFill>
                </a:rPr>
                <a:t>VB.Net</a:t>
              </a:r>
              <a:endParaRPr lang="en-US" b="1" i="0" dirty="0">
                <a:solidFill>
                  <a:schemeClr val="tx1"/>
                </a:solidFill>
              </a:endParaRPr>
            </a:p>
          </p:txBody>
        </p:sp>
      </p:grpSp>
      <p:sp>
        <p:nvSpPr>
          <p:cNvPr id="325643" name="Text Box 11"/>
          <p:cNvSpPr txBox="1">
            <a:spLocks noChangeArrowheads="1"/>
          </p:cNvSpPr>
          <p:nvPr/>
        </p:nvSpPr>
        <p:spPr bwMode="auto">
          <a:xfrm>
            <a:off x="755705" y="1440747"/>
            <a:ext cx="4539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chemeClr val="tx1"/>
                </a:solidFill>
              </a:rPr>
              <a:t>C#</a:t>
            </a:r>
            <a:endParaRPr lang="en-US" b="1" i="0" dirty="0">
              <a:solidFill>
                <a:schemeClr val="tx1"/>
              </a:solidFill>
            </a:endParaRPr>
          </a:p>
        </p:txBody>
      </p:sp>
      <p:sp>
        <p:nvSpPr>
          <p:cNvPr id="325646" name="AutoShape 14"/>
          <p:cNvSpPr>
            <a:spLocks noChangeArrowheads="1"/>
          </p:cNvSpPr>
          <p:nvPr/>
        </p:nvSpPr>
        <p:spPr bwMode="auto">
          <a:xfrm>
            <a:off x="1511300" y="2706391"/>
            <a:ext cx="1255713" cy="381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b="1" i="0" dirty="0">
                <a:solidFill>
                  <a:schemeClr val="tx1"/>
                </a:solidFill>
              </a:rPr>
              <a:t>Compiler </a:t>
            </a:r>
            <a:r>
              <a:rPr lang="en-US" b="1" i="0" dirty="0" smtClean="0">
                <a:solidFill>
                  <a:schemeClr val="tx1"/>
                </a:solidFill>
              </a:rPr>
              <a:t>N</a:t>
            </a:r>
            <a:endParaRPr lang="en-US" b="1" i="0" dirty="0">
              <a:solidFill>
                <a:schemeClr val="tx1"/>
              </a:solidFill>
            </a:endParaRPr>
          </a:p>
        </p:txBody>
      </p:sp>
      <p:grpSp>
        <p:nvGrpSpPr>
          <p:cNvPr id="325647" name="Group 15"/>
          <p:cNvGrpSpPr>
            <a:grpSpLocks/>
          </p:cNvGrpSpPr>
          <p:nvPr/>
        </p:nvGrpSpPr>
        <p:grpSpPr bwMode="auto">
          <a:xfrm>
            <a:off x="461964" y="-395243"/>
            <a:ext cx="1062039" cy="446"/>
            <a:chOff x="291" y="1632"/>
            <a:chExt cx="669" cy="446"/>
          </a:xfrm>
        </p:grpSpPr>
        <p:sp>
          <p:nvSpPr>
            <p:cNvPr id="325648" name="Line 16"/>
            <p:cNvSpPr>
              <a:spLocks noChangeShapeType="1"/>
            </p:cNvSpPr>
            <p:nvPr/>
          </p:nvSpPr>
          <p:spPr bwMode="auto">
            <a:xfrm>
              <a:off x="711" y="1743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649" name="Text Box 17"/>
            <p:cNvSpPr txBox="1">
              <a:spLocks noChangeArrowheads="1"/>
            </p:cNvSpPr>
            <p:nvPr/>
          </p:nvSpPr>
          <p:spPr bwMode="auto">
            <a:xfrm>
              <a:off x="291" y="1632"/>
              <a:ext cx="436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b="1" i="0" dirty="0">
                  <a:solidFill>
                    <a:schemeClr val="tx1"/>
                  </a:solidFill>
                </a:rPr>
                <a:t>PL/1</a:t>
              </a:r>
            </a:p>
            <a:p>
              <a:pPr algn="r"/>
              <a:endParaRPr lang="en-US" b="1" i="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5653" name="AutoShape 21"/>
          <p:cNvCxnSpPr>
            <a:cxnSpLocks noChangeShapeType="1"/>
            <a:stCxn id="325646" idx="3"/>
          </p:cNvCxnSpPr>
          <p:nvPr/>
        </p:nvCxnSpPr>
        <p:spPr bwMode="auto">
          <a:xfrm>
            <a:off x="2767013" y="2896891"/>
            <a:ext cx="1036886" cy="15877"/>
          </a:xfrm>
          <a:prstGeom prst="straightConnector1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5654" name="AutoShape 22"/>
          <p:cNvCxnSpPr>
            <a:cxnSpLocks noChangeShapeType="1"/>
            <a:stCxn id="325636" idx="3"/>
          </p:cNvCxnSpPr>
          <p:nvPr/>
        </p:nvCxnSpPr>
        <p:spPr bwMode="auto">
          <a:xfrm>
            <a:off x="2767013" y="1411288"/>
            <a:ext cx="1036886" cy="0"/>
          </a:xfrm>
          <a:prstGeom prst="straightConnector1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5662" name="AutoShape 30"/>
          <p:cNvCxnSpPr>
            <a:cxnSpLocks noChangeShapeType="1"/>
            <a:endCxn id="48" idx="2"/>
          </p:cNvCxnSpPr>
          <p:nvPr/>
        </p:nvCxnSpPr>
        <p:spPr bwMode="auto">
          <a:xfrm rot="16200000" flipH="1">
            <a:off x="3166790" y="2027759"/>
            <a:ext cx="2362992" cy="1088777"/>
          </a:xfrm>
          <a:prstGeom prst="bentConnector2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4092537" y="2340019"/>
            <a:ext cx="5318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1995-present</a:t>
            </a:r>
            <a:endParaRPr lang="en-US" sz="2400" b="1" dirty="0" smtClean="0"/>
          </a:p>
          <a:p>
            <a:r>
              <a:rPr lang="en-US" sz="2400" b="1" dirty="0" smtClean="0"/>
              <a:t>Managed Run-times: JVM, .NET</a:t>
            </a:r>
          </a:p>
        </p:txBody>
      </p:sp>
      <p:sp>
        <p:nvSpPr>
          <p:cNvPr id="83" name="Text Box 35"/>
          <p:cNvSpPr txBox="1">
            <a:spLocks noChangeArrowheads="1"/>
          </p:cNvSpPr>
          <p:nvPr/>
        </p:nvSpPr>
        <p:spPr bwMode="auto">
          <a:xfrm>
            <a:off x="2128875" y="4149893"/>
            <a:ext cx="16042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rgbClr val="0000FF"/>
                </a:solidFill>
              </a:rPr>
              <a:t>JVM </a:t>
            </a:r>
            <a:r>
              <a:rPr lang="en-US" b="1" i="0" dirty="0" err="1" smtClean="0">
                <a:solidFill>
                  <a:srgbClr val="0000FF"/>
                </a:solidFill>
              </a:rPr>
              <a:t>bytecode</a:t>
            </a:r>
            <a:endParaRPr lang="en-US" b="1" i="0" dirty="0" smtClean="0">
              <a:solidFill>
                <a:srgbClr val="0000FF"/>
              </a:solidFill>
            </a:endParaRPr>
          </a:p>
          <a:p>
            <a:r>
              <a:rPr lang="en-US" b="1" i="0" dirty="0" smtClean="0">
                <a:solidFill>
                  <a:srgbClr val="0000FF"/>
                </a:solidFill>
              </a:rPr>
              <a:t>CIL </a:t>
            </a:r>
            <a:r>
              <a:rPr lang="en-US" b="1" i="0" dirty="0" err="1" smtClean="0">
                <a:solidFill>
                  <a:srgbClr val="0000FF"/>
                </a:solidFill>
              </a:rPr>
              <a:t>bytecode</a:t>
            </a:r>
            <a:endParaRPr lang="en-US" b="1" i="0" dirty="0" smtClean="0">
              <a:solidFill>
                <a:srgbClr val="0000FF"/>
              </a:solidFill>
            </a:endParaRPr>
          </a:p>
        </p:txBody>
      </p:sp>
      <p:sp>
        <p:nvSpPr>
          <p:cNvPr id="84" name="computr3"/>
          <p:cNvSpPr>
            <a:spLocks noEditPoints="1" noChangeArrowheads="1"/>
          </p:cNvSpPr>
          <p:nvPr/>
        </p:nvSpPr>
        <p:spPr bwMode="auto">
          <a:xfrm>
            <a:off x="7529513" y="4468814"/>
            <a:ext cx="1508125" cy="1227137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" name="Text Box 23"/>
          <p:cNvSpPr txBox="1">
            <a:spLocks noChangeArrowheads="1"/>
          </p:cNvSpPr>
          <p:nvPr/>
        </p:nvSpPr>
        <p:spPr bwMode="auto">
          <a:xfrm rot="5400000">
            <a:off x="1936751" y="1971682"/>
            <a:ext cx="52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i="0" dirty="0">
                <a:solidFill>
                  <a:schemeClr val="tx1"/>
                </a:solidFill>
              </a:rPr>
              <a:t>• • •</a:t>
            </a:r>
          </a:p>
        </p:txBody>
      </p:sp>
      <p:sp>
        <p:nvSpPr>
          <p:cNvPr id="88" name="Line 5"/>
          <p:cNvSpPr>
            <a:spLocks noChangeShapeType="1"/>
          </p:cNvSpPr>
          <p:nvPr/>
        </p:nvSpPr>
        <p:spPr bwMode="auto">
          <a:xfrm>
            <a:off x="1116013" y="2702104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Text Box 7"/>
          <p:cNvSpPr txBox="1">
            <a:spLocks noChangeArrowheads="1"/>
          </p:cNvSpPr>
          <p:nvPr/>
        </p:nvSpPr>
        <p:spPr bwMode="auto">
          <a:xfrm>
            <a:off x="185820" y="2438579"/>
            <a:ext cx="9794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chemeClr val="tx1"/>
                </a:solidFill>
              </a:rPr>
              <a:t>C</a:t>
            </a:r>
            <a:r>
              <a:rPr lang="en-US" b="1" i="0" dirty="0">
                <a:solidFill>
                  <a:schemeClr val="tx1"/>
                </a:solidFill>
              </a:rPr>
              <a:t>+</a:t>
            </a:r>
            <a:r>
              <a:rPr lang="en-US" b="1" i="0" dirty="0" smtClean="0">
                <a:solidFill>
                  <a:schemeClr val="tx1"/>
                </a:solidFill>
              </a:rPr>
              <a:t>+/CLI</a:t>
            </a:r>
            <a:endParaRPr lang="en-US" b="1" i="0" dirty="0">
              <a:solidFill>
                <a:schemeClr val="tx1"/>
              </a:solidFill>
            </a:endParaRPr>
          </a:p>
        </p:txBody>
      </p:sp>
      <p:sp>
        <p:nvSpPr>
          <p:cNvPr id="90" name="Line 5"/>
          <p:cNvSpPr>
            <a:spLocks noChangeShapeType="1"/>
          </p:cNvSpPr>
          <p:nvPr/>
        </p:nvSpPr>
        <p:spPr bwMode="auto">
          <a:xfrm>
            <a:off x="1116013" y="2977855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Text Box 7"/>
          <p:cNvSpPr txBox="1">
            <a:spLocks noChangeArrowheads="1"/>
          </p:cNvSpPr>
          <p:nvPr/>
        </p:nvSpPr>
        <p:spPr bwMode="auto">
          <a:xfrm>
            <a:off x="223466" y="2714330"/>
            <a:ext cx="94175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chemeClr val="tx1"/>
                </a:solidFill>
              </a:rPr>
              <a:t>Visual </a:t>
            </a:r>
          </a:p>
          <a:p>
            <a:pPr algn="r"/>
            <a:r>
              <a:rPr lang="en-US" b="1" i="0" dirty="0" smtClean="0">
                <a:solidFill>
                  <a:schemeClr val="tx1"/>
                </a:solidFill>
              </a:rPr>
              <a:t>COBOL</a:t>
            </a:r>
            <a:endParaRPr lang="en-US" b="1" i="0" dirty="0">
              <a:solidFill>
                <a:schemeClr val="tx1"/>
              </a:solidFill>
            </a:endParaRP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6472222" y="5579680"/>
            <a:ext cx="1096123" cy="59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i="0" dirty="0" smtClean="0">
                <a:solidFill>
                  <a:srgbClr val="669900"/>
                </a:solidFill>
              </a:rPr>
              <a:t>End-user</a:t>
            </a:r>
            <a:endParaRPr lang="en-US" b="1" i="0" dirty="0">
              <a:solidFill>
                <a:srgbClr val="669900"/>
              </a:solidFill>
            </a:endParaRPr>
          </a:p>
          <a:p>
            <a:pPr>
              <a:lnSpc>
                <a:spcPct val="80000"/>
              </a:lnSpc>
            </a:pPr>
            <a:r>
              <a:rPr lang="en-US" b="1" i="0" dirty="0">
                <a:solidFill>
                  <a:srgbClr val="669900"/>
                </a:solidFill>
              </a:rPr>
              <a:t>profiles</a:t>
            </a:r>
          </a:p>
        </p:txBody>
      </p:sp>
      <p:sp>
        <p:nvSpPr>
          <p:cNvPr id="48" name="Oval 32"/>
          <p:cNvSpPr>
            <a:spLocks noChangeArrowheads="1"/>
          </p:cNvSpPr>
          <p:nvPr/>
        </p:nvSpPr>
        <p:spPr bwMode="auto">
          <a:xfrm>
            <a:off x="4892675" y="3395663"/>
            <a:ext cx="1739900" cy="715962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CC66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r>
              <a:rPr lang="en-US" b="1" i="0" dirty="0" smtClean="0">
                <a:solidFill>
                  <a:schemeClr val="tx1"/>
                </a:solidFill>
              </a:rPr>
              <a:t>JIT</a:t>
            </a:r>
          </a:p>
          <a:p>
            <a:r>
              <a:rPr lang="en-US" b="1" i="0" dirty="0" smtClean="0">
                <a:solidFill>
                  <a:schemeClr val="tx1"/>
                </a:solidFill>
              </a:rPr>
              <a:t>Code-gen</a:t>
            </a:r>
            <a:endParaRPr lang="en-US" b="1" i="0" dirty="0">
              <a:solidFill>
                <a:schemeClr val="tx1"/>
              </a:solidFill>
            </a:endParaRPr>
          </a:p>
        </p:txBody>
      </p:sp>
      <p:cxnSp>
        <p:nvCxnSpPr>
          <p:cNvPr id="51" name="AutoShape 34"/>
          <p:cNvCxnSpPr>
            <a:cxnSpLocks noChangeShapeType="1"/>
            <a:stCxn id="48" idx="5"/>
          </p:cNvCxnSpPr>
          <p:nvPr/>
        </p:nvCxnSpPr>
        <p:spPr bwMode="auto">
          <a:xfrm>
            <a:off x="6377773" y="4006775"/>
            <a:ext cx="1151740" cy="650950"/>
          </a:xfrm>
          <a:prstGeom prst="straightConnector1">
            <a:avLst/>
          </a:prstGeom>
          <a:noFill/>
          <a:ln w="28575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AutoShape 39"/>
          <p:cNvCxnSpPr>
            <a:cxnSpLocks noChangeShapeType="1"/>
            <a:stCxn id="59" idx="6"/>
          </p:cNvCxnSpPr>
          <p:nvPr/>
        </p:nvCxnSpPr>
        <p:spPr bwMode="auto">
          <a:xfrm>
            <a:off x="6530975" y="5082383"/>
            <a:ext cx="998538" cy="793"/>
          </a:xfrm>
          <a:prstGeom prst="straightConnector1">
            <a:avLst/>
          </a:prstGeom>
          <a:noFill/>
          <a:ln w="28575">
            <a:solidFill>
              <a:srgbClr val="6699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9" name="Oval 37"/>
          <p:cNvSpPr>
            <a:spLocks noChangeArrowheads="1"/>
          </p:cNvSpPr>
          <p:nvPr/>
        </p:nvSpPr>
        <p:spPr bwMode="auto">
          <a:xfrm>
            <a:off x="4994275" y="4498976"/>
            <a:ext cx="1536700" cy="1166813"/>
          </a:xfrm>
          <a:prstGeom prst="ellipse">
            <a:avLst/>
          </a:prstGeom>
          <a:solidFill>
            <a:srgbClr val="FFCC99"/>
          </a:solidFill>
          <a:ln w="9525">
            <a:solidFill>
              <a:srgbClr val="9900CC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r"/>
            <a:r>
              <a:rPr lang="en-US" b="1" i="0" dirty="0">
                <a:solidFill>
                  <a:schemeClr val="tx1"/>
                </a:solidFill>
              </a:rPr>
              <a:t>Runtime</a:t>
            </a:r>
          </a:p>
          <a:p>
            <a:pPr algn="r"/>
            <a:r>
              <a:rPr lang="en-US" b="1" i="0" dirty="0">
                <a:solidFill>
                  <a:schemeClr val="tx1"/>
                </a:solidFill>
              </a:rPr>
              <a:t>Optimizer</a:t>
            </a:r>
          </a:p>
        </p:txBody>
      </p:sp>
      <p:cxnSp>
        <p:nvCxnSpPr>
          <p:cNvPr id="62" name="AutoShape 38"/>
          <p:cNvCxnSpPr>
            <a:cxnSpLocks noChangeShapeType="1"/>
          </p:cNvCxnSpPr>
          <p:nvPr/>
        </p:nvCxnSpPr>
        <p:spPr bwMode="auto">
          <a:xfrm rot="16200000">
            <a:off x="5575300" y="4313238"/>
            <a:ext cx="373063" cy="0"/>
          </a:xfrm>
          <a:prstGeom prst="straightConnector1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Elbow Connector 13"/>
          <p:cNvCxnSpPr>
            <a:endCxn id="59" idx="2"/>
          </p:cNvCxnSpPr>
          <p:nvPr/>
        </p:nvCxnSpPr>
        <p:spPr bwMode="auto">
          <a:xfrm rot="16200000" flipH="1">
            <a:off x="3734717" y="3822824"/>
            <a:ext cx="1328739" cy="1190378"/>
          </a:xfrm>
          <a:prstGeom prst="bentConnector2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6855616" y="3949838"/>
            <a:ext cx="5001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CC0000"/>
                </a:solidFill>
              </a:rPr>
              <a:t>bin</a:t>
            </a:r>
            <a:endParaRPr lang="en-US" b="1" i="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038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2048" y="1816059"/>
            <a:ext cx="3439904" cy="99945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LLVM Back-end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l-GR" dirty="0"/>
          </a:p>
        </p:txBody>
      </p:sp>
      <p:sp>
        <p:nvSpPr>
          <p:cNvPr id="16" name="Oval 15"/>
          <p:cNvSpPr/>
          <p:nvPr/>
        </p:nvSpPr>
        <p:spPr>
          <a:xfrm>
            <a:off x="1356901" y="2039667"/>
            <a:ext cx="1076446" cy="55223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LLVM </a:t>
            </a:r>
            <a:r>
              <a:rPr lang="en-US" sz="1500" dirty="0" err="1">
                <a:solidFill>
                  <a:schemeClr val="tx1"/>
                </a:solidFill>
              </a:rPr>
              <a:t>Bitcode</a:t>
            </a:r>
            <a:endParaRPr lang="el-GR" sz="15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710652" y="2039667"/>
            <a:ext cx="1076446" cy="552238"/>
          </a:xfrm>
          <a:prstGeom prst="ellipse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x86-64</a:t>
            </a:r>
            <a:endParaRPr lang="el-GR" sz="15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033777" y="3179985"/>
            <a:ext cx="1076446" cy="552238"/>
          </a:xfrm>
          <a:prstGeom prst="ellipse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Proof Hints</a:t>
            </a:r>
            <a:endParaRPr lang="el-GR" sz="15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7184" y="4096697"/>
            <a:ext cx="3439904" cy="989567"/>
          </a:xfrm>
          <a:prstGeom prst="rect">
            <a:avLst/>
          </a:prstGeom>
          <a:gradFill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500" dirty="0">
                <a:solidFill>
                  <a:schemeClr val="tx1"/>
                </a:solidFill>
              </a:rPr>
              <a:t>Translation Validation System</a:t>
            </a:r>
          </a:p>
        </p:txBody>
      </p:sp>
      <p:sp>
        <p:nvSpPr>
          <p:cNvPr id="20" name="Oval 19"/>
          <p:cNvSpPr/>
          <p:nvPr/>
        </p:nvSpPr>
        <p:spPr>
          <a:xfrm>
            <a:off x="3841599" y="5598838"/>
            <a:ext cx="1451074" cy="552238"/>
          </a:xfrm>
          <a:prstGeom prst="ellipse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Correctness Proof</a:t>
            </a:r>
            <a:endParaRPr lang="el-GR" sz="15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98595" y="4613397"/>
            <a:ext cx="1448012" cy="4687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LLVM Semantics (in K)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42711" y="4613397"/>
            <a:ext cx="1536818" cy="4687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x86-64 </a:t>
            </a:r>
            <a:r>
              <a:rPr lang="en-US" sz="1500" dirty="0" smtClean="0">
                <a:solidFill>
                  <a:schemeClr val="tx1"/>
                </a:solidFill>
              </a:rPr>
              <a:t>Semantics (in K)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4" idx="2"/>
            <a:endCxn id="18" idx="0"/>
          </p:cNvCxnSpPr>
          <p:nvPr/>
        </p:nvCxnSpPr>
        <p:spPr>
          <a:xfrm>
            <a:off x="4572000" y="2815512"/>
            <a:ext cx="0" cy="364473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9" idx="2"/>
            <a:endCxn id="20" idx="0"/>
          </p:cNvCxnSpPr>
          <p:nvPr/>
        </p:nvCxnSpPr>
        <p:spPr>
          <a:xfrm>
            <a:off x="4567136" y="5086264"/>
            <a:ext cx="0" cy="512574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7" idx="4"/>
            <a:endCxn id="19" idx="3"/>
          </p:cNvCxnSpPr>
          <p:nvPr/>
        </p:nvCxnSpPr>
        <p:spPr>
          <a:xfrm rot="5400000">
            <a:off x="5768194" y="3110800"/>
            <a:ext cx="1999576" cy="961787"/>
          </a:xfrm>
          <a:prstGeom prst="bentConnector2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6" idx="4"/>
            <a:endCxn id="19" idx="1"/>
          </p:cNvCxnSpPr>
          <p:nvPr/>
        </p:nvCxnSpPr>
        <p:spPr>
          <a:xfrm rot="16200000" flipH="1">
            <a:off x="1371366" y="3115663"/>
            <a:ext cx="1999576" cy="952060"/>
          </a:xfrm>
          <a:prstGeom prst="bentConnector2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3"/>
            <a:endCxn id="17" idx="2"/>
          </p:cNvCxnSpPr>
          <p:nvPr/>
        </p:nvCxnSpPr>
        <p:spPr>
          <a:xfrm>
            <a:off x="6291952" y="2315786"/>
            <a:ext cx="418700" cy="0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6"/>
            <a:endCxn id="4" idx="1"/>
          </p:cNvCxnSpPr>
          <p:nvPr/>
        </p:nvCxnSpPr>
        <p:spPr>
          <a:xfrm>
            <a:off x="2433347" y="2315786"/>
            <a:ext cx="418701" cy="0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8" idx="4"/>
            <a:endCxn id="19" idx="0"/>
          </p:cNvCxnSpPr>
          <p:nvPr/>
        </p:nvCxnSpPr>
        <p:spPr>
          <a:xfrm flipH="1">
            <a:off x="4567136" y="3732223"/>
            <a:ext cx="4864" cy="364474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38200" y="2315786"/>
            <a:ext cx="418701" cy="0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787098" y="2315786"/>
            <a:ext cx="418701" cy="0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52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45035" y="2125266"/>
            <a:ext cx="4974116" cy="250801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500" dirty="0">
                <a:solidFill>
                  <a:schemeClr val="tx1"/>
                </a:solidFill>
              </a:rPr>
              <a:t>LLVM Back-end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83321" y="4045940"/>
            <a:ext cx="1149820" cy="472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Sync Point Generator</a:t>
            </a:r>
          </a:p>
        </p:txBody>
      </p:sp>
      <p:sp>
        <p:nvSpPr>
          <p:cNvPr id="16" name="Oval 15"/>
          <p:cNvSpPr/>
          <p:nvPr/>
        </p:nvSpPr>
        <p:spPr>
          <a:xfrm>
            <a:off x="699701" y="2535529"/>
            <a:ext cx="1076446" cy="55223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LLVM </a:t>
            </a:r>
            <a:r>
              <a:rPr lang="en-US" sz="1500" dirty="0" err="1">
                <a:solidFill>
                  <a:schemeClr val="tx1"/>
                </a:solidFill>
              </a:rPr>
              <a:t>Bitcode</a:t>
            </a:r>
            <a:endParaRPr lang="el-GR" sz="15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99701" y="3339319"/>
            <a:ext cx="1076446" cy="552238"/>
          </a:xfrm>
          <a:prstGeom prst="ellipse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x86-64</a:t>
            </a:r>
            <a:endParaRPr lang="el-GR" sz="15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99700" y="4005987"/>
            <a:ext cx="1076446" cy="552238"/>
          </a:xfrm>
          <a:prstGeom prst="ellipse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Sync Points</a:t>
            </a:r>
            <a:endParaRPr lang="el-GR" sz="15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45035" y="4807180"/>
            <a:ext cx="3439904" cy="989567"/>
          </a:xfrm>
          <a:prstGeom prst="rect">
            <a:avLst/>
          </a:prstGeom>
          <a:gradFill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500" dirty="0">
                <a:solidFill>
                  <a:schemeClr val="tx1"/>
                </a:solidFill>
              </a:rPr>
              <a:t>Translation Validation System</a:t>
            </a:r>
          </a:p>
        </p:txBody>
      </p:sp>
      <p:sp>
        <p:nvSpPr>
          <p:cNvPr id="20" name="Oval 19"/>
          <p:cNvSpPr/>
          <p:nvPr/>
        </p:nvSpPr>
        <p:spPr>
          <a:xfrm>
            <a:off x="6308541" y="5025843"/>
            <a:ext cx="1451074" cy="552238"/>
          </a:xfrm>
          <a:prstGeom prst="ellipse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Correctness Proof</a:t>
            </a:r>
            <a:endParaRPr lang="el-GR" sz="15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96446" y="5328005"/>
            <a:ext cx="1448012" cy="47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LLVM Semantics (in K)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40562" y="5328005"/>
            <a:ext cx="1536818" cy="4687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x86-64 </a:t>
            </a:r>
            <a:r>
              <a:rPr lang="en-US" sz="1500" dirty="0" smtClean="0">
                <a:solidFill>
                  <a:schemeClr val="tx1"/>
                </a:solidFill>
              </a:rPr>
              <a:t>Semantics (in K)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11" idx="3"/>
            <a:endCxn id="10" idx="1"/>
          </p:cNvCxnSpPr>
          <p:nvPr/>
        </p:nvCxnSpPr>
        <p:spPr>
          <a:xfrm>
            <a:off x="3533142" y="2815603"/>
            <a:ext cx="2368921" cy="0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12" idx="0"/>
          </p:cNvCxnSpPr>
          <p:nvPr/>
        </p:nvCxnSpPr>
        <p:spPr>
          <a:xfrm flipH="1">
            <a:off x="6474736" y="3051769"/>
            <a:ext cx="2237" cy="326567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1"/>
            <a:endCxn id="13" idx="3"/>
          </p:cNvCxnSpPr>
          <p:nvPr/>
        </p:nvCxnSpPr>
        <p:spPr>
          <a:xfrm flipH="1">
            <a:off x="5518782" y="3614501"/>
            <a:ext cx="381043" cy="0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1"/>
            <a:endCxn id="14" idx="3"/>
          </p:cNvCxnSpPr>
          <p:nvPr/>
        </p:nvCxnSpPr>
        <p:spPr>
          <a:xfrm flipH="1">
            <a:off x="3533141" y="3614501"/>
            <a:ext cx="423199" cy="0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1"/>
            <a:endCxn id="18" idx="6"/>
          </p:cNvCxnSpPr>
          <p:nvPr/>
        </p:nvCxnSpPr>
        <p:spPr>
          <a:xfrm flipH="1">
            <a:off x="1776146" y="4282106"/>
            <a:ext cx="607175" cy="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9" idx="3"/>
            <a:endCxn id="20" idx="2"/>
          </p:cNvCxnSpPr>
          <p:nvPr/>
        </p:nvCxnSpPr>
        <p:spPr>
          <a:xfrm flipV="1">
            <a:off x="5684939" y="5301962"/>
            <a:ext cx="623602" cy="2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7" idx="2"/>
            <a:endCxn id="19" idx="1"/>
          </p:cNvCxnSpPr>
          <p:nvPr/>
        </p:nvCxnSpPr>
        <p:spPr>
          <a:xfrm rot="10800000" flipH="1" flipV="1">
            <a:off x="699700" y="3615438"/>
            <a:ext cx="1545335" cy="1686525"/>
          </a:xfrm>
          <a:prstGeom prst="bentConnector3">
            <a:avLst>
              <a:gd name="adj1" fmla="val -4916"/>
            </a:avLst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6" idx="2"/>
          </p:cNvCxnSpPr>
          <p:nvPr/>
        </p:nvCxnSpPr>
        <p:spPr>
          <a:xfrm rot="10800000" flipH="1" flipV="1">
            <a:off x="699700" y="2811648"/>
            <a:ext cx="1545334" cy="2766433"/>
          </a:xfrm>
          <a:prstGeom prst="bentConnector4">
            <a:avLst>
              <a:gd name="adj1" fmla="val -11095"/>
              <a:gd name="adj2" fmla="val 100178"/>
            </a:avLst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902062" y="2579437"/>
            <a:ext cx="1149820" cy="472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SSA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Optimizations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83322" y="2579437"/>
            <a:ext cx="1149820" cy="472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Instruction Selection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99825" y="3378335"/>
            <a:ext cx="1149820" cy="472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Register Allocation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56340" y="3378335"/>
            <a:ext cx="1562442" cy="472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Prologue/Epilogue Insertion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83321" y="3378335"/>
            <a:ext cx="1149820" cy="472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post-SSA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Optimizations</a:t>
            </a:r>
          </a:p>
        </p:txBody>
      </p:sp>
      <p:cxnSp>
        <p:nvCxnSpPr>
          <p:cNvPr id="86" name="Elbow Connector 85"/>
          <p:cNvCxnSpPr>
            <a:stCxn id="18" idx="4"/>
          </p:cNvCxnSpPr>
          <p:nvPr/>
        </p:nvCxnSpPr>
        <p:spPr>
          <a:xfrm rot="16200000" flipH="1">
            <a:off x="1498819" y="4297328"/>
            <a:ext cx="485320" cy="1007111"/>
          </a:xfrm>
          <a:prstGeom prst="bentConnector2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1"/>
            <a:endCxn id="17" idx="6"/>
          </p:cNvCxnSpPr>
          <p:nvPr/>
        </p:nvCxnSpPr>
        <p:spPr>
          <a:xfrm flipH="1">
            <a:off x="1776146" y="3614500"/>
            <a:ext cx="607175" cy="938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6"/>
            <a:endCxn id="11" idx="1"/>
          </p:cNvCxnSpPr>
          <p:nvPr/>
        </p:nvCxnSpPr>
        <p:spPr>
          <a:xfrm>
            <a:off x="1776147" y="2811648"/>
            <a:ext cx="607175" cy="3955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4193870" y="2544172"/>
            <a:ext cx="1076446" cy="552238"/>
          </a:xfrm>
          <a:prstGeom prst="ellipse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Virtual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x86-64</a:t>
            </a:r>
            <a:endParaRPr lang="el-GR" sz="1500" dirty="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>
            <a:stCxn id="11" idx="3"/>
            <a:endCxn id="121" idx="2"/>
          </p:cNvCxnSpPr>
          <p:nvPr/>
        </p:nvCxnSpPr>
        <p:spPr>
          <a:xfrm>
            <a:off x="3533142" y="2815603"/>
            <a:ext cx="660728" cy="4688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21" idx="4"/>
            <a:endCxn id="19" idx="0"/>
          </p:cNvCxnSpPr>
          <p:nvPr/>
        </p:nvCxnSpPr>
        <p:spPr>
          <a:xfrm flipH="1">
            <a:off x="3964987" y="3096409"/>
            <a:ext cx="767106" cy="171077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7198743" y="2862273"/>
            <a:ext cx="17219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x86-64:</a:t>
            </a:r>
          </a:p>
          <a:p>
            <a:r>
              <a:rPr lang="en-US" dirty="0">
                <a:solidFill>
                  <a:schemeClr val="tx1"/>
                </a:solidFill>
              </a:rPr>
              <a:t>x86-64 </a:t>
            </a:r>
          </a:p>
          <a:p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 smtClean="0">
                <a:solidFill>
                  <a:schemeClr val="tx1"/>
                </a:solidFill>
              </a:rPr>
              <a:t>SSA registers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 smtClean="0">
                <a:solidFill>
                  <a:schemeClr val="tx1"/>
                </a:solidFill>
              </a:rPr>
              <a:t>abstract stack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627902" y="1133706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			</a:t>
            </a:r>
            <a:r>
              <a:rPr lang="en-US" sz="3300"/>
              <a:t>   </a:t>
            </a:r>
            <a:r>
              <a:rPr lang="en-US" sz="3300" smtClean="0"/>
              <a:t>First </a:t>
            </a:r>
            <a:r>
              <a:rPr lang="en-US" sz="3300" dirty="0"/>
              <a:t>Step</a:t>
            </a:r>
            <a:endParaRPr lang="el-GR" sz="3300" dirty="0"/>
          </a:p>
        </p:txBody>
      </p:sp>
    </p:spTree>
    <p:extLst>
      <p:ext uri="{BB962C8B-B14F-4D97-AF65-F5344CB8AC3E}">
        <p14:creationId xmlns:p14="http://schemas.microsoft.com/office/powerpoint/2010/main" val="170830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  <p:bldP spid="12" grpId="0" animBg="1"/>
      <p:bldP spid="13" grpId="0" animBg="1"/>
      <p:bldP spid="14" grpId="0" animBg="1"/>
      <p:bldP spid="121" grpId="0" animBg="1"/>
      <p:bldP spid="134" grpId="0"/>
      <p:bldP spid="34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Research Problems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9743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Translation validation between </a:t>
            </a:r>
            <a:r>
              <a:rPr lang="en-US" i="1" dirty="0" smtClean="0"/>
              <a:t>different</a:t>
            </a:r>
            <a:r>
              <a:rPr lang="en-US" dirty="0" smtClean="0"/>
              <a:t> languages</a:t>
            </a:r>
          </a:p>
          <a:p>
            <a:pPr lvl="1"/>
            <a:r>
              <a:rPr lang="en-US" dirty="0"/>
              <a:t>Today: TV assumes common language for input, output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err="1"/>
              <a:t>Necula</a:t>
            </a:r>
            <a:r>
              <a:rPr lang="en-US" dirty="0"/>
              <a:t>, Tate's equality saturation, LLVM-MD</a:t>
            </a:r>
          </a:p>
          <a:p>
            <a:pPr lvl="1"/>
            <a:r>
              <a:rPr lang="en-US" dirty="0"/>
              <a:t>Not sufficient for code gen, </a:t>
            </a:r>
            <a:r>
              <a:rPr lang="en-US" dirty="0" err="1"/>
              <a:t>e.g</a:t>
            </a:r>
            <a:r>
              <a:rPr lang="en-US" dirty="0"/>
              <a:t>,. LLVM to </a:t>
            </a:r>
            <a:r>
              <a:rPr lang="en-US" dirty="0" smtClean="0"/>
              <a:t>x86-64</a:t>
            </a:r>
          </a:p>
          <a:p>
            <a:pPr lvl="1" indent="-342900"/>
            <a:r>
              <a:rPr lang="en-US" dirty="0" smtClean="0"/>
              <a:t>Our approach: Use </a:t>
            </a:r>
            <a:r>
              <a:rPr lang="en-US" dirty="0"/>
              <a:t>“full program equivalence” proof </a:t>
            </a:r>
            <a:r>
              <a:rPr lang="en-US" dirty="0" smtClean="0"/>
              <a:t>system [1]</a:t>
            </a:r>
          </a:p>
          <a:p>
            <a:pPr marL="0" indent="0">
              <a:buNone/>
            </a:pPr>
            <a:r>
              <a:rPr lang="en-US" dirty="0" smtClean="0"/>
              <a:t>How to deal with undefined behaviors in VISC?</a:t>
            </a:r>
          </a:p>
          <a:p>
            <a:pPr lvl="1"/>
            <a:r>
              <a:rPr lang="en-US" dirty="0" smtClean="0"/>
              <a:t>Input K semantic definition captures undefined behaviors</a:t>
            </a:r>
          </a:p>
          <a:p>
            <a:pPr lvl="1"/>
            <a:r>
              <a:rPr lang="en-US" dirty="0" smtClean="0"/>
              <a:t>TV enforces a specific treatment</a:t>
            </a:r>
            <a:endParaRPr lang="en-US" b="1" dirty="0" smtClean="0"/>
          </a:p>
          <a:p>
            <a:pPr lvl="1"/>
            <a:r>
              <a:rPr lang="en-US" dirty="0" smtClean="0"/>
              <a:t>Undefined behavior checker on input: catches 82% of errors [2]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1000" y="5808085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800" dirty="0" err="1" smtClean="0"/>
              <a:t>Ciobâcă</a:t>
            </a:r>
            <a:r>
              <a:rPr lang="en-US" sz="1800" dirty="0"/>
              <a:t>, </a:t>
            </a:r>
            <a:r>
              <a:rPr lang="en-US" sz="1800" dirty="0" err="1" smtClean="0"/>
              <a:t>Lucanu</a:t>
            </a:r>
            <a:r>
              <a:rPr lang="en-US" sz="1800" dirty="0"/>
              <a:t>, </a:t>
            </a:r>
            <a:r>
              <a:rPr lang="en-US" sz="1800" dirty="0" err="1" smtClean="0"/>
              <a:t>Rusu</a:t>
            </a:r>
            <a:r>
              <a:rPr lang="en-US" sz="1800" dirty="0"/>
              <a:t>, and </a:t>
            </a:r>
            <a:r>
              <a:rPr lang="en-US" sz="1800" dirty="0" err="1" smtClean="0"/>
              <a:t>Roşu</a:t>
            </a:r>
            <a:r>
              <a:rPr lang="en-US" sz="1800" dirty="0"/>
              <a:t>. A Language-Independent Proof System for </a:t>
            </a:r>
            <a:r>
              <a:rPr lang="en-US" sz="1800" dirty="0" smtClean="0"/>
              <a:t>Mutual Program </a:t>
            </a:r>
            <a:r>
              <a:rPr lang="en-US" sz="1800" dirty="0"/>
              <a:t>Equivalence. In </a:t>
            </a:r>
            <a:r>
              <a:rPr lang="en-US" sz="1800" dirty="0" smtClean="0"/>
              <a:t>ICFEM’14.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err="1"/>
              <a:t>Hathhorn</a:t>
            </a:r>
            <a:r>
              <a:rPr lang="en-US" sz="1800" dirty="0"/>
              <a:t>, Ellison, and </a:t>
            </a:r>
            <a:r>
              <a:rPr lang="en-US" sz="1800" dirty="0" err="1"/>
              <a:t>Roşu</a:t>
            </a:r>
            <a:r>
              <a:rPr lang="en-US" sz="1800" dirty="0"/>
              <a:t>. 2015. Defining the </a:t>
            </a:r>
            <a:r>
              <a:rPr lang="en-US" sz="1800" dirty="0" err="1"/>
              <a:t>undefinedness</a:t>
            </a:r>
            <a:r>
              <a:rPr lang="en-US" sz="1800" dirty="0"/>
              <a:t> of C. PLDI </a:t>
            </a:r>
            <a:r>
              <a:rPr lang="en-US" sz="1800" dirty="0" smtClean="0"/>
              <a:t>2015</a:t>
            </a:r>
            <a:endParaRPr lang="el-G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7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 and Future Goals</a:t>
            </a:r>
            <a:endParaRPr lang="el-G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81000" y="1431940"/>
          <a:ext cx="8382000" cy="440590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0"/>
                <a:gridCol w="4191000"/>
              </a:tblGrid>
              <a:tr h="634585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1. Definition of LLVM IR semantics in K</a:t>
                      </a:r>
                      <a:endParaRPr lang="el-GR" sz="2000" b="0" dirty="0"/>
                    </a:p>
                  </a:txBody>
                  <a:tcPr marL="72887" marR="72887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Mostly comprehensive definition </a:t>
                      </a:r>
                      <a:r>
                        <a:rPr lang="en-US" sz="2000" b="0" baseline="0" dirty="0" smtClean="0"/>
                        <a:t>available</a:t>
                      </a:r>
                      <a:endParaRPr lang="el-GR" sz="2000" b="0" dirty="0"/>
                    </a:p>
                  </a:txBody>
                  <a:tcPr marL="72887" marR="72887" marT="34290" marB="34290"/>
                </a:tc>
              </a:tr>
              <a:tr h="77868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2. Definition of</a:t>
                      </a:r>
                      <a:r>
                        <a:rPr lang="en-US" sz="2000" baseline="0" dirty="0" smtClean="0"/>
                        <a:t> x86-64 semantics in K</a:t>
                      </a:r>
                      <a:endParaRPr lang="el-GR" sz="2000" dirty="0"/>
                    </a:p>
                  </a:txBody>
                  <a:tcPr marL="72887" marR="72887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 progress – currently small x86 subset defined; runs small programs</a:t>
                      </a:r>
                      <a:endParaRPr lang="el-GR" sz="2000" dirty="0"/>
                    </a:p>
                  </a:txBody>
                  <a:tcPr marL="72887" marR="72887" marT="34290" marB="34290"/>
                </a:tc>
              </a:tr>
              <a:tr h="79591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3. TV of Instruction Selection phase (LLVM IR to x86-64)</a:t>
                      </a:r>
                      <a:endParaRPr lang="el-GR" sz="2000" dirty="0"/>
                    </a:p>
                  </a:txBody>
                  <a:tcPr marL="72887" marR="72887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 progress</a:t>
                      </a:r>
                      <a:r>
                        <a:rPr lang="en-US" sz="2000" baseline="0" dirty="0" smtClean="0"/>
                        <a:t> – open question of TV between different languages</a:t>
                      </a:r>
                    </a:p>
                  </a:txBody>
                  <a:tcPr marL="72887" marR="72887" marT="34290" marB="34290"/>
                </a:tc>
              </a:tr>
              <a:tr h="133515">
                <a:tc>
                  <a:txBody>
                    <a:bodyPr/>
                    <a:lstStyle/>
                    <a:p>
                      <a:endParaRPr lang="el-GR" sz="2000" dirty="0"/>
                    </a:p>
                  </a:txBody>
                  <a:tcPr marL="72887" marR="72887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sz="2000" dirty="0"/>
                    </a:p>
                  </a:txBody>
                  <a:tcPr marL="72887" marR="72887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14480"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4. Handling undefined behaviors</a:t>
                      </a:r>
                      <a:endParaRPr lang="el-GR" sz="2000" dirty="0"/>
                    </a:p>
                  </a:txBody>
                  <a:tcPr marL="72887" marR="72887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Future work</a:t>
                      </a:r>
                      <a:endParaRPr lang="el-GR" sz="2000" dirty="0"/>
                    </a:p>
                  </a:txBody>
                  <a:tcPr marL="72887" marR="72887" marT="34290" marB="34290"/>
                </a:tc>
              </a:tr>
              <a:tr h="614480"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5. TV of phases other than </a:t>
                      </a:r>
                      <a:r>
                        <a:rPr lang="en-US" sz="2000" baseline="0" dirty="0" err="1" smtClean="0"/>
                        <a:t>Instrn</a:t>
                      </a:r>
                      <a:r>
                        <a:rPr lang="en-US" sz="2000" baseline="0" dirty="0" smtClean="0"/>
                        <a:t> Selection</a:t>
                      </a:r>
                      <a:endParaRPr lang="el-GR" sz="2000" dirty="0"/>
                    </a:p>
                  </a:txBody>
                  <a:tcPr marL="72887" marR="72887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Future work</a:t>
                      </a:r>
                      <a:endParaRPr lang="el-GR" sz="2000" dirty="0" smtClean="0"/>
                    </a:p>
                  </a:txBody>
                  <a:tcPr marL="72887" marR="72887" marT="34290" marB="34290"/>
                </a:tc>
              </a:tr>
              <a:tr h="59437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6.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TV of concurrent shared memory </a:t>
                      </a:r>
                      <a:r>
                        <a:rPr lang="en-US" sz="2000" dirty="0" err="1" smtClean="0"/>
                        <a:t>pgms</a:t>
                      </a:r>
                      <a:endParaRPr lang="el-GR" sz="2000" dirty="0"/>
                    </a:p>
                  </a:txBody>
                  <a:tcPr marL="72887" marR="72887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Future work</a:t>
                      </a:r>
                      <a:endParaRPr lang="el-GR" sz="2000" dirty="0" smtClean="0"/>
                    </a:p>
                  </a:txBody>
                  <a:tcPr marL="72887" marR="72887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81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71816"/>
            <a:ext cx="8382000" cy="4762219"/>
          </a:xfrm>
        </p:spPr>
        <p:txBody>
          <a:bodyPr anchor="ctr" anchorCtr="1"/>
          <a:lstStyle/>
          <a:p>
            <a:pPr marL="0" indent="0" algn="ctr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Security Benefits of VISC: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000000"/>
                </a:solidFill>
              </a:rPr>
              <a:t>Google’s Portable Native Client (</a:t>
            </a:r>
            <a:r>
              <a:rPr lang="en-US" sz="3200" dirty="0" err="1" smtClean="0">
                <a:solidFill>
                  <a:srgbClr val="000000"/>
                </a:solidFill>
              </a:rPr>
              <a:t>PNaCl</a:t>
            </a:r>
            <a:r>
              <a:rPr lang="en-US" sz="3200" dirty="0" smtClean="0">
                <a:solidFill>
                  <a:srgbClr val="000000"/>
                </a:solidFill>
              </a:rPr>
              <a:t>)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000000"/>
                </a:solidFill>
              </a:rPr>
              <a:t>Secure Virtual Architecture (SVA)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1320" y="5234035"/>
            <a:ext cx="6410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1800"/>
              </a:spcBef>
            </a:pPr>
            <a:r>
              <a:rPr lang="en-US" sz="2200" dirty="0">
                <a:solidFill>
                  <a:srgbClr val="000000"/>
                </a:solidFill>
              </a:rPr>
              <a:t>John Criswell’s </a:t>
            </a:r>
            <a:r>
              <a:rPr lang="en-US" sz="2200" dirty="0" smtClean="0">
                <a:solidFill>
                  <a:srgbClr val="000000"/>
                </a:solidFill>
              </a:rPr>
              <a:t>PhD on SVA won an</a:t>
            </a:r>
            <a:endParaRPr lang="en-US" sz="2200" dirty="0">
              <a:solidFill>
                <a:srgbClr val="000000"/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sz="2200" b="1" dirty="0" smtClean="0">
                <a:solidFill>
                  <a:srgbClr val="002060"/>
                </a:solidFill>
              </a:rPr>
              <a:t>Hon. </a:t>
            </a:r>
            <a:r>
              <a:rPr lang="en-US" sz="2200" b="1" dirty="0">
                <a:solidFill>
                  <a:srgbClr val="002060"/>
                </a:solidFill>
              </a:rPr>
              <a:t>Mention for </a:t>
            </a:r>
            <a:r>
              <a:rPr lang="en-US" sz="2200" b="1" dirty="0" smtClean="0">
                <a:solidFill>
                  <a:srgbClr val="002060"/>
                </a:solidFill>
              </a:rPr>
              <a:t>2014 ACM Doctoral </a:t>
            </a:r>
            <a:r>
              <a:rPr lang="en-US" sz="2200" b="1" dirty="0">
                <a:solidFill>
                  <a:srgbClr val="002060"/>
                </a:solidFill>
              </a:rPr>
              <a:t>Dissertation </a:t>
            </a:r>
            <a:r>
              <a:rPr lang="en-US" sz="2200" b="1" dirty="0" smtClean="0">
                <a:solidFill>
                  <a:srgbClr val="002060"/>
                </a:solidFill>
              </a:rPr>
              <a:t>Award</a:t>
            </a:r>
            <a:endParaRPr lang="en-US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86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Portable Native Client (</a:t>
            </a:r>
            <a:r>
              <a:rPr lang="en-US" dirty="0" err="1" smtClean="0"/>
              <a:t>PNaCl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619555"/>
            <a:ext cx="8382000" cy="1588609"/>
          </a:xfrm>
        </p:spPr>
        <p:txBody>
          <a:bodyPr/>
          <a:lstStyle/>
          <a:p>
            <a:r>
              <a:rPr lang="en-US" dirty="0" smtClean="0"/>
              <a:t>Sandboxing for Chrome browser extensions 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Shipped as LLVM </a:t>
            </a:r>
            <a:r>
              <a:rPr lang="en-US" dirty="0" err="1" smtClean="0"/>
              <a:t>bitcode</a:t>
            </a:r>
            <a:r>
              <a:rPr lang="en-US" dirty="0" smtClean="0"/>
              <a:t>; translated &amp; verified on load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Ensures extensions are portable to x86, x86-64, ARM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112610" y="1201510"/>
            <a:ext cx="1152150" cy="92172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C/C++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Front</a:t>
            </a:r>
            <a:r>
              <a:rPr kumimoji="0" lang="en-US" sz="2000" b="0" i="1" u="none" strike="noStrike" cap="none" normalizeH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 End</a:t>
            </a:r>
            <a:endParaRPr kumimoji="0" lang="en-US" sz="2000" b="0" i="1" u="none" strike="noStrike" cap="none" normalizeH="0" baseline="0" dirty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5698714" y="3507929"/>
            <a:ext cx="913715" cy="691290"/>
          </a:xfrm>
          <a:prstGeom prst="roundRect">
            <a:avLst/>
          </a:prstGeom>
          <a:noFill/>
          <a:ln w="381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Static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code-gen</a:t>
            </a:r>
            <a:endParaRPr kumimoji="0" lang="en-US" sz="2000" b="0" i="1" u="none" strike="noStrike" cap="none" normalizeH="0" baseline="0" dirty="0" smtClean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698714" y="3194002"/>
            <a:ext cx="3064286" cy="131033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Chrome</a:t>
            </a:r>
            <a:endParaRPr lang="en-US" dirty="0" smtClean="0"/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Arial Narrow" charset="0"/>
              </a:rPr>
              <a:t>Browser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155425" y="1163105"/>
            <a:ext cx="1584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Web</a:t>
            </a:r>
          </a:p>
          <a:p>
            <a:pPr algn="r"/>
            <a:r>
              <a:rPr lang="en-US" dirty="0" smtClean="0"/>
              <a:t>application</a:t>
            </a:r>
          </a:p>
          <a:p>
            <a:pPr algn="r"/>
            <a:r>
              <a:rPr lang="en-US" dirty="0" smtClean="0"/>
              <a:t>components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  <a:endCxn id="4" idx="1"/>
          </p:cNvCxnSpPr>
          <p:nvPr/>
        </p:nvCxnSpPr>
        <p:spPr bwMode="auto">
          <a:xfrm flipV="1">
            <a:off x="1739913" y="1662370"/>
            <a:ext cx="1372697" cy="856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Elbow Connector 10"/>
          <p:cNvCxnSpPr>
            <a:stCxn id="4" idx="3"/>
            <a:endCxn id="5" idx="1"/>
          </p:cNvCxnSpPr>
          <p:nvPr/>
        </p:nvCxnSpPr>
        <p:spPr bwMode="auto">
          <a:xfrm>
            <a:off x="4264760" y="1662370"/>
            <a:ext cx="1433954" cy="2191204"/>
          </a:xfrm>
          <a:prstGeom prst="bentConnector3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Line 24"/>
          <p:cNvSpPr>
            <a:spLocks noChangeShapeType="1"/>
          </p:cNvSpPr>
          <p:nvPr/>
        </p:nvSpPr>
        <p:spPr bwMode="auto">
          <a:xfrm flipV="1">
            <a:off x="414338" y="2663914"/>
            <a:ext cx="811337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5982404" y="2163039"/>
            <a:ext cx="19692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Developer site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6642523" y="2624704"/>
            <a:ext cx="16408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User site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6612429" y="3508681"/>
            <a:ext cx="913715" cy="691290"/>
          </a:xfrm>
          <a:prstGeom prst="roundRect">
            <a:avLst/>
          </a:prstGeom>
          <a:solidFill>
            <a:srgbClr val="FF0000">
              <a:alpha val="33000"/>
            </a:srgbClr>
          </a:solidFill>
          <a:ln w="381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PNaCl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Verifier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4149545" y="2886314"/>
            <a:ext cx="7417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b="1" i="0" dirty="0" smtClean="0">
                <a:solidFill>
                  <a:srgbClr val="0000FF"/>
                </a:solidFill>
              </a:rPr>
              <a:t>LLVM</a:t>
            </a:r>
            <a:endParaRPr lang="en-US" b="1" i="0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06840" y="1670937"/>
            <a:ext cx="11818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Restricted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C, C++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18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ChangeArrowheads="1"/>
          </p:cNvSpPr>
          <p:nvPr/>
        </p:nvSpPr>
        <p:spPr bwMode="auto">
          <a:xfrm>
            <a:off x="4533595" y="3135180"/>
            <a:ext cx="1375080" cy="3147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 i="1" dirty="0" smtClean="0">
                <a:solidFill>
                  <a:srgbClr val="669900"/>
                </a:solidFill>
              </a:rPr>
              <a:t>SVA-OS lib</a:t>
            </a:r>
            <a:endParaRPr lang="en-US" b="1" i="1" dirty="0">
              <a:solidFill>
                <a:srgbClr val="669900"/>
              </a:solidFill>
            </a:endParaRPr>
          </a:p>
        </p:txBody>
      </p:sp>
      <p:sp>
        <p:nvSpPr>
          <p:cNvPr id="530436" name="Rectangle 4"/>
          <p:cNvSpPr>
            <a:spLocks noChangeArrowheads="1"/>
          </p:cNvSpPr>
          <p:nvPr/>
        </p:nvSpPr>
        <p:spPr bwMode="auto">
          <a:xfrm>
            <a:off x="2574940" y="2443890"/>
            <a:ext cx="3340085" cy="691290"/>
          </a:xfrm>
          <a:prstGeom prst="rect">
            <a:avLst/>
          </a:prstGeom>
          <a:noFill/>
          <a:ln w="28575" cmpd="sng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dirty="0" smtClean="0">
                <a:solidFill>
                  <a:srgbClr val="0000FF"/>
                </a:solidFill>
              </a:rPr>
              <a:t>OS services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30437" name="Rectangle 5"/>
          <p:cNvSpPr>
            <a:spLocks noChangeArrowheads="1"/>
          </p:cNvSpPr>
          <p:nvPr/>
        </p:nvSpPr>
        <p:spPr bwMode="auto">
          <a:xfrm>
            <a:off x="3765495" y="2866345"/>
            <a:ext cx="2151118" cy="26883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i="1" dirty="0" smtClean="0">
                <a:solidFill>
                  <a:srgbClr val="0000FF"/>
                </a:solidFill>
              </a:rPr>
              <a:t>OS kernel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530440" name="AutoShape 8"/>
          <p:cNvSpPr>
            <a:spLocks noChangeArrowheads="1"/>
          </p:cNvSpPr>
          <p:nvPr/>
        </p:nvSpPr>
        <p:spPr bwMode="auto">
          <a:xfrm>
            <a:off x="762000" y="3456293"/>
            <a:ext cx="5154613" cy="562202"/>
          </a:xfrm>
          <a:prstGeom prst="bevel">
            <a:avLst>
              <a:gd name="adj" fmla="val 5315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Processor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530441" name="Line 9"/>
          <p:cNvSpPr>
            <a:spLocks noChangeShapeType="1"/>
          </p:cNvSpPr>
          <p:nvPr/>
        </p:nvSpPr>
        <p:spPr bwMode="auto">
          <a:xfrm flipV="1">
            <a:off x="765175" y="3459468"/>
            <a:ext cx="5151438" cy="15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0442" name="Rectangle 10"/>
          <p:cNvSpPr>
            <a:spLocks noChangeArrowheads="1"/>
          </p:cNvSpPr>
          <p:nvPr/>
        </p:nvSpPr>
        <p:spPr bwMode="auto">
          <a:xfrm>
            <a:off x="762000" y="1752600"/>
            <a:ext cx="5154613" cy="226589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tIns="182880" anchor="t" anchorCtr="0"/>
          <a:lstStyle/>
          <a:p>
            <a:r>
              <a:rPr lang="en-US" dirty="0">
                <a:solidFill>
                  <a:schemeClr val="tx1"/>
                </a:solidFill>
              </a:rPr>
              <a:t>Applications, libraries, </a:t>
            </a:r>
            <a:r>
              <a:rPr lang="en-US" dirty="0" smtClean="0">
                <a:solidFill>
                  <a:schemeClr val="tx1"/>
                </a:solidFill>
              </a:rPr>
              <a:t>languages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0443" name="Text Box 11"/>
          <p:cNvSpPr txBox="1">
            <a:spLocks noChangeArrowheads="1"/>
          </p:cNvSpPr>
          <p:nvPr/>
        </p:nvSpPr>
        <p:spPr bwMode="auto">
          <a:xfrm>
            <a:off x="6184900" y="2738305"/>
            <a:ext cx="26231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Arial" charset="0"/>
              </a:rPr>
              <a:t>Virtual instruction set</a:t>
            </a:r>
          </a:p>
        </p:txBody>
      </p:sp>
      <p:sp>
        <p:nvSpPr>
          <p:cNvPr id="530444" name="Text Box 12"/>
          <p:cNvSpPr txBox="1">
            <a:spLocks noChangeArrowheads="1"/>
          </p:cNvSpPr>
          <p:nvPr/>
        </p:nvSpPr>
        <p:spPr bwMode="auto">
          <a:xfrm>
            <a:off x="6235700" y="3513443"/>
            <a:ext cx="26278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Arial" charset="0"/>
              </a:rPr>
              <a:t>Native instruction set</a:t>
            </a:r>
          </a:p>
        </p:txBody>
      </p:sp>
      <p:sp>
        <p:nvSpPr>
          <p:cNvPr id="530445" name="Line 13"/>
          <p:cNvSpPr>
            <a:spLocks noChangeShapeType="1"/>
          </p:cNvSpPr>
          <p:nvPr/>
        </p:nvSpPr>
        <p:spPr bwMode="auto">
          <a:xfrm flipV="1">
            <a:off x="5538788" y="2973255"/>
            <a:ext cx="771525" cy="1619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0446" name="Line 14"/>
          <p:cNvSpPr>
            <a:spLocks noChangeShapeType="1"/>
          </p:cNvSpPr>
          <p:nvPr/>
        </p:nvSpPr>
        <p:spPr bwMode="auto">
          <a:xfrm>
            <a:off x="5414963" y="3449943"/>
            <a:ext cx="895350" cy="2381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0447" name="Rectangle 15"/>
          <p:cNvSpPr>
            <a:spLocks noChangeArrowheads="1"/>
          </p:cNvSpPr>
          <p:nvPr/>
        </p:nvSpPr>
        <p:spPr bwMode="auto">
          <a:xfrm>
            <a:off x="381000" y="11430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80000"/>
              </a:spcBef>
            </a:pPr>
            <a:r>
              <a:rPr lang="en-US" sz="2800" b="1" i="0" dirty="0" smtClean="0">
                <a:solidFill>
                  <a:schemeClr val="tx1"/>
                </a:solidFill>
              </a:rPr>
              <a:t>Works </a:t>
            </a:r>
            <a:r>
              <a:rPr lang="en-US" sz="2800" b="1" i="0" dirty="0">
                <a:solidFill>
                  <a:schemeClr val="tx1"/>
                </a:solidFill>
              </a:rPr>
              <a:t>with </a:t>
            </a:r>
            <a:r>
              <a:rPr lang="en-US" sz="2800" b="1" dirty="0" smtClean="0">
                <a:solidFill>
                  <a:schemeClr val="tx1"/>
                </a:solidFill>
              </a:rPr>
              <a:t>commodity</a:t>
            </a:r>
            <a:r>
              <a:rPr lang="en-US" sz="2800" b="1" i="0" dirty="0" smtClean="0">
                <a:solidFill>
                  <a:schemeClr val="tx1"/>
                </a:solidFill>
              </a:rPr>
              <a:t> kernels</a:t>
            </a:r>
            <a:r>
              <a:rPr lang="en-US" sz="2800" b="1" i="0" dirty="0">
                <a:solidFill>
                  <a:schemeClr val="tx1"/>
                </a:solidFill>
              </a:rPr>
              <a:t>, e.g., </a:t>
            </a:r>
            <a:r>
              <a:rPr lang="en-US" sz="2800" b="1" i="0" dirty="0" smtClean="0">
                <a:solidFill>
                  <a:schemeClr val="tx1"/>
                </a:solidFill>
              </a:rPr>
              <a:t>Linux, FreeBSD</a:t>
            </a:r>
            <a:endParaRPr lang="en-US" sz="2800" b="1" i="0" dirty="0">
              <a:solidFill>
                <a:schemeClr val="tx1"/>
              </a:solidFill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dirty="0" smtClean="0"/>
              <a:t>Secure Virtual Architecture: OS on VISC</a:t>
            </a:r>
            <a:endParaRPr lang="en-US" dirty="0"/>
          </a:p>
        </p:txBody>
      </p:sp>
      <p:sp>
        <p:nvSpPr>
          <p:cNvPr id="35" name="Content Placeholder 5"/>
          <p:cNvSpPr txBox="1">
            <a:spLocks/>
          </p:cNvSpPr>
          <p:nvPr/>
        </p:nvSpPr>
        <p:spPr bwMode="auto">
          <a:xfrm>
            <a:off x="381000" y="4581149"/>
            <a:ext cx="8382000" cy="69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8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Ø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i="0" dirty="0" smtClean="0"/>
              <a:t>Virtual ISA = LLVM + SVA-OS </a:t>
            </a:r>
          </a:p>
        </p:txBody>
      </p:sp>
      <p:sp>
        <p:nvSpPr>
          <p:cNvPr id="37" name="Rectangle 2"/>
          <p:cNvSpPr>
            <a:spLocks noChangeArrowheads="1"/>
          </p:cNvSpPr>
          <p:nvPr/>
        </p:nvSpPr>
        <p:spPr bwMode="auto">
          <a:xfrm>
            <a:off x="2766965" y="3135180"/>
            <a:ext cx="1766325" cy="3147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 i="1" dirty="0" smtClean="0">
                <a:solidFill>
                  <a:srgbClr val="669900"/>
                </a:solidFill>
              </a:rPr>
              <a:t>Instrument</a:t>
            </a:r>
            <a:r>
              <a:rPr lang="en-US" b="1" dirty="0" smtClean="0">
                <a:solidFill>
                  <a:srgbClr val="669900"/>
                </a:solidFill>
              </a:rPr>
              <a:t>atio</a:t>
            </a:r>
            <a:r>
              <a:rPr lang="en-US" b="1" i="1" dirty="0" smtClean="0">
                <a:solidFill>
                  <a:srgbClr val="669900"/>
                </a:solidFill>
              </a:rPr>
              <a:t>n</a:t>
            </a:r>
            <a:endParaRPr lang="en-US" b="1" i="1" dirty="0">
              <a:solidFill>
                <a:srgbClr val="669900"/>
              </a:solidFill>
            </a:endParaRPr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1345980" y="3135180"/>
            <a:ext cx="1420985" cy="3147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 i="1" dirty="0" smtClean="0">
                <a:solidFill>
                  <a:srgbClr val="669900"/>
                </a:solidFill>
              </a:rPr>
              <a:t>Code gen</a:t>
            </a:r>
            <a:endParaRPr lang="en-US" b="1" i="1" dirty="0">
              <a:solidFill>
                <a:srgbClr val="669900"/>
              </a:solidFill>
            </a:endParaRPr>
          </a:p>
        </p:txBody>
      </p:sp>
      <p:sp>
        <p:nvSpPr>
          <p:cNvPr id="530456" name="Line 24"/>
          <p:cNvSpPr>
            <a:spLocks noChangeShapeType="1"/>
          </p:cNvSpPr>
          <p:nvPr/>
        </p:nvSpPr>
        <p:spPr bwMode="auto">
          <a:xfrm>
            <a:off x="1345980" y="3135179"/>
            <a:ext cx="4570633" cy="174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ame 3"/>
          <p:cNvSpPr/>
          <p:nvPr/>
        </p:nvSpPr>
        <p:spPr bwMode="auto">
          <a:xfrm>
            <a:off x="2190890" y="4581149"/>
            <a:ext cx="921720" cy="576076"/>
          </a:xfrm>
          <a:prstGeom prst="frame">
            <a:avLst>
              <a:gd name="adj1" fmla="val 4627"/>
            </a:avLst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cxnSp>
        <p:nvCxnSpPr>
          <p:cNvPr id="6" name="Straight Arrow Connector 5"/>
          <p:cNvCxnSpPr>
            <a:stCxn id="4" idx="0"/>
            <a:endCxn id="39" idx="2"/>
          </p:cNvCxnSpPr>
          <p:nvPr/>
        </p:nvCxnSpPr>
        <p:spPr bwMode="auto">
          <a:xfrm flipH="1" flipV="1">
            <a:off x="2056473" y="3449943"/>
            <a:ext cx="595277" cy="1131206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Frame 23"/>
          <p:cNvSpPr/>
          <p:nvPr/>
        </p:nvSpPr>
        <p:spPr bwMode="auto">
          <a:xfrm>
            <a:off x="3304634" y="4581149"/>
            <a:ext cx="1228655" cy="576076"/>
          </a:xfrm>
          <a:prstGeom prst="frame">
            <a:avLst>
              <a:gd name="adj1" fmla="val 4627"/>
            </a:avLst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Arial Narrow" charset="0"/>
            </a:endParaRPr>
          </a:p>
        </p:txBody>
      </p:sp>
      <p:cxnSp>
        <p:nvCxnSpPr>
          <p:cNvPr id="9" name="Straight Arrow Connector 8"/>
          <p:cNvCxnSpPr>
            <a:stCxn id="24" idx="0"/>
          </p:cNvCxnSpPr>
          <p:nvPr/>
        </p:nvCxnSpPr>
        <p:spPr bwMode="auto">
          <a:xfrm flipV="1">
            <a:off x="3918962" y="3459468"/>
            <a:ext cx="1267518" cy="1121681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Content Placeholder 5"/>
          <p:cNvSpPr txBox="1">
            <a:spLocks/>
          </p:cNvSpPr>
          <p:nvPr/>
        </p:nvSpPr>
        <p:spPr bwMode="auto">
          <a:xfrm>
            <a:off x="381000" y="5502870"/>
            <a:ext cx="8382000" cy="69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8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Ø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i="0" dirty="0"/>
              <a:t>Translate </a:t>
            </a:r>
            <a:r>
              <a:rPr lang="en-US" i="0" dirty="0" smtClean="0"/>
              <a:t>at install-time, </a:t>
            </a:r>
            <a:r>
              <a:rPr lang="en-US" i="0" dirty="0"/>
              <a:t>boot-time, </a:t>
            </a:r>
            <a:r>
              <a:rPr lang="en-US" i="0" dirty="0" smtClean="0"/>
              <a:t>and/or </a:t>
            </a:r>
            <a:r>
              <a:rPr lang="en-US" i="0" dirty="0"/>
              <a:t>run-time</a:t>
            </a:r>
          </a:p>
        </p:txBody>
      </p:sp>
    </p:spTree>
    <p:extLst>
      <p:ext uri="{BB962C8B-B14F-4D97-AF65-F5344CB8AC3E}">
        <p14:creationId xmlns:p14="http://schemas.microsoft.com/office/powerpoint/2010/main" val="1725266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 animBg="1"/>
      <p:bldP spid="27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SVA-OS API</a:t>
            </a:r>
            <a:endParaRPr lang="en-US" sz="3600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381000" y="1431940"/>
            <a:ext cx="4038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80000"/>
              </a:spcBef>
            </a:pPr>
            <a:r>
              <a:rPr lang="en-US" sz="2800" b="1" i="0" u="sng" dirty="0">
                <a:solidFill>
                  <a:srgbClr val="0000FF"/>
                </a:solidFill>
              </a:rPr>
              <a:t>Hardware Control</a:t>
            </a:r>
            <a:endParaRPr lang="en-US" sz="2800" b="1" i="0" dirty="0">
              <a:solidFill>
                <a:srgbClr val="0000FF"/>
              </a:solidFill>
            </a:endParaRPr>
          </a:p>
          <a:p>
            <a:pPr marL="342900" indent="-342900" algn="l">
              <a:spcBef>
                <a:spcPct val="80000"/>
              </a:spcBef>
            </a:pPr>
            <a:r>
              <a:rPr lang="en-US" sz="2400" i="0" dirty="0" err="1">
                <a:solidFill>
                  <a:schemeClr val="tx1"/>
                </a:solidFill>
              </a:rPr>
              <a:t>Syscall</a:t>
            </a:r>
            <a:r>
              <a:rPr lang="en-US" sz="2400" i="0" dirty="0">
                <a:solidFill>
                  <a:schemeClr val="tx1"/>
                </a:solidFill>
              </a:rPr>
              <a:t>, interrupt, trap </a:t>
            </a:r>
            <a:r>
              <a:rPr lang="en-US" sz="2400" i="0" dirty="0" smtClean="0">
                <a:solidFill>
                  <a:schemeClr val="tx1"/>
                </a:solidFill>
              </a:rPr>
              <a:t>handlers</a:t>
            </a:r>
          </a:p>
          <a:p>
            <a:pPr marL="342900" lvl="0" indent="-342900" algn="l"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latin typeface="Avenir Roman"/>
                <a:cs typeface="Avenir Roman"/>
              </a:rPr>
              <a:t>	</a:t>
            </a:r>
            <a:r>
              <a:rPr lang="en-US" sz="1800" dirty="0" err="1" smtClean="0">
                <a:solidFill>
                  <a:srgbClr val="0000FF"/>
                </a:solidFill>
                <a:latin typeface="Avenir Roman"/>
                <a:cs typeface="Avenir Roman"/>
              </a:rPr>
              <a:t>sva.register.intr</a:t>
            </a:r>
            <a:r>
              <a:rPr lang="en-US" sz="1800" dirty="0" smtClean="0">
                <a:solidFill>
                  <a:srgbClr val="0000FF"/>
                </a:solidFill>
                <a:latin typeface="Avenir Roman"/>
                <a:cs typeface="Avenir Roman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Avenir Roman"/>
                <a:cs typeface="Avenir Roman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Avenir Roman"/>
                <a:cs typeface="Avenir Roman"/>
              </a:rPr>
              <a:t>int</a:t>
            </a:r>
            <a:r>
              <a:rPr lang="en-US" sz="1800" dirty="0">
                <a:solidFill>
                  <a:srgbClr val="0000FF"/>
                </a:solidFill>
                <a:latin typeface="Avenir Roman"/>
                <a:cs typeface="Avenir Roman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latin typeface="Avenir Roman"/>
                <a:cs typeface="Avenir Roman"/>
              </a:rPr>
              <a:t>intnum</a:t>
            </a:r>
            <a:r>
              <a:rPr lang="en-US" sz="1800" dirty="0" smtClean="0">
                <a:solidFill>
                  <a:srgbClr val="0000FF"/>
                </a:solidFill>
                <a:latin typeface="Avenir Roman"/>
                <a:cs typeface="Avenir Roman"/>
              </a:rPr>
              <a:t>,</a:t>
            </a:r>
          </a:p>
          <a:p>
            <a:pPr marL="342900" lvl="0" indent="-342900" algn="l">
              <a:spcBef>
                <a:spcPts val="0"/>
              </a:spcBef>
            </a:pPr>
            <a:r>
              <a:rPr lang="en-US" sz="1800" dirty="0" smtClean="0">
                <a:solidFill>
                  <a:srgbClr val="0000FF"/>
                </a:solidFill>
                <a:latin typeface="Avenir Roman"/>
                <a:cs typeface="Avenir Roman"/>
              </a:rPr>
              <a:t>                                </a:t>
            </a:r>
            <a:r>
              <a:rPr lang="en-US" sz="1800" dirty="0" err="1" smtClean="0">
                <a:solidFill>
                  <a:srgbClr val="0000FF"/>
                </a:solidFill>
                <a:latin typeface="Avenir Roman"/>
                <a:cs typeface="Avenir Roman"/>
              </a:rPr>
              <a:t>int</a:t>
            </a:r>
            <a:r>
              <a:rPr lang="en-US" sz="1800" dirty="0" smtClean="0">
                <a:solidFill>
                  <a:srgbClr val="0000FF"/>
                </a:solidFill>
                <a:latin typeface="Avenir Roman"/>
                <a:cs typeface="Avenir Roman"/>
              </a:rPr>
              <a:t> *handler(</a:t>
            </a:r>
            <a:r>
              <a:rPr lang="en-US" sz="1800" dirty="0">
                <a:solidFill>
                  <a:srgbClr val="0000FF"/>
                </a:solidFill>
                <a:latin typeface="Avenir Roman"/>
                <a:cs typeface="Avenir Roman"/>
              </a:rPr>
              <a:t>…</a:t>
            </a:r>
            <a:r>
              <a:rPr lang="en-US" sz="1800" dirty="0" smtClean="0">
                <a:solidFill>
                  <a:srgbClr val="0000FF"/>
                </a:solidFill>
                <a:latin typeface="Avenir Roman"/>
                <a:cs typeface="Avenir Roman"/>
              </a:rPr>
              <a:t>))</a:t>
            </a:r>
            <a:endParaRPr lang="en-US" dirty="0">
              <a:solidFill>
                <a:schemeClr val="tx1"/>
              </a:solidFill>
              <a:latin typeface="Avenir Roman"/>
              <a:cs typeface="Avenir Roman"/>
            </a:endParaRPr>
          </a:p>
          <a:p>
            <a:pPr marL="342900" indent="-342900" algn="l">
              <a:spcBef>
                <a:spcPct val="80000"/>
              </a:spcBef>
            </a:pPr>
            <a:r>
              <a:rPr lang="en-US" sz="2400" i="0" dirty="0" smtClean="0">
                <a:solidFill>
                  <a:schemeClr val="tx1"/>
                </a:solidFill>
              </a:rPr>
              <a:t>Page table manipulation</a:t>
            </a:r>
          </a:p>
          <a:p>
            <a:pPr marL="342900" indent="-342900" algn="l">
              <a:spcBef>
                <a:spcPts val="0"/>
              </a:spcBef>
            </a:pPr>
            <a:r>
              <a:rPr lang="en-US" dirty="0" smtClean="0">
                <a:solidFill>
                  <a:srgbClr val="0000FF"/>
                </a:solidFill>
              </a:rPr>
              <a:t>	</a:t>
            </a:r>
            <a:r>
              <a:rPr lang="en-US" sz="1800" dirty="0" smtClean="0">
                <a:solidFill>
                  <a:srgbClr val="0000FF"/>
                </a:solidFill>
                <a:latin typeface="Avenir Roman"/>
                <a:cs typeface="Avenir Roman"/>
              </a:rPr>
              <a:t>sva.update.l1.mapping(void *</a:t>
            </a:r>
            <a:r>
              <a:rPr lang="en-US" sz="1800" dirty="0" err="1" smtClean="0">
                <a:solidFill>
                  <a:srgbClr val="0000FF"/>
                </a:solidFill>
                <a:latin typeface="Avenir Roman"/>
                <a:cs typeface="Avenir Roman"/>
              </a:rPr>
              <a:t>ptp</a:t>
            </a:r>
            <a:r>
              <a:rPr lang="en-US" sz="1800" dirty="0" smtClean="0">
                <a:solidFill>
                  <a:srgbClr val="0000FF"/>
                </a:solidFill>
                <a:latin typeface="Avenir Roman"/>
                <a:cs typeface="Avenir Roman"/>
              </a:rPr>
              <a:t>,</a:t>
            </a:r>
          </a:p>
          <a:p>
            <a:pPr marL="342900" indent="-342900" algn="l"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latin typeface="Avenir Roman"/>
                <a:cs typeface="Avenir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Avenir Roman"/>
                <a:cs typeface="Avenir Roman"/>
              </a:rPr>
              <a:t>                                   unsigned trans)</a:t>
            </a:r>
            <a:endParaRPr lang="en-US" sz="1800" dirty="0">
              <a:solidFill>
                <a:srgbClr val="0000FF"/>
              </a:solidFill>
              <a:latin typeface="Avenir Roman"/>
              <a:cs typeface="Avenir Roman"/>
            </a:endParaRPr>
          </a:p>
          <a:p>
            <a:pPr marL="342900" indent="-342900" algn="l">
              <a:spcBef>
                <a:spcPct val="80000"/>
              </a:spcBef>
            </a:pPr>
            <a:r>
              <a:rPr lang="en-US" sz="2400" i="0" dirty="0" smtClean="0">
                <a:solidFill>
                  <a:schemeClr val="tx1"/>
                </a:solidFill>
              </a:rPr>
              <a:t>I</a:t>
            </a:r>
            <a:r>
              <a:rPr lang="en-US" sz="2400" i="0" dirty="0">
                <a:solidFill>
                  <a:schemeClr val="tx1"/>
                </a:solidFill>
              </a:rPr>
              <a:t>/O </a:t>
            </a:r>
            <a:r>
              <a:rPr lang="en-US" sz="2400" i="0" dirty="0" smtClean="0">
                <a:solidFill>
                  <a:schemeClr val="tx1"/>
                </a:solidFill>
              </a:rPr>
              <a:t>operations</a:t>
            </a:r>
          </a:p>
          <a:p>
            <a:pPr marL="342900" lvl="0" indent="-342900" algn="l">
              <a:spcBef>
                <a:spcPts val="0"/>
              </a:spcBef>
            </a:pPr>
            <a:r>
              <a:rPr lang="en-US" sz="2800" dirty="0">
                <a:solidFill>
                  <a:srgbClr val="000000"/>
                </a:solidFill>
                <a:latin typeface="Avenir Roman"/>
                <a:cs typeface="Avenir Roman"/>
              </a:rPr>
              <a:t>	</a:t>
            </a:r>
            <a:r>
              <a:rPr lang="en-US" sz="1800" dirty="0" err="1" smtClean="0">
                <a:solidFill>
                  <a:srgbClr val="0000FF"/>
                </a:solidFill>
                <a:latin typeface="Avenir Roman"/>
                <a:cs typeface="Avenir Roman"/>
              </a:rPr>
              <a:t>sva.io.read</a:t>
            </a:r>
            <a:r>
              <a:rPr lang="en-US" sz="1800" dirty="0" smtClean="0">
                <a:solidFill>
                  <a:srgbClr val="0000FF"/>
                </a:solidFill>
                <a:latin typeface="Avenir Roman"/>
                <a:cs typeface="Avenir Roman"/>
              </a:rPr>
              <a:t>(void *</a:t>
            </a:r>
            <a:r>
              <a:rPr lang="en-US" sz="1800" dirty="0" err="1" smtClean="0">
                <a:solidFill>
                  <a:srgbClr val="0000FF"/>
                </a:solidFill>
                <a:latin typeface="Avenir Roman"/>
                <a:cs typeface="Avenir Roman"/>
              </a:rPr>
              <a:t>ioaddress</a:t>
            </a:r>
            <a:r>
              <a:rPr lang="en-US" sz="1800" dirty="0" smtClean="0">
                <a:solidFill>
                  <a:srgbClr val="0000FF"/>
                </a:solidFill>
                <a:latin typeface="Avenir Roman"/>
                <a:cs typeface="Avenir Roman"/>
              </a:rPr>
              <a:t>)</a:t>
            </a:r>
            <a:endParaRPr lang="en-US" sz="2400" dirty="0">
              <a:solidFill>
                <a:schemeClr val="tx1"/>
              </a:solidFill>
              <a:latin typeface="Avenir Roman"/>
              <a:cs typeface="Avenir Roman"/>
            </a:endParaRPr>
          </a:p>
          <a:p>
            <a:pPr marL="342900" indent="-342900" algn="l">
              <a:spcBef>
                <a:spcPct val="80000"/>
              </a:spcBef>
            </a:pPr>
            <a:endParaRPr lang="en-US" sz="2800" b="1" i="0" dirty="0">
              <a:solidFill>
                <a:srgbClr val="9900FF"/>
              </a:solidFill>
            </a:endParaRPr>
          </a:p>
        </p:txBody>
      </p:sp>
      <p:sp>
        <p:nvSpPr>
          <p:cNvPr id="540677" name="Rectangle 5"/>
          <p:cNvSpPr>
            <a:spLocks noChangeArrowheads="1"/>
          </p:cNvSpPr>
          <p:nvPr/>
        </p:nvSpPr>
        <p:spPr bwMode="auto">
          <a:xfrm>
            <a:off x="4418380" y="1447800"/>
            <a:ext cx="4343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80000"/>
              </a:spcBef>
            </a:pPr>
            <a:r>
              <a:rPr lang="en-US" sz="2800" b="1" i="0" u="sng" dirty="0">
                <a:solidFill>
                  <a:srgbClr val="0000FF"/>
                </a:solidFill>
              </a:rPr>
              <a:t>State Manipulation</a:t>
            </a:r>
            <a:endParaRPr lang="en-US" sz="2800" b="1" i="0" dirty="0">
              <a:solidFill>
                <a:srgbClr val="0000FF"/>
              </a:solidFill>
            </a:endParaRPr>
          </a:p>
          <a:p>
            <a:pPr marL="342900" indent="-342900" algn="l">
              <a:spcBef>
                <a:spcPct val="80000"/>
              </a:spcBef>
            </a:pPr>
            <a:r>
              <a:rPr lang="en-US" sz="2400" i="0" dirty="0">
                <a:solidFill>
                  <a:schemeClr val="tx1"/>
                </a:solidFill>
              </a:rPr>
              <a:t>Context-</a:t>
            </a:r>
            <a:r>
              <a:rPr lang="en-US" sz="2400" i="0" dirty="0" smtClean="0">
                <a:solidFill>
                  <a:schemeClr val="tx1"/>
                </a:solidFill>
              </a:rPr>
              <a:t>switching</a:t>
            </a:r>
          </a:p>
          <a:p>
            <a:pPr marL="342900" indent="-342900" algn="l">
              <a:spcBef>
                <a:spcPts val="0"/>
              </a:spcBef>
            </a:pPr>
            <a:r>
              <a:rPr lang="en-US" sz="2400" i="0" dirty="0">
                <a:solidFill>
                  <a:schemeClr val="tx1"/>
                </a:solidFill>
              </a:rPr>
              <a:t>	</a:t>
            </a:r>
            <a:r>
              <a:rPr lang="en-US" sz="1800" dirty="0" err="1" smtClean="0">
                <a:solidFill>
                  <a:srgbClr val="0000FF"/>
                </a:solidFill>
                <a:latin typeface="Avenir Roman"/>
                <a:cs typeface="Avenir Roman"/>
              </a:rPr>
              <a:t>sva.swap</a:t>
            </a:r>
            <a:r>
              <a:rPr lang="en-US" sz="1800" dirty="0" smtClean="0">
                <a:solidFill>
                  <a:srgbClr val="0000FF"/>
                </a:solidFill>
                <a:latin typeface="Avenir Roman"/>
                <a:cs typeface="Avenir Roman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Avenir Roman"/>
                <a:cs typeface="Avenir Roman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Avenir Roman"/>
                <a:cs typeface="Avenir Roman"/>
              </a:rPr>
              <a:t>int</a:t>
            </a:r>
            <a:r>
              <a:rPr lang="en-US" sz="1800" dirty="0">
                <a:solidFill>
                  <a:srgbClr val="0000FF"/>
                </a:solidFill>
                <a:latin typeface="Avenir Roman"/>
                <a:cs typeface="Avenir Roman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latin typeface="Avenir Roman"/>
                <a:cs typeface="Avenir Roman"/>
              </a:rPr>
              <a:t>newid</a:t>
            </a:r>
            <a:r>
              <a:rPr lang="en-US" sz="1800" dirty="0" smtClean="0">
                <a:solidFill>
                  <a:srgbClr val="0000FF"/>
                </a:solidFill>
                <a:latin typeface="Avenir Roman"/>
                <a:cs typeface="Avenir Roman"/>
              </a:rPr>
              <a:t>, </a:t>
            </a:r>
            <a:r>
              <a:rPr lang="en-US" sz="1800" dirty="0" err="1">
                <a:solidFill>
                  <a:srgbClr val="0000FF"/>
                </a:solidFill>
                <a:latin typeface="Avenir Roman"/>
                <a:cs typeface="Avenir Roman"/>
              </a:rPr>
              <a:t>int</a:t>
            </a:r>
            <a:r>
              <a:rPr lang="en-US" sz="1800" dirty="0">
                <a:solidFill>
                  <a:srgbClr val="0000FF"/>
                </a:solidFill>
                <a:latin typeface="Avenir Roman"/>
                <a:cs typeface="Avenir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Avenir Roman"/>
                <a:cs typeface="Avenir Roman"/>
              </a:rPr>
              <a:t>*</a:t>
            </a:r>
            <a:r>
              <a:rPr lang="en-US" sz="1800" dirty="0" err="1" smtClean="0">
                <a:solidFill>
                  <a:srgbClr val="0000FF"/>
                </a:solidFill>
                <a:latin typeface="Avenir Roman"/>
                <a:cs typeface="Avenir Roman"/>
              </a:rPr>
              <a:t>oldid</a:t>
            </a:r>
            <a:r>
              <a:rPr lang="en-US" sz="1800" dirty="0" smtClean="0">
                <a:solidFill>
                  <a:srgbClr val="0000FF"/>
                </a:solidFill>
                <a:latin typeface="Avenir Roman"/>
                <a:cs typeface="Avenir Roman"/>
              </a:rPr>
              <a:t>)</a:t>
            </a:r>
            <a:endParaRPr lang="en-US" dirty="0">
              <a:solidFill>
                <a:schemeClr val="tx1"/>
              </a:solidFill>
              <a:latin typeface="Avenir Roman"/>
              <a:cs typeface="Avenir Roman"/>
            </a:endParaRPr>
          </a:p>
          <a:p>
            <a:pPr marL="342900" indent="-342900" algn="l">
              <a:spcBef>
                <a:spcPts val="1200"/>
              </a:spcBef>
            </a:pPr>
            <a:endParaRPr lang="en-US" sz="2400" i="0" dirty="0" smtClean="0">
              <a:solidFill>
                <a:schemeClr val="tx1"/>
              </a:solidFill>
            </a:endParaRPr>
          </a:p>
          <a:p>
            <a:pPr marL="342900" indent="-342900" algn="l">
              <a:spcBef>
                <a:spcPts val="1200"/>
              </a:spcBef>
            </a:pPr>
            <a:r>
              <a:rPr lang="en-US" sz="2400" i="0" dirty="0" smtClean="0">
                <a:solidFill>
                  <a:schemeClr val="tx1"/>
                </a:solidFill>
              </a:rPr>
              <a:t>Signal delivery</a:t>
            </a:r>
          </a:p>
          <a:p>
            <a:pPr marL="342900" lvl="0" indent="-342900" algn="l">
              <a:spcBef>
                <a:spcPts val="0"/>
              </a:spcBef>
            </a:pPr>
            <a:r>
              <a:rPr lang="en-US" sz="2400" i="0" dirty="0">
                <a:solidFill>
                  <a:srgbClr val="000000"/>
                </a:solidFill>
              </a:rPr>
              <a:t>	</a:t>
            </a:r>
            <a:r>
              <a:rPr lang="en-US" sz="1800" dirty="0" err="1" smtClean="0">
                <a:solidFill>
                  <a:srgbClr val="0000FF"/>
                </a:solidFill>
                <a:latin typeface="Avenir Roman"/>
                <a:cs typeface="Avenir Roman"/>
              </a:rPr>
              <a:t>sva.ipush.function</a:t>
            </a:r>
            <a:r>
              <a:rPr lang="en-US" sz="1800" dirty="0" smtClean="0">
                <a:solidFill>
                  <a:srgbClr val="0000FF"/>
                </a:solidFill>
                <a:latin typeface="Avenir Roman"/>
                <a:cs typeface="Avenir Roman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Avenir Roman"/>
                <a:cs typeface="Avenir Roman"/>
              </a:rPr>
              <a:t>int</a:t>
            </a:r>
            <a:r>
              <a:rPr lang="en-US" sz="1800" dirty="0">
                <a:solidFill>
                  <a:srgbClr val="0000FF"/>
                </a:solidFill>
                <a:latin typeface="Avenir Roman"/>
                <a:cs typeface="Avenir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Avenir Roman"/>
                <a:cs typeface="Avenir Roman"/>
              </a:rPr>
              <a:t>*f(…), …)</a:t>
            </a:r>
            <a:endParaRPr lang="en-US" sz="1800" dirty="0">
              <a:solidFill>
                <a:schemeClr val="tx1"/>
              </a:solidFill>
              <a:latin typeface="Avenir Roman"/>
              <a:cs typeface="Avenir Roman"/>
            </a:endParaRPr>
          </a:p>
          <a:p>
            <a:pPr marL="342900" indent="-342900" algn="l">
              <a:spcBef>
                <a:spcPts val="800"/>
              </a:spcBef>
            </a:pPr>
            <a:endParaRPr lang="en-US" sz="2400" i="0" dirty="0" smtClean="0">
              <a:solidFill>
                <a:schemeClr val="tx1"/>
              </a:solidFill>
            </a:endParaRPr>
          </a:p>
          <a:p>
            <a:pPr marL="342900" indent="-342900" algn="l">
              <a:spcBef>
                <a:spcPts val="200"/>
              </a:spcBef>
            </a:pPr>
            <a:r>
              <a:rPr lang="en-US" sz="2400" i="0" dirty="0" smtClean="0">
                <a:solidFill>
                  <a:schemeClr val="tx1"/>
                </a:solidFill>
              </a:rPr>
              <a:t>Manipulate interrupted program state</a:t>
            </a:r>
          </a:p>
          <a:p>
            <a:pPr marL="342900" lvl="0" indent="-342900" algn="l">
              <a:spcBef>
                <a:spcPts val="0"/>
              </a:spcBef>
            </a:pPr>
            <a:r>
              <a:rPr lang="en-US" sz="2400" i="0" dirty="0">
                <a:solidFill>
                  <a:srgbClr val="000000"/>
                </a:solidFill>
              </a:rPr>
              <a:t>	</a:t>
            </a:r>
            <a:r>
              <a:rPr lang="en-US" sz="1800" dirty="0" err="1" smtClean="0">
                <a:solidFill>
                  <a:srgbClr val="0000FF"/>
                </a:solidFill>
                <a:latin typeface="Avenir Roman"/>
                <a:cs typeface="Avenir Roman"/>
              </a:rPr>
              <a:t>sva.icontext.load</a:t>
            </a:r>
            <a:r>
              <a:rPr lang="en-US" sz="1800" dirty="0" smtClean="0">
                <a:solidFill>
                  <a:srgbClr val="0000FF"/>
                </a:solidFill>
                <a:latin typeface="Avenir Roman"/>
                <a:cs typeface="Avenir Roman"/>
              </a:rPr>
              <a:t>(void)</a:t>
            </a:r>
            <a:endParaRPr lang="en-US" dirty="0">
              <a:solidFill>
                <a:srgbClr val="000000"/>
              </a:solidFill>
              <a:latin typeface="Avenir Roman"/>
              <a:cs typeface="Avenir Roman"/>
            </a:endParaRPr>
          </a:p>
          <a:p>
            <a:pPr marL="342900" indent="-342900" algn="l">
              <a:spcBef>
                <a:spcPct val="80000"/>
              </a:spcBef>
            </a:pPr>
            <a:endParaRPr lang="en-US" sz="2400" i="0" dirty="0">
              <a:solidFill>
                <a:schemeClr val="tx1"/>
              </a:solidFill>
            </a:endParaRPr>
          </a:p>
        </p:txBody>
      </p:sp>
      <p:sp>
        <p:nvSpPr>
          <p:cNvPr id="540680" name="Rectangle 8"/>
          <p:cNvSpPr>
            <a:spLocks noChangeArrowheads="1"/>
          </p:cNvSpPr>
          <p:nvPr/>
        </p:nvSpPr>
        <p:spPr bwMode="auto">
          <a:xfrm>
            <a:off x="9207500" y="606742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520135412"/>
      </p:ext>
    </p:extLst>
  </p:cSld>
  <p:clrMapOvr>
    <a:masterClrMapping/>
  </p:clrMapOvr>
  <p:transition advTm="28625"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Porting an OS to SVA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E.g., This is how we ported Linux </a:t>
            </a:r>
            <a:r>
              <a:rPr lang="en-US" dirty="0" smtClean="0"/>
              <a:t>2.4.22, FreeBSD 9.0</a:t>
            </a:r>
            <a:endParaRPr lang="en-US" dirty="0"/>
          </a:p>
        </p:txBody>
      </p:sp>
      <p:sp>
        <p:nvSpPr>
          <p:cNvPr id="612357" name="AutoShape 5"/>
          <p:cNvSpPr>
            <a:spLocks noChangeArrowheads="1"/>
          </p:cNvSpPr>
          <p:nvPr/>
        </p:nvSpPr>
        <p:spPr bwMode="auto">
          <a:xfrm>
            <a:off x="1219200" y="2819400"/>
            <a:ext cx="533400" cy="304800"/>
          </a:xfrm>
          <a:prstGeom prst="notchedRightArrow">
            <a:avLst>
              <a:gd name="adj1" fmla="val 50000"/>
              <a:gd name="adj2" fmla="val 43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1235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25" y="2133600"/>
            <a:ext cx="1870075" cy="177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12360" name="Text Box 8"/>
          <p:cNvSpPr txBox="1">
            <a:spLocks noChangeArrowheads="1"/>
          </p:cNvSpPr>
          <p:nvPr/>
        </p:nvSpPr>
        <p:spPr bwMode="auto">
          <a:xfrm>
            <a:off x="1371601" y="3870325"/>
            <a:ext cx="7391399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buFontTx/>
              <a:buChar char="•"/>
            </a:pPr>
            <a:r>
              <a:rPr lang="en-US" sz="2400" b="1" i="1" dirty="0">
                <a:solidFill>
                  <a:schemeClr val="tx1"/>
                </a:solidFill>
              </a:rPr>
              <a:t>  Port kernel to </a:t>
            </a:r>
            <a:r>
              <a:rPr lang="en-US" sz="2400" b="1" i="1" dirty="0" smtClean="0">
                <a:solidFill>
                  <a:schemeClr val="tx1"/>
                </a:solidFill>
              </a:rPr>
              <a:t>SVA-OS API</a:t>
            </a:r>
          </a:p>
          <a:p>
            <a:pPr algn="l">
              <a:buFontTx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  Like porting to a new (virtual) architecture</a:t>
            </a:r>
            <a:endParaRPr lang="en-US" sz="2400" b="1" i="1" dirty="0">
              <a:solidFill>
                <a:schemeClr val="tx1"/>
              </a:solidFill>
            </a:endParaRPr>
          </a:p>
        </p:txBody>
      </p:sp>
      <p:sp>
        <p:nvSpPr>
          <p:cNvPr id="612362" name="AutoShape 10"/>
          <p:cNvSpPr>
            <a:spLocks noChangeArrowheads="1"/>
          </p:cNvSpPr>
          <p:nvPr/>
        </p:nvSpPr>
        <p:spPr bwMode="auto">
          <a:xfrm>
            <a:off x="3733800" y="2819400"/>
            <a:ext cx="533400" cy="304800"/>
          </a:xfrm>
          <a:prstGeom prst="notchedRightArrow">
            <a:avLst>
              <a:gd name="adj1" fmla="val 50000"/>
              <a:gd name="adj2" fmla="val 43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64" name="AutoShape 12"/>
          <p:cNvSpPr>
            <a:spLocks noChangeArrowheads="1"/>
          </p:cNvSpPr>
          <p:nvPr/>
        </p:nvSpPr>
        <p:spPr bwMode="auto">
          <a:xfrm>
            <a:off x="4403725" y="2438400"/>
            <a:ext cx="2301875" cy="1112838"/>
          </a:xfrm>
          <a:prstGeom prst="flowChartPredefined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Clang</a:t>
            </a:r>
            <a:endParaRPr lang="en-US" dirty="0"/>
          </a:p>
          <a:p>
            <a:r>
              <a:rPr lang="en-US" dirty="0"/>
              <a:t>C/C++ compiler</a:t>
            </a:r>
          </a:p>
        </p:txBody>
      </p:sp>
      <p:sp>
        <p:nvSpPr>
          <p:cNvPr id="612368" name="Text Box 16"/>
          <p:cNvSpPr txBox="1">
            <a:spLocks noChangeArrowheads="1"/>
          </p:cNvSpPr>
          <p:nvPr/>
        </p:nvSpPr>
        <p:spPr bwMode="auto">
          <a:xfrm>
            <a:off x="304800" y="2620963"/>
            <a:ext cx="9128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dirty="0"/>
              <a:t>Existing</a:t>
            </a:r>
          </a:p>
          <a:p>
            <a:r>
              <a:rPr lang="en-US" dirty="0"/>
              <a:t>OS in </a:t>
            </a:r>
          </a:p>
          <a:p>
            <a:r>
              <a:rPr lang="en-US" dirty="0"/>
              <a:t>C/C++</a:t>
            </a:r>
          </a:p>
        </p:txBody>
      </p:sp>
      <p:sp>
        <p:nvSpPr>
          <p:cNvPr id="612377" name="AutoShape 25"/>
          <p:cNvSpPr>
            <a:spLocks noChangeArrowheads="1"/>
          </p:cNvSpPr>
          <p:nvPr/>
        </p:nvSpPr>
        <p:spPr bwMode="auto">
          <a:xfrm>
            <a:off x="6842125" y="2819400"/>
            <a:ext cx="501650" cy="304800"/>
          </a:xfrm>
          <a:prstGeom prst="notchedRightArrow">
            <a:avLst>
              <a:gd name="adj1" fmla="val 50000"/>
              <a:gd name="adj2" fmla="val 4114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78" name="Text Box 26"/>
          <p:cNvSpPr txBox="1">
            <a:spLocks noChangeArrowheads="1"/>
          </p:cNvSpPr>
          <p:nvPr/>
        </p:nvSpPr>
        <p:spPr bwMode="auto">
          <a:xfrm>
            <a:off x="7342646" y="2587695"/>
            <a:ext cx="13500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dirty="0"/>
              <a:t>OS in </a:t>
            </a:r>
            <a:r>
              <a:rPr lang="en-US" dirty="0" smtClean="0"/>
              <a:t>LLVM</a:t>
            </a:r>
            <a:endParaRPr lang="en-US" dirty="0"/>
          </a:p>
          <a:p>
            <a:r>
              <a:rPr lang="en-US" dirty="0" err="1" smtClean="0"/>
              <a:t>bitcode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81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Porting </a:t>
            </a:r>
            <a:r>
              <a:rPr lang="en-US" dirty="0"/>
              <a:t>Linux 2.4.22</a:t>
            </a:r>
            <a:endParaRPr lang="en-US" sz="1300" dirty="0"/>
          </a:p>
        </p:txBody>
      </p:sp>
      <p:graphicFrame>
        <p:nvGraphicFramePr>
          <p:cNvPr id="1843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826962"/>
              </p:ext>
            </p:extLst>
          </p:nvPr>
        </p:nvGraphicFramePr>
        <p:xfrm>
          <a:off x="763489" y="2029272"/>
          <a:ext cx="7617023" cy="1541562"/>
        </p:xfrm>
        <a:graphic>
          <a:graphicData uri="http://schemas.openxmlformats.org/drawingml/2006/table">
            <a:tbl>
              <a:tblPr/>
              <a:tblGrid>
                <a:gridCol w="3264917"/>
                <a:gridCol w="2255862"/>
                <a:gridCol w="2096244"/>
              </a:tblGrid>
              <a:tr h="37281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Component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ＭＳ Ｐゴシック" charset="0"/>
                        <a:cs typeface="+mn-ea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5D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Total Lines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ＭＳ Ｐゴシック" charset="0"/>
                        <a:cs typeface="+mn-ea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5D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Lines Modified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ＭＳ Ｐゴシック" charset="0"/>
                        <a:cs typeface="+mn-ea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5D6B"/>
                    </a:solidFill>
                  </a:tcPr>
                </a:tc>
              </a:tr>
              <a:tr h="38397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Architecture-Independent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ＭＳ Ｐゴシック" charset="0"/>
                        <a:cs typeface="+mn-ea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603,232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ＭＳ Ｐゴシック" charset="0"/>
                        <a:cs typeface="+mn-ea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288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ＭＳ Ｐゴシック" charset="0"/>
                        <a:cs typeface="+mn-ea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90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Architecture-Dependent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ＭＳ Ｐゴシック" charset="0"/>
                        <a:cs typeface="+mn-ea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29,237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ＭＳ Ｐゴシック" charset="0"/>
                        <a:cs typeface="+mn-ea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4,778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ＭＳ Ｐゴシック" charset="0"/>
                        <a:cs typeface="+mn-ea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44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Total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 charset="0"/>
                        <a:ea typeface="ＭＳ Ｐゴシック" charset="0"/>
                        <a:cs typeface="+mn-ea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632,469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 charset="0"/>
                        <a:ea typeface="ＭＳ Ｐゴシック" charset="0"/>
                        <a:cs typeface="+mn-ea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 Neue" charset="0"/>
                          <a:ea typeface="ＭＳ Ｐゴシック" charset="0"/>
                          <a:cs typeface="Helvetica Neue" charset="0"/>
                          <a:sym typeface="Helvetica Neue" charset="0"/>
                        </a:rPr>
                        <a:t>5,066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 charset="0"/>
                        <a:ea typeface="ＭＳ Ｐゴシック" charset="0"/>
                        <a:cs typeface="+mn-ea" charset="0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79" name="AutoShape 47"/>
          <p:cNvSpPr>
            <a:spLocks/>
          </p:cNvSpPr>
          <p:nvPr/>
        </p:nvSpPr>
        <p:spPr bwMode="auto">
          <a:xfrm>
            <a:off x="2640955" y="4390058"/>
            <a:ext cx="3860974" cy="800323"/>
          </a:xfrm>
          <a:prstGeom prst="roundRect">
            <a:avLst>
              <a:gd name="adj" fmla="val 16736"/>
            </a:avLst>
          </a:prstGeom>
          <a:solidFill>
            <a:srgbClr val="FFD479"/>
          </a:solidFill>
          <a:ln w="254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sz="2500" dirty="0">
                <a:solidFill>
                  <a:srgbClr val="0000FF"/>
                </a:solidFill>
              </a:rPr>
              <a:t>Total changes: 0.80%</a:t>
            </a:r>
            <a:endParaRPr lang="en-US" sz="13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4927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33.5|48.7|44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1|0.1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0.7|63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28.8|37.7|35.3|16.5|26.4|69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4|0.1|0.1|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1" u="none" strike="noStrike" cap="none" normalizeH="0" baseline="0">
            <a:ln>
              <a:noFill/>
            </a:ln>
            <a:solidFill>
              <a:srgbClr val="CC3300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1" u="none" strike="noStrike" cap="none" normalizeH="0" baseline="0">
            <a:ln>
              <a:noFill/>
            </a:ln>
            <a:solidFill>
              <a:srgbClr val="CC3300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Aspect.thmx</Template>
  <TotalTime>58147</TotalTime>
  <Words>5480</Words>
  <Application>Microsoft Macintosh PowerPoint</Application>
  <PresentationFormat>On-screen Show (4:3)</PresentationFormat>
  <Paragraphs>1408</Paragraphs>
  <Slides>106</Slides>
  <Notes>47</Notes>
  <HiddenSlides>38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106</vt:i4>
      </vt:variant>
    </vt:vector>
  </HeadingPairs>
  <TitlesOfParts>
    <vt:vector size="127" baseType="lpstr">
      <vt:lpstr>Arial Narrow</vt:lpstr>
      <vt:lpstr>Avenir Roman</vt:lpstr>
      <vt:lpstr>Calibri</vt:lpstr>
      <vt:lpstr>Century Gothic</vt:lpstr>
      <vt:lpstr>Courier</vt:lpstr>
      <vt:lpstr>Courier New</vt:lpstr>
      <vt:lpstr>Helvetica Neue</vt:lpstr>
      <vt:lpstr>Lucida Grande</vt:lpstr>
      <vt:lpstr>MS PGothic</vt:lpstr>
      <vt:lpstr>ＭＳ Ｐゴシック</vt:lpstr>
      <vt:lpstr>PT Sans Narrow</vt:lpstr>
      <vt:lpstr>Times</vt:lpstr>
      <vt:lpstr>Times New Roman</vt:lpstr>
      <vt:lpstr>Wingdings</vt:lpstr>
      <vt:lpstr>Zapf Dingbats</vt:lpstr>
      <vt:lpstr>Arial</vt:lpstr>
      <vt:lpstr>Blank Presentation</vt:lpstr>
      <vt:lpstr>1_Blank Presentation</vt:lpstr>
      <vt:lpstr>2_Blank Presentation</vt:lpstr>
      <vt:lpstr>4_Blank Presentation</vt:lpstr>
      <vt:lpstr>5_Blank Presentation</vt:lpstr>
      <vt:lpstr>PowerPoint Presentation</vt:lpstr>
      <vt:lpstr>Compilation Model for Static Languages</vt:lpstr>
      <vt:lpstr>Virtual Instruction Set Computing</vt:lpstr>
      <vt:lpstr>Virtual Instruction Set Computing</vt:lpstr>
      <vt:lpstr>Popular VISC Systems</vt:lpstr>
      <vt:lpstr>Historical VISC Systems: IBM Mid-range Line</vt:lpstr>
      <vt:lpstr>Historical VISC Systems: Transmeta</vt:lpstr>
      <vt:lpstr>Historical VISC Systems: Summary</vt:lpstr>
      <vt:lpstr>Popular VISC Systems: Managed Run-times</vt:lpstr>
      <vt:lpstr>Popular VISC Systems: GPU Compute</vt:lpstr>
      <vt:lpstr>Popular Systems that use Native Code</vt:lpstr>
      <vt:lpstr>Popular Systems that use Native Code</vt:lpstr>
      <vt:lpstr>But the World is Changing</vt:lpstr>
      <vt:lpstr>Problem: Modern Hardware Architectures</vt:lpstr>
      <vt:lpstr>Problem: Modern Software Architectures</vt:lpstr>
      <vt:lpstr>Problem: Modern Security Challenges</vt:lpstr>
      <vt:lpstr>Proposal</vt:lpstr>
      <vt:lpstr>Outline</vt:lpstr>
      <vt:lpstr>Why LLVM IR?</vt:lpstr>
      <vt:lpstr>Why LLVM IR? (1 of 2)</vt:lpstr>
      <vt:lpstr>LLVM Virtual Instruction Set and IR</vt:lpstr>
      <vt:lpstr>Why LLVM IR? (2 of 2)</vt:lpstr>
      <vt:lpstr>LLVM: Limitations as a Virtual ISA</vt:lpstr>
      <vt:lpstr>The LLVM Compiler Infrastructure</vt:lpstr>
      <vt:lpstr>Outline</vt:lpstr>
      <vt:lpstr>ALLVM Overview</vt:lpstr>
      <vt:lpstr>ALLVM Toolchain</vt:lpstr>
      <vt:lpstr>ALLVM: Statement of Principles</vt:lpstr>
      <vt:lpstr>.allexe: ALLVM File Format</vt:lpstr>
      <vt:lpstr>The ALLVM Toolchain</vt:lpstr>
      <vt:lpstr>Making ALLVM Usable: Key Issues</vt:lpstr>
      <vt:lpstr>“libnone”: Defining the system platform</vt:lpstr>
      <vt:lpstr>ALLVM: Core System Status</vt:lpstr>
      <vt:lpstr>ALLVM Core: Near-Future Plans</vt:lpstr>
      <vt:lpstr>What Could YOU Do with ALLVM?</vt:lpstr>
      <vt:lpstr>ALLVM: Research Goals</vt:lpstr>
      <vt:lpstr>What About Machine Code Analysis?</vt:lpstr>
      <vt:lpstr>PowerPoint Presentation</vt:lpstr>
      <vt:lpstr>PowerPoint Presentation</vt:lpstr>
      <vt:lpstr>Modern Supercomputers</vt:lpstr>
      <vt:lpstr>Virtual ISA – Abstraction of Parallel Computation</vt:lpstr>
      <vt:lpstr>E.g. Edge Detection in Images</vt:lpstr>
      <vt:lpstr>Compilation Strategy</vt:lpstr>
      <vt:lpstr>Evaluation</vt:lpstr>
      <vt:lpstr>HPVM vs Hand-tuned on GPU</vt:lpstr>
      <vt:lpstr>HPVM vs Hand-tuned on AVX</vt:lpstr>
      <vt:lpstr>Pipelined Streaming Performance with HPVM</vt:lpstr>
      <vt:lpstr>HPVM – Summary and Ongoing Work</vt:lpstr>
      <vt:lpstr>PowerPoint Presentation</vt:lpstr>
      <vt:lpstr>Autotuning Framework</vt:lpstr>
      <vt:lpstr>Profile-Guided Loop-level Framework (1 of 2)</vt:lpstr>
      <vt:lpstr>Profile-Guided Loop-level Framework (2 of 2)</vt:lpstr>
      <vt:lpstr>Autotuning Optimization Pass Sequences</vt:lpstr>
      <vt:lpstr>Other Ongoing Research</vt:lpstr>
      <vt:lpstr>Summary</vt:lpstr>
      <vt:lpstr>PowerPoint Presentation</vt:lpstr>
      <vt:lpstr>PowerPoint Presentation</vt:lpstr>
      <vt:lpstr>Why vectorize after shipping?</vt:lpstr>
      <vt:lpstr>Example Run-time Opportunities</vt:lpstr>
      <vt:lpstr>Hot path extraction</vt:lpstr>
      <vt:lpstr>Preliminary Speedups with hot path extraction</vt:lpstr>
      <vt:lpstr>PowerPoint Presentation</vt:lpstr>
      <vt:lpstr>Kernel Specialization: Motivation</vt:lpstr>
      <vt:lpstr>Progress</vt:lpstr>
      <vt:lpstr>Operational Workflow</vt:lpstr>
      <vt:lpstr>Preliminary Experimental Results</vt:lpstr>
      <vt:lpstr>References</vt:lpstr>
      <vt:lpstr>PowerPoint Presentation</vt:lpstr>
      <vt:lpstr>Binary-to-LLVM</vt:lpstr>
      <vt:lpstr>allready: Binary-to-LLVM</vt:lpstr>
      <vt:lpstr>Current Status</vt:lpstr>
      <vt:lpstr>Stack Deconstruction</vt:lpstr>
      <vt:lpstr>Ongoing Work</vt:lpstr>
      <vt:lpstr>Technically Feasible, Commercially Acceptable</vt:lpstr>
      <vt:lpstr>Summary</vt:lpstr>
      <vt:lpstr>PowerPoint Presentation</vt:lpstr>
      <vt:lpstr>PowerPoint Presentation</vt:lpstr>
      <vt:lpstr>Analyzing Distributed Applications</vt:lpstr>
      <vt:lpstr>OPTIC Overview</vt:lpstr>
      <vt:lpstr>Example Optimizations w/OPTIC</vt:lpstr>
      <vt:lpstr>Status</vt:lpstr>
      <vt:lpstr>Outline</vt:lpstr>
      <vt:lpstr>PowerPoint Presentation</vt:lpstr>
      <vt:lpstr>Verified Back-end</vt:lpstr>
      <vt:lpstr>Undefined Behaviors and Security</vt:lpstr>
      <vt:lpstr>Proposed Solution: Translation Validation</vt:lpstr>
      <vt:lpstr>State of the Art</vt:lpstr>
      <vt:lpstr>Google NaCl/x86 Issue 245 (1/13/2010)</vt:lpstr>
      <vt:lpstr>Linux Kernel 2.6.30 exploit (7/13/2009)</vt:lpstr>
      <vt:lpstr>Our Approach</vt:lpstr>
      <vt:lpstr>Our Approach</vt:lpstr>
      <vt:lpstr>Open Research Problems</vt:lpstr>
      <vt:lpstr>Current Status and Future Goals</vt:lpstr>
      <vt:lpstr>PowerPoint Presentation</vt:lpstr>
      <vt:lpstr>Google Portable Native Client (PNaCl)</vt:lpstr>
      <vt:lpstr>Secure Virtual Architecture: OS on VISC</vt:lpstr>
      <vt:lpstr>SVA-OS API</vt:lpstr>
      <vt:lpstr>Porting an OS to SVA</vt:lpstr>
      <vt:lpstr>Porting Linux 2.4.22</vt:lpstr>
      <vt:lpstr>What is SVA Good For?</vt:lpstr>
      <vt:lpstr>SVA-M: Memory Safety with SVA</vt:lpstr>
      <vt:lpstr>KCoFI: Control-Flow Integrity with SVA</vt:lpstr>
      <vt:lpstr>Virtual Ghost = Secure Computation Using SVA</vt:lpstr>
      <vt:lpstr>Virtual Ghost</vt:lpstr>
      <vt:lpstr>Compiler Techniques Used For Security</vt:lpstr>
      <vt:lpstr>VISC for Security: Summary</vt:lpstr>
    </vt:vector>
  </TitlesOfParts>
  <Company>University of Illinois at Urbana-Champaign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Overview for LLVM Group</dc:title>
  <dc:subject>LLVM, Pool Allocation, SAFECode, VISC</dc:subject>
  <dc:creator>Vikram S. Adve</dc:creator>
  <cp:lastModifiedBy>Vikram S. Adve</cp:lastModifiedBy>
  <cp:revision>10557</cp:revision>
  <cp:lastPrinted>2016-09-11T00:38:35Z</cp:lastPrinted>
  <dcterms:created xsi:type="dcterms:W3CDTF">2013-03-14T02:12:35Z</dcterms:created>
  <dcterms:modified xsi:type="dcterms:W3CDTF">2016-09-17T19:39:23Z</dcterms:modified>
</cp:coreProperties>
</file>