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asgup3/binary-decompilation/blob/master/x86-semantics/x86-loader.k#L33" TargetMode="External"/><Relationship Id="rId2" Type="http://schemas.openxmlformats.org/officeDocument/2006/relationships/hyperlink" Target="https://github.com/sdasgup3/binary-decompilation/blob/master/x86-semantics/x86-configuration.k#L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dasgup3/binary-decompilation/blob/master/x86-semantics/x86-loader.k#L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1159825" TargetMode="External"/><Relationship Id="rId2" Type="http://schemas.openxmlformats.org/officeDocument/2006/relationships/hyperlink" Target="https://dl.acm.org/citation.cfm?id=250589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citation.cfm?id=22541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users/moore/acl2/manuals/current/manual/index-seo.php/ACL2____X86ISA?path=2876/21277/9926" TargetMode="External"/><Relationship Id="rId2" Type="http://schemas.openxmlformats.org/officeDocument/2006/relationships/hyperlink" Target="http://www.cs.utexas.edu/~hunt/research/crash-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4431"/>
          </a:xfrm>
        </p:spPr>
        <p:txBody>
          <a:bodyPr>
            <a:normAutofit fontScale="90000"/>
          </a:bodyPr>
          <a:lstStyle/>
          <a:p>
            <a:r>
              <a:rPr lang="en-US"/>
              <a:t>Defining x86-64 Semantics in 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Sandeep Dasgupta</a:t>
            </a:r>
          </a:p>
          <a:p>
            <a:r>
              <a:rPr lang="en-US"/>
              <a:t>University of Illinois Urbana Champaign</a:t>
            </a:r>
          </a:p>
          <a:p>
            <a:r>
              <a:rPr lang="en-US"/>
              <a:t>December 17, 2017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X86-64 syntax &amp; </a:t>
            </a:r>
            <a:r>
              <a:rPr lang="en-US" dirty="0">
                <a:hlinkClick r:id="rId2"/>
              </a:rPr>
              <a:t>configuration</a:t>
            </a:r>
            <a:r>
              <a:rPr lang="en-US" dirty="0"/>
              <a:t>  </a:t>
            </a:r>
          </a:p>
          <a:p>
            <a:r>
              <a:rPr lang="en-US" dirty="0">
                <a:hlinkClick r:id="rId3"/>
              </a:rPr>
              <a:t>Instruction Load Semantics</a:t>
            </a:r>
          </a:p>
          <a:p>
            <a:r>
              <a:rPr lang="en-US" dirty="0">
                <a:hlinkClick r:id="rId4"/>
              </a:rPr>
              <a:t>Instruction fetch and execute semantics</a:t>
            </a:r>
          </a:p>
          <a:p>
            <a:r>
              <a:rPr lang="en-US" dirty="0"/>
              <a:t>Instruction Semantics</a:t>
            </a:r>
          </a:p>
          <a:p>
            <a:pPr lvl="1"/>
            <a:r>
              <a:rPr lang="en-US" dirty="0"/>
              <a:t>51 Base instructions (~3900 variants) and 11 </a:t>
            </a:r>
            <a:r>
              <a:rPr lang="en-US" dirty="0" err="1"/>
              <a:t>pseuso</a:t>
            </a:r>
            <a:r>
              <a:rPr lang="en-US" dirty="0"/>
              <a:t>-instructions (~316 variants).</a:t>
            </a:r>
          </a:p>
          <a:p>
            <a:pPr lvl="2"/>
            <a:r>
              <a:rPr lang="en-US" dirty="0"/>
              <a:t>Includes AVX2 instruction support.</a:t>
            </a:r>
          </a:p>
          <a:p>
            <a:pPr lvl="2"/>
            <a:r>
              <a:rPr lang="en-US" dirty="0"/>
              <a:t>Floating point arithmetic support.</a:t>
            </a:r>
          </a:p>
        </p:txBody>
      </p:sp>
    </p:spTree>
    <p:extLst>
      <p:ext uri="{BB962C8B-B14F-4D97-AF65-F5344CB8AC3E}">
        <p14:creationId xmlns:p14="http://schemas.microsoft.com/office/powerpoint/2010/main" val="144674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8973-E2A1-4744-B0D2-ECC2EB85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893"/>
          </a:xfrm>
        </p:spPr>
        <p:txBody>
          <a:bodyPr>
            <a:normAutofit fontScale="90000"/>
          </a:bodyPr>
          <a:lstStyle/>
          <a:p>
            <a:r>
              <a:rPr lang="en-US"/>
              <a:t>Testing – Using GDB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56781-CE48-4130-984C-A2384AF2EB1C}"/>
              </a:ext>
            </a:extLst>
          </p:cNvPr>
          <p:cNvSpPr txBox="1"/>
          <p:nvPr/>
        </p:nvSpPr>
        <p:spPr>
          <a:xfrm>
            <a:off x="209550" y="1257300"/>
            <a:ext cx="2493819" cy="36941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.section .text</a:t>
            </a:r>
          </a:p>
          <a:p>
            <a:r>
              <a:rPr lang="en-US"/>
              <a:t>.</a:t>
            </a:r>
            <a:r>
              <a:rPr lang="en-US" err="1"/>
              <a:t>globl</a:t>
            </a:r>
            <a:r>
              <a:rPr lang="en-US"/>
              <a:t> _start</a:t>
            </a:r>
          </a:p>
          <a:p>
            <a:endParaRPr lang="en-US"/>
          </a:p>
          <a:p>
            <a:r>
              <a:rPr lang="en-US"/>
              <a:t>_start:</a:t>
            </a:r>
          </a:p>
          <a:p>
            <a:r>
              <a:rPr lang="en-US"/>
              <a:t>    </a:t>
            </a:r>
            <a:r>
              <a:rPr lang="en-US" b="1"/>
              <a:t>addq $61438, %rax</a:t>
            </a:r>
          </a:p>
          <a:p>
            <a:r>
              <a:rPr lang="en-US"/>
              <a:t>    inforegisters</a:t>
            </a:r>
          </a:p>
          <a:p>
            <a:r>
              <a:rPr lang="en-US"/>
              <a:t>    </a:t>
            </a:r>
            <a:r>
              <a:rPr lang="en-US" b="1"/>
              <a:t>addq $1, %rcx</a:t>
            </a:r>
          </a:p>
          <a:p>
            <a:r>
              <a:rPr lang="en-US"/>
              <a:t>    inforegisters</a:t>
            </a:r>
          </a:p>
          <a:p>
            <a:r>
              <a:rPr lang="en-US"/>
              <a:t>    </a:t>
            </a:r>
            <a:r>
              <a:rPr lang="en-US" b="1"/>
              <a:t>adcb %cl,%al</a:t>
            </a:r>
          </a:p>
          <a:p>
            <a:r>
              <a:rPr lang="en-US"/>
              <a:t>    inforegisters</a:t>
            </a:r>
          </a:p>
          <a:p>
            <a:r>
              <a:rPr lang="en-US"/>
              <a:t>    </a:t>
            </a:r>
            <a:r>
              <a:rPr lang="en-US" b="1"/>
              <a:t>adcb %cl,%al</a:t>
            </a:r>
          </a:p>
          <a:p>
            <a:r>
              <a:rPr lang="en-US"/>
              <a:t>    inforegisters</a:t>
            </a:r>
          </a:p>
          <a:p>
            <a:r>
              <a:rPr lang="en-US"/>
              <a:t>    </a:t>
            </a:r>
            <a:r>
              <a:rPr lang="en-US" err="1"/>
              <a:t>nop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43E38-B82D-4236-97C0-3BB6F4A53960}"/>
              </a:ext>
            </a:extLst>
          </p:cNvPr>
          <p:cNvSpPr txBox="1"/>
          <p:nvPr/>
        </p:nvSpPr>
        <p:spPr>
          <a:xfrm>
            <a:off x="2400510" y="2371725"/>
            <a:ext cx="41155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</a:t>
            </a:r>
            <a:r>
              <a:rPr lang="en-US" baseline="-25000"/>
              <a:t>48</a:t>
            </a:r>
            <a:r>
              <a:rPr lang="en-US"/>
              <a:t> 11101111 11111110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21660-4B58-4BB3-BEB8-3808531859D0}"/>
              </a:ext>
            </a:extLst>
          </p:cNvPr>
          <p:cNvSpPr txBox="1"/>
          <p:nvPr/>
        </p:nvSpPr>
        <p:spPr>
          <a:xfrm>
            <a:off x="2400510" y="2919348"/>
            <a:ext cx="41155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prstClr val="black"/>
                </a:solidFill>
              </a:rPr>
              <a:t>0</a:t>
            </a:r>
            <a:r>
              <a:rPr lang="en-US" baseline="-25000">
                <a:solidFill>
                  <a:prstClr val="black"/>
                </a:solidFill>
              </a:rPr>
              <a:t>48</a:t>
            </a:r>
            <a:r>
              <a:rPr lang="en-US"/>
              <a:t> 00000000 00000001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C8A9F-95B5-436C-97DA-9B2263FF5FEF}"/>
              </a:ext>
            </a:extLst>
          </p:cNvPr>
          <p:cNvSpPr txBox="1"/>
          <p:nvPr/>
        </p:nvSpPr>
        <p:spPr>
          <a:xfrm>
            <a:off x="3180256" y="3440874"/>
            <a:ext cx="25560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</a:t>
            </a:r>
            <a:r>
              <a:rPr lang="en-US" baseline="-25000"/>
              <a:t>48</a:t>
            </a:r>
            <a:r>
              <a:rPr lang="en-US"/>
              <a:t> 11101111 11111111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F2BB4-A449-443C-A39E-A42B5BCAE637}"/>
              </a:ext>
            </a:extLst>
          </p:cNvPr>
          <p:cNvSpPr txBox="1"/>
          <p:nvPr/>
        </p:nvSpPr>
        <p:spPr>
          <a:xfrm>
            <a:off x="2400510" y="3962400"/>
            <a:ext cx="41155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</a:t>
            </a:r>
            <a:r>
              <a:rPr lang="en-US" baseline="-25000"/>
              <a:t>48</a:t>
            </a:r>
            <a:r>
              <a:rPr lang="en-US"/>
              <a:t> 11101111 00000000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8A9F-95B5-436C-97DA-9B2263FF5FEF}"/>
              </a:ext>
            </a:extLst>
          </p:cNvPr>
          <p:cNvSpPr txBox="1"/>
          <p:nvPr/>
        </p:nvSpPr>
        <p:spPr>
          <a:xfrm>
            <a:off x="5214912" y="3670816"/>
            <a:ext cx="10427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sf:1 pf:1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C8A9F-95B5-436C-97DA-9B2263FF5FEF}"/>
              </a:ext>
            </a:extLst>
          </p:cNvPr>
          <p:cNvSpPr txBox="1"/>
          <p:nvPr/>
        </p:nvSpPr>
        <p:spPr>
          <a:xfrm>
            <a:off x="5182588" y="4192342"/>
            <a:ext cx="18268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cf:1 af:1 zf:1 pf:1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81814" y="3440874"/>
            <a:ext cx="4607817" cy="5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31" y="797501"/>
            <a:ext cx="5741718" cy="317360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781813" y="3977807"/>
            <a:ext cx="4607817" cy="5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86" y="915865"/>
            <a:ext cx="5650699" cy="32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en-US"/>
              <a:t>Stratified Synthesis of “</a:t>
            </a:r>
            <a:r>
              <a:rPr lang="en-US" err="1"/>
              <a:t>decb</a:t>
            </a:r>
            <a:r>
              <a:rPr lang="en-US"/>
              <a:t> %</a:t>
            </a:r>
            <a:r>
              <a:rPr lang="en-US" err="1"/>
              <a:t>bl</a:t>
            </a:r>
            <a:r>
              <a:rPr lang="en-US"/>
              <a:t>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9467" y="1521148"/>
            <a:ext cx="4693066" cy="109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/>
              <a:t>movq</a:t>
            </a:r>
            <a:r>
              <a:rPr lang="en-US"/>
              <a:t> $0xffffffffffffffff, %r9 # Storing -1 in %r9b</a:t>
            </a:r>
          </a:p>
          <a:p>
            <a:r>
              <a:rPr lang="en-US" err="1"/>
              <a:t>xorq</a:t>
            </a:r>
            <a:r>
              <a:rPr lang="en-US"/>
              <a:t>   %</a:t>
            </a:r>
            <a:r>
              <a:rPr lang="en-US" err="1"/>
              <a:t>rcx</a:t>
            </a:r>
            <a:r>
              <a:rPr lang="en-US"/>
              <a:t>, %</a:t>
            </a:r>
            <a:r>
              <a:rPr lang="en-US" err="1"/>
              <a:t>rcx</a:t>
            </a:r>
            <a:r>
              <a:rPr lang="en-US"/>
              <a:t>                  # carry flag cleared</a:t>
            </a:r>
          </a:p>
          <a:p>
            <a:r>
              <a:rPr lang="en-US" err="1"/>
              <a:t>adcb</a:t>
            </a:r>
            <a:r>
              <a:rPr lang="en-US"/>
              <a:t>  %r9b, %</a:t>
            </a:r>
            <a:r>
              <a:rPr lang="en-US" err="1"/>
              <a:t>bl</a:t>
            </a:r>
            <a:r>
              <a:rPr lang="en-US"/>
              <a:t>                   # %</a:t>
            </a:r>
            <a:r>
              <a:rPr lang="en-US" err="1"/>
              <a:t>bl</a:t>
            </a:r>
            <a:r>
              <a:rPr lang="en-US"/>
              <a:t> &lt;- %</a:t>
            </a:r>
            <a:r>
              <a:rPr lang="en-US" err="1"/>
              <a:t>bl</a:t>
            </a:r>
            <a:r>
              <a:rPr lang="en-US"/>
              <a:t> </a:t>
            </a:r>
            <a:r>
              <a:rPr lang="mr-IN"/>
              <a:t>–</a:t>
            </a:r>
            <a:r>
              <a:rPr lang="en-US"/>
              <a:t> 1 + 0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8731" y="1063019"/>
            <a:ext cx="19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</a:t>
            </a:r>
            <a:r>
              <a:rPr lang="en-US" err="1"/>
              <a:t>decb</a:t>
            </a:r>
            <a:r>
              <a:rPr lang="en-US"/>
              <a:t> %</a:t>
            </a:r>
            <a:r>
              <a:rPr lang="en-US" err="1"/>
              <a:t>bl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7865" y="2871387"/>
            <a:ext cx="9819117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/>
              <a:t>The synthesized program agrees with the target instruction only on the target’s write set.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/>
              <a:t>Example: %r9 is used as scratch pad registers.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/>
              <a:t>Can preserve the semantics by saving all the registers before executing the instructions and restoring only those not in the target’s write set.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Stratified synthesis is not optimized for defining execution semantics. 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/>
              <a:t>We can use the formula generated by strata to generate the semantics.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06011" y="4657458"/>
            <a:ext cx="8579977" cy="2025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mr-IN"/>
              <a:t>%</a:t>
            </a:r>
            <a:r>
              <a:rPr lang="mr-IN" err="1"/>
              <a:t>rbx</a:t>
            </a:r>
            <a:r>
              <a:rPr lang="mr-IN"/>
              <a:t>   : %</a:t>
            </a:r>
            <a:r>
              <a:rPr lang="mr-IN" err="1"/>
              <a:t>rbx</a:t>
            </a:r>
            <a:r>
              <a:rPr lang="mr-IN"/>
              <a:t>[63:8] ∘ (0xff₉ + 0x0₁ ∘ %</a:t>
            </a:r>
            <a:r>
              <a:rPr lang="mr-IN" err="1"/>
              <a:t>rbx</a:t>
            </a:r>
            <a:r>
              <a:rPr lang="mr-IN"/>
              <a:t>[7:0])</a:t>
            </a:r>
            <a:r>
              <a:rPr lang="en-US"/>
              <a:t> </a:t>
            </a:r>
            <a:r>
              <a:rPr lang="mr-IN"/>
              <a:t>[7:0]</a:t>
            </a:r>
          </a:p>
          <a:p>
            <a:endParaRPr lang="mr-IN"/>
          </a:p>
          <a:p>
            <a:r>
              <a:rPr lang="mr-IN"/>
              <a:t>%</a:t>
            </a:r>
            <a:r>
              <a:rPr lang="mr-IN" err="1"/>
              <a:t>af</a:t>
            </a:r>
            <a:r>
              <a:rPr lang="mr-IN"/>
              <a:t>    : (0xf₅ + 0x0₁ ∘ %</a:t>
            </a:r>
            <a:r>
              <a:rPr lang="mr-IN" err="1"/>
              <a:t>rbx</a:t>
            </a:r>
            <a:r>
              <a:rPr lang="mr-IN"/>
              <a:t>[3:0])[4:4] = 0x1₁</a:t>
            </a:r>
          </a:p>
          <a:p>
            <a:r>
              <a:rPr lang="mr-IN"/>
              <a:t>%</a:t>
            </a:r>
            <a:r>
              <a:rPr lang="mr-IN" err="1"/>
              <a:t>zf</a:t>
            </a:r>
            <a:r>
              <a:rPr lang="mr-IN"/>
              <a:t>    : (0xff₉ + 0x0₁ ∘ %</a:t>
            </a:r>
            <a:r>
              <a:rPr lang="mr-IN" err="1"/>
              <a:t>rbx</a:t>
            </a:r>
            <a:r>
              <a:rPr lang="mr-IN"/>
              <a:t>[7:0])[7:0] = 0x0₈</a:t>
            </a:r>
          </a:p>
          <a:p>
            <a:r>
              <a:rPr lang="mr-IN"/>
              <a:t>%</a:t>
            </a:r>
            <a:r>
              <a:rPr lang="mr-IN" err="1"/>
              <a:t>sf</a:t>
            </a:r>
            <a:r>
              <a:rPr lang="mr-IN"/>
              <a:t>    : (0xff₉ + 0x0₁ ∘ %</a:t>
            </a:r>
            <a:r>
              <a:rPr lang="mr-IN" err="1"/>
              <a:t>rbx</a:t>
            </a:r>
            <a:r>
              <a:rPr lang="mr-IN"/>
              <a:t>[7:0])[7:7] = 0x1₁</a:t>
            </a:r>
          </a:p>
          <a:p>
            <a:r>
              <a:rPr lang="mr-IN"/>
              <a:t>%of    : (</a:t>
            </a:r>
            <a:r>
              <a:rPr lang="mr-IN" err="1"/>
              <a:t>true</a:t>
            </a:r>
            <a:r>
              <a:rPr lang="mr-IN"/>
              <a:t> ↔ %</a:t>
            </a:r>
            <a:r>
              <a:rPr lang="mr-IN" err="1"/>
              <a:t>rbx</a:t>
            </a:r>
            <a:r>
              <a:rPr lang="mr-IN"/>
              <a:t>[7:7] = 0x1₁) ∧ !(</a:t>
            </a:r>
            <a:r>
              <a:rPr lang="mr-IN" err="1"/>
              <a:t>true</a:t>
            </a:r>
            <a:r>
              <a:rPr lang="mr-IN"/>
              <a:t> ↔ (0xff₉ + 0x0₁ ∘</a:t>
            </a:r>
            <a:r>
              <a:rPr lang="en-US"/>
              <a:t> </a:t>
            </a:r>
            <a:r>
              <a:rPr lang="mr-IN"/>
              <a:t>%</a:t>
            </a:r>
            <a:r>
              <a:rPr lang="mr-IN" err="1"/>
              <a:t>rbx</a:t>
            </a:r>
            <a:r>
              <a:rPr lang="mr-IN"/>
              <a:t>[7:0])[7:7] = 0x1₁)</a:t>
            </a:r>
            <a:endParaRPr lang="en-US"/>
          </a:p>
          <a:p>
            <a:r>
              <a:rPr lang="mr-IN"/>
              <a:t>…</a:t>
            </a:r>
          </a:p>
          <a:p>
            <a:br>
              <a:rPr lang="mr-IN"/>
            </a:br>
            <a:endParaRPr lang="mr-IN"/>
          </a:p>
          <a:p>
            <a:br>
              <a:rPr lang="mr-I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be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Instruction semantics using Strata (WIP)</a:t>
            </a:r>
          </a:p>
          <a:p>
            <a:pPr lvl="1"/>
            <a:r>
              <a:rPr lang="en-US" dirty="0"/>
              <a:t>Register and Immediate Variant.</a:t>
            </a:r>
          </a:p>
          <a:p>
            <a:r>
              <a:rPr lang="en-US" dirty="0"/>
              <a:t>Semantics of memory instructions.</a:t>
            </a:r>
          </a:p>
          <a:p>
            <a:r>
              <a:rPr lang="en-US" dirty="0"/>
              <a:t>Call instruction semantics.</a:t>
            </a:r>
          </a:p>
          <a:p>
            <a:r>
              <a:rPr lang="en-US" dirty="0"/>
              <a:t>Library function support.</a:t>
            </a:r>
          </a:p>
        </p:txBody>
      </p:sp>
    </p:spTree>
    <p:extLst>
      <p:ext uri="{BB962C8B-B14F-4D97-AF65-F5344CB8AC3E}">
        <p14:creationId xmlns:p14="http://schemas.microsoft.com/office/powerpoint/2010/main" val="17140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X86 modelling in Coq.</a:t>
            </a:r>
          </a:p>
          <a:p>
            <a:pPr lvl="1"/>
            <a:r>
              <a:rPr lang="en-US">
                <a:hlinkClick r:id="rId2"/>
              </a:rPr>
              <a:t>Coq: The world’s best macro assembler?</a:t>
            </a:r>
            <a:r>
              <a:rPr lang="en-US"/>
              <a:t>, PPDP '13</a:t>
            </a:r>
          </a:p>
          <a:p>
            <a:pPr lvl="2"/>
            <a:r>
              <a:rPr lang="en-US"/>
              <a:t>Non-FP, Non-SIMD subset of 32-X86, Total: 40/663 opcodes</a:t>
            </a:r>
          </a:p>
          <a:p>
            <a:pPr lvl="1"/>
            <a:r>
              <a:rPr lang="en-US">
                <a:hlinkClick r:id="rId3"/>
              </a:rPr>
              <a:t>Modular Development of Certified Program Verifiers with a Proof Assistant</a:t>
            </a:r>
            <a:r>
              <a:rPr lang="en-US"/>
              <a:t>, ICFP '06</a:t>
            </a:r>
          </a:p>
          <a:p>
            <a:pPr lvl="2"/>
            <a:r>
              <a:rPr lang="en-US"/>
              <a:t>A subset of real X86-32.</a:t>
            </a:r>
          </a:p>
          <a:p>
            <a:r>
              <a:rPr lang="en-US">
                <a:hlinkClick r:id="rId4"/>
              </a:rPr>
              <a:t>RockSalt</a:t>
            </a:r>
          </a:p>
          <a:p>
            <a:pPr lvl="1"/>
            <a:r>
              <a:rPr lang="en-US"/>
              <a:t>No Floating Point, SIMD, no I-64 Total: 219/663</a:t>
            </a:r>
          </a:p>
          <a:p>
            <a:r>
              <a:rPr lang="en-US" err="1"/>
              <a:t>CompCert</a:t>
            </a:r>
          </a:p>
          <a:p>
            <a:pPr lvl="1"/>
            <a:r>
              <a:rPr lang="en-US"/>
              <a:t>Partial formal semantics of X86-32 in an RTL intermediate language.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>
                <a:hlinkClick r:id="rId2"/>
              </a:rPr>
              <a:t>ACL2</a:t>
            </a:r>
            <a:r>
              <a:rPr lang="en-US"/>
              <a:t> Developed by group led by Warren A. Hunt, Jr. in UT Austin</a:t>
            </a:r>
            <a:endParaRPr lang="en-US" err="1">
              <a:hlinkClick r:id="rId3"/>
            </a:endParaRPr>
          </a:p>
          <a:p>
            <a:pPr lvl="2"/>
            <a:r>
              <a:rPr lang="en-US"/>
              <a:t>Supports ~300/663 opcodes.</a:t>
            </a:r>
          </a:p>
          <a:p>
            <a:pPr lvl="2"/>
            <a:r>
              <a:rPr lang="en-US"/>
              <a:t>Also can execute the semantics. Used for validating the model by co-simulation against actual X86  execution.  </a:t>
            </a:r>
          </a:p>
          <a:p>
            <a:pPr lvl="1"/>
            <a:r>
              <a:rPr lang="en-US"/>
              <a:t>Lifting Assembly to Intermediate Representation : A Novel Approach Leveraging Compilers, ASPLOS '16</a:t>
            </a:r>
          </a:p>
        </p:txBody>
      </p:sp>
    </p:spTree>
    <p:extLst>
      <p:ext uri="{BB962C8B-B14F-4D97-AF65-F5344CB8AC3E}">
        <p14:creationId xmlns:p14="http://schemas.microsoft.com/office/powerpoint/2010/main" val="939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ACL2 vs K.</a:t>
            </a:r>
          </a:p>
          <a:p>
            <a:pPr lvl="1"/>
            <a:r>
              <a:rPr lang="en-US" dirty="0"/>
              <a:t>With more rule, the </a:t>
            </a:r>
            <a:r>
              <a:rPr lang="en-US" dirty="0" err="1"/>
              <a:t>kompile</a:t>
            </a:r>
            <a:r>
              <a:rPr lang="en-US" dirty="0"/>
              <a:t> and </a:t>
            </a:r>
            <a:r>
              <a:rPr lang="en-US" dirty="0" err="1"/>
              <a:t>krun</a:t>
            </a:r>
            <a:r>
              <a:rPr lang="en-US" dirty="0"/>
              <a:t> are getting slower. Why </a:t>
            </a:r>
            <a:r>
              <a:rPr lang="en-US" dirty="0" err="1"/>
              <a:t>krun</a:t>
            </a:r>
            <a:r>
              <a:rPr lang="en-US" dirty="0"/>
              <a:t>!! 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Defining x86-64 Semantics in K</vt:lpstr>
      <vt:lpstr>Implemented</vt:lpstr>
      <vt:lpstr>Testing – Using GDB</vt:lpstr>
      <vt:lpstr>Stratified Synthesis of “decb %bl”</vt:lpstr>
      <vt:lpstr>To be implemented</vt:lpstr>
      <vt:lpstr>Related Work</vt:lpstr>
      <vt:lpstr>Related Work</vt:lpstr>
      <vt:lpstr>Few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x86-64 Semantics in K</dc:title>
  <cp:revision>2</cp:revision>
  <dcterms:modified xsi:type="dcterms:W3CDTF">2017-12-18T22:10:03Z</dcterms:modified>
</cp:coreProperties>
</file>