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fea5bd7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fea5bd7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fea5bd7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fea5bd7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ea5bd7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ea5bd7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ea5bd7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fea5bd7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fea5bd7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fea5bd7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fea5bd7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ea5bd7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fea5bd78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fea5bd78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fea5bd7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fea5bd7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fea5bd78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fea5bd78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fea5bd78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fea5bd78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e9cdcf1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e9cdcf1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fea5bd78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fea5bd7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fea5bd78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fea5bd78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fea5bd78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fea5bd78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fea5bd78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fea5bd78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9cdcf1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9cdcf1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e9cdcf1d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9cdcf1d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e9cdcf1d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e9cdcf1d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e9cdcf1d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e9cdcf1d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e9cdcf1d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e9cdcf1d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fea5bd78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fea5bd78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fea5bd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fea5bd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fea5bd78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fea5bd78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fea5bd7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fea5bd7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0" y="76150"/>
            <a:ext cx="4762500" cy="4762500"/>
          </a:xfrm>
          <a:prstGeom prst="rect">
            <a:avLst/>
          </a:prstGeom>
          <a:noFill/>
          <a:ln>
            <a:noFill/>
          </a:ln>
        </p:spPr>
      </p:pic>
      <p:sp>
        <p:nvSpPr>
          <p:cNvPr id="64" name="Google Shape;64;p13"/>
          <p:cNvSpPr txBox="1"/>
          <p:nvPr>
            <p:ph type="title"/>
          </p:nvPr>
        </p:nvSpPr>
        <p:spPr>
          <a:xfrm>
            <a:off x="4850425" y="732025"/>
            <a:ext cx="3852300" cy="357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800"/>
              <a:t>BLOCKCHAIN </a:t>
            </a:r>
            <a:endParaRPr sz="3800"/>
          </a:p>
          <a:p>
            <a:pPr indent="0" lvl="0" marL="0" rtl="0" algn="ctr">
              <a:spcBef>
                <a:spcPts val="0"/>
              </a:spcBef>
              <a:spcAft>
                <a:spcPts val="0"/>
              </a:spcAft>
              <a:buNone/>
            </a:pPr>
            <a:r>
              <a:rPr lang="en-GB" sz="3800"/>
              <a:t>BASED CREDIT SCORING</a:t>
            </a:r>
            <a:endParaRPr sz="14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verifyTransaction(): Success</a:t>
            </a:r>
            <a:endParaRPr/>
          </a:p>
        </p:txBody>
      </p:sp>
      <p:pic>
        <p:nvPicPr>
          <p:cNvPr id="118" name="Google Shape;118;p22"/>
          <p:cNvPicPr preferRelativeResize="0"/>
          <p:nvPr/>
        </p:nvPicPr>
        <p:blipFill>
          <a:blip r:embed="rId3">
            <a:alphaModFix/>
          </a:blip>
          <a:stretch>
            <a:fillRect/>
          </a:stretch>
        </p:blipFill>
        <p:spPr>
          <a:xfrm>
            <a:off x="1875050" y="1284300"/>
            <a:ext cx="5638800" cy="337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verifyTransaction(): Failure</a:t>
            </a:r>
            <a:endParaRPr/>
          </a:p>
        </p:txBody>
      </p:sp>
      <p:pic>
        <p:nvPicPr>
          <p:cNvPr id="124" name="Google Shape;124;p23"/>
          <p:cNvPicPr preferRelativeResize="0"/>
          <p:nvPr/>
        </p:nvPicPr>
        <p:blipFill>
          <a:blip r:embed="rId3">
            <a:alphaModFix/>
          </a:blip>
          <a:stretch>
            <a:fillRect/>
          </a:stretch>
        </p:blipFill>
        <p:spPr>
          <a:xfrm>
            <a:off x="2743200" y="1144125"/>
            <a:ext cx="3559682" cy="369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mineBlock()</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T</a:t>
            </a:r>
            <a:r>
              <a:rPr lang="en-GB">
                <a:latin typeface="Roboto Slab"/>
                <a:ea typeface="Roboto Slab"/>
                <a:cs typeface="Roboto Slab"/>
                <a:sym typeface="Roboto Slab"/>
              </a:rPr>
              <a:t>he borrower must solve proof of work (decrypt the hash value, in this case) successfully to become eligible to mine a block (mineBlock()).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nvSpPr>
        <p:spPr>
          <a:xfrm>
            <a:off x="1143000" y="228600"/>
            <a:ext cx="6732000" cy="5505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mineBlock</a:t>
            </a:r>
            <a:r>
              <a:rPr lang="en-GB" sz="1800">
                <a:solidFill>
                  <a:schemeClr val="dk1"/>
                </a:solidFill>
                <a:latin typeface="Roboto Slab"/>
                <a:ea typeface="Roboto Slab"/>
                <a:cs typeface="Roboto Slab"/>
                <a:sym typeface="Roboto Slab"/>
              </a:rPr>
              <a:t>() function:</a:t>
            </a:r>
            <a:endParaRPr/>
          </a:p>
        </p:txBody>
      </p:sp>
      <p:pic>
        <p:nvPicPr>
          <p:cNvPr id="136" name="Google Shape;136;p25"/>
          <p:cNvPicPr preferRelativeResize="0"/>
          <p:nvPr/>
        </p:nvPicPr>
        <p:blipFill>
          <a:blip r:embed="rId3">
            <a:alphaModFix/>
          </a:blip>
          <a:stretch>
            <a:fillRect/>
          </a:stretch>
        </p:blipFill>
        <p:spPr>
          <a:xfrm>
            <a:off x="2362200" y="779100"/>
            <a:ext cx="4613969" cy="405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mineBlock(): Proof of work success</a:t>
            </a:r>
            <a:endParaRPr/>
          </a:p>
        </p:txBody>
      </p:sp>
      <p:pic>
        <p:nvPicPr>
          <p:cNvPr id="142" name="Google Shape;142;p26"/>
          <p:cNvPicPr preferRelativeResize="0"/>
          <p:nvPr/>
        </p:nvPicPr>
        <p:blipFill>
          <a:blip r:embed="rId3">
            <a:alphaModFix/>
          </a:blip>
          <a:stretch>
            <a:fillRect/>
          </a:stretch>
        </p:blipFill>
        <p:spPr>
          <a:xfrm>
            <a:off x="1364088" y="1435925"/>
            <a:ext cx="6415825" cy="227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createBlock()</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The lender can log in to the interface any time and can approve one of available eligible transactions. Once a transaction is approved, a block is successfully mined in the name of the respective borrower, and the block is added to the blockchain database (createBlock()).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nvSpPr>
        <p:spPr>
          <a:xfrm>
            <a:off x="1143000" y="228600"/>
            <a:ext cx="6732000" cy="5505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A code snippet of createBlock() to add block in blockchain database</a:t>
            </a:r>
            <a:r>
              <a:rPr lang="en-GB" sz="1800">
                <a:solidFill>
                  <a:schemeClr val="dk1"/>
                </a:solidFill>
                <a:latin typeface="Roboto Slab"/>
                <a:ea typeface="Roboto Slab"/>
                <a:cs typeface="Roboto Slab"/>
                <a:sym typeface="Roboto Slab"/>
              </a:rPr>
              <a:t>:</a:t>
            </a:r>
            <a:endParaRPr/>
          </a:p>
        </p:txBody>
      </p:sp>
      <p:pic>
        <p:nvPicPr>
          <p:cNvPr id="154" name="Google Shape;154;p28"/>
          <p:cNvPicPr preferRelativeResize="0"/>
          <p:nvPr/>
        </p:nvPicPr>
        <p:blipFill>
          <a:blip r:embed="rId3">
            <a:alphaModFix/>
          </a:blip>
          <a:stretch>
            <a:fillRect/>
          </a:stretch>
        </p:blipFill>
        <p:spPr>
          <a:xfrm>
            <a:off x="152400" y="1551925"/>
            <a:ext cx="8839201" cy="19270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create</a:t>
            </a:r>
            <a:r>
              <a:rPr lang="en-GB"/>
              <a:t>Block() success:</a:t>
            </a:r>
            <a:endParaRPr/>
          </a:p>
        </p:txBody>
      </p:sp>
      <p:pic>
        <p:nvPicPr>
          <p:cNvPr id="160" name="Google Shape;160;p29"/>
          <p:cNvPicPr preferRelativeResize="0"/>
          <p:nvPr/>
        </p:nvPicPr>
        <p:blipFill rotWithShape="1">
          <a:blip r:embed="rId3">
            <a:alphaModFix/>
          </a:blip>
          <a:srcRect b="27341" l="0" r="45661" t="0"/>
          <a:stretch/>
        </p:blipFill>
        <p:spPr>
          <a:xfrm>
            <a:off x="2817950" y="1339225"/>
            <a:ext cx="3337351" cy="309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viewUser</a:t>
            </a:r>
            <a:r>
              <a:rPr lang="en-GB"/>
              <a:t>()</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The lenders and the borrowers can check their previous transactions any time (viewUser()).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nvSpPr>
        <p:spPr>
          <a:xfrm>
            <a:off x="1143000" y="228600"/>
            <a:ext cx="6732000" cy="5505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A code snippet of viewUser() to fetch the previous transactions of a borrower from the database:</a:t>
            </a:r>
            <a:endParaRPr/>
          </a:p>
        </p:txBody>
      </p:sp>
      <p:pic>
        <p:nvPicPr>
          <p:cNvPr id="172" name="Google Shape;172;p31"/>
          <p:cNvPicPr preferRelativeResize="0"/>
          <p:nvPr/>
        </p:nvPicPr>
        <p:blipFill>
          <a:blip r:embed="rId3">
            <a:alphaModFix/>
          </a:blip>
          <a:stretch>
            <a:fillRect/>
          </a:stretch>
        </p:blipFill>
        <p:spPr>
          <a:xfrm>
            <a:off x="1752600" y="1083900"/>
            <a:ext cx="5759699" cy="3670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latin typeface="Roboto Slab"/>
                <a:ea typeface="Roboto Slab"/>
                <a:cs typeface="Roboto Slab"/>
                <a:sym typeface="Roboto Slab"/>
              </a:rPr>
              <a:t>A credit score is a statistical number that gauges a consumer’s overall ‘creditworthiness’. To determine this, it draws from the consumer’s credit history. Lenders will utilize credit scores as a way to evaluate the probability of an individual repayment of their debts. The typical range of someone’s credit score is from 300 to 850. The higher the score is, the more financially trustworthy a person is in the eyes of lenders.</a:t>
            </a:r>
            <a:endParaRPr>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viewUser(): Previous transactions of a borrower</a:t>
            </a:r>
            <a:endParaRPr/>
          </a:p>
        </p:txBody>
      </p:sp>
      <p:pic>
        <p:nvPicPr>
          <p:cNvPr id="178" name="Google Shape;178;p32"/>
          <p:cNvPicPr preferRelativeResize="0"/>
          <p:nvPr/>
        </p:nvPicPr>
        <p:blipFill rotWithShape="1">
          <a:blip r:embed="rId3">
            <a:alphaModFix/>
          </a:blip>
          <a:srcRect b="22056" l="0" r="64701" t="36351"/>
          <a:stretch/>
        </p:blipFill>
        <p:spPr>
          <a:xfrm>
            <a:off x="2675125" y="1282725"/>
            <a:ext cx="3721650" cy="3233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DATABASE TABLES</a:t>
            </a:r>
            <a:endParaRPr/>
          </a:p>
        </p:txBody>
      </p:sp>
      <p:pic>
        <p:nvPicPr>
          <p:cNvPr id="184" name="Google Shape;184;p33"/>
          <p:cNvPicPr preferRelativeResize="0"/>
          <p:nvPr/>
        </p:nvPicPr>
        <p:blipFill>
          <a:blip r:embed="rId3">
            <a:alphaModFix/>
          </a:blip>
          <a:stretch>
            <a:fillRect/>
          </a:stretch>
        </p:blipFill>
        <p:spPr>
          <a:xfrm>
            <a:off x="615900" y="2331650"/>
            <a:ext cx="8140200" cy="1457325"/>
          </a:xfrm>
          <a:prstGeom prst="rect">
            <a:avLst/>
          </a:prstGeom>
          <a:noFill/>
          <a:ln>
            <a:noFill/>
          </a:ln>
        </p:spPr>
      </p:pic>
      <p:sp>
        <p:nvSpPr>
          <p:cNvPr id="185" name="Google Shape;185;p33"/>
          <p:cNvSpPr txBox="1"/>
          <p:nvPr/>
        </p:nvSpPr>
        <p:spPr>
          <a:xfrm>
            <a:off x="2955900" y="1664700"/>
            <a:ext cx="3000000" cy="513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GB" sz="1800">
                <a:solidFill>
                  <a:schemeClr val="dk1"/>
                </a:solidFill>
                <a:latin typeface="Roboto Slab"/>
                <a:ea typeface="Roboto Slab"/>
                <a:cs typeface="Roboto Slab"/>
                <a:sym typeface="Roboto Slab"/>
              </a:rPr>
              <a:t>Blockchain Table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4"/>
          <p:cNvPicPr preferRelativeResize="0"/>
          <p:nvPr/>
        </p:nvPicPr>
        <p:blipFill rotWithShape="1">
          <a:blip r:embed="rId3">
            <a:alphaModFix/>
          </a:blip>
          <a:srcRect b="10259" l="0" r="24687" t="13747"/>
          <a:stretch/>
        </p:blipFill>
        <p:spPr>
          <a:xfrm>
            <a:off x="856675" y="865075"/>
            <a:ext cx="2580818" cy="1974175"/>
          </a:xfrm>
          <a:prstGeom prst="rect">
            <a:avLst/>
          </a:prstGeom>
          <a:noFill/>
          <a:ln>
            <a:noFill/>
          </a:ln>
        </p:spPr>
      </p:pic>
      <p:pic>
        <p:nvPicPr>
          <p:cNvPr id="191" name="Google Shape;191;p34"/>
          <p:cNvPicPr preferRelativeResize="0"/>
          <p:nvPr/>
        </p:nvPicPr>
        <p:blipFill rotWithShape="1">
          <a:blip r:embed="rId4">
            <a:alphaModFix/>
          </a:blip>
          <a:srcRect b="11743" l="0" r="35901" t="3157"/>
          <a:stretch/>
        </p:blipFill>
        <p:spPr>
          <a:xfrm>
            <a:off x="6392300" y="865075"/>
            <a:ext cx="2080875" cy="1974175"/>
          </a:xfrm>
          <a:prstGeom prst="rect">
            <a:avLst/>
          </a:prstGeom>
          <a:noFill/>
          <a:ln>
            <a:noFill/>
          </a:ln>
        </p:spPr>
      </p:pic>
      <p:pic>
        <p:nvPicPr>
          <p:cNvPr id="192" name="Google Shape;192;p34"/>
          <p:cNvPicPr preferRelativeResize="0"/>
          <p:nvPr/>
        </p:nvPicPr>
        <p:blipFill rotWithShape="1">
          <a:blip r:embed="rId5">
            <a:alphaModFix/>
          </a:blip>
          <a:srcRect b="15328" l="0" r="20754" t="3993"/>
          <a:stretch/>
        </p:blipFill>
        <p:spPr>
          <a:xfrm>
            <a:off x="3770200" y="2977925"/>
            <a:ext cx="2184600" cy="1664725"/>
          </a:xfrm>
          <a:prstGeom prst="rect">
            <a:avLst/>
          </a:prstGeom>
          <a:noFill/>
          <a:ln>
            <a:noFill/>
          </a:ln>
        </p:spPr>
      </p:pic>
      <p:sp>
        <p:nvSpPr>
          <p:cNvPr id="193" name="Google Shape;193;p34"/>
          <p:cNvSpPr txBox="1"/>
          <p:nvPr/>
        </p:nvSpPr>
        <p:spPr>
          <a:xfrm>
            <a:off x="288900" y="2807700"/>
            <a:ext cx="3000000" cy="513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GB" sz="1800">
                <a:solidFill>
                  <a:schemeClr val="dk1"/>
                </a:solidFill>
                <a:latin typeface="Roboto Slab"/>
                <a:ea typeface="Roboto Slab"/>
                <a:cs typeface="Roboto Slab"/>
                <a:sym typeface="Roboto Slab"/>
              </a:rPr>
              <a:t>Borrower Table</a:t>
            </a:r>
            <a:endParaRPr/>
          </a:p>
        </p:txBody>
      </p:sp>
      <p:sp>
        <p:nvSpPr>
          <p:cNvPr id="194" name="Google Shape;194;p34"/>
          <p:cNvSpPr txBox="1"/>
          <p:nvPr/>
        </p:nvSpPr>
        <p:spPr>
          <a:xfrm>
            <a:off x="3108300" y="2579100"/>
            <a:ext cx="3000000" cy="513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GB" sz="1800">
                <a:solidFill>
                  <a:schemeClr val="dk1"/>
                </a:solidFill>
                <a:latin typeface="Roboto Slab"/>
                <a:ea typeface="Roboto Slab"/>
                <a:cs typeface="Roboto Slab"/>
                <a:sym typeface="Roboto Slab"/>
              </a:rPr>
              <a:t>Request</a:t>
            </a:r>
            <a:r>
              <a:rPr lang="en-GB" sz="1800">
                <a:solidFill>
                  <a:schemeClr val="dk1"/>
                </a:solidFill>
                <a:latin typeface="Roboto Slab"/>
                <a:ea typeface="Roboto Slab"/>
                <a:cs typeface="Roboto Slab"/>
                <a:sym typeface="Roboto Slab"/>
              </a:rPr>
              <a:t> Table</a:t>
            </a:r>
            <a:endParaRPr/>
          </a:p>
        </p:txBody>
      </p:sp>
      <p:sp>
        <p:nvSpPr>
          <p:cNvPr id="195" name="Google Shape;195;p34"/>
          <p:cNvSpPr txBox="1"/>
          <p:nvPr/>
        </p:nvSpPr>
        <p:spPr>
          <a:xfrm>
            <a:off x="5699100" y="2807700"/>
            <a:ext cx="3000000" cy="513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GB" sz="1800">
                <a:solidFill>
                  <a:schemeClr val="dk1"/>
                </a:solidFill>
                <a:latin typeface="Roboto Slab"/>
                <a:ea typeface="Roboto Slab"/>
                <a:cs typeface="Roboto Slab"/>
                <a:sym typeface="Roboto Slab"/>
              </a:rPr>
              <a:t>Lender</a:t>
            </a:r>
            <a:r>
              <a:rPr lang="en-GB" sz="1800">
                <a:solidFill>
                  <a:schemeClr val="dk1"/>
                </a:solidFill>
                <a:latin typeface="Roboto Slab"/>
                <a:ea typeface="Roboto Slab"/>
                <a:cs typeface="Roboto Slab"/>
                <a:sym typeface="Roboto Slab"/>
              </a:rPr>
              <a:t> Table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201" name="Google Shape;201;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This project has been instrumental in understanding and learning the concept of blockchain, meanings of various new terms like zero-knowledge proof, proof of work, etc.</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We also learnt how to successfully implement blockchain and use it to solve real-life problems like security of credit scores and decentralisation of loan transactions.</a:t>
            </a:r>
            <a:endParaRPr>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TEAM 14</a:t>
            </a:r>
            <a:endParaRPr/>
          </a:p>
        </p:txBody>
      </p:sp>
      <p:sp>
        <p:nvSpPr>
          <p:cNvPr id="207" name="Google Shape;207;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Slab"/>
                <a:ea typeface="Roboto Slab"/>
                <a:cs typeface="Roboto Slab"/>
                <a:sym typeface="Roboto Slab"/>
              </a:rPr>
              <a:t>Atishya Gupta - 2017A7PS1482H</a:t>
            </a:r>
            <a:endParaRPr>
              <a:latin typeface="Roboto Slab"/>
              <a:ea typeface="Roboto Slab"/>
              <a:cs typeface="Roboto Slab"/>
              <a:sym typeface="Roboto Slab"/>
            </a:endParaRPr>
          </a:p>
          <a:p>
            <a:pPr indent="0" lvl="0" marL="0" rtl="0" algn="l">
              <a:spcBef>
                <a:spcPts val="1600"/>
              </a:spcBef>
              <a:spcAft>
                <a:spcPts val="0"/>
              </a:spcAft>
              <a:buNone/>
            </a:pPr>
            <a:r>
              <a:rPr lang="en-GB">
                <a:latin typeface="Roboto Slab"/>
                <a:ea typeface="Roboto Slab"/>
                <a:cs typeface="Roboto Slab"/>
                <a:sym typeface="Roboto Slab"/>
              </a:rPr>
              <a:t>V Rachana Srikruthi - 2017A7PS0086H</a:t>
            </a:r>
            <a:endParaRPr>
              <a:latin typeface="Roboto Slab"/>
              <a:ea typeface="Roboto Slab"/>
              <a:cs typeface="Roboto Slab"/>
              <a:sym typeface="Roboto Slab"/>
            </a:endParaRPr>
          </a:p>
          <a:p>
            <a:pPr indent="0" lvl="0" marL="0" rtl="0" algn="l">
              <a:spcBef>
                <a:spcPts val="1600"/>
              </a:spcBef>
              <a:spcAft>
                <a:spcPts val="0"/>
              </a:spcAft>
              <a:buNone/>
            </a:pPr>
            <a:r>
              <a:rPr lang="en-GB">
                <a:latin typeface="Roboto Slab"/>
                <a:ea typeface="Roboto Slab"/>
                <a:cs typeface="Roboto Slab"/>
                <a:sym typeface="Roboto Slab"/>
              </a:rPr>
              <a:t>V Chandrahaas - 2015A7PS0010H</a:t>
            </a:r>
            <a:endParaRPr>
              <a:latin typeface="Roboto Slab"/>
              <a:ea typeface="Roboto Slab"/>
              <a:cs typeface="Roboto Slab"/>
              <a:sym typeface="Roboto Slab"/>
            </a:endParaRPr>
          </a:p>
          <a:p>
            <a:pPr indent="0" lvl="0" marL="0" rtl="0" algn="l">
              <a:spcBef>
                <a:spcPts val="1600"/>
              </a:spcBef>
              <a:spcAft>
                <a:spcPts val="1600"/>
              </a:spcAft>
              <a:buNone/>
            </a:pPr>
            <a:r>
              <a:rPr lang="en-GB">
                <a:latin typeface="Roboto Slab"/>
                <a:ea typeface="Roboto Slab"/>
                <a:cs typeface="Roboto Slab"/>
                <a:sym typeface="Roboto Slab"/>
              </a:rPr>
              <a:t>R Hariharan - 2017A7PS0065H</a:t>
            </a:r>
            <a:endParaRPr>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PROBLEM</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For most agencies, credit scoring systems and credit history agencies collaborating are quite convenient. The same cannot be said from the perspective of the users. In the areas where there is a heavy focus on personal data, the matter of safe storage is very urgent.</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There was an incident in 2017 that left a lot of people in doubt concerning the safety of their information. Between May and July of that year, hackers stole up to 145 million Americans’ Social Security numbers that contained birthdays, driver’s license numbers, addresses, etc.</a:t>
            </a:r>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490250" y="526350"/>
            <a:ext cx="7595700" cy="40908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n-GB" sz="1800"/>
              <a:t>The additional data has the potential to make it easier for hackers to open credit lines.</a:t>
            </a:r>
            <a:endParaRPr sz="1800"/>
          </a:p>
          <a:p>
            <a:pPr indent="-342900" lvl="0" marL="457200" rtl="0" algn="just">
              <a:spcBef>
                <a:spcPts val="0"/>
              </a:spcBef>
              <a:spcAft>
                <a:spcPts val="0"/>
              </a:spcAft>
              <a:buSzPts val="1800"/>
              <a:buChar char="●"/>
            </a:pPr>
            <a:r>
              <a:rPr lang="en-GB" sz="1800"/>
              <a:t>Alternatively, they could go on to exploit the identities of the victims.</a:t>
            </a:r>
            <a:endParaRPr sz="1800"/>
          </a:p>
          <a:p>
            <a:pPr indent="-342900" lvl="0" marL="457200" rtl="0" algn="just">
              <a:spcBef>
                <a:spcPts val="0"/>
              </a:spcBef>
              <a:spcAft>
                <a:spcPts val="0"/>
              </a:spcAft>
              <a:buSzPts val="1800"/>
              <a:buChar char="●"/>
            </a:pPr>
            <a:r>
              <a:rPr lang="en-GB" sz="1800"/>
              <a:t>Storage that is centralized is completely vulnerable and will be a constant target for hackers. </a:t>
            </a:r>
            <a:endParaRPr sz="1800"/>
          </a:p>
          <a:p>
            <a:pPr indent="-342900" lvl="0" marL="457200" rtl="0" algn="just">
              <a:spcBef>
                <a:spcPts val="0"/>
              </a:spcBef>
              <a:spcAft>
                <a:spcPts val="0"/>
              </a:spcAft>
              <a:buSzPts val="1800"/>
              <a:buChar char="●"/>
            </a:pPr>
            <a:r>
              <a:rPr lang="en-GB" sz="1800"/>
              <a:t>The large-scale hack of users’ database(~145m) at Equifax is all the confirmation that this belief needs.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HOW DO WE TACKLE IT?</a:t>
            </a:r>
            <a:endParaRPr/>
          </a:p>
        </p:txBody>
      </p:sp>
      <p:sp>
        <p:nvSpPr>
          <p:cNvPr id="87" name="Google Shape;87;p17"/>
          <p:cNvSpPr txBox="1"/>
          <p:nvPr>
            <p:ph idx="1" type="body"/>
          </p:nvPr>
        </p:nvSpPr>
        <p:spPr>
          <a:xfrm>
            <a:off x="387900" y="1489825"/>
            <a:ext cx="4590300" cy="3531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Blockchain and cryptographic technologies alike have the capability of providing much better protection for vital information.</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In addition, credit scoring is an easily solvable issue for such systems. Moreover, there exists companies in which credit issuance also fully operates on the blockchain.</a:t>
            </a:r>
            <a:endParaRPr>
              <a:latin typeface="Roboto Slab"/>
              <a:ea typeface="Roboto Slab"/>
              <a:cs typeface="Roboto Slab"/>
              <a:sym typeface="Roboto Slab"/>
            </a:endParaRPr>
          </a:p>
        </p:txBody>
      </p:sp>
      <p:pic>
        <p:nvPicPr>
          <p:cNvPr id="88" name="Google Shape;88;p17"/>
          <p:cNvPicPr preferRelativeResize="0"/>
          <p:nvPr/>
        </p:nvPicPr>
        <p:blipFill>
          <a:blip r:embed="rId3">
            <a:alphaModFix/>
          </a:blip>
          <a:stretch>
            <a:fillRect/>
          </a:stretch>
        </p:blipFill>
        <p:spPr>
          <a:xfrm>
            <a:off x="5130600" y="1296525"/>
            <a:ext cx="2867025" cy="1600200"/>
          </a:xfrm>
          <a:prstGeom prst="rect">
            <a:avLst/>
          </a:prstGeom>
          <a:noFill/>
          <a:ln>
            <a:noFill/>
          </a:ln>
        </p:spPr>
      </p:pic>
      <p:pic>
        <p:nvPicPr>
          <p:cNvPr id="89" name="Google Shape;89;p17"/>
          <p:cNvPicPr preferRelativeResize="0"/>
          <p:nvPr/>
        </p:nvPicPr>
        <p:blipFill>
          <a:blip r:embed="rId4">
            <a:alphaModFix/>
          </a:blip>
          <a:stretch>
            <a:fillRect/>
          </a:stretch>
        </p:blipFill>
        <p:spPr>
          <a:xfrm>
            <a:off x="5130600" y="3049125"/>
            <a:ext cx="2867025"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OVERVIEW OF THE PROJECT</a:t>
            </a:r>
            <a:endParaRPr/>
          </a:p>
        </p:txBody>
      </p:sp>
      <p:sp>
        <p:nvSpPr>
          <p:cNvPr id="95" name="Google Shape;95;p18"/>
          <p:cNvSpPr txBox="1"/>
          <p:nvPr>
            <p:ph idx="1" type="body"/>
          </p:nvPr>
        </p:nvSpPr>
        <p:spPr>
          <a:xfrm>
            <a:off x="46600" y="1489825"/>
            <a:ext cx="89451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A transaction here consists of the entities: lender, borrower, loan amount, hash value of the previous block, hash value of the current block.</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Whenever a borrower registers into the decentralised blockchain interface, he uploads the y function of his credit score. This ensures the privacy of his credit score (sensitive data).</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Whenever a borrower tries to make a new transaction, his identity is verified by the interface through zero-knowledge proof (verifyTransaction()), using the y value uploaded by the borrower when he registered for the first time.</a:t>
            </a:r>
            <a:endParaRPr>
              <a:latin typeface="Roboto Slab"/>
              <a:ea typeface="Roboto Slab"/>
              <a:cs typeface="Roboto Slab"/>
              <a:sym typeface="Roboto Slab"/>
            </a:endParaRPr>
          </a:p>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After that, the borrower must solve proof of work (decrypt the hash value, in this case) successfully to become eligible to mine a block (mineBlock()).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nvSpPr>
        <p:spPr>
          <a:xfrm>
            <a:off x="138450" y="658250"/>
            <a:ext cx="8633700" cy="3612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The lender can log in to the interface any time and can approve one of available eligible transactions. Once a transaction is approved, a block is successfully mined in the name of the respective borrower, and the block is added to the blockchain database (createBlock()).</a:t>
            </a:r>
            <a:endParaRPr sz="1800">
              <a:solidFill>
                <a:schemeClr val="dk1"/>
              </a:solidFill>
              <a:latin typeface="Roboto Slab"/>
              <a:ea typeface="Roboto Slab"/>
              <a:cs typeface="Roboto Slab"/>
              <a:sym typeface="Roboto Slab"/>
            </a:endParaRPr>
          </a:p>
          <a:p>
            <a:pPr indent="-342900" lvl="0" marL="457200" rtl="0" algn="just">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Once the block is added to the blockchain database, it is immutable. Hence, the blockchain database successfully secures the transaction records and makes it impossible to alter or falsify the records.</a:t>
            </a:r>
            <a:endParaRPr sz="1800">
              <a:solidFill>
                <a:schemeClr val="dk1"/>
              </a:solidFill>
              <a:latin typeface="Roboto Slab"/>
              <a:ea typeface="Roboto Slab"/>
              <a:cs typeface="Roboto Slab"/>
              <a:sym typeface="Roboto Slab"/>
            </a:endParaRPr>
          </a:p>
          <a:p>
            <a:pPr indent="-342900" lvl="0" marL="457200" rtl="0" algn="just">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In this way, the blockchain interface successfully acts as a decentralised medium in which both lenders and borrowers can log in and add blocks of properly approved transactions to the blockchain database.</a:t>
            </a:r>
            <a:endParaRPr sz="1800">
              <a:solidFill>
                <a:schemeClr val="dk1"/>
              </a:solidFill>
              <a:latin typeface="Roboto Slab"/>
              <a:ea typeface="Roboto Slab"/>
              <a:cs typeface="Roboto Slab"/>
              <a:sym typeface="Roboto Slab"/>
            </a:endParaRPr>
          </a:p>
          <a:p>
            <a:pPr indent="-342900" lvl="0" marL="457200" rtl="0" algn="just">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The lenders and the borrowers can check their previous transactions any time (viewUser()).</a:t>
            </a:r>
            <a:endParaRPr sz="1800">
              <a:solidFill>
                <a:schemeClr val="dk1"/>
              </a:solidFill>
              <a:latin typeface="Roboto Slab"/>
              <a:ea typeface="Roboto Slab"/>
              <a:cs typeface="Roboto Slab"/>
              <a:sym typeface="Roboto Slab"/>
            </a:endParaRPr>
          </a:p>
          <a:p>
            <a:pPr indent="0" lvl="0" marL="0" rtl="0" algn="just">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verifyTransaction()</a:t>
            </a:r>
            <a:endParaRPr/>
          </a:p>
        </p:txBody>
      </p:sp>
      <p:sp>
        <p:nvSpPr>
          <p:cNvPr id="106" name="Google Shape;106;p20"/>
          <p:cNvSpPr txBox="1"/>
          <p:nvPr>
            <p:ph idx="1" type="body"/>
          </p:nvPr>
        </p:nvSpPr>
        <p:spPr>
          <a:xfrm>
            <a:off x="326800" y="1575349"/>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Slab"/>
              <a:buChar char="●"/>
            </a:pPr>
            <a:r>
              <a:rPr lang="en-GB">
                <a:latin typeface="Roboto Slab"/>
                <a:ea typeface="Roboto Slab"/>
                <a:cs typeface="Roboto Slab"/>
                <a:sym typeface="Roboto Slab"/>
              </a:rPr>
              <a:t>Whenever a borrower tries to make a new transaction, his identity is verified by the interface through zero-knowledge proof (verifyTransaction()), using the y value uploaded by the borrower when he registered for the first time.</a:t>
            </a:r>
            <a:endParaRPr>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1514300" y="787700"/>
            <a:ext cx="5895500" cy="4128625"/>
          </a:xfrm>
          <a:prstGeom prst="rect">
            <a:avLst/>
          </a:prstGeom>
          <a:noFill/>
          <a:ln>
            <a:noFill/>
          </a:ln>
        </p:spPr>
      </p:pic>
      <p:sp>
        <p:nvSpPr>
          <p:cNvPr id="112" name="Google Shape;112;p21"/>
          <p:cNvSpPr txBox="1"/>
          <p:nvPr/>
        </p:nvSpPr>
        <p:spPr>
          <a:xfrm>
            <a:off x="1143000" y="228600"/>
            <a:ext cx="6732000" cy="550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The zero-knowledge proof loop in verifyTransaction():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