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691800" cx="7559675"/>
  <p:notesSz cx="6858000" cy="9144000"/>
  <p:embeddedFontLst>
    <p:embeddedFont>
      <p:font typeface="Pacifico"/>
      <p:regular r:id="rId15"/>
    </p:embeddedFont>
    <p:embeddedFont>
      <p:font typeface="Saira Extra Condensed"/>
      <p:regular r:id="rId16"/>
      <p:bold r:id="rId17"/>
    </p:embeddedFont>
    <p:embeddedFont>
      <p:font typeface="Saira ExtraCondensed SemiBold"/>
      <p:regular r:id="rId18"/>
      <p:bold r:id="rId19"/>
    </p:embeddedFont>
    <p:embeddedFont>
      <p:font typeface="Saira ExtraCondensed Medium"/>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8">
          <p15:clr>
            <a:srgbClr val="A4A3A4"/>
          </p15:clr>
        </p15:guide>
        <p15:guide id="2" pos="2381">
          <p15:clr>
            <a:srgbClr val="A4A3A4"/>
          </p15:clr>
        </p15:guide>
      </p15:sldGuideLst>
    </p:ext>
    <p:ext uri="http://customooxmlschemas.google.com/">
      <go:slidesCustomData xmlns:go="http://customooxmlschemas.google.com/" r:id="rId26" roundtripDataSignature="AMtx7mhYIIndxGcmNP0ov7hnkp8sUnlp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8" orient="horz"/>
        <p:guide pos="238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airaExtraCondensedMedium-regular.fntdata"/><Relationship Id="rId22" Type="http://schemas.openxmlformats.org/officeDocument/2006/relationships/font" Target="fonts/OpenSans-regular.fntdata"/><Relationship Id="rId21" Type="http://schemas.openxmlformats.org/officeDocument/2006/relationships/font" Target="fonts/SairaExtraCondensedMedium-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acifico-regular.fntdata"/><Relationship Id="rId14" Type="http://schemas.openxmlformats.org/officeDocument/2006/relationships/slide" Target="slides/slide9.xml"/><Relationship Id="rId17" Type="http://schemas.openxmlformats.org/officeDocument/2006/relationships/font" Target="fonts/SairaExtraCondensed-bold.fntdata"/><Relationship Id="rId16" Type="http://schemas.openxmlformats.org/officeDocument/2006/relationships/font" Target="fonts/SairaExtraCondensed-regular.fntdata"/><Relationship Id="rId19" Type="http://schemas.openxmlformats.org/officeDocument/2006/relationships/font" Target="fonts/SairaExtraCondensedSemiBold-bold.fntdata"/><Relationship Id="rId18" Type="http://schemas.openxmlformats.org/officeDocument/2006/relationships/font" Target="fonts/SairaExtraCondensed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2217738" y="685800"/>
            <a:ext cx="24241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2217738" y="685800"/>
            <a:ext cx="24241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2217738" y="685800"/>
            <a:ext cx="24241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2217738" y="685800"/>
            <a:ext cx="24241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2217738" y="685800"/>
            <a:ext cx="24241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2217738" y="685800"/>
            <a:ext cx="24241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2217738" y="685800"/>
            <a:ext cx="24241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2217738" y="685800"/>
            <a:ext cx="24241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d64a812b3_0_4:notes"/>
          <p:cNvSpPr/>
          <p:nvPr>
            <p:ph idx="2" type="sldImg"/>
          </p:nvPr>
        </p:nvSpPr>
        <p:spPr>
          <a:xfrm>
            <a:off x="2217738" y="685800"/>
            <a:ext cx="2424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cd64a812b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txBox="1"/>
          <p:nvPr>
            <p:ph type="ctrTitle"/>
          </p:nvPr>
        </p:nvSpPr>
        <p:spPr>
          <a:xfrm>
            <a:off x="257712" y="1547778"/>
            <a:ext cx="7044600" cy="426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257705" y="5891409"/>
            <a:ext cx="7044600" cy="164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0"/>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9"/>
          <p:cNvSpPr txBox="1"/>
          <p:nvPr>
            <p:ph hasCustomPrompt="1" type="title"/>
          </p:nvPr>
        </p:nvSpPr>
        <p:spPr>
          <a:xfrm>
            <a:off x="257705" y="2299346"/>
            <a:ext cx="7044600" cy="408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p:nvPr>
            <p:ph idx="1" type="body"/>
          </p:nvPr>
        </p:nvSpPr>
        <p:spPr>
          <a:xfrm>
            <a:off x="257705" y="6552657"/>
            <a:ext cx="7044600" cy="2703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9"/>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1"/>
          <p:cNvSpPr txBox="1"/>
          <p:nvPr>
            <p:ph idx="1" type="body"/>
          </p:nvPr>
        </p:nvSpPr>
        <p:spPr>
          <a:xfrm>
            <a:off x="257705" y="2395696"/>
            <a:ext cx="7044600" cy="7101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257705" y="4471058"/>
            <a:ext cx="7044600" cy="174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2"/>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3"/>
          <p:cNvSpPr txBox="1"/>
          <p:nvPr>
            <p:ph idx="1" type="body"/>
          </p:nvPr>
        </p:nvSpPr>
        <p:spPr>
          <a:xfrm>
            <a:off x="257705" y="2395696"/>
            <a:ext cx="3306900" cy="7101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3"/>
          <p:cNvSpPr txBox="1"/>
          <p:nvPr>
            <p:ph idx="2" type="body"/>
          </p:nvPr>
        </p:nvSpPr>
        <p:spPr>
          <a:xfrm>
            <a:off x="3995291" y="2395696"/>
            <a:ext cx="3306900" cy="7101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3"/>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4"/>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257705" y="1154948"/>
            <a:ext cx="2321700" cy="1570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5"/>
          <p:cNvSpPr txBox="1"/>
          <p:nvPr>
            <p:ph idx="1" type="body"/>
          </p:nvPr>
        </p:nvSpPr>
        <p:spPr>
          <a:xfrm>
            <a:off x="257705" y="2888617"/>
            <a:ext cx="2321700" cy="6609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5"/>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05325" y="935745"/>
            <a:ext cx="5264700" cy="850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6"/>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3780000" y="-260"/>
            <a:ext cx="3780000" cy="10692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19508" y="2563450"/>
            <a:ext cx="3344400" cy="308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7"/>
          <p:cNvSpPr txBox="1"/>
          <p:nvPr>
            <p:ph idx="1" type="subTitle"/>
          </p:nvPr>
        </p:nvSpPr>
        <p:spPr>
          <a:xfrm>
            <a:off x="219508" y="5826865"/>
            <a:ext cx="3344400" cy="256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7"/>
          <p:cNvSpPr txBox="1"/>
          <p:nvPr>
            <p:ph idx="2" type="body"/>
          </p:nvPr>
        </p:nvSpPr>
        <p:spPr>
          <a:xfrm>
            <a:off x="4083839" y="1505164"/>
            <a:ext cx="3172200" cy="76812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7"/>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257705" y="8794266"/>
            <a:ext cx="4959600" cy="12579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8"/>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257705" y="2395696"/>
            <a:ext cx="7044600" cy="7101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257700" y="3487523"/>
            <a:ext cx="7044600" cy="11244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vi">
                <a:solidFill>
                  <a:srgbClr val="434343"/>
                </a:solidFill>
                <a:latin typeface="Pacifico"/>
                <a:ea typeface="Pacifico"/>
                <a:cs typeface="Pacifico"/>
                <a:sym typeface="Pacifico"/>
              </a:rPr>
              <a:t>Hướng dẫn sử dụng</a:t>
            </a:r>
            <a:endParaRPr>
              <a:solidFill>
                <a:srgbClr val="434343"/>
              </a:solidFill>
              <a:latin typeface="Pacifico"/>
              <a:ea typeface="Pacifico"/>
              <a:cs typeface="Pacifico"/>
              <a:sym typeface="Pacifico"/>
            </a:endParaRPr>
          </a:p>
        </p:txBody>
      </p:sp>
      <p:sp>
        <p:nvSpPr>
          <p:cNvPr id="55" name="Google Shape;55;p1"/>
          <p:cNvSpPr txBox="1"/>
          <p:nvPr>
            <p:ph idx="1" type="subTitle"/>
          </p:nvPr>
        </p:nvSpPr>
        <p:spPr>
          <a:xfrm>
            <a:off x="257700" y="4887127"/>
            <a:ext cx="7044600" cy="130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b="1" lang="vi" sz="4800">
                <a:solidFill>
                  <a:srgbClr val="0B5394"/>
                </a:solidFill>
                <a:latin typeface="Saira Extra Condensed"/>
                <a:ea typeface="Saira Extra Condensed"/>
                <a:cs typeface="Saira Extra Condensed"/>
                <a:sym typeface="Saira Extra Condensed"/>
              </a:rPr>
              <a:t>MÁY CẮT BỆNH PHẨM DR. KHANH</a:t>
            </a:r>
            <a:endParaRPr sz="4800">
              <a:solidFill>
                <a:srgbClr val="0B5394"/>
              </a:solidFill>
            </a:endParaRPr>
          </a:p>
        </p:txBody>
      </p:sp>
      <p:sp>
        <p:nvSpPr>
          <p:cNvPr id="56" name="Google Shape;56;p1"/>
          <p:cNvSpPr/>
          <p:nvPr/>
        </p:nvSpPr>
        <p:spPr>
          <a:xfrm>
            <a:off x="0" y="10092325"/>
            <a:ext cx="7560000" cy="599700"/>
          </a:xfrm>
          <a:prstGeom prst="rect">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txBox="1"/>
          <p:nvPr/>
        </p:nvSpPr>
        <p:spPr>
          <a:xfrm>
            <a:off x="1164300" y="8984075"/>
            <a:ext cx="5231400" cy="7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vi" sz="2400" u="none" cap="none" strike="noStrike">
                <a:solidFill>
                  <a:srgbClr val="434343"/>
                </a:solidFill>
                <a:latin typeface="Saira ExtraCondensed Medium"/>
                <a:ea typeface="Saira ExtraCondensed Medium"/>
                <a:cs typeface="Saira ExtraCondensed Medium"/>
                <a:sym typeface="Saira ExtraCondensed Medium"/>
              </a:rPr>
              <a:t>Tháng 5/2021</a:t>
            </a:r>
            <a:endParaRPr b="0" i="0" sz="2400" u="none" cap="none" strike="noStrike">
              <a:solidFill>
                <a:srgbClr val="434343"/>
              </a:solidFill>
              <a:latin typeface="Saira ExtraCondensed Medium"/>
              <a:ea typeface="Saira ExtraCondensed Medium"/>
              <a:cs typeface="Saira ExtraCondensed Medium"/>
              <a:sym typeface="Saira ExtraCondensed Medium"/>
            </a:endParaRPr>
          </a:p>
        </p:txBody>
      </p:sp>
      <p:sp>
        <p:nvSpPr>
          <p:cNvPr id="58" name="Google Shape;58;p1"/>
          <p:cNvSpPr txBox="1"/>
          <p:nvPr/>
        </p:nvSpPr>
        <p:spPr>
          <a:xfrm>
            <a:off x="1778400" y="5896175"/>
            <a:ext cx="5523900" cy="13083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2400"/>
              <a:buFont typeface="Arial"/>
              <a:buNone/>
            </a:pPr>
            <a:r>
              <a:rPr b="0" i="1" lang="vi" sz="2400" u="none" cap="none" strike="noStrike">
                <a:solidFill>
                  <a:srgbClr val="666666"/>
                </a:solidFill>
                <a:latin typeface="Open Sans"/>
                <a:ea typeface="Open Sans"/>
                <a:cs typeface="Open Sans"/>
                <a:sym typeface="Open Sans"/>
              </a:rPr>
              <a:t>Điện thoại: 0917 579 677</a:t>
            </a:r>
            <a:endParaRPr b="0" i="1" sz="2400" u="none" cap="none" strike="noStrike">
              <a:solidFill>
                <a:srgbClr val="666666"/>
              </a:solidFill>
              <a:latin typeface="Open Sans"/>
              <a:ea typeface="Open Sans"/>
              <a:cs typeface="Open Sans"/>
              <a:sym typeface="Open Sans"/>
            </a:endParaRPr>
          </a:p>
          <a:p>
            <a:pPr indent="0" lvl="0" marL="0" marR="0" rtl="0" algn="r">
              <a:lnSpc>
                <a:spcPct val="115000"/>
              </a:lnSpc>
              <a:spcBef>
                <a:spcPts val="0"/>
              </a:spcBef>
              <a:spcAft>
                <a:spcPts val="0"/>
              </a:spcAft>
              <a:buClr>
                <a:srgbClr val="000000"/>
              </a:buClr>
              <a:buSzPts val="2400"/>
              <a:buFont typeface="Arial"/>
              <a:buNone/>
            </a:pPr>
            <a:r>
              <a:rPr b="0" i="1" lang="vi" sz="2400" u="none" cap="none" strike="noStrike">
                <a:solidFill>
                  <a:srgbClr val="666666"/>
                </a:solidFill>
                <a:latin typeface="Open Sans"/>
                <a:ea typeface="Open Sans"/>
                <a:cs typeface="Open Sans"/>
                <a:sym typeface="Open Sans"/>
              </a:rPr>
              <a:t>Email: bskhanh1973@gmail.com</a:t>
            </a:r>
            <a:endParaRPr b="0" i="1" sz="2400" u="none" cap="none" strike="noStrike">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0" y="622025"/>
            <a:ext cx="7560000" cy="2042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b="0" i="0" lang="vi" sz="3600" u="none" cap="none" strike="noStrike">
                <a:solidFill>
                  <a:srgbClr val="1155CC"/>
                </a:solidFill>
                <a:latin typeface="Saira ExtraCondensed SemiBold"/>
                <a:ea typeface="Saira ExtraCondensed SemiBold"/>
                <a:cs typeface="Saira ExtraCondensed SemiBold"/>
                <a:sym typeface="Saira ExtraCondensed SemiBold"/>
              </a:rPr>
              <a:t>MÁY </a:t>
            </a:r>
            <a:r>
              <a:rPr lang="vi" sz="3600">
                <a:solidFill>
                  <a:srgbClr val="1155CC"/>
                </a:solidFill>
                <a:latin typeface="Saira ExtraCondensed SemiBold"/>
                <a:ea typeface="Saira ExtraCondensed SemiBold"/>
                <a:cs typeface="Saira ExtraCondensed SemiBold"/>
                <a:sym typeface="Saira ExtraCondensed SemiBold"/>
              </a:rPr>
              <a:t>CẮT </a:t>
            </a:r>
            <a:r>
              <a:rPr b="0" i="0" lang="vi" sz="3600" u="none" cap="none" strike="noStrike">
                <a:solidFill>
                  <a:srgbClr val="1155CC"/>
                </a:solidFill>
                <a:latin typeface="Saira ExtraCondensed SemiBold"/>
                <a:ea typeface="Saira ExtraCondensed SemiBold"/>
                <a:cs typeface="Saira ExtraCondensed SemiBold"/>
                <a:sym typeface="Saira ExtraCondensed SemiBold"/>
              </a:rPr>
              <a:t>BỆNH PHẨM </a:t>
            </a:r>
            <a:endParaRPr b="0" i="0" sz="3600" u="none" cap="none" strike="noStrike">
              <a:solidFill>
                <a:srgbClr val="1155CC"/>
              </a:solidFill>
              <a:latin typeface="Saira ExtraCondensed SemiBold"/>
              <a:ea typeface="Saira ExtraCondensed SemiBold"/>
              <a:cs typeface="Saira ExtraCondensed SemiBold"/>
              <a:sym typeface="Saira ExtraCondensed SemiBold"/>
            </a:endParaRPr>
          </a:p>
          <a:p>
            <a:pPr indent="0" lvl="0" marL="0" marR="0" rtl="0" algn="ctr">
              <a:lnSpc>
                <a:spcPct val="115000"/>
              </a:lnSpc>
              <a:spcBef>
                <a:spcPts val="0"/>
              </a:spcBef>
              <a:spcAft>
                <a:spcPts val="0"/>
              </a:spcAft>
              <a:buClr>
                <a:srgbClr val="000000"/>
              </a:buClr>
              <a:buSzPts val="3600"/>
              <a:buFont typeface="Arial"/>
              <a:buNone/>
            </a:pPr>
            <a:r>
              <a:rPr b="0" i="0" lang="vi" sz="3600" u="none" cap="none" strike="noStrike">
                <a:solidFill>
                  <a:srgbClr val="1155CC"/>
                </a:solidFill>
                <a:latin typeface="Saira ExtraCondensed SemiBold"/>
                <a:ea typeface="Saira ExtraCondensed SemiBold"/>
                <a:cs typeface="Saira ExtraCondensed SemiBold"/>
                <a:sym typeface="Saira ExtraCondensed SemiBold"/>
              </a:rPr>
              <a:t>TRONG PHẪU THUẬT NỘI SOI DR. KHANH</a:t>
            </a:r>
            <a:endParaRPr b="0" i="0" sz="3600" u="none" cap="none" strike="noStrike">
              <a:solidFill>
                <a:srgbClr val="1155CC"/>
              </a:solidFill>
              <a:latin typeface="Saira ExtraCondensed SemiBold"/>
              <a:ea typeface="Saira ExtraCondensed SemiBold"/>
              <a:cs typeface="Saira ExtraCondensed SemiBold"/>
              <a:sym typeface="Saira ExtraCondensed SemiBold"/>
            </a:endParaRPr>
          </a:p>
        </p:txBody>
      </p:sp>
      <p:sp>
        <p:nvSpPr>
          <p:cNvPr id="64" name="Google Shape;64;p2"/>
          <p:cNvSpPr/>
          <p:nvPr/>
        </p:nvSpPr>
        <p:spPr>
          <a:xfrm>
            <a:off x="0" y="10439625"/>
            <a:ext cx="7560000" cy="2523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0" y="0"/>
            <a:ext cx="7560000" cy="1146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0" y="10301875"/>
            <a:ext cx="7560000" cy="534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 name="Google Shape;67;p2"/>
          <p:cNvCxnSpPr/>
          <p:nvPr/>
        </p:nvCxnSpPr>
        <p:spPr>
          <a:xfrm>
            <a:off x="1726500" y="2103325"/>
            <a:ext cx="4107000" cy="0"/>
          </a:xfrm>
          <a:prstGeom prst="straightConnector1">
            <a:avLst/>
          </a:prstGeom>
          <a:noFill/>
          <a:ln cap="flat" cmpd="sng" w="38100">
            <a:solidFill>
              <a:srgbClr val="1155CC"/>
            </a:solidFill>
            <a:prstDash val="solid"/>
            <a:round/>
            <a:headEnd len="sm" w="sm" type="none"/>
            <a:tailEnd len="sm" w="sm" type="none"/>
          </a:ln>
        </p:spPr>
      </p:cxnSp>
      <p:sp>
        <p:nvSpPr>
          <p:cNvPr id="68" name="Google Shape;68;p2"/>
          <p:cNvSpPr txBox="1"/>
          <p:nvPr/>
        </p:nvSpPr>
        <p:spPr>
          <a:xfrm>
            <a:off x="774300" y="2386013"/>
            <a:ext cx="6011400" cy="8715375"/>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150000"/>
              </a:lnSpc>
              <a:spcBef>
                <a:spcPts val="0"/>
              </a:spcBef>
              <a:spcAft>
                <a:spcPts val="0"/>
              </a:spcAft>
              <a:buClr>
                <a:schemeClr val="dk1"/>
              </a:buClr>
              <a:buSzPts val="2800"/>
              <a:buFont typeface="Times New Roman"/>
              <a:buChar char="●"/>
            </a:pPr>
            <a:r>
              <a:rPr i="0" lang="vi" sz="2800" u="none" cap="none" strike="noStrike">
                <a:solidFill>
                  <a:schemeClr val="dk1"/>
                </a:solidFill>
                <a:latin typeface="Times New Roman"/>
                <a:ea typeface="Times New Roman"/>
                <a:cs typeface="Times New Roman"/>
                <a:sym typeface="Times New Roman"/>
              </a:rPr>
              <a:t>Đạt sáng kiến cấp tỉnh năm 2019. Đạt giải nhất giải khoa học công nghệ -</a:t>
            </a:r>
            <a:r>
              <a:rPr lang="vi" sz="2800">
                <a:solidFill>
                  <a:schemeClr val="dk1"/>
                </a:solidFill>
                <a:latin typeface="Times New Roman"/>
                <a:ea typeface="Times New Roman"/>
                <a:cs typeface="Times New Roman"/>
                <a:sym typeface="Times New Roman"/>
              </a:rPr>
              <a:t> </a:t>
            </a:r>
            <a:r>
              <a:rPr i="0" lang="vi" sz="2800" u="none" cap="none" strike="noStrike">
                <a:solidFill>
                  <a:schemeClr val="dk1"/>
                </a:solidFill>
                <a:latin typeface="Times New Roman"/>
                <a:ea typeface="Times New Roman"/>
                <a:cs typeface="Times New Roman"/>
                <a:sym typeface="Times New Roman"/>
              </a:rPr>
              <a:t>Nghệ </a:t>
            </a:r>
            <a:r>
              <a:rPr lang="vi" sz="2800">
                <a:solidFill>
                  <a:schemeClr val="dk1"/>
                </a:solidFill>
                <a:latin typeface="Times New Roman"/>
                <a:ea typeface="Times New Roman"/>
                <a:cs typeface="Times New Roman"/>
                <a:sym typeface="Times New Roman"/>
              </a:rPr>
              <a:t>A</a:t>
            </a:r>
            <a:r>
              <a:rPr i="0" lang="vi" sz="2800" u="none" cap="none" strike="noStrike">
                <a:solidFill>
                  <a:schemeClr val="dk1"/>
                </a:solidFill>
                <a:latin typeface="Times New Roman"/>
                <a:ea typeface="Times New Roman"/>
                <a:cs typeface="Times New Roman"/>
                <a:sym typeface="Times New Roman"/>
              </a:rPr>
              <a:t>n </a:t>
            </a:r>
            <a:r>
              <a:rPr lang="vi" sz="2800">
                <a:solidFill>
                  <a:schemeClr val="dk1"/>
                </a:solidFill>
                <a:latin typeface="Times New Roman"/>
                <a:ea typeface="Times New Roman"/>
                <a:cs typeface="Times New Roman"/>
                <a:sym typeface="Times New Roman"/>
              </a:rPr>
              <a:t>mở</a:t>
            </a:r>
            <a:r>
              <a:rPr i="0" lang="vi" sz="2800" u="none" cap="none" strike="noStrike">
                <a:solidFill>
                  <a:schemeClr val="dk1"/>
                </a:solidFill>
                <a:latin typeface="Times New Roman"/>
                <a:ea typeface="Times New Roman"/>
                <a:cs typeface="Times New Roman"/>
                <a:sym typeface="Times New Roman"/>
              </a:rPr>
              <a:t> rộng năm 2020.</a:t>
            </a:r>
            <a:endParaRPr i="0" sz="2800" u="none" cap="none" strike="noStrike">
              <a:solidFill>
                <a:schemeClr val="dk1"/>
              </a:solidFill>
              <a:latin typeface="Times New Roman"/>
              <a:ea typeface="Times New Roman"/>
              <a:cs typeface="Times New Roman"/>
              <a:sym typeface="Times New Roman"/>
            </a:endParaRPr>
          </a:p>
          <a:p>
            <a:pPr indent="-406400" lvl="0" marL="457200" marR="0" rtl="0" algn="just">
              <a:lnSpc>
                <a:spcPct val="150000"/>
              </a:lnSpc>
              <a:spcBef>
                <a:spcPts val="0"/>
              </a:spcBef>
              <a:spcAft>
                <a:spcPts val="0"/>
              </a:spcAft>
              <a:buClr>
                <a:schemeClr val="dk1"/>
              </a:buClr>
              <a:buSzPts val="2800"/>
              <a:buFont typeface="Times New Roman"/>
              <a:buChar char="●"/>
            </a:pPr>
            <a:r>
              <a:rPr i="0" lang="vi" sz="2800" u="none" cap="none" strike="noStrike">
                <a:solidFill>
                  <a:schemeClr val="dk1"/>
                </a:solidFill>
                <a:latin typeface="Times New Roman"/>
                <a:ea typeface="Times New Roman"/>
                <a:cs typeface="Times New Roman"/>
                <a:sym typeface="Times New Roman"/>
              </a:rPr>
              <a:t>Nhà sáng chế: Bs.CK</a:t>
            </a:r>
            <a:r>
              <a:rPr lang="vi" sz="2800">
                <a:solidFill>
                  <a:schemeClr val="dk1"/>
                </a:solidFill>
                <a:latin typeface="Times New Roman"/>
                <a:ea typeface="Times New Roman"/>
                <a:cs typeface="Times New Roman"/>
                <a:sym typeface="Times New Roman"/>
              </a:rPr>
              <a:t>II</a:t>
            </a:r>
            <a:r>
              <a:rPr i="0" lang="vi" sz="2800" u="none" cap="none" strike="noStrike">
                <a:solidFill>
                  <a:schemeClr val="dk1"/>
                </a:solidFill>
                <a:latin typeface="Times New Roman"/>
                <a:ea typeface="Times New Roman"/>
                <a:cs typeface="Times New Roman"/>
                <a:sym typeface="Times New Roman"/>
              </a:rPr>
              <a:t>.Nguyễn Văn Khanh cùng các cộng sự.</a:t>
            </a:r>
            <a:endParaRPr i="0" sz="2800" u="none" cap="none" strike="noStrike">
              <a:solidFill>
                <a:schemeClr val="dk1"/>
              </a:solidFill>
              <a:latin typeface="Times New Roman"/>
              <a:ea typeface="Times New Roman"/>
              <a:cs typeface="Times New Roman"/>
              <a:sym typeface="Times New Roman"/>
            </a:endParaRPr>
          </a:p>
          <a:p>
            <a:pPr indent="-406400" lvl="0" marL="457200" marR="0" rtl="0" algn="just">
              <a:lnSpc>
                <a:spcPct val="150000"/>
              </a:lnSpc>
              <a:spcBef>
                <a:spcPts val="0"/>
              </a:spcBef>
              <a:spcAft>
                <a:spcPts val="0"/>
              </a:spcAft>
              <a:buClr>
                <a:schemeClr val="dk1"/>
              </a:buClr>
              <a:buSzPts val="2800"/>
              <a:buFont typeface="Times New Roman"/>
              <a:buChar char="●"/>
            </a:pPr>
            <a:r>
              <a:rPr i="0" lang="vi" sz="2800" u="none" cap="none" strike="noStrike">
                <a:solidFill>
                  <a:schemeClr val="dk1"/>
                </a:solidFill>
                <a:latin typeface="Times New Roman"/>
                <a:ea typeface="Times New Roman"/>
                <a:cs typeface="Times New Roman"/>
                <a:sym typeface="Times New Roman"/>
              </a:rPr>
              <a:t>Đơn vị: </a:t>
            </a:r>
            <a:r>
              <a:rPr lang="vi" sz="2800">
                <a:solidFill>
                  <a:schemeClr val="dk1"/>
                </a:solidFill>
                <a:latin typeface="Times New Roman"/>
                <a:ea typeface="Times New Roman"/>
                <a:cs typeface="Times New Roman"/>
                <a:sym typeface="Times New Roman"/>
              </a:rPr>
              <a:t>Trung Tâm Y Tế Anh Sơn</a:t>
            </a:r>
            <a:endParaRPr i="0" sz="2800" u="none" cap="none" strike="noStrike">
              <a:solidFill>
                <a:schemeClr val="dk1"/>
              </a:solidFill>
              <a:latin typeface="Times New Roman"/>
              <a:ea typeface="Times New Roman"/>
              <a:cs typeface="Times New Roman"/>
              <a:sym typeface="Times New Roman"/>
            </a:endParaRPr>
          </a:p>
          <a:p>
            <a:pPr indent="-406400" lvl="0" marL="457200" marR="0" rtl="0" algn="just">
              <a:lnSpc>
                <a:spcPct val="150000"/>
              </a:lnSpc>
              <a:spcBef>
                <a:spcPts val="0"/>
              </a:spcBef>
              <a:spcAft>
                <a:spcPts val="0"/>
              </a:spcAft>
              <a:buClr>
                <a:schemeClr val="dk1"/>
              </a:buClr>
              <a:buSzPts val="2800"/>
              <a:buFont typeface="Times New Roman"/>
              <a:buChar char="●"/>
            </a:pPr>
            <a:r>
              <a:rPr i="0" lang="vi" sz="2800" u="none" cap="none" strike="noStrike">
                <a:solidFill>
                  <a:schemeClr val="dk1"/>
                </a:solidFill>
                <a:latin typeface="Times New Roman"/>
                <a:ea typeface="Times New Roman"/>
                <a:cs typeface="Times New Roman"/>
                <a:sym typeface="Times New Roman"/>
              </a:rPr>
              <a:t>Bảo hộ sáng chế: Đã có quyết định chấp </a:t>
            </a:r>
            <a:r>
              <a:rPr lang="vi" sz="2800">
                <a:solidFill>
                  <a:schemeClr val="dk1"/>
                </a:solidFill>
                <a:latin typeface="Times New Roman"/>
                <a:ea typeface="Times New Roman"/>
                <a:cs typeface="Times New Roman"/>
                <a:sym typeface="Times New Roman"/>
              </a:rPr>
              <a:t>nhận</a:t>
            </a:r>
            <a:r>
              <a:rPr i="0" lang="vi" sz="2800" u="none" cap="none" strike="noStrike">
                <a:solidFill>
                  <a:schemeClr val="dk1"/>
                </a:solidFill>
                <a:latin typeface="Times New Roman"/>
                <a:ea typeface="Times New Roman"/>
                <a:cs typeface="Times New Roman"/>
                <a:sym typeface="Times New Roman"/>
              </a:rPr>
              <a:t> đơn bảo hộ độc quyền sáng chế của cục sở </a:t>
            </a:r>
            <a:r>
              <a:rPr lang="vi" sz="2800">
                <a:solidFill>
                  <a:schemeClr val="dk1"/>
                </a:solidFill>
                <a:latin typeface="Times New Roman"/>
                <a:ea typeface="Times New Roman"/>
                <a:cs typeface="Times New Roman"/>
                <a:sym typeface="Times New Roman"/>
              </a:rPr>
              <a:t>hữu</a:t>
            </a:r>
            <a:r>
              <a:rPr i="0" lang="vi" sz="2800" u="none" cap="none" strike="noStrike">
                <a:solidFill>
                  <a:schemeClr val="dk1"/>
                </a:solidFill>
                <a:latin typeface="Times New Roman"/>
                <a:ea typeface="Times New Roman"/>
                <a:cs typeface="Times New Roman"/>
                <a:sym typeface="Times New Roman"/>
              </a:rPr>
              <a:t> trí tuệ bộ </a:t>
            </a:r>
            <a:r>
              <a:rPr lang="vi" sz="2800">
                <a:solidFill>
                  <a:schemeClr val="dk1"/>
                </a:solidFill>
                <a:latin typeface="Times New Roman"/>
                <a:ea typeface="Times New Roman"/>
                <a:cs typeface="Times New Roman"/>
                <a:sym typeface="Times New Roman"/>
              </a:rPr>
              <a:t>K</a:t>
            </a:r>
            <a:r>
              <a:rPr i="0" lang="vi" sz="2800" u="none" cap="none" strike="noStrike">
                <a:solidFill>
                  <a:schemeClr val="dk1"/>
                </a:solidFill>
                <a:latin typeface="Times New Roman"/>
                <a:ea typeface="Times New Roman"/>
                <a:cs typeface="Times New Roman"/>
                <a:sym typeface="Times New Roman"/>
              </a:rPr>
              <a:t>hoa học</a:t>
            </a:r>
            <a:r>
              <a:rPr lang="vi" sz="2800">
                <a:solidFill>
                  <a:schemeClr val="dk1"/>
                </a:solidFill>
                <a:latin typeface="Times New Roman"/>
                <a:ea typeface="Times New Roman"/>
                <a:cs typeface="Times New Roman"/>
                <a:sym typeface="Times New Roman"/>
              </a:rPr>
              <a:t> &amp; C</a:t>
            </a:r>
            <a:r>
              <a:rPr i="0" lang="vi" sz="2800" u="none" cap="none" strike="noStrike">
                <a:solidFill>
                  <a:schemeClr val="dk1"/>
                </a:solidFill>
                <a:latin typeface="Times New Roman"/>
                <a:ea typeface="Times New Roman"/>
                <a:cs typeface="Times New Roman"/>
                <a:sym typeface="Times New Roman"/>
              </a:rPr>
              <a:t>ông nghệ.</a:t>
            </a:r>
            <a:endParaRPr i="0" sz="2800" u="none" cap="none" strike="noStrike">
              <a:solidFill>
                <a:schemeClr val="dk1"/>
              </a:solidFill>
              <a:latin typeface="Times New Roman"/>
              <a:ea typeface="Times New Roman"/>
              <a:cs typeface="Times New Roman"/>
              <a:sym typeface="Times New Roman"/>
            </a:endParaRPr>
          </a:p>
        </p:txBody>
      </p:sp>
      <p:sp>
        <p:nvSpPr>
          <p:cNvPr id="69" name="Google Shape;69;p2"/>
          <p:cNvSpPr txBox="1"/>
          <p:nvPr>
            <p:ph idx="12" type="sldNum"/>
          </p:nvPr>
        </p:nvSpPr>
        <p:spPr>
          <a:xfrm>
            <a:off x="152575" y="9846025"/>
            <a:ext cx="7458300" cy="45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vi" sz="3000">
                <a:solidFill>
                  <a:srgbClr val="1155CC"/>
                </a:solidFill>
              </a:rPr>
              <a:t>1</a:t>
            </a:r>
            <a:endParaRPr sz="3000">
              <a:solidFill>
                <a:srgbClr val="1155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nvSpPr>
        <p:spPr>
          <a:xfrm>
            <a:off x="0" y="622025"/>
            <a:ext cx="7560000" cy="204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vi" sz="4800" u="none" cap="none" strike="noStrike">
                <a:solidFill>
                  <a:srgbClr val="1155CC"/>
                </a:solidFill>
                <a:latin typeface="Saira ExtraCondensed SemiBold"/>
                <a:ea typeface="Saira ExtraCondensed SemiBold"/>
                <a:cs typeface="Saira ExtraCondensed SemiBold"/>
                <a:sym typeface="Saira ExtraCondensed SemiBold"/>
              </a:rPr>
              <a:t>1</a:t>
            </a:r>
            <a:endParaRPr b="0" i="0" sz="4800" u="none" cap="none" strike="noStrike">
              <a:solidFill>
                <a:srgbClr val="1155CC"/>
              </a:solidFill>
              <a:latin typeface="Saira ExtraCondensed SemiBold"/>
              <a:ea typeface="Saira ExtraCondensed SemiBold"/>
              <a:cs typeface="Saira ExtraCondensed SemiBold"/>
              <a:sym typeface="Saira ExtraCondensed SemiBold"/>
            </a:endParaRPr>
          </a:p>
          <a:p>
            <a:pPr indent="0" lvl="0" marL="0" marR="0" rtl="0" algn="ctr">
              <a:lnSpc>
                <a:spcPct val="100000"/>
              </a:lnSpc>
              <a:spcBef>
                <a:spcPts val="0"/>
              </a:spcBef>
              <a:spcAft>
                <a:spcPts val="0"/>
              </a:spcAft>
              <a:buClr>
                <a:srgbClr val="000000"/>
              </a:buClr>
              <a:buSzPts val="3600"/>
              <a:buFont typeface="Arial"/>
              <a:buNone/>
            </a:pPr>
            <a:r>
              <a:rPr b="0" i="0" lang="vi" sz="3600" u="none" cap="none" strike="noStrike">
                <a:solidFill>
                  <a:srgbClr val="1155CC"/>
                </a:solidFill>
                <a:latin typeface="Saira ExtraCondensed SemiBold"/>
                <a:ea typeface="Saira ExtraCondensed SemiBold"/>
                <a:cs typeface="Saira ExtraCondensed SemiBold"/>
                <a:sym typeface="Saira ExtraCondensed SemiBold"/>
              </a:rPr>
              <a:t>KHỬ KHUẨN</a:t>
            </a:r>
            <a:endParaRPr b="0" i="0" sz="3600" u="none" cap="none" strike="noStrike">
              <a:solidFill>
                <a:srgbClr val="1155CC"/>
              </a:solidFill>
              <a:latin typeface="Saira ExtraCondensed SemiBold"/>
              <a:ea typeface="Saira ExtraCondensed SemiBold"/>
              <a:cs typeface="Saira ExtraCondensed SemiBold"/>
              <a:sym typeface="Saira ExtraCondensed SemiBold"/>
            </a:endParaRPr>
          </a:p>
        </p:txBody>
      </p:sp>
      <p:sp>
        <p:nvSpPr>
          <p:cNvPr id="75" name="Google Shape;75;p3"/>
          <p:cNvSpPr/>
          <p:nvPr/>
        </p:nvSpPr>
        <p:spPr>
          <a:xfrm>
            <a:off x="0" y="10439625"/>
            <a:ext cx="7560000" cy="2523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0" y="0"/>
            <a:ext cx="7560000" cy="1146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0" y="10301875"/>
            <a:ext cx="7560000" cy="534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3"/>
          <p:cNvCxnSpPr/>
          <p:nvPr/>
        </p:nvCxnSpPr>
        <p:spPr>
          <a:xfrm>
            <a:off x="1726500" y="2103325"/>
            <a:ext cx="4107000" cy="0"/>
          </a:xfrm>
          <a:prstGeom prst="straightConnector1">
            <a:avLst/>
          </a:prstGeom>
          <a:noFill/>
          <a:ln cap="flat" cmpd="sng" w="38100">
            <a:solidFill>
              <a:srgbClr val="1155CC"/>
            </a:solidFill>
            <a:prstDash val="solid"/>
            <a:round/>
            <a:headEnd len="sm" w="sm" type="none"/>
            <a:tailEnd len="sm" w="sm" type="none"/>
          </a:ln>
        </p:spPr>
      </p:cxnSp>
      <p:sp>
        <p:nvSpPr>
          <p:cNvPr id="79" name="Google Shape;79;p3"/>
          <p:cNvSpPr txBox="1"/>
          <p:nvPr/>
        </p:nvSpPr>
        <p:spPr>
          <a:xfrm>
            <a:off x="557213" y="2457574"/>
            <a:ext cx="6228487" cy="7557963"/>
          </a:xfrm>
          <a:prstGeom prst="rect">
            <a:avLst/>
          </a:prstGeom>
          <a:noFill/>
          <a:ln>
            <a:noFill/>
          </a:ln>
        </p:spPr>
        <p:txBody>
          <a:bodyPr anchorCtr="0" anchor="t" bIns="91425" lIns="91425" spcFirstLastPara="1" rIns="91425" wrap="square" tIns="91425">
            <a:noAutofit/>
          </a:bodyPr>
          <a:lstStyle/>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Hệ thống máy </a:t>
            </a:r>
            <a:r>
              <a:rPr lang="vi" sz="2800">
                <a:latin typeface="Times New Roman"/>
                <a:ea typeface="Times New Roman"/>
                <a:cs typeface="Times New Roman"/>
                <a:sym typeface="Times New Roman"/>
              </a:rPr>
              <a:t>cắt </a:t>
            </a:r>
            <a:r>
              <a:rPr i="0" lang="vi" sz="2800" u="none" cap="none" strike="noStrike">
                <a:solidFill>
                  <a:srgbClr val="000000"/>
                </a:solidFill>
                <a:latin typeface="Times New Roman"/>
                <a:ea typeface="Times New Roman"/>
                <a:cs typeface="Times New Roman"/>
                <a:sym typeface="Times New Roman"/>
              </a:rPr>
              <a:t>và lưỡi dao cắt được khử khuẩn bằng </a:t>
            </a:r>
            <a:r>
              <a:rPr lang="vi" sz="2800">
                <a:latin typeface="Times New Roman"/>
                <a:ea typeface="Times New Roman"/>
                <a:cs typeface="Times New Roman"/>
                <a:sym typeface="Times New Roman"/>
              </a:rPr>
              <a:t>Formol</a:t>
            </a:r>
            <a:r>
              <a:rPr i="0" lang="vi" sz="2800" u="none" cap="none" strike="noStrike">
                <a:solidFill>
                  <a:srgbClr val="000000"/>
                </a:solidFill>
                <a:latin typeface="Times New Roman"/>
                <a:ea typeface="Times New Roman"/>
                <a:cs typeface="Times New Roman"/>
                <a:sym typeface="Times New Roman"/>
              </a:rPr>
              <a:t>, để máy vào một hộp kín</a:t>
            </a:r>
            <a:r>
              <a:rPr lang="vi" sz="2800">
                <a:latin typeface="Times New Roman"/>
                <a:ea typeface="Times New Roman"/>
                <a:cs typeface="Times New Roman"/>
                <a:sym typeface="Times New Roman"/>
              </a:rPr>
              <a:t>, </a:t>
            </a:r>
            <a:r>
              <a:rPr i="0" lang="vi" sz="2800" u="none" cap="none" strike="noStrike">
                <a:solidFill>
                  <a:srgbClr val="000000"/>
                </a:solidFill>
                <a:latin typeface="Times New Roman"/>
                <a:ea typeface="Times New Roman"/>
                <a:cs typeface="Times New Roman"/>
                <a:sym typeface="Times New Roman"/>
              </a:rPr>
              <a:t>lấy gạc </a:t>
            </a:r>
            <a:r>
              <a:rPr lang="vi" sz="2800">
                <a:latin typeface="Times New Roman"/>
                <a:ea typeface="Times New Roman"/>
                <a:cs typeface="Times New Roman"/>
                <a:sym typeface="Times New Roman"/>
              </a:rPr>
              <a:t>tẩm</a:t>
            </a:r>
            <a:r>
              <a:rPr i="0" lang="vi" sz="2800" u="none" cap="none" strike="noStrike">
                <a:solidFill>
                  <a:srgbClr val="000000"/>
                </a:solidFill>
                <a:latin typeface="Times New Roman"/>
                <a:ea typeface="Times New Roman"/>
                <a:cs typeface="Times New Roman"/>
                <a:sym typeface="Times New Roman"/>
              </a:rPr>
              <a:t> </a:t>
            </a:r>
            <a:r>
              <a:rPr lang="vi" sz="2800">
                <a:solidFill>
                  <a:schemeClr val="dk1"/>
                </a:solidFill>
                <a:latin typeface="Times New Roman"/>
                <a:ea typeface="Times New Roman"/>
                <a:cs typeface="Times New Roman"/>
                <a:sym typeface="Times New Roman"/>
              </a:rPr>
              <a:t>f</a:t>
            </a:r>
            <a:r>
              <a:rPr lang="vi" sz="2800">
                <a:solidFill>
                  <a:schemeClr val="dk1"/>
                </a:solidFill>
                <a:latin typeface="Times New Roman"/>
                <a:ea typeface="Times New Roman"/>
                <a:cs typeface="Times New Roman"/>
                <a:sym typeface="Times New Roman"/>
              </a:rPr>
              <a:t>ormol phủ lên máy. Đóng </a:t>
            </a:r>
            <a:r>
              <a:rPr i="0" lang="vi" sz="2800" u="none" cap="none" strike="noStrike">
                <a:solidFill>
                  <a:srgbClr val="000000"/>
                </a:solidFill>
                <a:latin typeface="Times New Roman"/>
                <a:ea typeface="Times New Roman"/>
                <a:cs typeface="Times New Roman"/>
                <a:sym typeface="Times New Roman"/>
              </a:rPr>
              <a:t>nắp kín trong vòng 24h.</a:t>
            </a:r>
            <a:endParaRPr i="0"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Nếu các cơ sở có điều kiện thì khử khuẩn bằng plasma.</a:t>
            </a:r>
            <a:endParaRPr i="0"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Hệ thống </a:t>
            </a:r>
            <a:r>
              <a:rPr lang="vi" sz="2800">
                <a:latin typeface="Times New Roman"/>
                <a:ea typeface="Times New Roman"/>
                <a:cs typeface="Times New Roman"/>
                <a:sym typeface="Times New Roman"/>
              </a:rPr>
              <a:t>Trocar</a:t>
            </a:r>
            <a:r>
              <a:rPr i="0" lang="vi" sz="2800" u="none" cap="none" strike="noStrike">
                <a:solidFill>
                  <a:srgbClr val="000000"/>
                </a:solidFill>
                <a:latin typeface="Times New Roman"/>
                <a:ea typeface="Times New Roman"/>
                <a:cs typeface="Times New Roman"/>
                <a:sym typeface="Times New Roman"/>
              </a:rPr>
              <a:t> và lưỡi dao cắt có thể khử khuẩn bằng cidex hay hấp hơi.</a:t>
            </a:r>
            <a:endParaRPr i="0" sz="2800" u="none" cap="none" strike="noStrike">
              <a:solidFill>
                <a:srgbClr val="000000"/>
              </a:solidFill>
              <a:latin typeface="Times New Roman"/>
              <a:ea typeface="Times New Roman"/>
              <a:cs typeface="Times New Roman"/>
              <a:sym typeface="Times New Roman"/>
            </a:endParaRPr>
          </a:p>
        </p:txBody>
      </p:sp>
      <p:sp>
        <p:nvSpPr>
          <p:cNvPr id="80" name="Google Shape;80;p3"/>
          <p:cNvSpPr txBox="1"/>
          <p:nvPr>
            <p:ph idx="12" type="sldNum"/>
          </p:nvPr>
        </p:nvSpPr>
        <p:spPr>
          <a:xfrm>
            <a:off x="152575" y="9846025"/>
            <a:ext cx="7458300" cy="45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vi" sz="3000">
                <a:solidFill>
                  <a:srgbClr val="1155CC"/>
                </a:solidFill>
              </a:rPr>
              <a:t>2</a:t>
            </a:r>
            <a:endParaRPr sz="3000">
              <a:solidFill>
                <a:srgbClr val="1155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nvSpPr>
        <p:spPr>
          <a:xfrm>
            <a:off x="0" y="415474"/>
            <a:ext cx="7560000" cy="204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vi" sz="4800" u="none" cap="none" strike="noStrike">
                <a:solidFill>
                  <a:srgbClr val="1155CC"/>
                </a:solidFill>
                <a:latin typeface="Saira ExtraCondensed SemiBold"/>
                <a:ea typeface="Saira ExtraCondensed SemiBold"/>
                <a:cs typeface="Saira ExtraCondensed SemiBold"/>
                <a:sym typeface="Saira ExtraCondensed SemiBold"/>
              </a:rPr>
              <a:t>2</a:t>
            </a:r>
            <a:endParaRPr b="0" i="0" sz="4800" u="none" cap="none" strike="noStrike">
              <a:solidFill>
                <a:srgbClr val="1155CC"/>
              </a:solidFill>
              <a:latin typeface="Saira ExtraCondensed SemiBold"/>
              <a:ea typeface="Saira ExtraCondensed SemiBold"/>
              <a:cs typeface="Saira ExtraCondensed SemiBold"/>
              <a:sym typeface="Saira ExtraCondensed SemiBold"/>
            </a:endParaRPr>
          </a:p>
          <a:p>
            <a:pPr indent="0" lvl="0" marL="0" marR="0" rtl="0" algn="ctr">
              <a:lnSpc>
                <a:spcPct val="100000"/>
              </a:lnSpc>
              <a:spcBef>
                <a:spcPts val="0"/>
              </a:spcBef>
              <a:spcAft>
                <a:spcPts val="0"/>
              </a:spcAft>
              <a:buClr>
                <a:srgbClr val="000000"/>
              </a:buClr>
              <a:buSzPts val="3600"/>
              <a:buFont typeface="Arial"/>
              <a:buNone/>
            </a:pPr>
            <a:r>
              <a:rPr b="0" i="0" lang="vi" sz="3600" u="none" cap="none" strike="noStrike">
                <a:solidFill>
                  <a:srgbClr val="1155CC"/>
                </a:solidFill>
                <a:latin typeface="Saira ExtraCondensed SemiBold"/>
                <a:ea typeface="Saira ExtraCondensed SemiBold"/>
                <a:cs typeface="Saira ExtraCondensed SemiBold"/>
                <a:sym typeface="Saira ExtraCondensed SemiBold"/>
              </a:rPr>
              <a:t>SỬ DỤNG</a:t>
            </a:r>
            <a:endParaRPr b="0" i="0" sz="3600" u="none" cap="none" strike="noStrike">
              <a:solidFill>
                <a:srgbClr val="1155CC"/>
              </a:solidFill>
              <a:latin typeface="Saira ExtraCondensed SemiBold"/>
              <a:ea typeface="Saira ExtraCondensed SemiBold"/>
              <a:cs typeface="Saira ExtraCondensed SemiBold"/>
              <a:sym typeface="Saira ExtraCondensed SemiBold"/>
            </a:endParaRPr>
          </a:p>
        </p:txBody>
      </p:sp>
      <p:sp>
        <p:nvSpPr>
          <p:cNvPr id="86" name="Google Shape;86;p4"/>
          <p:cNvSpPr/>
          <p:nvPr/>
        </p:nvSpPr>
        <p:spPr>
          <a:xfrm>
            <a:off x="0" y="10439625"/>
            <a:ext cx="7560000" cy="2523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a:off x="0" y="0"/>
            <a:ext cx="7560000" cy="1146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0" y="10301875"/>
            <a:ext cx="7560000" cy="534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4"/>
          <p:cNvCxnSpPr/>
          <p:nvPr/>
        </p:nvCxnSpPr>
        <p:spPr>
          <a:xfrm>
            <a:off x="1726500" y="2103325"/>
            <a:ext cx="4107000" cy="0"/>
          </a:xfrm>
          <a:prstGeom prst="straightConnector1">
            <a:avLst/>
          </a:prstGeom>
          <a:noFill/>
          <a:ln cap="flat" cmpd="sng" w="38100">
            <a:solidFill>
              <a:srgbClr val="1155CC"/>
            </a:solidFill>
            <a:prstDash val="solid"/>
            <a:round/>
            <a:headEnd len="sm" w="sm" type="none"/>
            <a:tailEnd len="sm" w="sm" type="none"/>
          </a:ln>
        </p:spPr>
      </p:cxnSp>
      <p:sp>
        <p:nvSpPr>
          <p:cNvPr id="90" name="Google Shape;90;p4"/>
          <p:cNvSpPr txBox="1"/>
          <p:nvPr/>
        </p:nvSpPr>
        <p:spPr>
          <a:xfrm>
            <a:off x="828675" y="2286000"/>
            <a:ext cx="5957025" cy="8015875"/>
          </a:xfrm>
          <a:prstGeom prst="rect">
            <a:avLst/>
          </a:prstGeom>
          <a:noFill/>
          <a:ln>
            <a:noFill/>
          </a:ln>
        </p:spPr>
        <p:txBody>
          <a:bodyPr anchorCtr="0" anchor="t" bIns="91425" lIns="91425" spcFirstLastPara="1" rIns="91425" wrap="square" tIns="91425">
            <a:noAutofit/>
          </a:bodyPr>
          <a:lstStyle/>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Nên điều chỉnh tốc độ bơm CO</a:t>
            </a:r>
            <a:r>
              <a:rPr baseline="-25000" i="0" lang="vi" sz="2800" u="none" cap="none" strike="noStrike">
                <a:solidFill>
                  <a:srgbClr val="000000"/>
                </a:solidFill>
                <a:latin typeface="Times New Roman"/>
                <a:ea typeface="Times New Roman"/>
                <a:cs typeface="Times New Roman"/>
                <a:sym typeface="Times New Roman"/>
              </a:rPr>
              <a:t>2</a:t>
            </a:r>
            <a:r>
              <a:rPr i="0" lang="vi" sz="2800" u="none" cap="none" strike="noStrike">
                <a:solidFill>
                  <a:srgbClr val="000000"/>
                </a:solidFill>
                <a:latin typeface="Times New Roman"/>
                <a:ea typeface="Times New Roman"/>
                <a:cs typeface="Times New Roman"/>
                <a:sym typeface="Times New Roman"/>
              </a:rPr>
              <a:t> ổ bụng  khoảng 15 lít/ phút</a:t>
            </a:r>
            <a:endParaRPr i="0"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Để tư thế chân bệnh nhân nằm thẳng (nếu bệnh nhân còn nằm ở tư thế sản khoa)</a:t>
            </a:r>
            <a:endParaRPr i="0"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Dọn thật gọn gàng quanh khu vực máy </a:t>
            </a:r>
            <a:r>
              <a:rPr lang="vi" sz="2800">
                <a:latin typeface="Times New Roman"/>
                <a:ea typeface="Times New Roman"/>
                <a:cs typeface="Times New Roman"/>
                <a:sym typeface="Times New Roman"/>
              </a:rPr>
              <a:t>cắt</a:t>
            </a:r>
            <a:r>
              <a:rPr i="0" lang="vi" sz="2800" u="none" cap="none" strike="noStrike">
                <a:solidFill>
                  <a:srgbClr val="000000"/>
                </a:solidFill>
                <a:latin typeface="Times New Roman"/>
                <a:ea typeface="Times New Roman"/>
                <a:cs typeface="Times New Roman"/>
                <a:sym typeface="Times New Roman"/>
              </a:rPr>
              <a:t>(</a:t>
            </a:r>
            <a:r>
              <a:rPr lang="vi" sz="2800">
                <a:latin typeface="Times New Roman"/>
                <a:ea typeface="Times New Roman"/>
                <a:cs typeface="Times New Roman"/>
                <a:sym typeface="Times New Roman"/>
              </a:rPr>
              <a:t>Trocar</a:t>
            </a:r>
            <a:r>
              <a:rPr i="0" lang="vi" sz="2800" u="none" cap="none" strike="noStrike">
                <a:solidFill>
                  <a:srgbClr val="000000"/>
                </a:solidFill>
                <a:latin typeface="Times New Roman"/>
                <a:ea typeface="Times New Roman"/>
                <a:cs typeface="Times New Roman"/>
                <a:sym typeface="Times New Roman"/>
              </a:rPr>
              <a:t> HCT), tránh quấn vào máy.</a:t>
            </a:r>
            <a:r>
              <a:rPr lang="vi" sz="2800">
                <a:solidFill>
                  <a:schemeClr val="dk1"/>
                </a:solidFill>
                <a:latin typeface="Times New Roman"/>
                <a:ea typeface="Times New Roman"/>
                <a:cs typeface="Times New Roman"/>
                <a:sym typeface="Times New Roman"/>
              </a:rPr>
              <a:t> Những dụng cụ mổ không dùng nữa thì thu dọn gọn</a:t>
            </a:r>
            <a:endParaRPr i="0"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50000"/>
              </a:lnSpc>
              <a:spcBef>
                <a:spcPts val="0"/>
              </a:spcBef>
              <a:spcAft>
                <a:spcPts val="0"/>
              </a:spcAft>
              <a:buClr>
                <a:srgbClr val="000000"/>
              </a:buClr>
              <a:buSzPts val="2800"/>
              <a:buFont typeface="Times New Roman"/>
              <a:buChar char="●"/>
            </a:pPr>
            <a:r>
              <a:rPr lang="vi" sz="2800">
                <a:latin typeface="Times New Roman"/>
                <a:ea typeface="Times New Roman"/>
                <a:cs typeface="Times New Roman"/>
                <a:sym typeface="Times New Roman"/>
              </a:rPr>
              <a:t>K</a:t>
            </a:r>
            <a:r>
              <a:rPr i="0" lang="vi" sz="2800" u="none" cap="none" strike="noStrike">
                <a:solidFill>
                  <a:srgbClr val="000000"/>
                </a:solidFill>
                <a:latin typeface="Times New Roman"/>
                <a:ea typeface="Times New Roman"/>
                <a:cs typeface="Times New Roman"/>
                <a:sym typeface="Times New Roman"/>
              </a:rPr>
              <a:t>hi </a:t>
            </a:r>
            <a:r>
              <a:rPr lang="vi" sz="2800">
                <a:latin typeface="Times New Roman"/>
                <a:ea typeface="Times New Roman"/>
                <a:cs typeface="Times New Roman"/>
                <a:sym typeface="Times New Roman"/>
              </a:rPr>
              <a:t>cắt</a:t>
            </a:r>
            <a:r>
              <a:rPr i="0" lang="vi" sz="2800" u="none" cap="none" strike="noStrike">
                <a:solidFill>
                  <a:srgbClr val="000000"/>
                </a:solidFill>
                <a:latin typeface="Times New Roman"/>
                <a:ea typeface="Times New Roman"/>
                <a:cs typeface="Times New Roman"/>
                <a:sym typeface="Times New Roman"/>
              </a:rPr>
              <a:t>: Bộc lộ </a:t>
            </a:r>
            <a:r>
              <a:rPr lang="vi" sz="2800">
                <a:latin typeface="Times New Roman"/>
                <a:ea typeface="Times New Roman"/>
                <a:cs typeface="Times New Roman"/>
                <a:sym typeface="Times New Roman"/>
              </a:rPr>
              <a:t>sáng rõ phẫu trường</a:t>
            </a:r>
            <a:endParaRPr i="0" sz="2800" u="none" cap="none" strike="noStrike">
              <a:solidFill>
                <a:srgbClr val="000000"/>
              </a:solidFill>
              <a:latin typeface="Times New Roman"/>
              <a:ea typeface="Times New Roman"/>
              <a:cs typeface="Times New Roman"/>
              <a:sym typeface="Times New Roman"/>
            </a:endParaRPr>
          </a:p>
        </p:txBody>
      </p:sp>
      <p:sp>
        <p:nvSpPr>
          <p:cNvPr id="91" name="Google Shape;91;p4"/>
          <p:cNvSpPr txBox="1"/>
          <p:nvPr>
            <p:ph idx="12" type="sldNum"/>
          </p:nvPr>
        </p:nvSpPr>
        <p:spPr>
          <a:xfrm>
            <a:off x="152575" y="9846025"/>
            <a:ext cx="7458300" cy="45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vi" sz="3000">
                <a:solidFill>
                  <a:srgbClr val="1155CC"/>
                </a:solidFill>
              </a:rPr>
              <a:t>3</a:t>
            </a:r>
            <a:endParaRPr sz="3000">
              <a:solidFill>
                <a:srgbClr val="1155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nvSpPr>
        <p:spPr>
          <a:xfrm>
            <a:off x="0" y="622025"/>
            <a:ext cx="7560000" cy="204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vi" sz="4800" u="none" cap="none" strike="noStrike">
                <a:solidFill>
                  <a:srgbClr val="1155CC"/>
                </a:solidFill>
                <a:latin typeface="Saira ExtraCondensed SemiBold"/>
                <a:ea typeface="Saira ExtraCondensed SemiBold"/>
                <a:cs typeface="Saira ExtraCondensed SemiBold"/>
                <a:sym typeface="Saira ExtraCondensed SemiBold"/>
              </a:rPr>
              <a:t>3</a:t>
            </a:r>
            <a:endParaRPr b="0" i="0" sz="4800" u="none" cap="none" strike="noStrike">
              <a:solidFill>
                <a:srgbClr val="1155CC"/>
              </a:solidFill>
              <a:latin typeface="Saira ExtraCondensed SemiBold"/>
              <a:ea typeface="Saira ExtraCondensed SemiBold"/>
              <a:cs typeface="Saira ExtraCondensed SemiBold"/>
              <a:sym typeface="Saira ExtraCondensed SemiBold"/>
            </a:endParaRPr>
          </a:p>
          <a:p>
            <a:pPr indent="0" lvl="0" marL="0" marR="0" rtl="0" algn="ctr">
              <a:lnSpc>
                <a:spcPct val="100000"/>
              </a:lnSpc>
              <a:spcBef>
                <a:spcPts val="0"/>
              </a:spcBef>
              <a:spcAft>
                <a:spcPts val="0"/>
              </a:spcAft>
              <a:buClr>
                <a:srgbClr val="000000"/>
              </a:buClr>
              <a:buSzPts val="3600"/>
              <a:buFont typeface="Arial"/>
              <a:buNone/>
            </a:pPr>
            <a:r>
              <a:rPr b="0" i="0" lang="vi" sz="3600" u="none" cap="none" strike="noStrike">
                <a:solidFill>
                  <a:srgbClr val="1155CC"/>
                </a:solidFill>
                <a:latin typeface="Saira ExtraCondensed SemiBold"/>
                <a:ea typeface="Saira ExtraCondensed SemiBold"/>
                <a:cs typeface="Saira ExtraCondensed SemiBold"/>
                <a:sym typeface="Saira ExtraCondensed SemiBold"/>
              </a:rPr>
              <a:t>SỬ DỤNG</a:t>
            </a:r>
            <a:endParaRPr b="0" i="0" sz="3600" u="none" cap="none" strike="noStrike">
              <a:solidFill>
                <a:srgbClr val="1155CC"/>
              </a:solidFill>
              <a:latin typeface="Saira ExtraCondensed SemiBold"/>
              <a:ea typeface="Saira ExtraCondensed SemiBold"/>
              <a:cs typeface="Saira ExtraCondensed SemiBold"/>
              <a:sym typeface="Saira ExtraCondensed SemiBold"/>
            </a:endParaRPr>
          </a:p>
        </p:txBody>
      </p:sp>
      <p:sp>
        <p:nvSpPr>
          <p:cNvPr id="97" name="Google Shape;97;p5"/>
          <p:cNvSpPr/>
          <p:nvPr/>
        </p:nvSpPr>
        <p:spPr>
          <a:xfrm>
            <a:off x="0" y="10439625"/>
            <a:ext cx="7560000" cy="2523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
          <p:cNvSpPr/>
          <p:nvPr/>
        </p:nvSpPr>
        <p:spPr>
          <a:xfrm>
            <a:off x="0" y="0"/>
            <a:ext cx="7560000" cy="1146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p:nvPr/>
        </p:nvSpPr>
        <p:spPr>
          <a:xfrm>
            <a:off x="0" y="10301875"/>
            <a:ext cx="7560000" cy="534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5"/>
          <p:cNvCxnSpPr/>
          <p:nvPr/>
        </p:nvCxnSpPr>
        <p:spPr>
          <a:xfrm>
            <a:off x="1726500" y="2103325"/>
            <a:ext cx="4107000" cy="0"/>
          </a:xfrm>
          <a:prstGeom prst="straightConnector1">
            <a:avLst/>
          </a:prstGeom>
          <a:noFill/>
          <a:ln cap="flat" cmpd="sng" w="38100">
            <a:solidFill>
              <a:srgbClr val="1155CC"/>
            </a:solidFill>
            <a:prstDash val="solid"/>
            <a:round/>
            <a:headEnd len="sm" w="sm" type="none"/>
            <a:tailEnd len="sm" w="sm" type="none"/>
          </a:ln>
        </p:spPr>
      </p:cxnSp>
      <p:sp>
        <p:nvSpPr>
          <p:cNvPr id="101" name="Google Shape;101;p5"/>
          <p:cNvSpPr txBox="1"/>
          <p:nvPr/>
        </p:nvSpPr>
        <p:spPr>
          <a:xfrm>
            <a:off x="774300" y="2457574"/>
            <a:ext cx="6011400" cy="7029325"/>
          </a:xfrm>
          <a:prstGeom prst="rect">
            <a:avLst/>
          </a:prstGeom>
          <a:noFill/>
          <a:ln>
            <a:noFill/>
          </a:ln>
        </p:spPr>
        <p:txBody>
          <a:bodyPr anchorCtr="0" anchor="t" bIns="91425" lIns="91425" spcFirstLastPara="1" rIns="91425" wrap="square" tIns="91425">
            <a:noAutofit/>
          </a:bodyPr>
          <a:lstStyle/>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Cắm nguồn điện 220</a:t>
            </a:r>
            <a:r>
              <a:rPr lang="vi" sz="2800">
                <a:latin typeface="Times New Roman"/>
                <a:ea typeface="Times New Roman"/>
                <a:cs typeface="Times New Roman"/>
                <a:sym typeface="Times New Roman"/>
              </a:rPr>
              <a:t>V</a:t>
            </a:r>
            <a:r>
              <a:rPr i="0" lang="vi" sz="2800" u="none" cap="none" strike="noStrike">
                <a:solidFill>
                  <a:srgbClr val="000000"/>
                </a:solidFill>
                <a:latin typeface="Times New Roman"/>
                <a:ea typeface="Times New Roman"/>
                <a:cs typeface="Times New Roman"/>
                <a:sym typeface="Times New Roman"/>
              </a:rPr>
              <a:t> vào máy, để bàn đạp chân gần chân phẫu thuật viên. </a:t>
            </a:r>
            <a:endParaRPr sz="2800">
              <a:latin typeface="Times New Roman"/>
              <a:ea typeface="Times New Roman"/>
              <a:cs typeface="Times New Roman"/>
              <a:sym typeface="Times New Roman"/>
            </a:endParaRPr>
          </a:p>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Lắp hệ thống </a:t>
            </a:r>
            <a:r>
              <a:rPr lang="vi" sz="2800">
                <a:latin typeface="Times New Roman"/>
                <a:ea typeface="Times New Roman"/>
                <a:cs typeface="Times New Roman"/>
                <a:sym typeface="Times New Roman"/>
              </a:rPr>
              <a:t>Trocar</a:t>
            </a:r>
            <a:r>
              <a:rPr i="0" lang="vi" sz="2800" u="none" cap="none" strike="noStrike">
                <a:solidFill>
                  <a:srgbClr val="000000"/>
                </a:solidFill>
                <a:latin typeface="Times New Roman"/>
                <a:ea typeface="Times New Roman"/>
                <a:cs typeface="Times New Roman"/>
                <a:sym typeface="Times New Roman"/>
              </a:rPr>
              <a:t> c</a:t>
            </a:r>
            <a:r>
              <a:rPr lang="vi" sz="2800">
                <a:latin typeface="Times New Roman"/>
                <a:ea typeface="Times New Roman"/>
                <a:cs typeface="Times New Roman"/>
                <a:sym typeface="Times New Roman"/>
              </a:rPr>
              <a:t>ủa máy </a:t>
            </a:r>
            <a:r>
              <a:rPr i="0" lang="vi" sz="2800" u="none" cap="none" strike="noStrike">
                <a:solidFill>
                  <a:srgbClr val="000000"/>
                </a:solidFill>
                <a:latin typeface="Times New Roman"/>
                <a:ea typeface="Times New Roman"/>
                <a:cs typeface="Times New Roman"/>
                <a:sym typeface="Times New Roman"/>
              </a:rPr>
              <a:t>vào lỗ </a:t>
            </a:r>
            <a:r>
              <a:rPr lang="vi" sz="2800">
                <a:latin typeface="Times New Roman"/>
                <a:ea typeface="Times New Roman"/>
                <a:cs typeface="Times New Roman"/>
                <a:sym typeface="Times New Roman"/>
              </a:rPr>
              <a:t>trocar</a:t>
            </a:r>
            <a:r>
              <a:rPr i="0" lang="vi" sz="2800" u="none" cap="none" strike="noStrike">
                <a:solidFill>
                  <a:srgbClr val="000000"/>
                </a:solidFill>
                <a:latin typeface="Times New Roman"/>
                <a:ea typeface="Times New Roman"/>
                <a:cs typeface="Times New Roman"/>
                <a:sym typeface="Times New Roman"/>
              </a:rPr>
              <a:t> 1cm HCT(nếu trong phẫu thuật cắt tử cung)</a:t>
            </a:r>
            <a:endParaRPr i="0"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Người phụ tay trái cầm thân máy, tay phải hỗ trợ cho PTV chính trong quá trình </a:t>
            </a:r>
            <a:r>
              <a:rPr lang="vi" sz="2800">
                <a:latin typeface="Times New Roman"/>
                <a:ea typeface="Times New Roman"/>
                <a:cs typeface="Times New Roman"/>
                <a:sym typeface="Times New Roman"/>
              </a:rPr>
              <a:t>cắt</a:t>
            </a:r>
            <a:r>
              <a:rPr i="0" lang="vi" sz="2800" u="none" cap="none" strike="noStrike">
                <a:solidFill>
                  <a:srgbClr val="000000"/>
                </a:solidFill>
                <a:latin typeface="Times New Roman"/>
                <a:ea typeface="Times New Roman"/>
                <a:cs typeface="Times New Roman"/>
                <a:sym typeface="Times New Roman"/>
              </a:rPr>
              <a:t>.</a:t>
            </a:r>
            <a:endParaRPr i="0" sz="2800" u="none" cap="none" strike="noStrike">
              <a:solidFill>
                <a:srgbClr val="000000"/>
              </a:solidFill>
              <a:latin typeface="Times New Roman"/>
              <a:ea typeface="Times New Roman"/>
              <a:cs typeface="Times New Roman"/>
              <a:sym typeface="Times New Roman"/>
            </a:endParaRPr>
          </a:p>
        </p:txBody>
      </p:sp>
      <p:sp>
        <p:nvSpPr>
          <p:cNvPr id="102" name="Google Shape;102;p5"/>
          <p:cNvSpPr txBox="1"/>
          <p:nvPr>
            <p:ph idx="12" type="sldNum"/>
          </p:nvPr>
        </p:nvSpPr>
        <p:spPr>
          <a:xfrm>
            <a:off x="152575" y="9846025"/>
            <a:ext cx="7458300" cy="45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vi" sz="3000">
                <a:solidFill>
                  <a:srgbClr val="1155CC"/>
                </a:solidFill>
              </a:rPr>
              <a:t>4</a:t>
            </a:r>
            <a:endParaRPr sz="3000">
              <a:solidFill>
                <a:srgbClr val="1155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nvSpPr>
        <p:spPr>
          <a:xfrm>
            <a:off x="0" y="622025"/>
            <a:ext cx="7560000" cy="204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vi" sz="4800" u="none" cap="none" strike="noStrike">
                <a:solidFill>
                  <a:srgbClr val="1155CC"/>
                </a:solidFill>
                <a:latin typeface="Saira ExtraCondensed SemiBold"/>
                <a:ea typeface="Saira ExtraCondensed SemiBold"/>
                <a:cs typeface="Saira ExtraCondensed SemiBold"/>
                <a:sym typeface="Saira ExtraCondensed SemiBold"/>
              </a:rPr>
              <a:t>4</a:t>
            </a:r>
            <a:endParaRPr b="0" i="0" sz="4800" u="none" cap="none" strike="noStrike">
              <a:solidFill>
                <a:srgbClr val="1155CC"/>
              </a:solidFill>
              <a:latin typeface="Saira ExtraCondensed SemiBold"/>
              <a:ea typeface="Saira ExtraCondensed SemiBold"/>
              <a:cs typeface="Saira ExtraCondensed SemiBold"/>
              <a:sym typeface="Saira ExtraCondensed SemiBold"/>
            </a:endParaRPr>
          </a:p>
          <a:p>
            <a:pPr indent="0" lvl="0" marL="0" marR="0" rtl="0" algn="ctr">
              <a:lnSpc>
                <a:spcPct val="100000"/>
              </a:lnSpc>
              <a:spcBef>
                <a:spcPts val="0"/>
              </a:spcBef>
              <a:spcAft>
                <a:spcPts val="0"/>
              </a:spcAft>
              <a:buClr>
                <a:srgbClr val="000000"/>
              </a:buClr>
              <a:buSzPts val="3600"/>
              <a:buFont typeface="Arial"/>
              <a:buNone/>
            </a:pPr>
            <a:r>
              <a:rPr b="0" i="0" lang="vi" sz="3600" u="none" cap="none" strike="noStrike">
                <a:solidFill>
                  <a:srgbClr val="1155CC"/>
                </a:solidFill>
                <a:latin typeface="Saira ExtraCondensed SemiBold"/>
                <a:ea typeface="Saira ExtraCondensed SemiBold"/>
                <a:cs typeface="Saira ExtraCondensed SemiBold"/>
                <a:sym typeface="Saira ExtraCondensed SemiBold"/>
              </a:rPr>
              <a:t>SỬ DỤNG</a:t>
            </a:r>
            <a:endParaRPr b="0" i="0" sz="3600" u="none" cap="none" strike="noStrike">
              <a:solidFill>
                <a:srgbClr val="1155CC"/>
              </a:solidFill>
              <a:latin typeface="Saira ExtraCondensed SemiBold"/>
              <a:ea typeface="Saira ExtraCondensed SemiBold"/>
              <a:cs typeface="Saira ExtraCondensed SemiBold"/>
              <a:sym typeface="Saira ExtraCondensed SemiBold"/>
            </a:endParaRPr>
          </a:p>
        </p:txBody>
      </p:sp>
      <p:sp>
        <p:nvSpPr>
          <p:cNvPr id="108" name="Google Shape;108;p6"/>
          <p:cNvSpPr/>
          <p:nvPr/>
        </p:nvSpPr>
        <p:spPr>
          <a:xfrm>
            <a:off x="0" y="10439625"/>
            <a:ext cx="7560000" cy="2523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
          <p:cNvSpPr/>
          <p:nvPr/>
        </p:nvSpPr>
        <p:spPr>
          <a:xfrm>
            <a:off x="0" y="0"/>
            <a:ext cx="7560000" cy="1146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0" y="10301875"/>
            <a:ext cx="7560000" cy="534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 name="Google Shape;111;p6"/>
          <p:cNvCxnSpPr/>
          <p:nvPr/>
        </p:nvCxnSpPr>
        <p:spPr>
          <a:xfrm>
            <a:off x="1726500" y="2103325"/>
            <a:ext cx="4107000" cy="0"/>
          </a:xfrm>
          <a:prstGeom prst="straightConnector1">
            <a:avLst/>
          </a:prstGeom>
          <a:noFill/>
          <a:ln cap="flat" cmpd="sng" w="38100">
            <a:solidFill>
              <a:srgbClr val="1155CC"/>
            </a:solidFill>
            <a:prstDash val="solid"/>
            <a:round/>
            <a:headEnd len="sm" w="sm" type="none"/>
            <a:tailEnd len="sm" w="sm" type="none"/>
          </a:ln>
        </p:spPr>
      </p:cxnSp>
      <p:sp>
        <p:nvSpPr>
          <p:cNvPr id="112" name="Google Shape;112;p6"/>
          <p:cNvSpPr txBox="1"/>
          <p:nvPr/>
        </p:nvSpPr>
        <p:spPr>
          <a:xfrm>
            <a:off x="900112" y="2457574"/>
            <a:ext cx="5885587" cy="7443663"/>
          </a:xfrm>
          <a:prstGeom prst="rect">
            <a:avLst/>
          </a:prstGeom>
          <a:noFill/>
          <a:ln>
            <a:noFill/>
          </a:ln>
        </p:spPr>
        <p:txBody>
          <a:bodyPr anchorCtr="0" anchor="t" bIns="91425" lIns="91425" spcFirstLastPara="1" rIns="91425" wrap="square" tIns="91425">
            <a:noAutofit/>
          </a:bodyPr>
          <a:lstStyle/>
          <a:p>
            <a:pPr indent="-400050" lvl="0" marL="457200" marR="0" rtl="0" algn="just">
              <a:lnSpc>
                <a:spcPct val="150000"/>
              </a:lnSpc>
              <a:spcBef>
                <a:spcPts val="0"/>
              </a:spcBef>
              <a:spcAft>
                <a:spcPts val="0"/>
              </a:spcAft>
              <a:buSzPts val="2700"/>
              <a:buFont typeface="Times New Roman"/>
              <a:buChar char="●"/>
            </a:pPr>
            <a:r>
              <a:rPr i="0" lang="vi" sz="2700" u="none" cap="none" strike="noStrike">
                <a:solidFill>
                  <a:srgbClr val="000000"/>
                </a:solidFill>
                <a:latin typeface="Times New Roman"/>
                <a:ea typeface="Times New Roman"/>
                <a:cs typeface="Times New Roman"/>
                <a:sym typeface="Times New Roman"/>
              </a:rPr>
              <a:t>Phẫu thuật viên chính tay trái cầm kẹp nội soi có mấu kẹp vào bệnh phẩm kéo vào trong lòng dao cắt</a:t>
            </a:r>
            <a:r>
              <a:rPr lang="vi" sz="2700">
                <a:latin typeface="Times New Roman"/>
                <a:ea typeface="Times New Roman"/>
                <a:cs typeface="Times New Roman"/>
                <a:sym typeface="Times New Roman"/>
              </a:rPr>
              <a:t>.</a:t>
            </a:r>
            <a:r>
              <a:rPr i="0" lang="vi" sz="2700" u="none" cap="none" strike="noStrike">
                <a:solidFill>
                  <a:srgbClr val="000000"/>
                </a:solidFill>
                <a:latin typeface="Times New Roman"/>
                <a:ea typeface="Times New Roman"/>
                <a:cs typeface="Times New Roman"/>
                <a:sym typeface="Times New Roman"/>
              </a:rPr>
              <a:t> </a:t>
            </a:r>
            <a:r>
              <a:rPr lang="vi" sz="2700">
                <a:latin typeface="Times New Roman"/>
                <a:ea typeface="Times New Roman"/>
                <a:cs typeface="Times New Roman"/>
                <a:sym typeface="Times New Roman"/>
              </a:rPr>
              <a:t>T</a:t>
            </a:r>
            <a:r>
              <a:rPr i="0" lang="vi" sz="2700" u="none" cap="none" strike="noStrike">
                <a:solidFill>
                  <a:srgbClr val="000000"/>
                </a:solidFill>
                <a:latin typeface="Times New Roman"/>
                <a:ea typeface="Times New Roman"/>
                <a:cs typeface="Times New Roman"/>
                <a:sym typeface="Times New Roman"/>
              </a:rPr>
              <a:t>ay </a:t>
            </a:r>
            <a:r>
              <a:rPr lang="vi" sz="2700">
                <a:latin typeface="Times New Roman"/>
                <a:ea typeface="Times New Roman"/>
                <a:cs typeface="Times New Roman"/>
                <a:sym typeface="Times New Roman"/>
              </a:rPr>
              <a:t>phải điều chỉnh </a:t>
            </a:r>
            <a:r>
              <a:rPr i="0" lang="vi" sz="2700" u="none" cap="none" strike="noStrike">
                <a:solidFill>
                  <a:srgbClr val="000000"/>
                </a:solidFill>
                <a:latin typeface="Times New Roman"/>
                <a:ea typeface="Times New Roman"/>
                <a:cs typeface="Times New Roman"/>
                <a:sym typeface="Times New Roman"/>
              </a:rPr>
              <a:t>bệnh phẩm cắt vào dao</a:t>
            </a:r>
            <a:r>
              <a:rPr lang="vi" sz="2700">
                <a:latin typeface="Times New Roman"/>
                <a:ea typeface="Times New Roman"/>
                <a:cs typeface="Times New Roman"/>
                <a:sym typeface="Times New Roman"/>
              </a:rPr>
              <a:t> </a:t>
            </a:r>
            <a:r>
              <a:rPr i="0" lang="vi" sz="2700" u="none" cap="none" strike="noStrike">
                <a:solidFill>
                  <a:srgbClr val="000000"/>
                </a:solidFill>
                <a:latin typeface="Times New Roman"/>
                <a:ea typeface="Times New Roman"/>
                <a:cs typeface="Times New Roman"/>
                <a:sym typeface="Times New Roman"/>
              </a:rPr>
              <a:t>sao cho lưỡi dao cắt luôn nổi trên mặt bệnh phẩm(Giống như con cá sấu đang bơi trong hồ nước).</a:t>
            </a:r>
            <a:endParaRPr sz="2700">
              <a:latin typeface="Times New Roman"/>
              <a:ea typeface="Times New Roman"/>
              <a:cs typeface="Times New Roman"/>
              <a:sym typeface="Times New Roman"/>
            </a:endParaRPr>
          </a:p>
          <a:p>
            <a:pPr indent="-400050" lvl="0" marL="457200" marR="0" rtl="0" algn="just">
              <a:lnSpc>
                <a:spcPct val="150000"/>
              </a:lnSpc>
              <a:spcBef>
                <a:spcPts val="0"/>
              </a:spcBef>
              <a:spcAft>
                <a:spcPts val="0"/>
              </a:spcAft>
              <a:buClr>
                <a:srgbClr val="000000"/>
              </a:buClr>
              <a:buSzPts val="2700"/>
              <a:buFont typeface="Times New Roman"/>
              <a:buChar char="●"/>
            </a:pPr>
            <a:r>
              <a:rPr i="0" lang="vi" sz="2700" u="none" cap="none" strike="noStrike">
                <a:solidFill>
                  <a:srgbClr val="000000"/>
                </a:solidFill>
                <a:latin typeface="Times New Roman"/>
                <a:ea typeface="Times New Roman"/>
                <a:cs typeface="Times New Roman"/>
                <a:sym typeface="Times New Roman"/>
              </a:rPr>
              <a:t>Mục đích của tay trái không cho lưỡi dao cắt bị xuyên táo khối bệnh phẩm, hay văng bệnh phẩm, đưa khối bệnh phẩm về vị trí an toàn không có tạng trong ổ bụng ở gần.</a:t>
            </a:r>
            <a:endParaRPr i="0" sz="2700" u="none" cap="none" strike="noStrike">
              <a:solidFill>
                <a:srgbClr val="000000"/>
              </a:solidFill>
              <a:latin typeface="Times New Roman"/>
              <a:ea typeface="Times New Roman"/>
              <a:cs typeface="Times New Roman"/>
              <a:sym typeface="Times New Roman"/>
            </a:endParaRPr>
          </a:p>
        </p:txBody>
      </p:sp>
      <p:sp>
        <p:nvSpPr>
          <p:cNvPr id="113" name="Google Shape;113;p6"/>
          <p:cNvSpPr txBox="1"/>
          <p:nvPr>
            <p:ph idx="12" type="sldNum"/>
          </p:nvPr>
        </p:nvSpPr>
        <p:spPr>
          <a:xfrm>
            <a:off x="152575" y="9846025"/>
            <a:ext cx="7458300" cy="45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vi" sz="3000">
                <a:solidFill>
                  <a:srgbClr val="1155CC"/>
                </a:solidFill>
              </a:rPr>
              <a:t>5</a:t>
            </a:r>
            <a:endParaRPr sz="3000">
              <a:solidFill>
                <a:srgbClr val="1155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nvSpPr>
        <p:spPr>
          <a:xfrm>
            <a:off x="0" y="622025"/>
            <a:ext cx="7560000" cy="204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vi" sz="4800" u="none" cap="none" strike="noStrike">
                <a:solidFill>
                  <a:srgbClr val="1155CC"/>
                </a:solidFill>
                <a:latin typeface="Saira ExtraCondensed SemiBold"/>
                <a:ea typeface="Saira ExtraCondensed SemiBold"/>
                <a:cs typeface="Saira ExtraCondensed SemiBold"/>
                <a:sym typeface="Saira ExtraCondensed SemiBold"/>
              </a:rPr>
              <a:t>5</a:t>
            </a:r>
            <a:endParaRPr b="0" i="0" sz="4800" u="none" cap="none" strike="noStrike">
              <a:solidFill>
                <a:srgbClr val="1155CC"/>
              </a:solidFill>
              <a:latin typeface="Saira ExtraCondensed SemiBold"/>
              <a:ea typeface="Saira ExtraCondensed SemiBold"/>
              <a:cs typeface="Saira ExtraCondensed SemiBold"/>
              <a:sym typeface="Saira ExtraCondensed SemiBold"/>
            </a:endParaRPr>
          </a:p>
          <a:p>
            <a:pPr indent="0" lvl="0" marL="0" marR="0" rtl="0" algn="ctr">
              <a:lnSpc>
                <a:spcPct val="100000"/>
              </a:lnSpc>
              <a:spcBef>
                <a:spcPts val="0"/>
              </a:spcBef>
              <a:spcAft>
                <a:spcPts val="0"/>
              </a:spcAft>
              <a:buClr>
                <a:srgbClr val="000000"/>
              </a:buClr>
              <a:buSzPts val="3600"/>
              <a:buFont typeface="Arial"/>
              <a:buNone/>
            </a:pPr>
            <a:r>
              <a:rPr b="0" i="0" lang="vi" sz="3600" u="none" cap="none" strike="noStrike">
                <a:solidFill>
                  <a:srgbClr val="1155CC"/>
                </a:solidFill>
                <a:latin typeface="Saira ExtraCondensed SemiBold"/>
                <a:ea typeface="Saira ExtraCondensed SemiBold"/>
                <a:cs typeface="Saira ExtraCondensed SemiBold"/>
                <a:sym typeface="Saira ExtraCondensed SemiBold"/>
              </a:rPr>
              <a:t>SỬ DỤNG</a:t>
            </a:r>
            <a:endParaRPr b="0" i="0" sz="3600" u="none" cap="none" strike="noStrike">
              <a:solidFill>
                <a:srgbClr val="1155CC"/>
              </a:solidFill>
              <a:latin typeface="Saira ExtraCondensed SemiBold"/>
              <a:ea typeface="Saira ExtraCondensed SemiBold"/>
              <a:cs typeface="Saira ExtraCondensed SemiBold"/>
              <a:sym typeface="Saira ExtraCondensed SemiBold"/>
            </a:endParaRPr>
          </a:p>
        </p:txBody>
      </p:sp>
      <p:sp>
        <p:nvSpPr>
          <p:cNvPr id="119" name="Google Shape;119;p7"/>
          <p:cNvSpPr/>
          <p:nvPr/>
        </p:nvSpPr>
        <p:spPr>
          <a:xfrm>
            <a:off x="0" y="10439625"/>
            <a:ext cx="7560000" cy="2523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
          <p:cNvSpPr/>
          <p:nvPr/>
        </p:nvSpPr>
        <p:spPr>
          <a:xfrm>
            <a:off x="0" y="0"/>
            <a:ext cx="7560000" cy="1146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p:nvPr/>
        </p:nvSpPr>
        <p:spPr>
          <a:xfrm>
            <a:off x="0" y="10301875"/>
            <a:ext cx="7560000" cy="534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 name="Google Shape;122;p7"/>
          <p:cNvCxnSpPr/>
          <p:nvPr/>
        </p:nvCxnSpPr>
        <p:spPr>
          <a:xfrm>
            <a:off x="1726500" y="2103325"/>
            <a:ext cx="4107000" cy="0"/>
          </a:xfrm>
          <a:prstGeom prst="straightConnector1">
            <a:avLst/>
          </a:prstGeom>
          <a:noFill/>
          <a:ln cap="flat" cmpd="sng" w="38100">
            <a:solidFill>
              <a:srgbClr val="1155CC"/>
            </a:solidFill>
            <a:prstDash val="solid"/>
            <a:round/>
            <a:headEnd len="sm" w="sm" type="none"/>
            <a:tailEnd len="sm" w="sm" type="none"/>
          </a:ln>
        </p:spPr>
      </p:cxnSp>
      <p:sp>
        <p:nvSpPr>
          <p:cNvPr id="123" name="Google Shape;123;p7"/>
          <p:cNvSpPr txBox="1"/>
          <p:nvPr/>
        </p:nvSpPr>
        <p:spPr>
          <a:xfrm>
            <a:off x="557213" y="2457574"/>
            <a:ext cx="6228487" cy="7215063"/>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150000"/>
              </a:lnSpc>
              <a:spcBef>
                <a:spcPts val="0"/>
              </a:spcBef>
              <a:spcAft>
                <a:spcPts val="0"/>
              </a:spcAft>
              <a:buClr>
                <a:srgbClr val="000000"/>
              </a:buClr>
              <a:buSzPts val="2800"/>
              <a:buFont typeface="Times New Roman"/>
              <a:buChar char="●"/>
            </a:pPr>
            <a:r>
              <a:rPr i="0" lang="vi" sz="2800" u="none" cap="none" strike="noStrike">
                <a:solidFill>
                  <a:srgbClr val="000000"/>
                </a:solidFill>
                <a:latin typeface="Times New Roman"/>
                <a:ea typeface="Times New Roman"/>
                <a:cs typeface="Times New Roman"/>
                <a:sym typeface="Times New Roman"/>
              </a:rPr>
              <a:t>Phẫu thuật viên tay trái kéo khối bệnh phẩm vào lòng dao cắt, tay phải lái khối bệnh phẩm, chân đạp bàn đạp để vận hành máy.</a:t>
            </a:r>
            <a:endParaRPr i="0" sz="2800" u="none" cap="none" strike="noStrike">
              <a:solidFill>
                <a:srgbClr val="000000"/>
              </a:solidFill>
              <a:latin typeface="Times New Roman"/>
              <a:ea typeface="Times New Roman"/>
              <a:cs typeface="Times New Roman"/>
              <a:sym typeface="Times New Roman"/>
            </a:endParaRPr>
          </a:p>
          <a:p>
            <a:pPr indent="-406400" lvl="0" marL="457200" marR="0" rtl="0" algn="just">
              <a:lnSpc>
                <a:spcPct val="150000"/>
              </a:lnSpc>
              <a:spcBef>
                <a:spcPts val="0"/>
              </a:spcBef>
              <a:spcAft>
                <a:spcPts val="0"/>
              </a:spcAft>
              <a:buClr>
                <a:srgbClr val="000000"/>
              </a:buClr>
              <a:buSzPts val="2800"/>
              <a:buFont typeface="Times New Roman"/>
              <a:buChar char="●"/>
            </a:pPr>
            <a:r>
              <a:rPr lang="vi" sz="2800">
                <a:latin typeface="Times New Roman"/>
                <a:ea typeface="Times New Roman"/>
                <a:cs typeface="Times New Roman"/>
                <a:sym typeface="Times New Roman"/>
              </a:rPr>
              <a:t>Mảnh </a:t>
            </a:r>
            <a:r>
              <a:rPr i="0" lang="vi" sz="2800" u="none" cap="none" strike="noStrike">
                <a:solidFill>
                  <a:srgbClr val="000000"/>
                </a:solidFill>
                <a:latin typeface="Times New Roman"/>
                <a:ea typeface="Times New Roman"/>
                <a:cs typeface="Times New Roman"/>
                <a:sym typeface="Times New Roman"/>
              </a:rPr>
              <a:t>bệnh phẩm </a:t>
            </a:r>
            <a:r>
              <a:rPr lang="vi" sz="2800">
                <a:latin typeface="Times New Roman"/>
                <a:ea typeface="Times New Roman"/>
                <a:cs typeface="Times New Roman"/>
                <a:sym typeface="Times New Roman"/>
              </a:rPr>
              <a:t>đã </a:t>
            </a:r>
            <a:r>
              <a:rPr i="0" lang="vi" sz="2800" u="none" cap="none" strike="noStrike">
                <a:solidFill>
                  <a:srgbClr val="000000"/>
                </a:solidFill>
                <a:latin typeface="Times New Roman"/>
                <a:ea typeface="Times New Roman"/>
                <a:cs typeface="Times New Roman"/>
                <a:sym typeface="Times New Roman"/>
              </a:rPr>
              <a:t>cắt </a:t>
            </a:r>
            <a:r>
              <a:rPr lang="vi" sz="2800">
                <a:latin typeface="Times New Roman"/>
                <a:ea typeface="Times New Roman"/>
                <a:cs typeface="Times New Roman"/>
                <a:sym typeface="Times New Roman"/>
              </a:rPr>
              <a:t>đưa </a:t>
            </a:r>
            <a:r>
              <a:rPr i="0" lang="vi" sz="2800" u="none" cap="none" strike="noStrike">
                <a:solidFill>
                  <a:srgbClr val="000000"/>
                </a:solidFill>
                <a:latin typeface="Times New Roman"/>
                <a:ea typeface="Times New Roman"/>
                <a:cs typeface="Times New Roman"/>
                <a:sym typeface="Times New Roman"/>
              </a:rPr>
              <a:t>qua </a:t>
            </a:r>
            <a:r>
              <a:rPr lang="vi" sz="2800">
                <a:latin typeface="Times New Roman"/>
                <a:ea typeface="Times New Roman"/>
                <a:cs typeface="Times New Roman"/>
                <a:sym typeface="Times New Roman"/>
              </a:rPr>
              <a:t>vị trí </a:t>
            </a:r>
            <a:r>
              <a:rPr i="0" lang="vi" sz="2800" u="none" cap="none" strike="noStrike">
                <a:solidFill>
                  <a:srgbClr val="000000"/>
                </a:solidFill>
                <a:latin typeface="Times New Roman"/>
                <a:ea typeface="Times New Roman"/>
                <a:cs typeface="Times New Roman"/>
                <a:sym typeface="Times New Roman"/>
              </a:rPr>
              <a:t>lưỡi dao cắt ra ngoài, khi lấy khối bệnh phẩm ra ngoài thì người phụ bịt lỗ lưỡi dao cắt </a:t>
            </a:r>
            <a:r>
              <a:rPr lang="vi" sz="2800">
                <a:latin typeface="Times New Roman"/>
                <a:ea typeface="Times New Roman"/>
                <a:cs typeface="Times New Roman"/>
                <a:sym typeface="Times New Roman"/>
              </a:rPr>
              <a:t>tránh </a:t>
            </a:r>
            <a:r>
              <a:rPr i="0" lang="vi" sz="2800" u="none" cap="none" strike="noStrike">
                <a:solidFill>
                  <a:srgbClr val="000000"/>
                </a:solidFill>
                <a:latin typeface="Times New Roman"/>
                <a:ea typeface="Times New Roman"/>
                <a:cs typeface="Times New Roman"/>
                <a:sym typeface="Times New Roman"/>
              </a:rPr>
              <a:t>mất hơi ổ bụng. </a:t>
            </a:r>
            <a:endParaRPr i="0" sz="2800" u="none" cap="none" strike="noStrike">
              <a:solidFill>
                <a:srgbClr val="000000"/>
              </a:solidFill>
              <a:latin typeface="Times New Roman"/>
              <a:ea typeface="Times New Roman"/>
              <a:cs typeface="Times New Roman"/>
              <a:sym typeface="Times New Roman"/>
            </a:endParaRPr>
          </a:p>
        </p:txBody>
      </p:sp>
      <p:sp>
        <p:nvSpPr>
          <p:cNvPr id="124" name="Google Shape;124;p7"/>
          <p:cNvSpPr txBox="1"/>
          <p:nvPr>
            <p:ph idx="12" type="sldNum"/>
          </p:nvPr>
        </p:nvSpPr>
        <p:spPr>
          <a:xfrm>
            <a:off x="152575" y="9846025"/>
            <a:ext cx="7458300" cy="45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vi" sz="3000">
                <a:solidFill>
                  <a:srgbClr val="1155CC"/>
                </a:solidFill>
              </a:rPr>
              <a:t>6</a:t>
            </a:r>
            <a:endParaRPr sz="3000">
              <a:solidFill>
                <a:srgbClr val="1155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nvSpPr>
        <p:spPr>
          <a:xfrm>
            <a:off x="0" y="622025"/>
            <a:ext cx="7560000" cy="204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vi" sz="4800" u="none" cap="none" strike="noStrike">
                <a:solidFill>
                  <a:srgbClr val="1155CC"/>
                </a:solidFill>
                <a:latin typeface="Saira ExtraCondensed SemiBold"/>
                <a:ea typeface="Saira ExtraCondensed SemiBold"/>
                <a:cs typeface="Saira ExtraCondensed SemiBold"/>
                <a:sym typeface="Saira ExtraCondensed SemiBold"/>
              </a:rPr>
              <a:t>6</a:t>
            </a:r>
            <a:endParaRPr b="0" i="0" sz="4800" u="none" cap="none" strike="noStrike">
              <a:solidFill>
                <a:srgbClr val="1155CC"/>
              </a:solidFill>
              <a:latin typeface="Saira ExtraCondensed SemiBold"/>
              <a:ea typeface="Saira ExtraCondensed SemiBold"/>
              <a:cs typeface="Saira ExtraCondensed SemiBold"/>
              <a:sym typeface="Saira ExtraCondensed SemiBold"/>
            </a:endParaRPr>
          </a:p>
          <a:p>
            <a:pPr indent="0" lvl="0" marL="0" marR="0" rtl="0" algn="ctr">
              <a:lnSpc>
                <a:spcPct val="100000"/>
              </a:lnSpc>
              <a:spcBef>
                <a:spcPts val="0"/>
              </a:spcBef>
              <a:spcAft>
                <a:spcPts val="0"/>
              </a:spcAft>
              <a:buClr>
                <a:srgbClr val="000000"/>
              </a:buClr>
              <a:buSzPts val="3600"/>
              <a:buFont typeface="Arial"/>
              <a:buNone/>
            </a:pPr>
            <a:r>
              <a:rPr b="0" i="0" lang="vi" sz="3600" u="none" cap="none" strike="noStrike">
                <a:solidFill>
                  <a:srgbClr val="1155CC"/>
                </a:solidFill>
                <a:latin typeface="Saira ExtraCondensed SemiBold"/>
                <a:ea typeface="Saira ExtraCondensed SemiBold"/>
                <a:cs typeface="Saira ExtraCondensed SemiBold"/>
                <a:sym typeface="Saira ExtraCondensed SemiBold"/>
              </a:rPr>
              <a:t>SỬ DỤNG</a:t>
            </a:r>
            <a:endParaRPr b="0" i="0" sz="3600" u="none" cap="none" strike="noStrike">
              <a:solidFill>
                <a:srgbClr val="1155CC"/>
              </a:solidFill>
              <a:latin typeface="Saira ExtraCondensed SemiBold"/>
              <a:ea typeface="Saira ExtraCondensed SemiBold"/>
              <a:cs typeface="Saira ExtraCondensed SemiBold"/>
              <a:sym typeface="Saira ExtraCondensed SemiBold"/>
            </a:endParaRPr>
          </a:p>
        </p:txBody>
      </p:sp>
      <p:sp>
        <p:nvSpPr>
          <p:cNvPr id="130" name="Google Shape;130;p8"/>
          <p:cNvSpPr/>
          <p:nvPr/>
        </p:nvSpPr>
        <p:spPr>
          <a:xfrm>
            <a:off x="0" y="10439625"/>
            <a:ext cx="7560000" cy="2523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8"/>
          <p:cNvSpPr/>
          <p:nvPr/>
        </p:nvSpPr>
        <p:spPr>
          <a:xfrm>
            <a:off x="0" y="0"/>
            <a:ext cx="7560000" cy="1146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8"/>
          <p:cNvSpPr/>
          <p:nvPr/>
        </p:nvSpPr>
        <p:spPr>
          <a:xfrm>
            <a:off x="0" y="10301875"/>
            <a:ext cx="7560000" cy="534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 name="Google Shape;133;p8"/>
          <p:cNvCxnSpPr/>
          <p:nvPr/>
        </p:nvCxnSpPr>
        <p:spPr>
          <a:xfrm>
            <a:off x="1726500" y="2103325"/>
            <a:ext cx="4107000" cy="0"/>
          </a:xfrm>
          <a:prstGeom prst="straightConnector1">
            <a:avLst/>
          </a:prstGeom>
          <a:noFill/>
          <a:ln cap="flat" cmpd="sng" w="38100">
            <a:solidFill>
              <a:srgbClr val="1155CC"/>
            </a:solidFill>
            <a:prstDash val="solid"/>
            <a:round/>
            <a:headEnd len="sm" w="sm" type="none"/>
            <a:tailEnd len="sm" w="sm" type="none"/>
          </a:ln>
        </p:spPr>
      </p:cxnSp>
      <p:sp>
        <p:nvSpPr>
          <p:cNvPr id="134" name="Google Shape;134;p8"/>
          <p:cNvSpPr txBox="1"/>
          <p:nvPr/>
        </p:nvSpPr>
        <p:spPr>
          <a:xfrm>
            <a:off x="914400" y="2457574"/>
            <a:ext cx="5871300" cy="6114925"/>
          </a:xfrm>
          <a:prstGeom prst="rect">
            <a:avLst/>
          </a:prstGeom>
          <a:noFill/>
          <a:ln>
            <a:noFill/>
          </a:ln>
        </p:spPr>
        <p:txBody>
          <a:bodyPr anchorCtr="0" anchor="t" bIns="91425" lIns="91425" spcFirstLastPara="1" rIns="91425" wrap="square" tIns="91425">
            <a:noAutofit/>
          </a:bodyPr>
          <a:lstStyle/>
          <a:p>
            <a:pPr indent="-406400" lvl="0" marL="457200" marR="0" rtl="0" algn="l">
              <a:lnSpc>
                <a:spcPct val="150000"/>
              </a:lnSpc>
              <a:spcBef>
                <a:spcPts val="0"/>
              </a:spcBef>
              <a:spcAft>
                <a:spcPts val="0"/>
              </a:spcAft>
              <a:buClr>
                <a:schemeClr val="dk1"/>
              </a:buClr>
              <a:buSzPts val="2800"/>
              <a:buFont typeface="Times New Roman"/>
              <a:buChar char="●"/>
            </a:pPr>
            <a:r>
              <a:rPr i="0" lang="vi" sz="2800" u="none" cap="none" strike="noStrike">
                <a:solidFill>
                  <a:schemeClr val="dk1"/>
                </a:solidFill>
                <a:latin typeface="Times New Roman"/>
                <a:ea typeface="Times New Roman"/>
                <a:cs typeface="Times New Roman"/>
                <a:sym typeface="Times New Roman"/>
              </a:rPr>
              <a:t>Sau khi sử dụng xong</a:t>
            </a:r>
            <a:r>
              <a:rPr lang="vi" sz="2800">
                <a:solidFill>
                  <a:schemeClr val="dk1"/>
                </a:solidFill>
                <a:latin typeface="Times New Roman"/>
                <a:ea typeface="Times New Roman"/>
                <a:cs typeface="Times New Roman"/>
                <a:sym typeface="Times New Roman"/>
              </a:rPr>
              <a:t> vệ sinh </a:t>
            </a:r>
            <a:r>
              <a:rPr i="0" lang="vi" sz="2800" u="none" cap="none" strike="noStrike">
                <a:solidFill>
                  <a:schemeClr val="dk1"/>
                </a:solidFill>
                <a:latin typeface="Times New Roman"/>
                <a:ea typeface="Times New Roman"/>
                <a:cs typeface="Times New Roman"/>
                <a:sym typeface="Times New Roman"/>
              </a:rPr>
              <a:t>thân mái bằng </a:t>
            </a:r>
            <a:r>
              <a:rPr lang="vi" sz="2800">
                <a:solidFill>
                  <a:schemeClr val="dk1"/>
                </a:solidFill>
                <a:latin typeface="Times New Roman"/>
                <a:ea typeface="Times New Roman"/>
                <a:cs typeface="Times New Roman"/>
                <a:sym typeface="Times New Roman"/>
              </a:rPr>
              <a:t>gạc </a:t>
            </a:r>
            <a:r>
              <a:rPr i="0" lang="vi" sz="2800" u="none" cap="none" strike="noStrike">
                <a:solidFill>
                  <a:schemeClr val="dk1"/>
                </a:solidFill>
                <a:latin typeface="Times New Roman"/>
                <a:ea typeface="Times New Roman"/>
                <a:cs typeface="Times New Roman"/>
                <a:sym typeface="Times New Roman"/>
              </a:rPr>
              <a:t>ẩm, tránh nước vào thân máy.</a:t>
            </a:r>
            <a:endParaRPr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150000"/>
              </a:lnSpc>
              <a:spcBef>
                <a:spcPts val="0"/>
              </a:spcBef>
              <a:spcAft>
                <a:spcPts val="0"/>
              </a:spcAft>
              <a:buClr>
                <a:srgbClr val="000000"/>
              </a:buClr>
              <a:buSzPts val="2800"/>
              <a:buFont typeface="Times New Roman"/>
              <a:buChar char="●"/>
            </a:pPr>
            <a:r>
              <a:rPr i="0" lang="vi" sz="2800" u="none" cap="none" strike="noStrike">
                <a:solidFill>
                  <a:schemeClr val="dk1"/>
                </a:solidFill>
                <a:latin typeface="Times New Roman"/>
                <a:ea typeface="Times New Roman"/>
                <a:cs typeface="Times New Roman"/>
                <a:sym typeface="Times New Roman"/>
              </a:rPr>
              <a:t>Hệ thống </a:t>
            </a:r>
            <a:r>
              <a:rPr lang="vi" sz="2800">
                <a:solidFill>
                  <a:schemeClr val="dk1"/>
                </a:solidFill>
                <a:latin typeface="Times New Roman"/>
                <a:ea typeface="Times New Roman"/>
                <a:cs typeface="Times New Roman"/>
                <a:sym typeface="Times New Roman"/>
              </a:rPr>
              <a:t>Trocar</a:t>
            </a:r>
            <a:r>
              <a:rPr i="0" lang="vi" sz="2800" u="none" cap="none" strike="noStrike">
                <a:solidFill>
                  <a:schemeClr val="dk1"/>
                </a:solidFill>
                <a:latin typeface="Times New Roman"/>
                <a:ea typeface="Times New Roman"/>
                <a:cs typeface="Times New Roman"/>
                <a:sym typeface="Times New Roman"/>
              </a:rPr>
              <a:t> và lưỡi dao cắt lau rửa b</a:t>
            </a:r>
            <a:r>
              <a:rPr lang="vi" sz="2800">
                <a:solidFill>
                  <a:schemeClr val="dk1"/>
                </a:solidFill>
                <a:latin typeface="Times New Roman"/>
                <a:ea typeface="Times New Roman"/>
                <a:cs typeface="Times New Roman"/>
                <a:sym typeface="Times New Roman"/>
              </a:rPr>
              <a:t>ằng</a:t>
            </a:r>
            <a:r>
              <a:rPr i="0" lang="vi" sz="2800" u="none" cap="none" strike="noStrike">
                <a:solidFill>
                  <a:schemeClr val="dk1"/>
                </a:solidFill>
                <a:latin typeface="Times New Roman"/>
                <a:ea typeface="Times New Roman"/>
                <a:cs typeface="Times New Roman"/>
                <a:sym typeface="Times New Roman"/>
              </a:rPr>
              <a:t> nước khử khuẩn bình thường như các dụng cụ phẫu thuật</a:t>
            </a:r>
            <a:r>
              <a:rPr lang="vi" sz="2800">
                <a:solidFill>
                  <a:schemeClr val="dk1"/>
                </a:solidFill>
                <a:latin typeface="Times New Roman"/>
                <a:ea typeface="Times New Roman"/>
                <a:cs typeface="Times New Roman"/>
                <a:sym typeface="Times New Roman"/>
              </a:rPr>
              <a:t> </a:t>
            </a:r>
            <a:r>
              <a:rPr i="0" lang="vi" sz="2800" u="none" cap="none" strike="noStrike">
                <a:solidFill>
                  <a:schemeClr val="dk1"/>
                </a:solidFill>
                <a:latin typeface="Times New Roman"/>
                <a:ea typeface="Times New Roman"/>
                <a:cs typeface="Times New Roman"/>
                <a:sym typeface="Times New Roman"/>
              </a:rPr>
              <a:t>Inox.</a:t>
            </a:r>
            <a:endParaRPr i="0" sz="2800" u="none" cap="none" strike="noStrike">
              <a:solidFill>
                <a:srgbClr val="000000"/>
              </a:solidFill>
              <a:latin typeface="Times New Roman"/>
              <a:ea typeface="Times New Roman"/>
              <a:cs typeface="Times New Roman"/>
              <a:sym typeface="Times New Roman"/>
            </a:endParaRPr>
          </a:p>
        </p:txBody>
      </p:sp>
      <p:sp>
        <p:nvSpPr>
          <p:cNvPr id="135" name="Google Shape;135;p8"/>
          <p:cNvSpPr txBox="1"/>
          <p:nvPr>
            <p:ph idx="12" type="sldNum"/>
          </p:nvPr>
        </p:nvSpPr>
        <p:spPr>
          <a:xfrm>
            <a:off x="152575" y="9846025"/>
            <a:ext cx="7458300" cy="45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vi" sz="3000">
                <a:solidFill>
                  <a:srgbClr val="1155CC"/>
                </a:solidFill>
              </a:rPr>
              <a:t>7</a:t>
            </a:r>
            <a:endParaRPr sz="3000">
              <a:solidFill>
                <a:srgbClr val="1155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gcd64a812b3_0_4"/>
          <p:cNvSpPr/>
          <p:nvPr/>
        </p:nvSpPr>
        <p:spPr>
          <a:xfrm>
            <a:off x="0" y="10092325"/>
            <a:ext cx="7560000" cy="599700"/>
          </a:xfrm>
          <a:prstGeom prst="rect">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