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7559675" cy="10691813"/>
  <p:notesSz cx="6858000" cy="9144000"/>
  <p:embeddedFontLst>
    <p:embeddedFont>
      <p:font typeface="Open Sans" panose="020B0606030504020204" pitchFamily="34" charset="0"/>
      <p:regular r:id="rId12"/>
      <p:bold r:id="rId13"/>
      <p:italic r:id="rId14"/>
      <p:boldItalic r:id="rId15"/>
    </p:embeddedFont>
    <p:embeddedFont>
      <p:font typeface="Pacifico" panose="00000500000000000000" pitchFamily="2" charset="0"/>
      <p:regular r:id="rId16"/>
    </p:embeddedFont>
    <p:embeddedFont>
      <p:font typeface="Saira Extra Condensed" panose="020B0604020202020204" charset="0"/>
      <p:regular r:id="rId17"/>
      <p:bold r:id="rId18"/>
    </p:embeddedFont>
    <p:embeddedFont>
      <p:font typeface="Saira ExtraCondensed Medium" panose="020B0604020202020204" charset="0"/>
      <p:regular r:id="rId19"/>
      <p:bold r:id="rId20"/>
    </p:embeddedFont>
    <p:embeddedFont>
      <p:font typeface="Saira ExtraCondensed SemiBold"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8">
          <p15:clr>
            <a:srgbClr val="A4A3A4"/>
          </p15:clr>
        </p15:guide>
        <p15:guide id="2" pos="238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YIIndxGcmNP0ov7hnkp8sUnlp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3317" y="72"/>
      </p:cViewPr>
      <p:guideLst>
        <p:guide orient="horz" pos="336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d64a812b3_0_4:notes"/>
          <p:cNvSpPr>
            <a:spLocks noGrp="1" noRot="1" noChangeAspect="1"/>
          </p:cNvSpPr>
          <p:nvPr>
            <p:ph type="sldImg" idx="2"/>
          </p:nvPr>
        </p:nvSpPr>
        <p:spPr>
          <a:xfrm>
            <a:off x="2217738" y="685800"/>
            <a:ext cx="2424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cd64a812b3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257712" y="1547778"/>
            <a:ext cx="7044600" cy="426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257705" y="5891409"/>
            <a:ext cx="7044600" cy="164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257705" y="2299346"/>
            <a:ext cx="7044600" cy="4081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257705" y="6552657"/>
            <a:ext cx="7044600" cy="2703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9"/>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1"/>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257705" y="4471058"/>
            <a:ext cx="7044600" cy="1749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257705" y="2395696"/>
            <a:ext cx="3306900" cy="7101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3"/>
          <p:cNvSpPr txBox="1">
            <a:spLocks noGrp="1"/>
          </p:cNvSpPr>
          <p:nvPr>
            <p:ph type="body" idx="2"/>
          </p:nvPr>
        </p:nvSpPr>
        <p:spPr>
          <a:xfrm>
            <a:off x="3995291" y="2395696"/>
            <a:ext cx="3306900" cy="7101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3"/>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257705" y="1154948"/>
            <a:ext cx="2321700" cy="157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257705" y="2888617"/>
            <a:ext cx="2321700" cy="66090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5"/>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05325" y="935745"/>
            <a:ext cx="5264700" cy="8503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3780000" y="-260"/>
            <a:ext cx="3780000" cy="10692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19508" y="2563450"/>
            <a:ext cx="3344400" cy="3081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19508" y="5826865"/>
            <a:ext cx="3344400" cy="256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083839" y="1505164"/>
            <a:ext cx="3172200" cy="76812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7"/>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257705" y="8794266"/>
            <a:ext cx="4959600" cy="12579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257700" y="3487523"/>
            <a:ext cx="7044600" cy="11244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5200"/>
              <a:buNone/>
            </a:pPr>
            <a:r>
              <a:rPr lang="vi">
                <a:solidFill>
                  <a:srgbClr val="434343"/>
                </a:solidFill>
                <a:latin typeface="Pacifico"/>
                <a:ea typeface="Pacifico"/>
                <a:cs typeface="Pacifico"/>
                <a:sym typeface="Pacifico"/>
              </a:rPr>
              <a:t>Hướng dẫn sử dụng</a:t>
            </a:r>
            <a:endParaRPr>
              <a:solidFill>
                <a:srgbClr val="434343"/>
              </a:solidFill>
              <a:latin typeface="Pacifico"/>
              <a:ea typeface="Pacifico"/>
              <a:cs typeface="Pacifico"/>
              <a:sym typeface="Pacifico"/>
            </a:endParaRPr>
          </a:p>
        </p:txBody>
      </p:sp>
      <p:sp>
        <p:nvSpPr>
          <p:cNvPr id="55" name="Google Shape;55;p1"/>
          <p:cNvSpPr txBox="1">
            <a:spLocks noGrp="1"/>
          </p:cNvSpPr>
          <p:nvPr>
            <p:ph type="subTitle" idx="1"/>
          </p:nvPr>
        </p:nvSpPr>
        <p:spPr>
          <a:xfrm>
            <a:off x="257700" y="4887127"/>
            <a:ext cx="7044600" cy="13083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vi" sz="4800" b="1">
                <a:solidFill>
                  <a:srgbClr val="0B5394"/>
                </a:solidFill>
                <a:latin typeface="Saira Extra Condensed"/>
                <a:ea typeface="Saira Extra Condensed"/>
                <a:cs typeface="Saira Extra Condensed"/>
                <a:sym typeface="Saira Extra Condensed"/>
              </a:rPr>
              <a:t>MÁY CẮT BỆNH PHẨM DR. KHANH</a:t>
            </a:r>
            <a:endParaRPr sz="4800">
              <a:solidFill>
                <a:srgbClr val="0B5394"/>
              </a:solidFill>
            </a:endParaRPr>
          </a:p>
        </p:txBody>
      </p:sp>
      <p:sp>
        <p:nvSpPr>
          <p:cNvPr id="56" name="Google Shape;56;p1"/>
          <p:cNvSpPr/>
          <p:nvPr/>
        </p:nvSpPr>
        <p:spPr>
          <a:xfrm>
            <a:off x="0" y="10092325"/>
            <a:ext cx="7560000" cy="599700"/>
          </a:xfrm>
          <a:prstGeom prst="rect">
            <a:avLst/>
          </a:prstGeom>
          <a:solidFill>
            <a:srgbClr val="3D85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
          <p:cNvSpPr txBox="1"/>
          <p:nvPr/>
        </p:nvSpPr>
        <p:spPr>
          <a:xfrm>
            <a:off x="1164300" y="8984075"/>
            <a:ext cx="5231400" cy="780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 sz="2400" b="0" i="0" u="none" strike="noStrike" cap="none">
                <a:solidFill>
                  <a:srgbClr val="434343"/>
                </a:solidFill>
                <a:latin typeface="Saira ExtraCondensed Medium"/>
                <a:ea typeface="Saira ExtraCondensed Medium"/>
                <a:cs typeface="Saira ExtraCondensed Medium"/>
                <a:sym typeface="Saira ExtraCondensed Medium"/>
              </a:rPr>
              <a:t>Tháng 5/2021</a:t>
            </a:r>
            <a:endParaRPr sz="2400" b="0" i="0" u="none" strike="noStrike" cap="none">
              <a:solidFill>
                <a:srgbClr val="434343"/>
              </a:solidFill>
              <a:latin typeface="Saira ExtraCondensed Medium"/>
              <a:ea typeface="Saira ExtraCondensed Medium"/>
              <a:cs typeface="Saira ExtraCondensed Medium"/>
              <a:sym typeface="Saira ExtraCondensed Medium"/>
            </a:endParaRPr>
          </a:p>
        </p:txBody>
      </p:sp>
      <p:sp>
        <p:nvSpPr>
          <p:cNvPr id="58" name="Google Shape;58;p1"/>
          <p:cNvSpPr txBox="1"/>
          <p:nvPr/>
        </p:nvSpPr>
        <p:spPr>
          <a:xfrm>
            <a:off x="1778400" y="5896175"/>
            <a:ext cx="5523900" cy="13083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2400"/>
              <a:buFont typeface="Arial"/>
              <a:buNone/>
            </a:pPr>
            <a:r>
              <a:rPr lang="vi" sz="2400" b="0" i="1" u="none" strike="noStrike" cap="none">
                <a:solidFill>
                  <a:srgbClr val="666666"/>
                </a:solidFill>
                <a:latin typeface="Open Sans"/>
                <a:ea typeface="Open Sans"/>
                <a:cs typeface="Open Sans"/>
                <a:sym typeface="Open Sans"/>
              </a:rPr>
              <a:t>Điện thoại: 0917 579 677</a:t>
            </a:r>
            <a:endParaRPr sz="2400" b="0" i="1" u="none" strike="noStrike" cap="none">
              <a:solidFill>
                <a:srgbClr val="666666"/>
              </a:solidFill>
              <a:latin typeface="Open Sans"/>
              <a:ea typeface="Open Sans"/>
              <a:cs typeface="Open Sans"/>
              <a:sym typeface="Open Sans"/>
            </a:endParaRPr>
          </a:p>
          <a:p>
            <a:pPr marL="0" marR="0" lvl="0" indent="0" algn="r" rtl="0">
              <a:lnSpc>
                <a:spcPct val="115000"/>
              </a:lnSpc>
              <a:spcBef>
                <a:spcPts val="0"/>
              </a:spcBef>
              <a:spcAft>
                <a:spcPts val="0"/>
              </a:spcAft>
              <a:buClr>
                <a:srgbClr val="000000"/>
              </a:buClr>
              <a:buSzPts val="2400"/>
              <a:buFont typeface="Arial"/>
              <a:buNone/>
            </a:pPr>
            <a:r>
              <a:rPr lang="vi" sz="2400" b="0" i="1" u="none" strike="noStrike" cap="none">
                <a:solidFill>
                  <a:srgbClr val="666666"/>
                </a:solidFill>
                <a:latin typeface="Open Sans"/>
                <a:ea typeface="Open Sans"/>
                <a:cs typeface="Open Sans"/>
                <a:sym typeface="Open Sans"/>
              </a:rPr>
              <a:t>Email: bskhanh1973@gmail.com</a:t>
            </a:r>
            <a:endParaRPr sz="2400" b="0" i="1" u="none" strike="noStrike" cap="none">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MÁY </a:t>
            </a:r>
            <a:r>
              <a:rPr lang="vi" sz="3600">
                <a:solidFill>
                  <a:srgbClr val="1155CC"/>
                </a:solidFill>
                <a:latin typeface="Saira ExtraCondensed SemiBold"/>
                <a:ea typeface="Saira ExtraCondensed SemiBold"/>
                <a:cs typeface="Saira ExtraCondensed SemiBold"/>
                <a:sym typeface="Saira ExtraCondensed SemiBold"/>
              </a:rPr>
              <a:t>CẮT </a:t>
            </a:r>
            <a:r>
              <a:rPr lang="vi" sz="3600" b="0" i="0" u="none" strike="noStrike" cap="none">
                <a:solidFill>
                  <a:srgbClr val="1155CC"/>
                </a:solidFill>
                <a:latin typeface="Saira ExtraCondensed SemiBold"/>
                <a:ea typeface="Saira ExtraCondensed SemiBold"/>
                <a:cs typeface="Saira ExtraCondensed SemiBold"/>
                <a:sym typeface="Saira ExtraCondensed SemiBold"/>
              </a:rPr>
              <a:t>BỆNH PHẨM </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15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TRONG PHẪU THUẬT NỘI SOI DR. KHANH</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64" name="Google Shape;64;p2"/>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7" name="Google Shape;67;p2"/>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68" name="Google Shape;68;p2"/>
          <p:cNvSpPr txBox="1"/>
          <p:nvPr/>
        </p:nvSpPr>
        <p:spPr>
          <a:xfrm>
            <a:off x="774300" y="2386013"/>
            <a:ext cx="6011400" cy="8715375"/>
          </a:xfrm>
          <a:prstGeom prst="rect">
            <a:avLst/>
          </a:prstGeom>
          <a:noFill/>
          <a:ln>
            <a:noFill/>
          </a:ln>
        </p:spPr>
        <p:txBody>
          <a:bodyPr spcFirstLastPara="1" wrap="square" lIns="91425" tIns="91425" rIns="91425" bIns="91425" anchor="t" anchorCtr="0">
            <a:noAutofit/>
          </a:bodyPr>
          <a:lstStyle/>
          <a:p>
            <a:pPr marL="457200" marR="0" lvl="0" indent="-406400" algn="just" rtl="0">
              <a:lnSpc>
                <a:spcPct val="150000"/>
              </a:lnSpc>
              <a:spcBef>
                <a:spcPts val="0"/>
              </a:spcBef>
              <a:spcAft>
                <a:spcPts val="0"/>
              </a:spcAft>
              <a:buClr>
                <a:schemeClr val="dk1"/>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Đạt sáng kiến cấp tỉnh năm 2019. Đạt giải nhất giải khoa học công nghệ -</a:t>
            </a:r>
            <a:r>
              <a:rPr lang="vi" sz="2800">
                <a:solidFill>
                  <a:schemeClr val="dk1"/>
                </a:solidFill>
                <a:latin typeface="Times New Roman"/>
                <a:ea typeface="Times New Roman"/>
                <a:cs typeface="Times New Roman"/>
                <a:sym typeface="Times New Roman"/>
              </a:rPr>
              <a:t> </a:t>
            </a:r>
            <a:r>
              <a:rPr lang="vi" sz="2800" i="0" u="none" strike="noStrike" cap="none">
                <a:solidFill>
                  <a:schemeClr val="dk1"/>
                </a:solidFill>
                <a:latin typeface="Times New Roman"/>
                <a:ea typeface="Times New Roman"/>
                <a:cs typeface="Times New Roman"/>
                <a:sym typeface="Times New Roman"/>
              </a:rPr>
              <a:t>Nghệ </a:t>
            </a:r>
            <a:r>
              <a:rPr lang="vi" sz="2800">
                <a:solidFill>
                  <a:schemeClr val="dk1"/>
                </a:solidFill>
                <a:latin typeface="Times New Roman"/>
                <a:ea typeface="Times New Roman"/>
                <a:cs typeface="Times New Roman"/>
                <a:sym typeface="Times New Roman"/>
              </a:rPr>
              <a:t>A</a:t>
            </a:r>
            <a:r>
              <a:rPr lang="vi" sz="2800" i="0" u="none" strike="noStrike" cap="none">
                <a:solidFill>
                  <a:schemeClr val="dk1"/>
                </a:solidFill>
                <a:latin typeface="Times New Roman"/>
                <a:ea typeface="Times New Roman"/>
                <a:cs typeface="Times New Roman"/>
                <a:sym typeface="Times New Roman"/>
              </a:rPr>
              <a:t>n </a:t>
            </a:r>
            <a:r>
              <a:rPr lang="vi" sz="2800">
                <a:solidFill>
                  <a:schemeClr val="dk1"/>
                </a:solidFill>
                <a:latin typeface="Times New Roman"/>
                <a:ea typeface="Times New Roman"/>
                <a:cs typeface="Times New Roman"/>
                <a:sym typeface="Times New Roman"/>
              </a:rPr>
              <a:t>mở</a:t>
            </a:r>
            <a:r>
              <a:rPr lang="vi" sz="2800" i="0" u="none" strike="noStrike" cap="none">
                <a:solidFill>
                  <a:schemeClr val="dk1"/>
                </a:solidFill>
                <a:latin typeface="Times New Roman"/>
                <a:ea typeface="Times New Roman"/>
                <a:cs typeface="Times New Roman"/>
                <a:sym typeface="Times New Roman"/>
              </a:rPr>
              <a:t> rộng năm 2020.</a:t>
            </a:r>
            <a:endParaRPr sz="2800" i="0" u="none" strike="noStrike" cap="none">
              <a:solidFill>
                <a:schemeClr val="dk1"/>
              </a:solidFill>
              <a:latin typeface="Times New Roman"/>
              <a:ea typeface="Times New Roman"/>
              <a:cs typeface="Times New Roman"/>
              <a:sym typeface="Times New Roman"/>
            </a:endParaRPr>
          </a:p>
          <a:p>
            <a:pPr marL="457200" marR="0" lvl="0" indent="-406400" algn="just" rtl="0">
              <a:lnSpc>
                <a:spcPct val="150000"/>
              </a:lnSpc>
              <a:spcBef>
                <a:spcPts val="0"/>
              </a:spcBef>
              <a:spcAft>
                <a:spcPts val="0"/>
              </a:spcAft>
              <a:buClr>
                <a:schemeClr val="dk1"/>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Nhà sáng chế: Bs.CK</a:t>
            </a:r>
            <a:r>
              <a:rPr lang="vi" sz="2800">
                <a:solidFill>
                  <a:schemeClr val="dk1"/>
                </a:solidFill>
                <a:latin typeface="Times New Roman"/>
                <a:ea typeface="Times New Roman"/>
                <a:cs typeface="Times New Roman"/>
                <a:sym typeface="Times New Roman"/>
              </a:rPr>
              <a:t>II</a:t>
            </a:r>
            <a:r>
              <a:rPr lang="vi" sz="2800" i="0" u="none" strike="noStrike" cap="none">
                <a:solidFill>
                  <a:schemeClr val="dk1"/>
                </a:solidFill>
                <a:latin typeface="Times New Roman"/>
                <a:ea typeface="Times New Roman"/>
                <a:cs typeface="Times New Roman"/>
                <a:sym typeface="Times New Roman"/>
              </a:rPr>
              <a:t>.Nguyễn Văn Khanh cùng các cộng sự.</a:t>
            </a:r>
            <a:endParaRPr sz="2800" i="0" u="none" strike="noStrike" cap="none">
              <a:solidFill>
                <a:schemeClr val="dk1"/>
              </a:solidFill>
              <a:latin typeface="Times New Roman"/>
              <a:ea typeface="Times New Roman"/>
              <a:cs typeface="Times New Roman"/>
              <a:sym typeface="Times New Roman"/>
            </a:endParaRPr>
          </a:p>
          <a:p>
            <a:pPr marL="457200" marR="0" lvl="0" indent="-406400" algn="just" rtl="0">
              <a:lnSpc>
                <a:spcPct val="150000"/>
              </a:lnSpc>
              <a:spcBef>
                <a:spcPts val="0"/>
              </a:spcBef>
              <a:spcAft>
                <a:spcPts val="0"/>
              </a:spcAft>
              <a:buClr>
                <a:schemeClr val="dk1"/>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Đơn vị: </a:t>
            </a:r>
            <a:r>
              <a:rPr lang="vi" sz="2800">
                <a:solidFill>
                  <a:schemeClr val="dk1"/>
                </a:solidFill>
                <a:latin typeface="Times New Roman"/>
                <a:ea typeface="Times New Roman"/>
                <a:cs typeface="Times New Roman"/>
                <a:sym typeface="Times New Roman"/>
              </a:rPr>
              <a:t>Trung Tâm Y Tế Anh Sơn</a:t>
            </a:r>
            <a:endParaRPr sz="2800" i="0" u="none" strike="noStrike" cap="none">
              <a:solidFill>
                <a:schemeClr val="dk1"/>
              </a:solidFill>
              <a:latin typeface="Times New Roman"/>
              <a:ea typeface="Times New Roman"/>
              <a:cs typeface="Times New Roman"/>
              <a:sym typeface="Times New Roman"/>
            </a:endParaRPr>
          </a:p>
          <a:p>
            <a:pPr marL="457200" marR="0" lvl="0" indent="-406400" algn="just" rtl="0">
              <a:lnSpc>
                <a:spcPct val="150000"/>
              </a:lnSpc>
              <a:spcBef>
                <a:spcPts val="0"/>
              </a:spcBef>
              <a:spcAft>
                <a:spcPts val="0"/>
              </a:spcAft>
              <a:buClr>
                <a:schemeClr val="dk1"/>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Bảo hộ sáng chế: Đã có quyết định chấp </a:t>
            </a:r>
            <a:r>
              <a:rPr lang="vi" sz="2800">
                <a:solidFill>
                  <a:schemeClr val="dk1"/>
                </a:solidFill>
                <a:latin typeface="Times New Roman"/>
                <a:ea typeface="Times New Roman"/>
                <a:cs typeface="Times New Roman"/>
                <a:sym typeface="Times New Roman"/>
              </a:rPr>
              <a:t>nhận</a:t>
            </a:r>
            <a:r>
              <a:rPr lang="vi" sz="2800" i="0" u="none" strike="noStrike" cap="none">
                <a:solidFill>
                  <a:schemeClr val="dk1"/>
                </a:solidFill>
                <a:latin typeface="Times New Roman"/>
                <a:ea typeface="Times New Roman"/>
                <a:cs typeface="Times New Roman"/>
                <a:sym typeface="Times New Roman"/>
              </a:rPr>
              <a:t> đơn bảo hộ độc quyền sáng chế của cục sở </a:t>
            </a:r>
            <a:r>
              <a:rPr lang="vi" sz="2800">
                <a:solidFill>
                  <a:schemeClr val="dk1"/>
                </a:solidFill>
                <a:latin typeface="Times New Roman"/>
                <a:ea typeface="Times New Roman"/>
                <a:cs typeface="Times New Roman"/>
                <a:sym typeface="Times New Roman"/>
              </a:rPr>
              <a:t>hữu</a:t>
            </a:r>
            <a:r>
              <a:rPr lang="vi" sz="2800" i="0" u="none" strike="noStrike" cap="none">
                <a:solidFill>
                  <a:schemeClr val="dk1"/>
                </a:solidFill>
                <a:latin typeface="Times New Roman"/>
                <a:ea typeface="Times New Roman"/>
                <a:cs typeface="Times New Roman"/>
                <a:sym typeface="Times New Roman"/>
              </a:rPr>
              <a:t> trí tuệ bộ </a:t>
            </a:r>
            <a:r>
              <a:rPr lang="vi" sz="2800">
                <a:solidFill>
                  <a:schemeClr val="dk1"/>
                </a:solidFill>
                <a:latin typeface="Times New Roman"/>
                <a:ea typeface="Times New Roman"/>
                <a:cs typeface="Times New Roman"/>
                <a:sym typeface="Times New Roman"/>
              </a:rPr>
              <a:t>K</a:t>
            </a:r>
            <a:r>
              <a:rPr lang="vi" sz="2800" i="0" u="none" strike="noStrike" cap="none">
                <a:solidFill>
                  <a:schemeClr val="dk1"/>
                </a:solidFill>
                <a:latin typeface="Times New Roman"/>
                <a:ea typeface="Times New Roman"/>
                <a:cs typeface="Times New Roman"/>
                <a:sym typeface="Times New Roman"/>
              </a:rPr>
              <a:t>hoa học</a:t>
            </a:r>
            <a:r>
              <a:rPr lang="vi" sz="2800">
                <a:solidFill>
                  <a:schemeClr val="dk1"/>
                </a:solidFill>
                <a:latin typeface="Times New Roman"/>
                <a:ea typeface="Times New Roman"/>
                <a:cs typeface="Times New Roman"/>
                <a:sym typeface="Times New Roman"/>
              </a:rPr>
              <a:t> &amp; C</a:t>
            </a:r>
            <a:r>
              <a:rPr lang="vi" sz="2800" i="0" u="none" strike="noStrike" cap="none">
                <a:solidFill>
                  <a:schemeClr val="dk1"/>
                </a:solidFill>
                <a:latin typeface="Times New Roman"/>
                <a:ea typeface="Times New Roman"/>
                <a:cs typeface="Times New Roman"/>
                <a:sym typeface="Times New Roman"/>
              </a:rPr>
              <a:t>ông nghệ.</a:t>
            </a:r>
            <a:endParaRPr sz="2800" i="0" u="none" strike="noStrike" cap="none">
              <a:solidFill>
                <a:schemeClr val="dk1"/>
              </a:solidFill>
              <a:latin typeface="Times New Roman"/>
              <a:ea typeface="Times New Roman"/>
              <a:cs typeface="Times New Roman"/>
              <a:sym typeface="Times New Roman"/>
            </a:endParaRPr>
          </a:p>
        </p:txBody>
      </p:sp>
      <p:sp>
        <p:nvSpPr>
          <p:cNvPr id="69" name="Google Shape;69;p2"/>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1</a:t>
            </a:r>
            <a:endParaRPr sz="3000">
              <a:solidFill>
                <a:srgbClr val="1155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1</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KHỬ KHUẨN</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75" name="Google Shape;75;p3"/>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8" name="Google Shape;78;p3"/>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79" name="Google Shape;79;p3"/>
          <p:cNvSpPr txBox="1"/>
          <p:nvPr/>
        </p:nvSpPr>
        <p:spPr>
          <a:xfrm>
            <a:off x="557213" y="2457574"/>
            <a:ext cx="6228487" cy="7557963"/>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Hệ thống máy </a:t>
            </a:r>
            <a:r>
              <a:rPr lang="vi" sz="2800">
                <a:latin typeface="Times New Roman"/>
                <a:ea typeface="Times New Roman"/>
                <a:cs typeface="Times New Roman"/>
                <a:sym typeface="Times New Roman"/>
              </a:rPr>
              <a:t>cắt </a:t>
            </a:r>
            <a:r>
              <a:rPr lang="vi" sz="2800" i="0" u="none" strike="noStrike" cap="none">
                <a:solidFill>
                  <a:srgbClr val="000000"/>
                </a:solidFill>
                <a:latin typeface="Times New Roman"/>
                <a:ea typeface="Times New Roman"/>
                <a:cs typeface="Times New Roman"/>
                <a:sym typeface="Times New Roman"/>
              </a:rPr>
              <a:t>và lưỡi dao cắt được khử khuẩn bằng </a:t>
            </a:r>
            <a:r>
              <a:rPr lang="vi" sz="2800">
                <a:latin typeface="Times New Roman"/>
                <a:ea typeface="Times New Roman"/>
                <a:cs typeface="Times New Roman"/>
                <a:sym typeface="Times New Roman"/>
              </a:rPr>
              <a:t>Formol</a:t>
            </a:r>
            <a:r>
              <a:rPr lang="vi" sz="2800" i="0" u="none" strike="noStrike" cap="none">
                <a:solidFill>
                  <a:srgbClr val="000000"/>
                </a:solidFill>
                <a:latin typeface="Times New Roman"/>
                <a:ea typeface="Times New Roman"/>
                <a:cs typeface="Times New Roman"/>
                <a:sym typeface="Times New Roman"/>
              </a:rPr>
              <a:t>, để máy vào một hộp kín</a:t>
            </a:r>
            <a:r>
              <a:rPr lang="vi" sz="2800">
                <a:latin typeface="Times New Roman"/>
                <a:ea typeface="Times New Roman"/>
                <a:cs typeface="Times New Roman"/>
                <a:sym typeface="Times New Roman"/>
              </a:rPr>
              <a:t>, </a:t>
            </a:r>
            <a:r>
              <a:rPr lang="vi" sz="2800" i="0" u="none" strike="noStrike" cap="none">
                <a:solidFill>
                  <a:srgbClr val="000000"/>
                </a:solidFill>
                <a:latin typeface="Times New Roman"/>
                <a:ea typeface="Times New Roman"/>
                <a:cs typeface="Times New Roman"/>
                <a:sym typeface="Times New Roman"/>
              </a:rPr>
              <a:t>lấy gạc </a:t>
            </a:r>
            <a:r>
              <a:rPr lang="vi" sz="2800">
                <a:latin typeface="Times New Roman"/>
                <a:ea typeface="Times New Roman"/>
                <a:cs typeface="Times New Roman"/>
                <a:sym typeface="Times New Roman"/>
              </a:rPr>
              <a:t>tẩm</a:t>
            </a:r>
            <a:r>
              <a:rPr lang="vi" sz="2800" i="0" u="none" strike="noStrike" cap="none">
                <a:solidFill>
                  <a:srgbClr val="000000"/>
                </a:solidFill>
                <a:latin typeface="Times New Roman"/>
                <a:ea typeface="Times New Roman"/>
                <a:cs typeface="Times New Roman"/>
                <a:sym typeface="Times New Roman"/>
              </a:rPr>
              <a:t> </a:t>
            </a:r>
            <a:r>
              <a:rPr lang="vi" sz="2800">
                <a:solidFill>
                  <a:schemeClr val="dk1"/>
                </a:solidFill>
                <a:latin typeface="Times New Roman"/>
                <a:ea typeface="Times New Roman"/>
                <a:cs typeface="Times New Roman"/>
                <a:sym typeface="Times New Roman"/>
              </a:rPr>
              <a:t>formol phủ lên máy. Đóng </a:t>
            </a:r>
            <a:r>
              <a:rPr lang="vi" sz="2800" i="0" u="none" strike="noStrike" cap="none">
                <a:solidFill>
                  <a:srgbClr val="000000"/>
                </a:solidFill>
                <a:latin typeface="Times New Roman"/>
                <a:ea typeface="Times New Roman"/>
                <a:cs typeface="Times New Roman"/>
                <a:sym typeface="Times New Roman"/>
              </a:rPr>
              <a:t>nắp kín trong vòng 24h.</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Nếu các cơ sở có điều kiện thì khử khuẩn bằng plasma.</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Hệ thống </a:t>
            </a:r>
            <a:r>
              <a:rPr lang="vi" sz="2800">
                <a:latin typeface="Times New Roman"/>
                <a:ea typeface="Times New Roman"/>
                <a:cs typeface="Times New Roman"/>
                <a:sym typeface="Times New Roman"/>
              </a:rPr>
              <a:t>Trocar</a:t>
            </a:r>
            <a:r>
              <a:rPr lang="vi" sz="2800" i="0" u="none" strike="noStrike" cap="none">
                <a:solidFill>
                  <a:srgbClr val="000000"/>
                </a:solidFill>
                <a:latin typeface="Times New Roman"/>
                <a:ea typeface="Times New Roman"/>
                <a:cs typeface="Times New Roman"/>
                <a:sym typeface="Times New Roman"/>
              </a:rPr>
              <a:t> và lưỡi dao cắt có thể khử khuẩn bằng cidex hay hấp hơi.</a:t>
            </a:r>
            <a:endParaRPr sz="2800" i="0" u="none" strike="noStrike" cap="none">
              <a:solidFill>
                <a:srgbClr val="000000"/>
              </a:solidFill>
              <a:latin typeface="Times New Roman"/>
              <a:ea typeface="Times New Roman"/>
              <a:cs typeface="Times New Roman"/>
              <a:sym typeface="Times New Roman"/>
            </a:endParaRPr>
          </a:p>
        </p:txBody>
      </p:sp>
      <p:sp>
        <p:nvSpPr>
          <p:cNvPr id="80" name="Google Shape;80;p3"/>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2</a:t>
            </a:r>
            <a:endParaRPr sz="3000">
              <a:solidFill>
                <a:srgbClr val="1155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p:nvPr/>
        </p:nvSpPr>
        <p:spPr>
          <a:xfrm>
            <a:off x="0" y="415474"/>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2</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SỬ DỤNG</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86" name="Google Shape;86;p4"/>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4"/>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90" name="Google Shape;90;p4"/>
          <p:cNvSpPr txBox="1"/>
          <p:nvPr/>
        </p:nvSpPr>
        <p:spPr>
          <a:xfrm>
            <a:off x="828675" y="2286000"/>
            <a:ext cx="5957025" cy="8015875"/>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Nên điều chỉnh tốc độ bơm CO</a:t>
            </a:r>
            <a:r>
              <a:rPr lang="vi" sz="2800" i="0" u="none" strike="noStrike" cap="none" baseline="-25000">
                <a:solidFill>
                  <a:srgbClr val="000000"/>
                </a:solidFill>
                <a:latin typeface="Times New Roman"/>
                <a:ea typeface="Times New Roman"/>
                <a:cs typeface="Times New Roman"/>
                <a:sym typeface="Times New Roman"/>
              </a:rPr>
              <a:t>2</a:t>
            </a:r>
            <a:r>
              <a:rPr lang="vi" sz="2800" i="0" u="none" strike="noStrike" cap="none">
                <a:solidFill>
                  <a:srgbClr val="000000"/>
                </a:solidFill>
                <a:latin typeface="Times New Roman"/>
                <a:ea typeface="Times New Roman"/>
                <a:cs typeface="Times New Roman"/>
                <a:sym typeface="Times New Roman"/>
              </a:rPr>
              <a:t> ổ bụng  khoảng 15 lít/ phút</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Để tư thế chân bệnh nhân nằm thẳng (nếu bệnh nhân còn nằm ở tư thế sản khoa)</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Dọn thật gọn gàng quanh khu vực máy </a:t>
            </a:r>
            <a:r>
              <a:rPr lang="vi" sz="2800">
                <a:latin typeface="Times New Roman"/>
                <a:ea typeface="Times New Roman"/>
                <a:cs typeface="Times New Roman"/>
                <a:sym typeface="Times New Roman"/>
              </a:rPr>
              <a:t>cắt</a:t>
            </a:r>
            <a:r>
              <a:rPr lang="vi" sz="2800" i="0" u="none" strike="noStrike" cap="none">
                <a:solidFill>
                  <a:srgbClr val="000000"/>
                </a:solidFill>
                <a:latin typeface="Times New Roman"/>
                <a:ea typeface="Times New Roman"/>
                <a:cs typeface="Times New Roman"/>
                <a:sym typeface="Times New Roman"/>
              </a:rPr>
              <a:t>(</a:t>
            </a:r>
            <a:r>
              <a:rPr lang="vi" sz="2800">
                <a:latin typeface="Times New Roman"/>
                <a:ea typeface="Times New Roman"/>
                <a:cs typeface="Times New Roman"/>
                <a:sym typeface="Times New Roman"/>
              </a:rPr>
              <a:t>Trocar</a:t>
            </a:r>
            <a:r>
              <a:rPr lang="vi" sz="2800" i="0" u="none" strike="noStrike" cap="none">
                <a:solidFill>
                  <a:srgbClr val="000000"/>
                </a:solidFill>
                <a:latin typeface="Times New Roman"/>
                <a:ea typeface="Times New Roman"/>
                <a:cs typeface="Times New Roman"/>
                <a:sym typeface="Times New Roman"/>
              </a:rPr>
              <a:t> HCT), tránh quấn vào máy.</a:t>
            </a:r>
            <a:r>
              <a:rPr lang="vi" sz="2800">
                <a:solidFill>
                  <a:schemeClr val="dk1"/>
                </a:solidFill>
                <a:latin typeface="Times New Roman"/>
                <a:ea typeface="Times New Roman"/>
                <a:cs typeface="Times New Roman"/>
                <a:sym typeface="Times New Roman"/>
              </a:rPr>
              <a:t> Những dụng cụ mổ không dùng nữa thì thu dọn gọn</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a:latin typeface="Times New Roman"/>
                <a:ea typeface="Times New Roman"/>
                <a:cs typeface="Times New Roman"/>
                <a:sym typeface="Times New Roman"/>
              </a:rPr>
              <a:t>K</a:t>
            </a:r>
            <a:r>
              <a:rPr lang="vi" sz="2800" i="0" u="none" strike="noStrike" cap="none">
                <a:solidFill>
                  <a:srgbClr val="000000"/>
                </a:solidFill>
                <a:latin typeface="Times New Roman"/>
                <a:ea typeface="Times New Roman"/>
                <a:cs typeface="Times New Roman"/>
                <a:sym typeface="Times New Roman"/>
              </a:rPr>
              <a:t>hi </a:t>
            </a:r>
            <a:r>
              <a:rPr lang="vi" sz="2800">
                <a:latin typeface="Times New Roman"/>
                <a:ea typeface="Times New Roman"/>
                <a:cs typeface="Times New Roman"/>
                <a:sym typeface="Times New Roman"/>
              </a:rPr>
              <a:t>cắt</a:t>
            </a:r>
            <a:r>
              <a:rPr lang="vi" sz="2800" i="0" u="none" strike="noStrike" cap="none">
                <a:solidFill>
                  <a:srgbClr val="000000"/>
                </a:solidFill>
                <a:latin typeface="Times New Roman"/>
                <a:ea typeface="Times New Roman"/>
                <a:cs typeface="Times New Roman"/>
                <a:sym typeface="Times New Roman"/>
              </a:rPr>
              <a:t>: Bộc lộ </a:t>
            </a:r>
            <a:r>
              <a:rPr lang="vi" sz="2800">
                <a:latin typeface="Times New Roman"/>
                <a:ea typeface="Times New Roman"/>
                <a:cs typeface="Times New Roman"/>
                <a:sym typeface="Times New Roman"/>
              </a:rPr>
              <a:t>sáng rõ phẫu trường</a:t>
            </a:r>
            <a:endParaRPr sz="2800" i="0" u="none" strike="noStrike" cap="none">
              <a:solidFill>
                <a:srgbClr val="000000"/>
              </a:solidFill>
              <a:latin typeface="Times New Roman"/>
              <a:ea typeface="Times New Roman"/>
              <a:cs typeface="Times New Roman"/>
              <a:sym typeface="Times New Roman"/>
            </a:endParaRPr>
          </a:p>
        </p:txBody>
      </p:sp>
      <p:sp>
        <p:nvSpPr>
          <p:cNvPr id="91" name="Google Shape;91;p4"/>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3</a:t>
            </a:r>
            <a:endParaRPr sz="3000">
              <a:solidFill>
                <a:srgbClr val="1155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3</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SỬ DỤNG</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97" name="Google Shape;97;p5"/>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0" name="Google Shape;100;p5"/>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101" name="Google Shape;101;p5"/>
          <p:cNvSpPr txBox="1"/>
          <p:nvPr/>
        </p:nvSpPr>
        <p:spPr>
          <a:xfrm>
            <a:off x="774300" y="2457574"/>
            <a:ext cx="6011400" cy="7029325"/>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Cắm nguồn điện 220</a:t>
            </a:r>
            <a:r>
              <a:rPr lang="vi" sz="2800">
                <a:latin typeface="Times New Roman"/>
                <a:ea typeface="Times New Roman"/>
                <a:cs typeface="Times New Roman"/>
                <a:sym typeface="Times New Roman"/>
              </a:rPr>
              <a:t>V</a:t>
            </a:r>
            <a:r>
              <a:rPr lang="vi" sz="2800" i="0" u="none" strike="noStrike" cap="none">
                <a:solidFill>
                  <a:srgbClr val="000000"/>
                </a:solidFill>
                <a:latin typeface="Times New Roman"/>
                <a:ea typeface="Times New Roman"/>
                <a:cs typeface="Times New Roman"/>
                <a:sym typeface="Times New Roman"/>
              </a:rPr>
              <a:t> vào máy, để bàn đạp chân gần chân phẫu thuật viên. </a:t>
            </a:r>
            <a:endParaRPr sz="2800">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Lắp hệ thống </a:t>
            </a:r>
            <a:r>
              <a:rPr lang="vi" sz="2800">
                <a:latin typeface="Times New Roman"/>
                <a:ea typeface="Times New Roman"/>
                <a:cs typeface="Times New Roman"/>
                <a:sym typeface="Times New Roman"/>
              </a:rPr>
              <a:t>Trocar</a:t>
            </a:r>
            <a:r>
              <a:rPr lang="vi" sz="2800" i="0" u="none" strike="noStrike" cap="none">
                <a:solidFill>
                  <a:srgbClr val="000000"/>
                </a:solidFill>
                <a:latin typeface="Times New Roman"/>
                <a:ea typeface="Times New Roman"/>
                <a:cs typeface="Times New Roman"/>
                <a:sym typeface="Times New Roman"/>
              </a:rPr>
              <a:t> c</a:t>
            </a:r>
            <a:r>
              <a:rPr lang="vi" sz="2800">
                <a:latin typeface="Times New Roman"/>
                <a:ea typeface="Times New Roman"/>
                <a:cs typeface="Times New Roman"/>
                <a:sym typeface="Times New Roman"/>
              </a:rPr>
              <a:t>ủa máy </a:t>
            </a:r>
            <a:r>
              <a:rPr lang="vi" sz="2800" i="0" u="none" strike="noStrike" cap="none">
                <a:solidFill>
                  <a:srgbClr val="000000"/>
                </a:solidFill>
                <a:latin typeface="Times New Roman"/>
                <a:ea typeface="Times New Roman"/>
                <a:cs typeface="Times New Roman"/>
                <a:sym typeface="Times New Roman"/>
              </a:rPr>
              <a:t>vào lỗ </a:t>
            </a:r>
            <a:r>
              <a:rPr lang="vi" sz="2800">
                <a:latin typeface="Times New Roman"/>
                <a:ea typeface="Times New Roman"/>
                <a:cs typeface="Times New Roman"/>
                <a:sym typeface="Times New Roman"/>
              </a:rPr>
              <a:t>trocar</a:t>
            </a:r>
            <a:r>
              <a:rPr lang="vi" sz="2800" i="0" u="none" strike="noStrike" cap="none">
                <a:solidFill>
                  <a:srgbClr val="000000"/>
                </a:solidFill>
                <a:latin typeface="Times New Roman"/>
                <a:ea typeface="Times New Roman"/>
                <a:cs typeface="Times New Roman"/>
                <a:sym typeface="Times New Roman"/>
              </a:rPr>
              <a:t> 1cm HCT(nếu trong phẫu thuật cắt tử cung)</a:t>
            </a:r>
            <a:endParaRPr sz="280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Người phụ tay trái cầm thân máy, tay phải hỗ trợ cho PTV chính trong quá trình </a:t>
            </a:r>
            <a:r>
              <a:rPr lang="vi" sz="2800">
                <a:latin typeface="Times New Roman"/>
                <a:ea typeface="Times New Roman"/>
                <a:cs typeface="Times New Roman"/>
                <a:sym typeface="Times New Roman"/>
              </a:rPr>
              <a:t>cắt</a:t>
            </a:r>
            <a:r>
              <a:rPr lang="vi" sz="2800" i="0" u="none" strike="noStrike" cap="none">
                <a:solidFill>
                  <a:srgbClr val="000000"/>
                </a:solidFill>
                <a:latin typeface="Times New Roman"/>
                <a:ea typeface="Times New Roman"/>
                <a:cs typeface="Times New Roman"/>
                <a:sym typeface="Times New Roman"/>
              </a:rPr>
              <a:t>.</a:t>
            </a:r>
            <a:endParaRPr sz="2800" i="0" u="none" strike="noStrike" cap="none">
              <a:solidFill>
                <a:srgbClr val="000000"/>
              </a:solidFill>
              <a:latin typeface="Times New Roman"/>
              <a:ea typeface="Times New Roman"/>
              <a:cs typeface="Times New Roman"/>
              <a:sym typeface="Times New Roman"/>
            </a:endParaRPr>
          </a:p>
        </p:txBody>
      </p:sp>
      <p:sp>
        <p:nvSpPr>
          <p:cNvPr id="102" name="Google Shape;102;p5"/>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4</a:t>
            </a:r>
            <a:endParaRPr sz="3000">
              <a:solidFill>
                <a:srgbClr val="1155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4</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SỬ DỤNG</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108" name="Google Shape;108;p6"/>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6"/>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6"/>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1" name="Google Shape;111;p6"/>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112" name="Google Shape;112;p6"/>
          <p:cNvSpPr txBox="1"/>
          <p:nvPr/>
        </p:nvSpPr>
        <p:spPr>
          <a:xfrm>
            <a:off x="900112" y="2457574"/>
            <a:ext cx="5885587" cy="7443663"/>
          </a:xfrm>
          <a:prstGeom prst="rect">
            <a:avLst/>
          </a:prstGeom>
          <a:noFill/>
          <a:ln>
            <a:noFill/>
          </a:ln>
        </p:spPr>
        <p:txBody>
          <a:bodyPr spcFirstLastPara="1" wrap="square" lIns="91425" tIns="91425" rIns="91425" bIns="91425" anchor="t" anchorCtr="0">
            <a:noAutofit/>
          </a:bodyPr>
          <a:lstStyle/>
          <a:p>
            <a:pPr marL="457200" marR="0" lvl="0" indent="-400050" algn="just" rtl="0">
              <a:lnSpc>
                <a:spcPct val="150000"/>
              </a:lnSpc>
              <a:spcBef>
                <a:spcPts val="0"/>
              </a:spcBef>
              <a:spcAft>
                <a:spcPts val="0"/>
              </a:spcAft>
              <a:buSzPts val="2700"/>
              <a:buFont typeface="Times New Roman"/>
              <a:buChar char="●"/>
            </a:pPr>
            <a:r>
              <a:rPr lang="vi" sz="2700" i="0" u="none" strike="noStrike" cap="none">
                <a:solidFill>
                  <a:srgbClr val="000000"/>
                </a:solidFill>
                <a:latin typeface="Times New Roman"/>
                <a:ea typeface="Times New Roman"/>
                <a:cs typeface="Times New Roman"/>
                <a:sym typeface="Times New Roman"/>
              </a:rPr>
              <a:t>Phẫu thuật viên chính tay trái cầm kẹp nội soi có mấu kẹp vào bệnh phẩm kéo vào trong lòng dao cắt</a:t>
            </a:r>
            <a:r>
              <a:rPr lang="vi" sz="2700">
                <a:latin typeface="Times New Roman"/>
                <a:ea typeface="Times New Roman"/>
                <a:cs typeface="Times New Roman"/>
                <a:sym typeface="Times New Roman"/>
              </a:rPr>
              <a:t>.</a:t>
            </a:r>
            <a:r>
              <a:rPr lang="vi" sz="2700" i="0" u="none" strike="noStrike" cap="none">
                <a:solidFill>
                  <a:srgbClr val="000000"/>
                </a:solidFill>
                <a:latin typeface="Times New Roman"/>
                <a:ea typeface="Times New Roman"/>
                <a:cs typeface="Times New Roman"/>
                <a:sym typeface="Times New Roman"/>
              </a:rPr>
              <a:t> </a:t>
            </a:r>
            <a:r>
              <a:rPr lang="vi" sz="2700">
                <a:latin typeface="Times New Roman"/>
                <a:ea typeface="Times New Roman"/>
                <a:cs typeface="Times New Roman"/>
                <a:sym typeface="Times New Roman"/>
              </a:rPr>
              <a:t>T</a:t>
            </a:r>
            <a:r>
              <a:rPr lang="vi" sz="2700" i="0" u="none" strike="noStrike" cap="none">
                <a:solidFill>
                  <a:srgbClr val="000000"/>
                </a:solidFill>
                <a:latin typeface="Times New Roman"/>
                <a:ea typeface="Times New Roman"/>
                <a:cs typeface="Times New Roman"/>
                <a:sym typeface="Times New Roman"/>
              </a:rPr>
              <a:t>ay </a:t>
            </a:r>
            <a:r>
              <a:rPr lang="vi" sz="2700">
                <a:latin typeface="Times New Roman"/>
                <a:ea typeface="Times New Roman"/>
                <a:cs typeface="Times New Roman"/>
                <a:sym typeface="Times New Roman"/>
              </a:rPr>
              <a:t>phải điều chỉnh </a:t>
            </a:r>
            <a:r>
              <a:rPr lang="vi" sz="2700" i="0" u="none" strike="noStrike" cap="none">
                <a:solidFill>
                  <a:srgbClr val="000000"/>
                </a:solidFill>
                <a:latin typeface="Times New Roman"/>
                <a:ea typeface="Times New Roman"/>
                <a:cs typeface="Times New Roman"/>
                <a:sym typeface="Times New Roman"/>
              </a:rPr>
              <a:t>bệnh phẩm cắt vào dao</a:t>
            </a:r>
            <a:r>
              <a:rPr lang="vi" sz="2700">
                <a:latin typeface="Times New Roman"/>
                <a:ea typeface="Times New Roman"/>
                <a:cs typeface="Times New Roman"/>
                <a:sym typeface="Times New Roman"/>
              </a:rPr>
              <a:t> </a:t>
            </a:r>
            <a:r>
              <a:rPr lang="vi" sz="2700" i="0" u="none" strike="noStrike" cap="none">
                <a:solidFill>
                  <a:srgbClr val="000000"/>
                </a:solidFill>
                <a:latin typeface="Times New Roman"/>
                <a:ea typeface="Times New Roman"/>
                <a:cs typeface="Times New Roman"/>
                <a:sym typeface="Times New Roman"/>
              </a:rPr>
              <a:t>sao cho lưỡi dao cắt luôn nổi trên mặt bệnh phẩm(Giống như con cá sấu đang bơi trong hồ nước).</a:t>
            </a:r>
            <a:endParaRPr sz="2700">
              <a:latin typeface="Times New Roman"/>
              <a:ea typeface="Times New Roman"/>
              <a:cs typeface="Times New Roman"/>
              <a:sym typeface="Times New Roman"/>
            </a:endParaRPr>
          </a:p>
          <a:p>
            <a:pPr marL="457200" marR="0" lvl="0" indent="-400050" algn="just" rtl="0">
              <a:lnSpc>
                <a:spcPct val="150000"/>
              </a:lnSpc>
              <a:spcBef>
                <a:spcPts val="0"/>
              </a:spcBef>
              <a:spcAft>
                <a:spcPts val="0"/>
              </a:spcAft>
              <a:buClr>
                <a:srgbClr val="000000"/>
              </a:buClr>
              <a:buSzPts val="2700"/>
              <a:buFont typeface="Times New Roman"/>
              <a:buChar char="●"/>
            </a:pPr>
            <a:r>
              <a:rPr lang="vi" sz="2700" i="0" u="none" strike="noStrike" cap="none">
                <a:solidFill>
                  <a:srgbClr val="000000"/>
                </a:solidFill>
                <a:latin typeface="Times New Roman"/>
                <a:ea typeface="Times New Roman"/>
                <a:cs typeface="Times New Roman"/>
                <a:sym typeface="Times New Roman"/>
              </a:rPr>
              <a:t>Mục đích của tay trái không cho lưỡi dao cắt bị xuyên táo khối bệnh phẩm, hay văng bệnh phẩm, đưa khối bệnh phẩm về vị trí an toàn không có tạng trong ổ bụng ở gần.</a:t>
            </a:r>
            <a:endParaRPr sz="2700" i="0" u="none" strike="noStrike" cap="none">
              <a:solidFill>
                <a:srgbClr val="000000"/>
              </a:solidFill>
              <a:latin typeface="Times New Roman"/>
              <a:ea typeface="Times New Roman"/>
              <a:cs typeface="Times New Roman"/>
              <a:sym typeface="Times New Roman"/>
            </a:endParaRPr>
          </a:p>
        </p:txBody>
      </p:sp>
      <p:sp>
        <p:nvSpPr>
          <p:cNvPr id="113" name="Google Shape;113;p6"/>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5</a:t>
            </a:r>
            <a:endParaRPr sz="3000">
              <a:solidFill>
                <a:srgbClr val="1155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5</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SỬ DỤNG</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119" name="Google Shape;119;p7"/>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2" name="Google Shape;122;p7"/>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123" name="Google Shape;123;p7"/>
          <p:cNvSpPr txBox="1"/>
          <p:nvPr/>
        </p:nvSpPr>
        <p:spPr>
          <a:xfrm>
            <a:off x="557213" y="2457574"/>
            <a:ext cx="6228487" cy="7215063"/>
          </a:xfrm>
          <a:prstGeom prst="rect">
            <a:avLst/>
          </a:prstGeom>
          <a:noFill/>
          <a:ln>
            <a:noFill/>
          </a:ln>
        </p:spPr>
        <p:txBody>
          <a:bodyPr spcFirstLastPara="1" wrap="square" lIns="91425" tIns="91425" rIns="91425" bIns="91425" anchor="t" anchorCtr="0">
            <a:noAutofit/>
          </a:bodyPr>
          <a:lstStyle/>
          <a:p>
            <a:pPr marL="457200" marR="0" lvl="0" indent="-406400" algn="just" rtl="0">
              <a:lnSpc>
                <a:spcPct val="150000"/>
              </a:lnSpc>
              <a:spcBef>
                <a:spcPts val="0"/>
              </a:spcBef>
              <a:spcAft>
                <a:spcPts val="0"/>
              </a:spcAft>
              <a:buClr>
                <a:srgbClr val="000000"/>
              </a:buClr>
              <a:buSzPts val="2800"/>
              <a:buFont typeface="Times New Roman"/>
              <a:buChar char="●"/>
            </a:pPr>
            <a:r>
              <a:rPr lang="vi" sz="2800" i="0" u="none" strike="noStrike" cap="none">
                <a:solidFill>
                  <a:srgbClr val="000000"/>
                </a:solidFill>
                <a:latin typeface="Times New Roman"/>
                <a:ea typeface="Times New Roman"/>
                <a:cs typeface="Times New Roman"/>
                <a:sym typeface="Times New Roman"/>
              </a:rPr>
              <a:t>Phẫu thuật viên tay trái kéo khối bệnh phẩm vào lòng dao cắt, tay phải lái khối bệnh phẩm, chân đạp bàn đạp để vận hành máy.</a:t>
            </a:r>
            <a:endParaRPr sz="2800" i="0" u="none" strike="noStrike" cap="none">
              <a:solidFill>
                <a:srgbClr val="000000"/>
              </a:solidFill>
              <a:latin typeface="Times New Roman"/>
              <a:ea typeface="Times New Roman"/>
              <a:cs typeface="Times New Roman"/>
              <a:sym typeface="Times New Roman"/>
            </a:endParaRPr>
          </a:p>
          <a:p>
            <a:pPr marL="457200" marR="0" lvl="0" indent="-406400" algn="just" rtl="0">
              <a:lnSpc>
                <a:spcPct val="150000"/>
              </a:lnSpc>
              <a:spcBef>
                <a:spcPts val="0"/>
              </a:spcBef>
              <a:spcAft>
                <a:spcPts val="0"/>
              </a:spcAft>
              <a:buClr>
                <a:srgbClr val="000000"/>
              </a:buClr>
              <a:buSzPts val="2800"/>
              <a:buFont typeface="Times New Roman"/>
              <a:buChar char="●"/>
            </a:pPr>
            <a:r>
              <a:rPr lang="vi" sz="2800">
                <a:latin typeface="Times New Roman"/>
                <a:ea typeface="Times New Roman"/>
                <a:cs typeface="Times New Roman"/>
                <a:sym typeface="Times New Roman"/>
              </a:rPr>
              <a:t>Mảnh </a:t>
            </a:r>
            <a:r>
              <a:rPr lang="vi" sz="2800" i="0" u="none" strike="noStrike" cap="none">
                <a:solidFill>
                  <a:srgbClr val="000000"/>
                </a:solidFill>
                <a:latin typeface="Times New Roman"/>
                <a:ea typeface="Times New Roman"/>
                <a:cs typeface="Times New Roman"/>
                <a:sym typeface="Times New Roman"/>
              </a:rPr>
              <a:t>bệnh phẩm </a:t>
            </a:r>
            <a:r>
              <a:rPr lang="vi" sz="2800">
                <a:latin typeface="Times New Roman"/>
                <a:ea typeface="Times New Roman"/>
                <a:cs typeface="Times New Roman"/>
                <a:sym typeface="Times New Roman"/>
              </a:rPr>
              <a:t>đã </a:t>
            </a:r>
            <a:r>
              <a:rPr lang="vi" sz="2800" i="0" u="none" strike="noStrike" cap="none">
                <a:solidFill>
                  <a:srgbClr val="000000"/>
                </a:solidFill>
                <a:latin typeface="Times New Roman"/>
                <a:ea typeface="Times New Roman"/>
                <a:cs typeface="Times New Roman"/>
                <a:sym typeface="Times New Roman"/>
              </a:rPr>
              <a:t>cắt </a:t>
            </a:r>
            <a:r>
              <a:rPr lang="vi" sz="2800">
                <a:latin typeface="Times New Roman"/>
                <a:ea typeface="Times New Roman"/>
                <a:cs typeface="Times New Roman"/>
                <a:sym typeface="Times New Roman"/>
              </a:rPr>
              <a:t>đưa </a:t>
            </a:r>
            <a:r>
              <a:rPr lang="vi" sz="2800" i="0" u="none" strike="noStrike" cap="none">
                <a:solidFill>
                  <a:srgbClr val="000000"/>
                </a:solidFill>
                <a:latin typeface="Times New Roman"/>
                <a:ea typeface="Times New Roman"/>
                <a:cs typeface="Times New Roman"/>
                <a:sym typeface="Times New Roman"/>
              </a:rPr>
              <a:t>qua </a:t>
            </a:r>
            <a:r>
              <a:rPr lang="vi" sz="2800">
                <a:latin typeface="Times New Roman"/>
                <a:ea typeface="Times New Roman"/>
                <a:cs typeface="Times New Roman"/>
                <a:sym typeface="Times New Roman"/>
              </a:rPr>
              <a:t>vị trí </a:t>
            </a:r>
            <a:r>
              <a:rPr lang="vi" sz="2800" i="0" u="none" strike="noStrike" cap="none">
                <a:solidFill>
                  <a:srgbClr val="000000"/>
                </a:solidFill>
                <a:latin typeface="Times New Roman"/>
                <a:ea typeface="Times New Roman"/>
                <a:cs typeface="Times New Roman"/>
                <a:sym typeface="Times New Roman"/>
              </a:rPr>
              <a:t>lưỡi dao cắt ra ngoài, khi lấy khối bệnh phẩm ra ngoài thì người phụ bịt lỗ lưỡi dao cắt </a:t>
            </a:r>
            <a:r>
              <a:rPr lang="vi" sz="2800">
                <a:latin typeface="Times New Roman"/>
                <a:ea typeface="Times New Roman"/>
                <a:cs typeface="Times New Roman"/>
                <a:sym typeface="Times New Roman"/>
              </a:rPr>
              <a:t>tránh </a:t>
            </a:r>
            <a:r>
              <a:rPr lang="vi" sz="2800" i="0" u="none" strike="noStrike" cap="none">
                <a:solidFill>
                  <a:srgbClr val="000000"/>
                </a:solidFill>
                <a:latin typeface="Times New Roman"/>
                <a:ea typeface="Times New Roman"/>
                <a:cs typeface="Times New Roman"/>
                <a:sym typeface="Times New Roman"/>
              </a:rPr>
              <a:t>mất hơi ổ bụng. </a:t>
            </a:r>
            <a:endParaRPr sz="2800" i="0" u="none" strike="noStrike" cap="none">
              <a:solidFill>
                <a:srgbClr val="000000"/>
              </a:solidFill>
              <a:latin typeface="Times New Roman"/>
              <a:ea typeface="Times New Roman"/>
              <a:cs typeface="Times New Roman"/>
              <a:sym typeface="Times New Roman"/>
            </a:endParaRPr>
          </a:p>
        </p:txBody>
      </p:sp>
      <p:sp>
        <p:nvSpPr>
          <p:cNvPr id="124" name="Google Shape;124;p7"/>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6</a:t>
            </a:r>
            <a:endParaRPr sz="3000">
              <a:solidFill>
                <a:srgbClr val="1155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p:nvPr/>
        </p:nvSpPr>
        <p:spPr>
          <a:xfrm>
            <a:off x="0" y="622025"/>
            <a:ext cx="7560000" cy="204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vi" sz="4800" b="0" i="0" u="none" strike="noStrike" cap="none">
                <a:solidFill>
                  <a:srgbClr val="1155CC"/>
                </a:solidFill>
                <a:latin typeface="Saira ExtraCondensed SemiBold"/>
                <a:ea typeface="Saira ExtraCondensed SemiBold"/>
                <a:cs typeface="Saira ExtraCondensed SemiBold"/>
                <a:sym typeface="Saira ExtraCondensed SemiBold"/>
              </a:rPr>
              <a:t>6</a:t>
            </a:r>
            <a:endParaRPr sz="4800" b="0" i="0" u="none" strike="noStrike" cap="none">
              <a:solidFill>
                <a:srgbClr val="1155CC"/>
              </a:solidFill>
              <a:latin typeface="Saira ExtraCondensed SemiBold"/>
              <a:ea typeface="Saira ExtraCondensed SemiBold"/>
              <a:cs typeface="Saira ExtraCondensed SemiBold"/>
              <a:sym typeface="Saira ExtraCondensed SemiBold"/>
            </a:endParaRPr>
          </a:p>
          <a:p>
            <a:pPr marL="0" marR="0" lvl="0" indent="0" algn="ctr" rtl="0">
              <a:lnSpc>
                <a:spcPct val="100000"/>
              </a:lnSpc>
              <a:spcBef>
                <a:spcPts val="0"/>
              </a:spcBef>
              <a:spcAft>
                <a:spcPts val="0"/>
              </a:spcAft>
              <a:buClr>
                <a:srgbClr val="000000"/>
              </a:buClr>
              <a:buSzPts val="3600"/>
              <a:buFont typeface="Arial"/>
              <a:buNone/>
            </a:pPr>
            <a:r>
              <a:rPr lang="vi" sz="3600" b="0" i="0" u="none" strike="noStrike" cap="none">
                <a:solidFill>
                  <a:srgbClr val="1155CC"/>
                </a:solidFill>
                <a:latin typeface="Saira ExtraCondensed SemiBold"/>
                <a:ea typeface="Saira ExtraCondensed SemiBold"/>
                <a:cs typeface="Saira ExtraCondensed SemiBold"/>
                <a:sym typeface="Saira ExtraCondensed SemiBold"/>
              </a:rPr>
              <a:t>SỬ DỤNG</a:t>
            </a:r>
            <a:endParaRPr sz="3600" b="0" i="0" u="none" strike="noStrike" cap="none">
              <a:solidFill>
                <a:srgbClr val="1155CC"/>
              </a:solidFill>
              <a:latin typeface="Saira ExtraCondensed SemiBold"/>
              <a:ea typeface="Saira ExtraCondensed SemiBold"/>
              <a:cs typeface="Saira ExtraCondensed SemiBold"/>
              <a:sym typeface="Saira ExtraCondensed SemiBold"/>
            </a:endParaRPr>
          </a:p>
        </p:txBody>
      </p:sp>
      <p:sp>
        <p:nvSpPr>
          <p:cNvPr id="130" name="Google Shape;130;p8"/>
          <p:cNvSpPr/>
          <p:nvPr/>
        </p:nvSpPr>
        <p:spPr>
          <a:xfrm>
            <a:off x="0" y="10439625"/>
            <a:ext cx="7560000" cy="2523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
          <p:cNvSpPr/>
          <p:nvPr/>
        </p:nvSpPr>
        <p:spPr>
          <a:xfrm>
            <a:off x="0" y="0"/>
            <a:ext cx="7560000" cy="1146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0" y="10301875"/>
            <a:ext cx="7560000" cy="534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3" name="Google Shape;133;p8"/>
          <p:cNvCxnSpPr/>
          <p:nvPr/>
        </p:nvCxnSpPr>
        <p:spPr>
          <a:xfrm>
            <a:off x="1726500" y="2103325"/>
            <a:ext cx="4107000" cy="0"/>
          </a:xfrm>
          <a:prstGeom prst="straightConnector1">
            <a:avLst/>
          </a:prstGeom>
          <a:noFill/>
          <a:ln w="38100" cap="flat" cmpd="sng">
            <a:solidFill>
              <a:srgbClr val="1155CC"/>
            </a:solidFill>
            <a:prstDash val="solid"/>
            <a:round/>
            <a:headEnd type="none" w="sm" len="sm"/>
            <a:tailEnd type="none" w="sm" len="sm"/>
          </a:ln>
        </p:spPr>
      </p:cxnSp>
      <p:sp>
        <p:nvSpPr>
          <p:cNvPr id="134" name="Google Shape;134;p8"/>
          <p:cNvSpPr txBox="1"/>
          <p:nvPr/>
        </p:nvSpPr>
        <p:spPr>
          <a:xfrm>
            <a:off x="914400" y="2457574"/>
            <a:ext cx="5871300" cy="6114925"/>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chemeClr val="dk1"/>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Sau khi sử dụng xong</a:t>
            </a:r>
            <a:r>
              <a:rPr lang="vi" sz="2800">
                <a:solidFill>
                  <a:schemeClr val="dk1"/>
                </a:solidFill>
                <a:latin typeface="Times New Roman"/>
                <a:ea typeface="Times New Roman"/>
                <a:cs typeface="Times New Roman"/>
                <a:sym typeface="Times New Roman"/>
              </a:rPr>
              <a:t> vệ sinh </a:t>
            </a:r>
            <a:r>
              <a:rPr lang="vi" sz="2800" i="0" u="none" strike="noStrike" cap="none">
                <a:solidFill>
                  <a:schemeClr val="dk1"/>
                </a:solidFill>
                <a:latin typeface="Times New Roman"/>
                <a:ea typeface="Times New Roman"/>
                <a:cs typeface="Times New Roman"/>
                <a:sym typeface="Times New Roman"/>
              </a:rPr>
              <a:t>thân mái bằng </a:t>
            </a:r>
            <a:r>
              <a:rPr lang="vi" sz="2800">
                <a:solidFill>
                  <a:schemeClr val="dk1"/>
                </a:solidFill>
                <a:latin typeface="Times New Roman"/>
                <a:ea typeface="Times New Roman"/>
                <a:cs typeface="Times New Roman"/>
                <a:sym typeface="Times New Roman"/>
              </a:rPr>
              <a:t>gạc </a:t>
            </a:r>
            <a:r>
              <a:rPr lang="vi" sz="2800" i="0" u="none" strike="noStrike" cap="none">
                <a:solidFill>
                  <a:schemeClr val="dk1"/>
                </a:solidFill>
                <a:latin typeface="Times New Roman"/>
                <a:ea typeface="Times New Roman"/>
                <a:cs typeface="Times New Roman"/>
                <a:sym typeface="Times New Roman"/>
              </a:rPr>
              <a:t>ẩm, tránh nước vào thân máy.</a:t>
            </a:r>
            <a:endParaRPr sz="2800" i="0" u="none" strike="noStrike" cap="none">
              <a:solidFill>
                <a:schemeClr val="dk1"/>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vi" sz="2800" i="0" u="none" strike="noStrike" cap="none">
                <a:solidFill>
                  <a:schemeClr val="dk1"/>
                </a:solidFill>
                <a:latin typeface="Times New Roman"/>
                <a:ea typeface="Times New Roman"/>
                <a:cs typeface="Times New Roman"/>
                <a:sym typeface="Times New Roman"/>
              </a:rPr>
              <a:t>Hệ thống </a:t>
            </a:r>
            <a:r>
              <a:rPr lang="vi" sz="2800">
                <a:solidFill>
                  <a:schemeClr val="dk1"/>
                </a:solidFill>
                <a:latin typeface="Times New Roman"/>
                <a:ea typeface="Times New Roman"/>
                <a:cs typeface="Times New Roman"/>
                <a:sym typeface="Times New Roman"/>
              </a:rPr>
              <a:t>Trocar</a:t>
            </a:r>
            <a:r>
              <a:rPr lang="vi" sz="2800" i="0" u="none" strike="noStrike" cap="none">
                <a:solidFill>
                  <a:schemeClr val="dk1"/>
                </a:solidFill>
                <a:latin typeface="Times New Roman"/>
                <a:ea typeface="Times New Roman"/>
                <a:cs typeface="Times New Roman"/>
                <a:sym typeface="Times New Roman"/>
              </a:rPr>
              <a:t> và lưỡi dao cắt lau rửa b</a:t>
            </a:r>
            <a:r>
              <a:rPr lang="vi" sz="2800">
                <a:solidFill>
                  <a:schemeClr val="dk1"/>
                </a:solidFill>
                <a:latin typeface="Times New Roman"/>
                <a:ea typeface="Times New Roman"/>
                <a:cs typeface="Times New Roman"/>
                <a:sym typeface="Times New Roman"/>
              </a:rPr>
              <a:t>ằng</a:t>
            </a:r>
            <a:r>
              <a:rPr lang="vi" sz="2800" i="0" u="none" strike="noStrike" cap="none">
                <a:solidFill>
                  <a:schemeClr val="dk1"/>
                </a:solidFill>
                <a:latin typeface="Times New Roman"/>
                <a:ea typeface="Times New Roman"/>
                <a:cs typeface="Times New Roman"/>
                <a:sym typeface="Times New Roman"/>
              </a:rPr>
              <a:t> nước khử khuẩn bình thường như các dụng cụ phẫu thuật</a:t>
            </a:r>
            <a:r>
              <a:rPr lang="vi" sz="2800">
                <a:solidFill>
                  <a:schemeClr val="dk1"/>
                </a:solidFill>
                <a:latin typeface="Times New Roman"/>
                <a:ea typeface="Times New Roman"/>
                <a:cs typeface="Times New Roman"/>
                <a:sym typeface="Times New Roman"/>
              </a:rPr>
              <a:t> </a:t>
            </a:r>
            <a:r>
              <a:rPr lang="vi" sz="2800" i="0" u="none" strike="noStrike" cap="none">
                <a:solidFill>
                  <a:schemeClr val="dk1"/>
                </a:solidFill>
                <a:latin typeface="Times New Roman"/>
                <a:ea typeface="Times New Roman"/>
                <a:cs typeface="Times New Roman"/>
                <a:sym typeface="Times New Roman"/>
              </a:rPr>
              <a:t>Inox.</a:t>
            </a:r>
            <a:endParaRPr sz="2800" i="0" u="none" strike="noStrike" cap="none">
              <a:solidFill>
                <a:srgbClr val="000000"/>
              </a:solidFill>
              <a:latin typeface="Times New Roman"/>
              <a:ea typeface="Times New Roman"/>
              <a:cs typeface="Times New Roman"/>
              <a:sym typeface="Times New Roman"/>
            </a:endParaRPr>
          </a:p>
        </p:txBody>
      </p:sp>
      <p:sp>
        <p:nvSpPr>
          <p:cNvPr id="135" name="Google Shape;135;p8"/>
          <p:cNvSpPr txBox="1">
            <a:spLocks noGrp="1"/>
          </p:cNvSpPr>
          <p:nvPr>
            <p:ph type="sldNum" idx="12"/>
          </p:nvPr>
        </p:nvSpPr>
        <p:spPr>
          <a:xfrm>
            <a:off x="152575" y="9846025"/>
            <a:ext cx="7458300" cy="45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 sz="3000">
                <a:solidFill>
                  <a:srgbClr val="1155CC"/>
                </a:solidFill>
              </a:rPr>
              <a:t>7</a:t>
            </a:r>
            <a:endParaRPr sz="3000">
              <a:solidFill>
                <a:srgbClr val="1155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gcd64a812b3_0_4"/>
          <p:cNvSpPr/>
          <p:nvPr/>
        </p:nvSpPr>
        <p:spPr>
          <a:xfrm>
            <a:off x="0" y="10092325"/>
            <a:ext cx="7560000" cy="599700"/>
          </a:xfrm>
          <a:prstGeom prst="rect">
            <a:avLst/>
          </a:prstGeom>
          <a:solidFill>
            <a:srgbClr val="3D85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541</Words>
  <Application>Microsoft Office PowerPoint</Application>
  <PresentationFormat>Custom</PresentationFormat>
  <Paragraphs>46</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Open Sans</vt:lpstr>
      <vt:lpstr>Saira ExtraCondensed SemiBold</vt:lpstr>
      <vt:lpstr>Times New Roman</vt:lpstr>
      <vt:lpstr>Arial</vt:lpstr>
      <vt:lpstr>Saira Extra Condensed</vt:lpstr>
      <vt:lpstr>Pacifico</vt:lpstr>
      <vt:lpstr>Saira ExtraCondensed Medium</vt:lpstr>
      <vt:lpstr>Simple Light</vt:lpstr>
      <vt:lpstr>Hướng dẫn sử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dẫn sử dụng</dc:title>
  <cp:lastModifiedBy>nguyen hieu</cp:lastModifiedBy>
  <cp:revision>1</cp:revision>
  <dcterms:modified xsi:type="dcterms:W3CDTF">2021-05-04T02:26:31Z</dcterms:modified>
</cp:coreProperties>
</file>