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3" r:id="rId1"/>
  </p:sldMasterIdLst>
  <p:notesMasterIdLst>
    <p:notesMasterId r:id="rId15"/>
  </p:notesMasterIdLst>
  <p:sldIdLst>
    <p:sldId id="256" r:id="rId2"/>
    <p:sldId id="300" r:id="rId3"/>
    <p:sldId id="284" r:id="rId4"/>
    <p:sldId id="297" r:id="rId5"/>
    <p:sldId id="267" r:id="rId6"/>
    <p:sldId id="291" r:id="rId7"/>
    <p:sldId id="294" r:id="rId8"/>
    <p:sldId id="301" r:id="rId9"/>
    <p:sldId id="298" r:id="rId10"/>
    <p:sldId id="299" r:id="rId11"/>
    <p:sldId id="278" r:id="rId12"/>
    <p:sldId id="288"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60A87"/>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0013" autoAdjust="0"/>
  </p:normalViewPr>
  <p:slideViewPr>
    <p:cSldViewPr snapToGrid="0">
      <p:cViewPr varScale="1">
        <p:scale>
          <a:sx n="60" d="100"/>
          <a:sy n="60" d="100"/>
        </p:scale>
        <p:origin x="7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10176-AD90-44F3-853F-87A60CA0687A}" type="datetimeFigureOut">
              <a:rPr lang="en-IN" smtClean="0"/>
              <a:t>11-05-2022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8B2DD-8C0C-41C3-9C1E-E776DDCBFE80}" type="slidenum">
              <a:rPr lang="en-IN" smtClean="0"/>
              <a:t>‹#›</a:t>
            </a:fld>
            <a:endParaRPr lang="en-IN"/>
          </a:p>
        </p:txBody>
      </p:sp>
    </p:spTree>
    <p:extLst>
      <p:ext uri="{BB962C8B-B14F-4D97-AF65-F5344CB8AC3E}">
        <p14:creationId xmlns:p14="http://schemas.microsoft.com/office/powerpoint/2010/main" val="35689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18B2DD-8C0C-41C3-9C1E-E776DDCBFE80}" type="slidenum">
              <a:rPr lang="en-IN" smtClean="0"/>
              <a:t>5</a:t>
            </a:fld>
            <a:endParaRPr lang="en-IN"/>
          </a:p>
        </p:txBody>
      </p:sp>
    </p:spTree>
    <p:extLst>
      <p:ext uri="{BB962C8B-B14F-4D97-AF65-F5344CB8AC3E}">
        <p14:creationId xmlns:p14="http://schemas.microsoft.com/office/powerpoint/2010/main" val="913112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6AFAB7-F711-44FC-AAC9-FA68638E18B6}"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29899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95920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357774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38FEA8-A43A-429B-8BBB-BE65D72C416D}"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0385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8219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6AFAB7-F711-44FC-AAC9-FA68638E18B6}"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73957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6AFAB7-F711-44FC-AAC9-FA68638E18B6}"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166792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AFAB7-F711-44FC-AAC9-FA68638E18B6}"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10795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6AFAB7-F711-44FC-AAC9-FA68638E18B6}" type="datetimeFigureOut">
              <a:rPr lang="en-IN" smtClean="0"/>
              <a:t>11-05-2022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C38FEA8-A43A-429B-8BBB-BE65D72C416D}" type="slidenum">
              <a:rPr lang="en-IN" smtClean="0"/>
              <a:t>‹#›</a:t>
            </a:fld>
            <a:endParaRPr lang="en-IN"/>
          </a:p>
        </p:txBody>
      </p:sp>
    </p:spTree>
    <p:extLst>
      <p:ext uri="{BB962C8B-B14F-4D97-AF65-F5344CB8AC3E}">
        <p14:creationId xmlns:p14="http://schemas.microsoft.com/office/powerpoint/2010/main" val="417802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6AFAB7-F711-44FC-AAC9-FA68638E18B6}"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15173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AFAB7-F711-44FC-AAC9-FA68638E18B6}"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24796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325774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AFAB7-F711-44FC-AAC9-FA68638E18B6}"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37244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6AFAB7-F711-44FC-AAC9-FA68638E18B6}"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26889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6AFAB7-F711-44FC-AAC9-FA68638E18B6}"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92444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406723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6AFAB7-F711-44FC-AAC9-FA68638E18B6}"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8FEA8-A43A-429B-8BBB-BE65D72C416D}" type="slidenum">
              <a:rPr lang="en-IN" smtClean="0"/>
              <a:t>‹#›</a:t>
            </a:fld>
            <a:endParaRPr lang="en-IN"/>
          </a:p>
        </p:txBody>
      </p:sp>
    </p:spTree>
    <p:extLst>
      <p:ext uri="{BB962C8B-B14F-4D97-AF65-F5344CB8AC3E}">
        <p14:creationId xmlns:p14="http://schemas.microsoft.com/office/powerpoint/2010/main" val="4642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6AFAB7-F711-44FC-AAC9-FA68638E18B6}" type="datetimeFigureOut">
              <a:rPr lang="en-IN" smtClean="0"/>
              <a:t>11-05-2022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C38FEA8-A43A-429B-8BBB-BE65D72C416D}" type="slidenum">
              <a:rPr lang="en-IN" smtClean="0"/>
              <a:t>‹#›</a:t>
            </a:fld>
            <a:endParaRPr lang="en-IN"/>
          </a:p>
        </p:txBody>
      </p:sp>
    </p:spTree>
    <p:extLst>
      <p:ext uri="{BB962C8B-B14F-4D97-AF65-F5344CB8AC3E}">
        <p14:creationId xmlns:p14="http://schemas.microsoft.com/office/powerpoint/2010/main" val="2091708490"/>
      </p:ext>
    </p:extLst>
  </p:cSld>
  <p:clrMap bg1="dk1" tx1="lt1" bg2="dk2" tx2="lt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5" r:id="rId12"/>
    <p:sldLayoutId id="2147484396" r:id="rId13"/>
    <p:sldLayoutId id="2147484397" r:id="rId14"/>
    <p:sldLayoutId id="2147484398" r:id="rId15"/>
    <p:sldLayoutId id="2147484399" r:id="rId16"/>
    <p:sldLayoutId id="214748440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719E-F012-4018-A788-894BE4361D3B}"/>
              </a:ext>
            </a:extLst>
          </p:cNvPr>
          <p:cNvSpPr>
            <a:spLocks noGrp="1"/>
          </p:cNvSpPr>
          <p:nvPr>
            <p:ph type="ctrTitle"/>
          </p:nvPr>
        </p:nvSpPr>
        <p:spPr>
          <a:xfrm>
            <a:off x="3220278" y="4526059"/>
            <a:ext cx="9550687" cy="737755"/>
          </a:xfrm>
        </p:spPr>
        <p:txBody>
          <a:bodyPr vert="horz" lIns="91440" tIns="45720" rIns="91440" bIns="45720" rtlCol="0">
            <a:noAutofit/>
          </a:bodyPr>
          <a:lstStyle/>
          <a:p>
            <a:pPr algn="l"/>
            <a:r>
              <a:rPr lang="en-US" sz="6000" dirty="0">
                <a:solidFill>
                  <a:schemeClr val="tx1">
                    <a:lumMod val="85000"/>
                  </a:schemeClr>
                </a:solidFill>
                <a:effectLst>
                  <a:glow rad="101600">
                    <a:schemeClr val="accent6">
                      <a:satMod val="175000"/>
                      <a:alpha val="40000"/>
                    </a:schemeClr>
                  </a:glow>
                </a:effectLst>
                <a:latin typeface="Stencil" panose="040409050D0802020404" pitchFamily="82" charset="0"/>
              </a:rPr>
              <a:t>Embedded web server</a:t>
            </a:r>
          </a:p>
        </p:txBody>
      </p:sp>
      <p:sp>
        <p:nvSpPr>
          <p:cNvPr id="3" name="Subtitle 2">
            <a:extLst>
              <a:ext uri="{FF2B5EF4-FFF2-40B4-BE49-F238E27FC236}">
                <a16:creationId xmlns:a16="http://schemas.microsoft.com/office/drawing/2014/main" id="{E36E1E4D-1F5A-49CC-8F3F-A72E62DF7FCE}"/>
              </a:ext>
            </a:extLst>
          </p:cNvPr>
          <p:cNvSpPr>
            <a:spLocks noGrp="1"/>
          </p:cNvSpPr>
          <p:nvPr>
            <p:ph type="subTitle" idx="1"/>
          </p:nvPr>
        </p:nvSpPr>
        <p:spPr>
          <a:xfrm>
            <a:off x="1483994" y="5101299"/>
            <a:ext cx="2935604" cy="1116622"/>
          </a:xfrm>
        </p:spPr>
        <p:txBody>
          <a:bodyPr vert="horz" lIns="91440" tIns="45720" rIns="91440" bIns="45720" rtlCol="0">
            <a:normAutofit/>
          </a:bodyPr>
          <a:lstStyle/>
          <a:p>
            <a:pPr indent="-228600">
              <a:buFont typeface="Arial" panose="020B0604020202020204" pitchFamily="34" charset="0"/>
              <a:buChar char="•"/>
            </a:pPr>
            <a:endParaRPr lang="en-US" sz="700" dirty="0"/>
          </a:p>
          <a:p>
            <a:pPr indent="-228600">
              <a:buFont typeface="Arial" panose="020B0604020202020204" pitchFamily="34" charset="0"/>
              <a:buChar char="•"/>
            </a:pPr>
            <a:endParaRPr lang="en-US" sz="700" dirty="0"/>
          </a:p>
        </p:txBody>
      </p:sp>
      <p:sp>
        <p:nvSpPr>
          <p:cNvPr id="12" name="TextBox 11">
            <a:extLst>
              <a:ext uri="{FF2B5EF4-FFF2-40B4-BE49-F238E27FC236}">
                <a16:creationId xmlns:a16="http://schemas.microsoft.com/office/drawing/2014/main" id="{7E73DBFA-4912-4B90-B6EF-53F33EB952B4}"/>
              </a:ext>
            </a:extLst>
          </p:cNvPr>
          <p:cNvSpPr txBox="1"/>
          <p:nvPr/>
        </p:nvSpPr>
        <p:spPr>
          <a:xfrm flipH="1">
            <a:off x="5665657" y="5263814"/>
            <a:ext cx="4659927" cy="1384995"/>
          </a:xfrm>
          <a:prstGeom prst="rect">
            <a:avLst/>
          </a:prstGeom>
          <a:noFill/>
        </p:spPr>
        <p:txBody>
          <a:bodyPr wrap="square" rtlCol="0">
            <a:spAutoFit/>
          </a:bodyPr>
          <a:lstStyle/>
          <a:p>
            <a:pPr algn="ctr"/>
            <a:r>
              <a:rPr lang="en-US" sz="2800" dirty="0"/>
              <a:t>NC_09</a:t>
            </a:r>
          </a:p>
          <a:p>
            <a:pPr algn="ctr"/>
            <a:r>
              <a:rPr lang="en-US" sz="2800" dirty="0"/>
              <a:t>SANJANA R CHANDRAGIRI</a:t>
            </a:r>
          </a:p>
          <a:p>
            <a:pPr algn="ctr"/>
            <a:r>
              <a:rPr lang="en-US" sz="2800" dirty="0"/>
              <a:t>OM SHANKAR SAH</a:t>
            </a:r>
          </a:p>
        </p:txBody>
      </p:sp>
      <p:pic>
        <p:nvPicPr>
          <p:cNvPr id="5" name="Picture 4">
            <a:extLst>
              <a:ext uri="{FF2B5EF4-FFF2-40B4-BE49-F238E27FC236}">
                <a16:creationId xmlns:a16="http://schemas.microsoft.com/office/drawing/2014/main" id="{60447077-6216-8C4E-5C1D-018608A5A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09" y="637506"/>
            <a:ext cx="6295113" cy="3388869"/>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210734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D99685-705C-DDDA-903C-969CC35B5AFD}"/>
              </a:ext>
            </a:extLst>
          </p:cNvPr>
          <p:cNvSpPr txBox="1">
            <a:spLocks/>
          </p:cNvSpPr>
          <p:nvPr/>
        </p:nvSpPr>
        <p:spPr>
          <a:xfrm>
            <a:off x="3679788" y="506895"/>
            <a:ext cx="4832424" cy="610635"/>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spc="-5" dirty="0">
                <a:effectLst/>
                <a:latin typeface="Calibri" panose="020F0502020204030204" pitchFamily="34" charset="0"/>
                <a:ea typeface="Times New Roman" panose="02020603050405020304" pitchFamily="18" charset="0"/>
              </a:rPr>
              <a:t>Protocol</a:t>
            </a:r>
            <a:r>
              <a:rPr lang="en-US" b="1" spc="-50" dirty="0">
                <a:effectLst/>
                <a:latin typeface="Calibri" panose="020F0502020204030204" pitchFamily="34" charset="0"/>
                <a:ea typeface="Times New Roman" panose="02020603050405020304" pitchFamily="18" charset="0"/>
              </a:rPr>
              <a:t> </a:t>
            </a:r>
            <a:r>
              <a:rPr lang="en-US" b="1" dirty="0">
                <a:effectLst/>
                <a:latin typeface="Calibri" panose="020F0502020204030204" pitchFamily="34" charset="0"/>
                <a:ea typeface="Times New Roman" panose="02020603050405020304" pitchFamily="18" charset="0"/>
              </a:rPr>
              <a:t>Dependencies</a:t>
            </a:r>
            <a:endParaRPr lang="en-IN" b="1" dirty="0">
              <a:effectLst/>
              <a:latin typeface="Times New Roman" panose="02020603050405020304" pitchFamily="18" charset="0"/>
              <a:ea typeface="Times New Roman" panose="02020603050405020304" pitchFamily="18" charset="0"/>
            </a:endParaRPr>
          </a:p>
        </p:txBody>
      </p:sp>
      <p:pic>
        <p:nvPicPr>
          <p:cNvPr id="5" name="image4.png">
            <a:extLst>
              <a:ext uri="{FF2B5EF4-FFF2-40B4-BE49-F238E27FC236}">
                <a16:creationId xmlns:a16="http://schemas.microsoft.com/office/drawing/2014/main" id="{1E9FA247-BEC9-7DFC-1BE7-BFD18005F0BB}"/>
              </a:ext>
            </a:extLst>
          </p:cNvPr>
          <p:cNvPicPr>
            <a:picLocks noChangeAspect="1"/>
          </p:cNvPicPr>
          <p:nvPr/>
        </p:nvPicPr>
        <p:blipFill>
          <a:blip r:embed="rId2" cstate="print"/>
          <a:stretch>
            <a:fillRect/>
          </a:stretch>
        </p:blipFill>
        <p:spPr>
          <a:xfrm>
            <a:off x="556591" y="1411139"/>
            <a:ext cx="4645890" cy="4939966"/>
          </a:xfrm>
          <a:prstGeom prst="rect">
            <a:avLst/>
          </a:prstGeom>
        </p:spPr>
      </p:pic>
      <p:sp>
        <p:nvSpPr>
          <p:cNvPr id="7" name="TextBox 6">
            <a:extLst>
              <a:ext uri="{FF2B5EF4-FFF2-40B4-BE49-F238E27FC236}">
                <a16:creationId xmlns:a16="http://schemas.microsoft.com/office/drawing/2014/main" id="{29171309-3B90-AE2E-0AFB-DD71CEB32190}"/>
              </a:ext>
            </a:extLst>
          </p:cNvPr>
          <p:cNvSpPr txBox="1"/>
          <p:nvPr/>
        </p:nvSpPr>
        <p:spPr>
          <a:xfrm>
            <a:off x="5444159" y="2542294"/>
            <a:ext cx="6383406" cy="2677656"/>
          </a:xfrm>
          <a:prstGeom prst="rect">
            <a:avLst/>
          </a:prstGeom>
          <a:noFill/>
        </p:spPr>
        <p:txBody>
          <a:bodyPr wrap="square">
            <a:spAutoFit/>
          </a:bodyPr>
          <a:lstStyle/>
          <a:p>
            <a:pPr marL="97790" marR="95250">
              <a:spcBef>
                <a:spcPts val="54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Figure shows the protocol dependencies for the modules in the Embedded Web server. The protocols are</a:t>
            </a:r>
            <a:r>
              <a:rPr lang="en-US" spc="5" dirty="0">
                <a:effectLst/>
                <a:latin typeface="Calibri" panose="020F0502020204030204" pitchFamily="34" charset="0"/>
                <a:ea typeface="Times New Roman" panose="02020603050405020304" pitchFamily="18" charset="0"/>
                <a:cs typeface="Calibri" panose="020F0502020204030204" pitchFamily="34" charset="0"/>
              </a:rPr>
              <a:t> </a:t>
            </a:r>
            <a:r>
              <a:rPr lang="en-US" dirty="0">
                <a:effectLst/>
                <a:latin typeface="Calibri" panose="020F0502020204030204" pitchFamily="34" charset="0"/>
                <a:ea typeface="Times New Roman" panose="02020603050405020304" pitchFamily="18" charset="0"/>
                <a:cs typeface="Calibri" panose="020F0502020204030204" pitchFamily="34" charset="0"/>
              </a:rPr>
              <a:t>described</a:t>
            </a:r>
            <a:r>
              <a:rPr lang="en-US" spc="-10" dirty="0">
                <a:effectLst/>
                <a:latin typeface="Calibri" panose="020F0502020204030204" pitchFamily="34" charset="0"/>
                <a:ea typeface="Times New Roman" panose="02020603050405020304" pitchFamily="18" charset="0"/>
                <a:cs typeface="Calibri" panose="020F0502020204030204" pitchFamily="34" charset="0"/>
              </a:rPr>
              <a:t> </a:t>
            </a:r>
            <a:r>
              <a:rPr lang="en-US" dirty="0">
                <a:effectLst/>
                <a:latin typeface="Calibri" panose="020F0502020204030204" pitchFamily="34" charset="0"/>
                <a:ea typeface="Times New Roman" panose="02020603050405020304" pitchFamily="18" charset="0"/>
                <a:cs typeface="Calibri" panose="020F0502020204030204" pitchFamily="34" charset="0"/>
              </a:rPr>
              <a:t>below:</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25"/>
              </a:spcBef>
            </a:pPr>
            <a:r>
              <a:rPr lang="en-US"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ts val="1160"/>
              </a:lnSpc>
              <a:buSzPts val="950"/>
              <a:buFont typeface="Symbol" panose="05050102010706020507" pitchFamily="18" charset="2"/>
              <a:buChar char=""/>
              <a:tabLst>
                <a:tab pos="528320" algn="l"/>
                <a:tab pos="528955" algn="l"/>
              </a:tabLst>
            </a:pPr>
            <a:r>
              <a:rPr lang="en-US" dirty="0">
                <a:effectLst/>
                <a:latin typeface="Calibri" panose="020F0502020204030204" pitchFamily="34" charset="0"/>
                <a:ea typeface="Symbol" panose="05050102010706020507" pitchFamily="18" charset="2"/>
                <a:cs typeface="Calibri" panose="020F0502020204030204" pitchFamily="34" charset="0"/>
              </a:rPr>
              <a:t>HTTPD</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needs</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TCP</a:t>
            </a:r>
            <a:r>
              <a:rPr lang="en-US" spc="-4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and</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file system/Data</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Flash</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to</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operate.</a:t>
            </a:r>
          </a:p>
          <a:p>
            <a:pPr marL="342900" lvl="0" indent="-342900">
              <a:lnSpc>
                <a:spcPts val="1160"/>
              </a:lnSpc>
              <a:buSzPts val="950"/>
              <a:buFont typeface="Symbol" panose="05050102010706020507" pitchFamily="18" charset="2"/>
              <a:buChar char=""/>
              <a:tabLst>
                <a:tab pos="528320" algn="l"/>
                <a:tab pos="528955" algn="l"/>
              </a:tabLst>
            </a:pPr>
            <a:endParaRPr lang="en-IN" sz="1600" dirty="0">
              <a:effectLst/>
              <a:latin typeface="Calibri" panose="020F0502020204030204" pitchFamily="34" charset="0"/>
              <a:ea typeface="Symbol" panose="05050102010706020507" pitchFamily="18" charset="2"/>
              <a:cs typeface="Calibri" panose="020F0502020204030204" pitchFamily="34" charset="0"/>
            </a:endParaRPr>
          </a:p>
          <a:p>
            <a:pPr marL="342900" lvl="0" indent="-342900">
              <a:lnSpc>
                <a:spcPts val="1150"/>
              </a:lnSpc>
              <a:buSzPts val="950"/>
              <a:buFont typeface="Symbol" panose="05050102010706020507" pitchFamily="18" charset="2"/>
              <a:buChar char=""/>
              <a:tabLst>
                <a:tab pos="528320" algn="l"/>
                <a:tab pos="528955" algn="l"/>
              </a:tabLst>
            </a:pPr>
            <a:r>
              <a:rPr lang="en-US" dirty="0">
                <a:effectLst/>
                <a:latin typeface="Calibri" panose="020F0502020204030204" pitchFamily="34" charset="0"/>
                <a:ea typeface="Symbol" panose="05050102010706020507" pitchFamily="18" charset="2"/>
                <a:cs typeface="Calibri" panose="020F0502020204030204" pitchFamily="34" charset="0"/>
              </a:rPr>
              <a:t>FTPD</a:t>
            </a:r>
            <a:r>
              <a:rPr lang="en-US" spc="-4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needs</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TCP</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and</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file-system/Data</a:t>
            </a:r>
            <a:r>
              <a:rPr lang="en-US" spc="-3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Flash</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to</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operate.</a:t>
            </a:r>
          </a:p>
          <a:p>
            <a:pPr marL="342900" lvl="0" indent="-342900">
              <a:lnSpc>
                <a:spcPts val="1150"/>
              </a:lnSpc>
              <a:buSzPts val="950"/>
              <a:buFont typeface="Symbol" panose="05050102010706020507" pitchFamily="18" charset="2"/>
              <a:buChar char=""/>
              <a:tabLst>
                <a:tab pos="528320" algn="l"/>
                <a:tab pos="528955" algn="l"/>
              </a:tabLst>
            </a:pPr>
            <a:endParaRPr lang="en-IN" sz="1600" dirty="0">
              <a:effectLst/>
              <a:latin typeface="Calibri" panose="020F0502020204030204" pitchFamily="34" charset="0"/>
              <a:ea typeface="Symbol" panose="05050102010706020507" pitchFamily="18" charset="2"/>
              <a:cs typeface="Calibri" panose="020F0502020204030204" pitchFamily="34" charset="0"/>
            </a:endParaRPr>
          </a:p>
          <a:p>
            <a:pPr marL="342900" lvl="0" indent="-342900">
              <a:lnSpc>
                <a:spcPts val="1150"/>
              </a:lnSpc>
              <a:buSzPts val="950"/>
              <a:buFont typeface="Symbol" panose="05050102010706020507" pitchFamily="18" charset="2"/>
              <a:buChar char=""/>
              <a:tabLst>
                <a:tab pos="528320" algn="l"/>
                <a:tab pos="529590" algn="l"/>
              </a:tabLst>
            </a:pPr>
            <a:r>
              <a:rPr lang="en-US" dirty="0">
                <a:effectLst/>
                <a:latin typeface="Calibri" panose="020F0502020204030204" pitchFamily="34" charset="0"/>
                <a:ea typeface="Symbol" panose="05050102010706020507" pitchFamily="18" charset="2"/>
                <a:cs typeface="Calibri" panose="020F0502020204030204" pitchFamily="34" charset="0"/>
              </a:rPr>
              <a:t>SMTP</a:t>
            </a:r>
            <a:r>
              <a:rPr lang="en-US" spc="-4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needs</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a:t>
            </a:r>
            <a:r>
              <a:rPr lang="en-US" spc="-2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running</a:t>
            </a:r>
            <a:r>
              <a:rPr lang="en-US" spc="-4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TCP</a:t>
            </a:r>
            <a:r>
              <a:rPr lang="en-US" spc="-4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implementation</a:t>
            </a:r>
            <a:r>
              <a:rPr lang="en-US" spc="-4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to</a:t>
            </a:r>
            <a:r>
              <a:rPr lang="en-US" spc="-3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operate.</a:t>
            </a:r>
          </a:p>
          <a:p>
            <a:pPr lvl="0">
              <a:lnSpc>
                <a:spcPts val="1150"/>
              </a:lnSpc>
              <a:buSzPts val="950"/>
              <a:tabLst>
                <a:tab pos="528320" algn="l"/>
                <a:tab pos="529590" algn="l"/>
              </a:tabLst>
            </a:pPr>
            <a:endParaRPr lang="en-IN" sz="1600" dirty="0">
              <a:effectLst/>
              <a:latin typeface="Calibri" panose="020F0502020204030204" pitchFamily="34" charset="0"/>
              <a:ea typeface="Symbol" panose="05050102010706020507" pitchFamily="18" charset="2"/>
              <a:cs typeface="Calibri" panose="020F0502020204030204" pitchFamily="34" charset="0"/>
            </a:endParaRPr>
          </a:p>
          <a:p>
            <a:pPr marL="342900" marR="94615" lvl="0" indent="-342900">
              <a:spcAft>
                <a:spcPts val="0"/>
              </a:spcAft>
              <a:buSzPts val="950"/>
              <a:buFont typeface="Symbol" panose="05050102010706020507" pitchFamily="18" charset="2"/>
              <a:buChar char=""/>
              <a:tabLst>
                <a:tab pos="528955" algn="l"/>
                <a:tab pos="529590" algn="l"/>
              </a:tabLst>
            </a:pPr>
            <a:r>
              <a:rPr lang="en-US" dirty="0">
                <a:effectLst/>
                <a:latin typeface="Calibri" panose="020F0502020204030204" pitchFamily="34" charset="0"/>
                <a:ea typeface="Symbol" panose="05050102010706020507" pitchFamily="18" charset="2"/>
                <a:cs typeface="Calibri" panose="020F0502020204030204" pitchFamily="34" charset="0"/>
              </a:rPr>
              <a:t>DHCP</a:t>
            </a:r>
            <a:r>
              <a:rPr lang="en-US" spc="5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needs</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IP</a:t>
            </a:r>
            <a:r>
              <a:rPr lang="en-US" spc="5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and</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UDP</a:t>
            </a:r>
            <a:r>
              <a:rPr lang="en-US" spc="5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to</a:t>
            </a:r>
            <a:r>
              <a:rPr lang="en-US" spc="6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operate.</a:t>
            </a:r>
            <a:r>
              <a:rPr lang="en-US" spc="6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In</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the</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initialization</a:t>
            </a:r>
            <a:r>
              <a:rPr lang="en-US" spc="5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phase</a:t>
            </a:r>
            <a:r>
              <a:rPr lang="en-US" spc="6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DHCP</a:t>
            </a:r>
            <a:r>
              <a:rPr lang="en-US" spc="6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requires</a:t>
            </a:r>
            <a:r>
              <a:rPr lang="en-US" spc="6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that</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the</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IP</a:t>
            </a:r>
            <a:r>
              <a:rPr lang="en-US" spc="5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and</a:t>
            </a:r>
            <a:r>
              <a:rPr lang="en-US" spc="7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UDP</a:t>
            </a:r>
            <a:r>
              <a:rPr lang="en-US" spc="-22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protocol</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forward</a:t>
            </a:r>
            <a:r>
              <a:rPr lang="en-US" spc="-1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any</a:t>
            </a:r>
            <a:r>
              <a:rPr lang="en-US" spc="-1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IP</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packets</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delivered</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before</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the</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IP</a:t>
            </a:r>
            <a:r>
              <a:rPr lang="en-US" spc="-2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address</a:t>
            </a:r>
            <a:r>
              <a:rPr lang="en-US" spc="-15"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is</a:t>
            </a:r>
            <a:r>
              <a:rPr lang="en-US" spc="-10" dirty="0">
                <a:effectLst/>
                <a:latin typeface="Calibri" panose="020F0502020204030204" pitchFamily="34" charset="0"/>
                <a:ea typeface="Symbol" panose="05050102010706020507" pitchFamily="18" charset="2"/>
                <a:cs typeface="Calibri" panose="020F0502020204030204" pitchFamily="34" charset="0"/>
              </a:rPr>
              <a:t> </a:t>
            </a:r>
            <a:r>
              <a:rPr lang="en-US" dirty="0">
                <a:effectLst/>
                <a:latin typeface="Calibri" panose="020F0502020204030204" pitchFamily="34" charset="0"/>
                <a:ea typeface="Symbol" panose="05050102010706020507" pitchFamily="18" charset="2"/>
                <a:cs typeface="Calibri" panose="020F0502020204030204" pitchFamily="34" charset="0"/>
              </a:rPr>
              <a:t>configured.</a:t>
            </a:r>
            <a:endParaRPr lang="en-IN" sz="1600" dirty="0">
              <a:effectLst/>
              <a:latin typeface="Calibri" panose="020F0502020204030204" pitchFamily="34" charset="0"/>
              <a:ea typeface="Symbol" panose="05050102010706020507" pitchFamily="18" charset="2"/>
              <a:cs typeface="Calibri" panose="020F0502020204030204" pitchFamily="34" charset="0"/>
            </a:endParaRPr>
          </a:p>
        </p:txBody>
      </p:sp>
    </p:spTree>
    <p:extLst>
      <p:ext uri="{BB962C8B-B14F-4D97-AF65-F5344CB8AC3E}">
        <p14:creationId xmlns:p14="http://schemas.microsoft.com/office/powerpoint/2010/main" val="91631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A63459-E986-0245-1E30-8A203E3ED003}"/>
              </a:ext>
            </a:extLst>
          </p:cNvPr>
          <p:cNvSpPr txBox="1">
            <a:spLocks/>
          </p:cNvSpPr>
          <p:nvPr/>
        </p:nvSpPr>
        <p:spPr>
          <a:xfrm>
            <a:off x="1808923" y="521907"/>
            <a:ext cx="8120270" cy="531641"/>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Case</a:t>
            </a:r>
            <a:r>
              <a:rPr lang="en-US" b="1" spc="-35"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Study-The</a:t>
            </a:r>
            <a:r>
              <a:rPr lang="en-US" b="1" spc="-35"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web</a:t>
            </a:r>
            <a:r>
              <a:rPr lang="en-US" b="1" spc="-35"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server</a:t>
            </a:r>
            <a:r>
              <a:rPr lang="en-US" b="1" spc="-30"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apply</a:t>
            </a:r>
            <a:r>
              <a:rPr lang="en-US" b="1" spc="-30"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to</a:t>
            </a:r>
            <a:r>
              <a:rPr lang="en-US" b="1" spc="-30"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a</a:t>
            </a:r>
            <a:r>
              <a:rPr lang="en-US" b="1" spc="-30"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Air</a:t>
            </a:r>
            <a:r>
              <a:rPr lang="en-US" b="1" spc="-35"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 </a:t>
            </a:r>
            <a:r>
              <a:rPr lang="en-US"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rPr>
              <a:t>Condition</a:t>
            </a:r>
            <a:endParaRPr lang="en-IN" b="1" dirty="0">
              <a:effectLst>
                <a:glow rad="139700">
                  <a:schemeClr val="accent2">
                    <a:satMod val="175000"/>
                    <a:alpha val="40000"/>
                  </a:schemeClr>
                </a:glow>
              </a:effectLst>
              <a:latin typeface="Bahnschrift Condensed" panose="020B0502040204020203" pitchFamily="34" charset="0"/>
              <a:ea typeface="Times New Roman" panose="02020603050405020304" pitchFamily="18" charset="0"/>
            </a:endParaRPr>
          </a:p>
          <a:p>
            <a:endParaRPr lang="en-IN" sz="4800" dirty="0">
              <a:effectLst>
                <a:glow rad="139700">
                  <a:schemeClr val="accent2">
                    <a:satMod val="175000"/>
                    <a:alpha val="40000"/>
                  </a:schemeClr>
                </a:glow>
              </a:effectLst>
              <a:latin typeface="Bahnschrift Condensed" panose="020B0502040204020203" pitchFamily="34" charset="0"/>
            </a:endParaRPr>
          </a:p>
        </p:txBody>
      </p:sp>
      <p:pic>
        <p:nvPicPr>
          <p:cNvPr id="6" name="image6.jpeg">
            <a:extLst>
              <a:ext uri="{FF2B5EF4-FFF2-40B4-BE49-F238E27FC236}">
                <a16:creationId xmlns:a16="http://schemas.microsoft.com/office/drawing/2014/main" id="{8A5507C9-5F95-D6F1-0E00-3CF83CDD3876}"/>
              </a:ext>
            </a:extLst>
          </p:cNvPr>
          <p:cNvPicPr>
            <a:picLocks noChangeAspect="1"/>
          </p:cNvPicPr>
          <p:nvPr/>
        </p:nvPicPr>
        <p:blipFill>
          <a:blip r:embed="rId2" cstate="print"/>
          <a:stretch>
            <a:fillRect/>
          </a:stretch>
        </p:blipFill>
        <p:spPr>
          <a:xfrm>
            <a:off x="1451114" y="1413548"/>
            <a:ext cx="5220100" cy="3226190"/>
          </a:xfrm>
          <a:prstGeom prst="rect">
            <a:avLst/>
          </a:prstGeom>
        </p:spPr>
      </p:pic>
      <p:pic>
        <p:nvPicPr>
          <p:cNvPr id="5122" name="Picture 2">
            <a:extLst>
              <a:ext uri="{FF2B5EF4-FFF2-40B4-BE49-F238E27FC236}">
                <a16:creationId xmlns:a16="http://schemas.microsoft.com/office/drawing/2014/main" id="{62659C7E-2416-81FB-F146-91B08B42F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148" y="2206488"/>
            <a:ext cx="4273826" cy="427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3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EE1E-9EA8-4EFA-B808-E49DE73C1D2A}"/>
              </a:ext>
            </a:extLst>
          </p:cNvPr>
          <p:cNvSpPr>
            <a:spLocks noGrp="1"/>
          </p:cNvSpPr>
          <p:nvPr>
            <p:ph type="title"/>
          </p:nvPr>
        </p:nvSpPr>
        <p:spPr>
          <a:xfrm>
            <a:off x="419063" y="1177770"/>
            <a:ext cx="3260307" cy="727230"/>
          </a:xfrm>
        </p:spPr>
        <p:txBody>
          <a:bodyPr>
            <a:noAutofit/>
          </a:bodyPr>
          <a:lstStyle/>
          <a:p>
            <a:r>
              <a:rPr lang="en-US" sz="4800" dirty="0">
                <a:effectLst>
                  <a:glow rad="228600">
                    <a:srgbClr val="7030A0">
                      <a:alpha val="40000"/>
                    </a:srgbClr>
                  </a:glow>
                </a:effectLst>
                <a:latin typeface="Bahnschrift Light Condensed" panose="020B0502040204020203" pitchFamily="34" charset="0"/>
              </a:rPr>
              <a:t>CONCLUSION:</a:t>
            </a:r>
            <a:endParaRPr lang="en-IN" sz="4800" dirty="0">
              <a:effectLst>
                <a:glow rad="228600">
                  <a:srgbClr val="7030A0">
                    <a:alpha val="40000"/>
                  </a:srgbClr>
                </a:glow>
              </a:effectLst>
              <a:latin typeface="Bahnschrift Light Condensed" panose="020B0502040204020203" pitchFamily="34" charset="0"/>
            </a:endParaRPr>
          </a:p>
        </p:txBody>
      </p:sp>
      <p:sp>
        <p:nvSpPr>
          <p:cNvPr id="4" name="Text Placeholder 2">
            <a:extLst>
              <a:ext uri="{FF2B5EF4-FFF2-40B4-BE49-F238E27FC236}">
                <a16:creationId xmlns:a16="http://schemas.microsoft.com/office/drawing/2014/main" id="{CADDEEAE-ACB4-C62F-EC7D-FBE46B5F63C8}"/>
              </a:ext>
            </a:extLst>
          </p:cNvPr>
          <p:cNvSpPr txBox="1">
            <a:spLocks/>
          </p:cNvSpPr>
          <p:nvPr/>
        </p:nvSpPr>
        <p:spPr>
          <a:xfrm>
            <a:off x="768294" y="2454965"/>
            <a:ext cx="10383410" cy="2852531"/>
          </a:xfrm>
          <a:prstGeom prst="rect">
            <a:avLst/>
          </a:prstGeom>
          <a:noFill/>
        </p:spPr>
        <p:style>
          <a:lnRef idx="3">
            <a:schemeClr val="lt1"/>
          </a:lnRef>
          <a:fillRef idx="1">
            <a:schemeClr val="accent6"/>
          </a:fillRef>
          <a:effectRef idx="1">
            <a:schemeClr val="accent6"/>
          </a:effectRef>
          <a:fontRef idx="minor">
            <a:schemeClr val="lt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latin typeface="+mn-lt"/>
                <a:ea typeface="+mn-ea"/>
                <a:cs typeface="+mn-cs"/>
              </a:defRPr>
            </a:lvl9pPr>
          </a:lstStyle>
          <a:p>
            <a:pPr marL="97790" marR="93980" algn="just">
              <a:spcBef>
                <a:spcPts val="555"/>
              </a:spcBef>
            </a:pPr>
            <a:r>
              <a:rPr lang="en-US" sz="1800" dirty="0">
                <a:solidFill>
                  <a:schemeClr val="accent2">
                    <a:lumMod val="20000"/>
                    <a:lumOff val="80000"/>
                  </a:schemeClr>
                </a:solidFill>
                <a:latin typeface="Abadi" panose="020B0604020104020204" pitchFamily="34" charset="0"/>
                <a:ea typeface="Times New Roman" panose="02020603050405020304" pitchFamily="18" charset="0"/>
              </a:rPr>
              <a:t>we have delivered the overall design concept of the embedded net server and the coverage of TCP/IP discount, especial the reduction of TCP, whose aim is to permit clean get right of entry to and exploitation of far-flung gadget.</a:t>
            </a:r>
          </a:p>
          <a:p>
            <a:pPr marL="97790" marR="93980" algn="just">
              <a:spcBef>
                <a:spcPts val="555"/>
              </a:spcBef>
            </a:pPr>
            <a:r>
              <a:rPr lang="en-US" sz="1800" dirty="0">
                <a:solidFill>
                  <a:schemeClr val="accent2">
                    <a:lumMod val="20000"/>
                    <a:lumOff val="80000"/>
                  </a:schemeClr>
                </a:solidFill>
                <a:latin typeface="Abadi" panose="020B0604020104020204" pitchFamily="34" charset="0"/>
                <a:ea typeface="Times New Roman" panose="02020603050405020304" pitchFamily="18" charset="0"/>
              </a:rPr>
              <a:t> This internet server gives the common devices a web interface and profits a terrific performance. </a:t>
            </a:r>
          </a:p>
          <a:p>
            <a:pPr marL="97790" marR="93980" algn="just">
              <a:spcBef>
                <a:spcPts val="555"/>
              </a:spcBef>
            </a:pPr>
            <a:r>
              <a:rPr lang="en-US" sz="1800" dirty="0">
                <a:solidFill>
                  <a:schemeClr val="accent2">
                    <a:lumMod val="20000"/>
                    <a:lumOff val="80000"/>
                  </a:schemeClr>
                </a:solidFill>
                <a:latin typeface="Abadi" panose="020B0604020104020204" pitchFamily="34" charset="0"/>
                <a:ea typeface="Times New Roman" panose="02020603050405020304" pitchFamily="18" charset="0"/>
              </a:rPr>
              <a:t>It is able to be used widely in enterprise, clinical, and other fields, extra essential it may carry us a brand-new domestic existence. </a:t>
            </a:r>
          </a:p>
          <a:p>
            <a:pPr marL="97790" marR="93980" algn="just">
              <a:spcBef>
                <a:spcPts val="555"/>
              </a:spcBef>
            </a:pPr>
            <a:r>
              <a:rPr lang="en-US" sz="1800" dirty="0">
                <a:solidFill>
                  <a:schemeClr val="accent2">
                    <a:lumMod val="20000"/>
                    <a:lumOff val="80000"/>
                  </a:schemeClr>
                </a:solidFill>
                <a:latin typeface="Abadi" panose="020B0604020104020204" pitchFamily="34" charset="0"/>
                <a:ea typeface="Times New Roman" panose="02020603050405020304" pitchFamily="18" charset="0"/>
              </a:rPr>
              <a:t>With the web server embedded, we are able to start to see the utility of computing technology in settings wherein they may be unusual these days device and appliance networking in the home; faithful capture of scientific experiments inside the laboratory; and automatic full-time monitoring of affected person.</a:t>
            </a:r>
            <a:endParaRPr lang="en-IN" sz="1800" dirty="0">
              <a:solidFill>
                <a:schemeClr val="accent2">
                  <a:lumMod val="20000"/>
                  <a:lumOff val="80000"/>
                </a:schemeClr>
              </a:solidFill>
              <a:latin typeface="Abadi" panose="020B0604020104020204" pitchFamily="34" charset="0"/>
              <a:ea typeface="Times New Roman" panose="02020603050405020304" pitchFamily="18" charset="0"/>
            </a:endParaRPr>
          </a:p>
        </p:txBody>
      </p:sp>
    </p:spTree>
    <p:extLst>
      <p:ext uri="{BB962C8B-B14F-4D97-AF65-F5344CB8AC3E}">
        <p14:creationId xmlns:p14="http://schemas.microsoft.com/office/powerpoint/2010/main" val="178862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F7898E-E7A1-4066-9EEB-270D3BB6D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7A4D7E-9137-43D8-9211-33FA4A8FB954}"/>
              </a:ext>
            </a:extLst>
          </p:cNvPr>
          <p:cNvSpPr>
            <a:spLocks noGrp="1"/>
          </p:cNvSpPr>
          <p:nvPr>
            <p:ph type="title"/>
          </p:nvPr>
        </p:nvSpPr>
        <p:spPr>
          <a:xfrm>
            <a:off x="8030817" y="194789"/>
            <a:ext cx="3440412" cy="1090788"/>
          </a:xfrm>
        </p:spPr>
        <p:txBody>
          <a:bodyPr/>
          <a:lstStyle/>
          <a:p>
            <a:r>
              <a:rPr lang="en-IN" dirty="0">
                <a:effectLst>
                  <a:glow rad="101600">
                    <a:srgbClr val="7030A0">
                      <a:alpha val="60000"/>
                    </a:srgbClr>
                  </a:glow>
                </a:effectLst>
              </a:rPr>
              <a:t>THANK YOU </a:t>
            </a:r>
            <a:r>
              <a:rPr lang="en-IN" dirty="0">
                <a:effectLst>
                  <a:glow rad="101600">
                    <a:srgbClr val="7030A0">
                      <a:alpha val="60000"/>
                    </a:srgbClr>
                  </a:glow>
                </a:effectLst>
                <a:sym typeface="Wingdings" panose="05000000000000000000" pitchFamily="2" charset="2"/>
              </a:rPr>
              <a:t></a:t>
            </a:r>
            <a:endParaRPr lang="en-IN" dirty="0">
              <a:effectLst>
                <a:glow rad="101600">
                  <a:srgbClr val="7030A0">
                    <a:alpha val="60000"/>
                  </a:srgbClr>
                </a:glow>
              </a:effectLst>
            </a:endParaRPr>
          </a:p>
        </p:txBody>
      </p:sp>
      <p:sp>
        <p:nvSpPr>
          <p:cNvPr id="5" name="Text Placeholder 4">
            <a:extLst>
              <a:ext uri="{FF2B5EF4-FFF2-40B4-BE49-F238E27FC236}">
                <a16:creationId xmlns:a16="http://schemas.microsoft.com/office/drawing/2014/main" id="{745E3E60-784D-A624-EC1E-C343D0DF75D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1193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D2B0-FE0F-FA31-DDA5-A8CD97445DD7}"/>
              </a:ext>
            </a:extLst>
          </p:cNvPr>
          <p:cNvSpPr>
            <a:spLocks noGrp="1"/>
          </p:cNvSpPr>
          <p:nvPr>
            <p:ph type="title"/>
          </p:nvPr>
        </p:nvSpPr>
        <p:spPr>
          <a:xfrm>
            <a:off x="730017" y="785191"/>
            <a:ext cx="9613861" cy="6142383"/>
          </a:xfrm>
        </p:spPr>
        <p:txBody>
          <a:bodyPr>
            <a:noAutofit/>
          </a:bodyPr>
          <a:lstStyle/>
          <a:p>
            <a:pPr marL="269875" indent="-172720"/>
            <a:r>
              <a:rPr lang="en-US" sz="3200" b="1" i="1" dirty="0">
                <a:effectLst>
                  <a:glow rad="228600">
                    <a:srgbClr val="C60A87">
                      <a:alpha val="40000"/>
                    </a:srgbClr>
                  </a:glow>
                </a:effectLst>
                <a:latin typeface="Calibri" panose="020F0502020204030204" pitchFamily="34" charset="0"/>
                <a:cs typeface="Calibri" panose="020F0502020204030204" pitchFamily="34" charset="0"/>
              </a:rPr>
              <a:t>ABSTRACT:</a:t>
            </a:r>
            <a:br>
              <a:rPr lang="en-US" sz="3200" b="1" i="1" dirty="0">
                <a:effectLst>
                  <a:glow rad="228600">
                    <a:srgbClr val="C60A87">
                      <a:alpha val="40000"/>
                    </a:srgbClr>
                  </a:glow>
                </a:effectLst>
                <a:latin typeface="Calibri" panose="020F0502020204030204" pitchFamily="34" charset="0"/>
                <a:cs typeface="Calibri" panose="020F0502020204030204" pitchFamily="34" charset="0"/>
              </a:rPr>
            </a:br>
            <a:br>
              <a:rPr lang="en-IN" sz="2400" b="1" dirty="0">
                <a:effectLst/>
                <a:latin typeface="Times New Roman" panose="02020603050405020304" pitchFamily="18"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The embedded web server technology is the mixture of embedded device and internet era, which offers a flexible remote tool monitoring and control function based totally on internet browser and it has become an advanced development fashion of embedded generation. thru this embedded web server person can get entry to their equipment remotely. The equipment noted here will be domestic home equipment and manufacturing facility devices. This paper is targeted on awareness of TCP/IP suite and user improvement platform for this embedded net server. The embedded web server layout consists of a complete internet server with TCP/IP aid and Ethernet interface. it also includes guide for sending mail, and software for computerized configuration of the web server inside the network. The web server reference design consists of complete supply code written in C-language.</a:t>
            </a:r>
            <a:br>
              <a:rPr lang="en-IN" sz="2400" dirty="0">
                <a:effectLst/>
                <a:latin typeface="Times New Roman" panose="02020603050405020304" pitchFamily="18"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key words: domestic home equipment, computerized configuration.</a:t>
            </a:r>
            <a:br>
              <a:rPr lang="en-IN" sz="2400" dirty="0">
                <a:effectLst/>
                <a:latin typeface="Times New Roman" panose="02020603050405020304" pitchFamily="18" charset="0"/>
                <a:ea typeface="Times New Roman" panose="02020603050405020304" pitchFamily="18" charset="0"/>
              </a:rPr>
            </a:br>
            <a:endParaRPr lang="en-IN" sz="4400" dirty="0"/>
          </a:p>
        </p:txBody>
      </p:sp>
    </p:spTree>
    <p:extLst>
      <p:ext uri="{BB962C8B-B14F-4D97-AF65-F5344CB8AC3E}">
        <p14:creationId xmlns:p14="http://schemas.microsoft.com/office/powerpoint/2010/main" val="282537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97C8AA-36B8-A908-1319-24CCAD1F8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498" y="103283"/>
            <a:ext cx="3853328" cy="256967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1AC08924-B4FC-41D8-876A-6F9D23C6FFD9}"/>
              </a:ext>
            </a:extLst>
          </p:cNvPr>
          <p:cNvSpPr>
            <a:spLocks noGrp="1"/>
          </p:cNvSpPr>
          <p:nvPr>
            <p:ph type="body" sz="half" idx="2"/>
          </p:nvPr>
        </p:nvSpPr>
        <p:spPr>
          <a:xfrm>
            <a:off x="298174" y="1371600"/>
            <a:ext cx="8882269" cy="5059020"/>
          </a:xfrm>
        </p:spPr>
        <p:txBody>
          <a:bodyPr>
            <a:noAutofit/>
          </a:bodyPr>
          <a:lstStyle/>
          <a:p>
            <a:pPr marL="383540" marR="95885" indent="-285750" algn="just">
              <a:lnSpc>
                <a:spcPct val="98000"/>
              </a:lnSpc>
              <a:spcBef>
                <a:spcPts val="545"/>
              </a:spcBef>
              <a:spcAft>
                <a:spcPts val="0"/>
              </a:spcAft>
              <a:buFont typeface="Wingdings" panose="05000000000000000000" pitchFamily="2" charset="2"/>
              <a:buChar char="Ø"/>
            </a:pPr>
            <a:r>
              <a:rPr lang="en-US" sz="1800" dirty="0">
                <a:latin typeface="Calibri" panose="020F0502020204030204" pitchFamily="34" charset="0"/>
                <a:ea typeface="Times New Roman" panose="02020603050405020304" pitchFamily="18" charset="0"/>
              </a:rPr>
              <a:t>T</a:t>
            </a:r>
            <a:r>
              <a:rPr lang="en-US" sz="1800" dirty="0">
                <a:effectLst/>
                <a:latin typeface="Calibri" panose="020F0502020204030204" pitchFamily="34" charset="0"/>
                <a:ea typeface="Times New Roman" panose="02020603050405020304" pitchFamily="18" charset="0"/>
              </a:rPr>
              <a:t>he Embedded systems marketplace is the most conservative. </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Intelligent</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homes</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will</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be</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connected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to</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Internet</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requires</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microcontroller</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to</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communicate</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with</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other</a:t>
            </a:r>
            <a:r>
              <a:rPr lang="en-US" sz="1800" spc="-2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network devices. </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Recently, ubiquitous computing technology and home network technology have developed</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rapidly and are in practical use. </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Therefore, more and more convertibility to the Internet will be required for</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home appliance such as lighting fixtures, refrigerators and audio-visual equipment.</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 When these appliances are</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fitted with servers which are connectable to the WWW, interactive communication will become possible and</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new</a:t>
            </a:r>
            <a:r>
              <a:rPr lang="en-US" sz="1800" spc="-4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functions</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services</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will</a:t>
            </a:r>
            <a:r>
              <a:rPr lang="en-US" sz="1800" spc="-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become</a:t>
            </a:r>
            <a:r>
              <a:rPr lang="en-US" sz="1800" spc="-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available.</a:t>
            </a:r>
            <a:r>
              <a:rPr lang="en-US" sz="1800" spc="-30" dirty="0">
                <a:effectLst/>
                <a:latin typeface="Calibri" panose="020F0502020204030204" pitchFamily="34" charset="0"/>
                <a:ea typeface="Times New Roman" panose="02020603050405020304" pitchFamily="18" charset="0"/>
              </a:rPr>
              <a:t> </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The</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embedded</a:t>
            </a:r>
            <a:r>
              <a:rPr lang="en-US" sz="1800" spc="-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web</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server</a:t>
            </a:r>
            <a:r>
              <a:rPr lang="en-US" sz="1800" spc="-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can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simplify</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design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process</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for</a:t>
            </a:r>
            <a:r>
              <a:rPr lang="en-US" sz="1800" spc="-2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embedded web server applications. </a:t>
            </a:r>
          </a:p>
          <a:p>
            <a:pPr marL="383540" marR="95885" indent="-285750" algn="just">
              <a:lnSpc>
                <a:spcPct val="98000"/>
              </a:lnSpc>
              <a:spcBef>
                <a:spcPts val="545"/>
              </a:spcBef>
              <a:spcAft>
                <a:spcPts val="0"/>
              </a:spcAft>
              <a:buFont typeface="Wingdings" panose="05000000000000000000" pitchFamily="2" charset="2"/>
              <a:buChar char="Ø"/>
            </a:pPr>
            <a:r>
              <a:rPr lang="en-US" sz="1800" dirty="0">
                <a:effectLst/>
                <a:latin typeface="Calibri" panose="020F0502020204030204" pitchFamily="34" charset="0"/>
                <a:ea typeface="Times New Roman" panose="02020603050405020304" pitchFamily="18" charset="0"/>
              </a:rPr>
              <a:t>There has been exponential growth of Internet use in recent years. This has</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generated</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strong</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trend</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toward</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using</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Internet</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protocols.</a:t>
            </a:r>
            <a:endParaRPr lang="en-IN" sz="18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BD337E6-D8B6-4A00-8F68-8E2D530E3E54}"/>
              </a:ext>
            </a:extLst>
          </p:cNvPr>
          <p:cNvSpPr txBox="1"/>
          <p:nvPr/>
        </p:nvSpPr>
        <p:spPr>
          <a:xfrm>
            <a:off x="166607" y="103283"/>
            <a:ext cx="4510454" cy="830997"/>
          </a:xfrm>
          <a:prstGeom prst="rect">
            <a:avLst/>
          </a:prstGeom>
          <a:noFill/>
        </p:spPr>
        <p:txBody>
          <a:bodyPr wrap="square" rtlCol="0">
            <a:spAutoFit/>
          </a:bodyPr>
          <a:lstStyle/>
          <a:p>
            <a:r>
              <a:rPr lang="en-US" sz="4800" b="1" i="1" dirty="0">
                <a:effectLst>
                  <a:glow rad="228600">
                    <a:srgbClr val="C60A87">
                      <a:alpha val="40000"/>
                    </a:srgbClr>
                  </a:glow>
                </a:effectLst>
                <a:latin typeface="Calibri" panose="020F0502020204030204" pitchFamily="34" charset="0"/>
                <a:cs typeface="Calibri" panose="020F0502020204030204" pitchFamily="34" charset="0"/>
              </a:rPr>
              <a:t>INTRODUCTION::</a:t>
            </a:r>
            <a:endParaRPr lang="en-IN" sz="4800" b="1" i="1" dirty="0">
              <a:effectLst>
                <a:glow rad="228600">
                  <a:srgbClr val="C60A87">
                    <a:alpha val="40000"/>
                  </a:srgb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48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D6DDD9-00B2-E57A-7E15-9B5EDF50F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43" y="278296"/>
            <a:ext cx="6096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2" name="Picture 4">
            <a:extLst>
              <a:ext uri="{FF2B5EF4-FFF2-40B4-BE49-F238E27FC236}">
                <a16:creationId xmlns:a16="http://schemas.microsoft.com/office/drawing/2014/main" id="{263FC7E4-C7CA-4222-8898-1D1347764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930" y="2425147"/>
            <a:ext cx="7500470" cy="41545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09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E223-E947-4C22-AB6E-F2B9F1F278C8}"/>
              </a:ext>
            </a:extLst>
          </p:cNvPr>
          <p:cNvSpPr>
            <a:spLocks noGrp="1"/>
          </p:cNvSpPr>
          <p:nvPr>
            <p:ph type="title"/>
          </p:nvPr>
        </p:nvSpPr>
        <p:spPr>
          <a:xfrm>
            <a:off x="220186" y="630160"/>
            <a:ext cx="2910640" cy="430478"/>
          </a:xfrm>
        </p:spPr>
        <p:txBody>
          <a:bodyPr>
            <a:noAutofit/>
          </a:bodyPr>
          <a:lstStyle/>
          <a:p>
            <a:r>
              <a:rPr lang="en-IN" b="1" dirty="0">
                <a:effectLst>
                  <a:glow rad="101600">
                    <a:srgbClr val="7030A0">
                      <a:alpha val="60000"/>
                    </a:srgbClr>
                  </a:glow>
                </a:effectLst>
                <a:latin typeface="Bahnschrift Light" panose="020B0502040204020203" pitchFamily="34" charset="0"/>
                <a:cs typeface="Aharoni" panose="020B0604020202020204" pitchFamily="2" charset="-79"/>
              </a:rPr>
              <a:t>SOFTWARE:</a:t>
            </a:r>
          </a:p>
        </p:txBody>
      </p:sp>
      <p:sp>
        <p:nvSpPr>
          <p:cNvPr id="4" name="Content Placeholder 3">
            <a:extLst>
              <a:ext uri="{FF2B5EF4-FFF2-40B4-BE49-F238E27FC236}">
                <a16:creationId xmlns:a16="http://schemas.microsoft.com/office/drawing/2014/main" id="{1EA52472-1324-4874-A177-028ED94C4C48}"/>
              </a:ext>
            </a:extLst>
          </p:cNvPr>
          <p:cNvSpPr>
            <a:spLocks noGrp="1"/>
          </p:cNvSpPr>
          <p:nvPr>
            <p:ph idx="1"/>
          </p:nvPr>
        </p:nvSpPr>
        <p:spPr>
          <a:xfrm>
            <a:off x="353605" y="1164815"/>
            <a:ext cx="10433878" cy="5063025"/>
          </a:xfrm>
        </p:spPr>
        <p:txBody>
          <a:bodyP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software running on the embedded web server follows the same layered structure as used  in the TCP/IP protocol suite.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TCP/IP protocol suite allows computers of all sizes, running different operating systems, to communicate with each other.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It forms the basis for what is called the worldwide Internet; a Wide Area Network (WAN) of several million computers.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TCP/IP protocol suite is a combination of different protocols at various layers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Every layer acts independently from each other.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Ethernet controller driver controls the Ethernet interface.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Address Resolution Protocol (ARP) translates IP addresses to Ethernet MAC addresses (and vice versa)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Internet Protocol (IP) delivers packets to Transmission Control Protocol (TCP), UDP, and Internet Control Message Protocol (ICMP)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latin typeface="Calibri" panose="020F0502020204030204" pitchFamily="34" charset="0"/>
                <a:ea typeface="Times New Roman" panose="02020603050405020304" pitchFamily="18" charset="0"/>
                <a:cs typeface="Calibri" panose="020F0502020204030204" pitchFamily="34" charset="0"/>
              </a:rPr>
              <a:t>T</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he ICMP answers to PING requests and TCP/UDP delivers data to the applications.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applications can communicate with the transport layer through buffers with data and variables with control information. This section explains how the TCP/IP protocol suite is built up in our approach.</a:t>
            </a:r>
            <a:endParaRPr kumimoji="0" lang="en-US" altLang="en-US" sz="11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algn="just">
              <a:buFont typeface="Wingdings" panose="05000000000000000000" pitchFamily="2" charset="2"/>
              <a:buChar char="q"/>
            </a:pPr>
            <a:endParaRPr lang="en-IN" sz="2000" i="1" dirty="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8A098668-27B9-8098-E11F-E7D538B2CD94}"/>
              </a:ext>
            </a:extLst>
          </p:cNvPr>
          <p:cNvSpPr>
            <a:spLocks noChangeArrowheads="1"/>
          </p:cNvSpPr>
          <p:nvPr/>
        </p:nvSpPr>
        <p:spPr bwMode="auto">
          <a:xfrm>
            <a:off x="0" y="458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3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png">
            <a:extLst>
              <a:ext uri="{FF2B5EF4-FFF2-40B4-BE49-F238E27FC236}">
                <a16:creationId xmlns:a16="http://schemas.microsoft.com/office/drawing/2014/main" id="{545DD247-3E23-9466-3FEB-9328668D3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867" y="2772854"/>
            <a:ext cx="5133663" cy="366912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D70BCC9C-3106-5C99-19BD-A816CA6C5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506" y="576306"/>
            <a:ext cx="5857461" cy="43930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3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274A7-1516-4BC8-8B92-BD66274AD9E3}"/>
              </a:ext>
            </a:extLst>
          </p:cNvPr>
          <p:cNvSpPr txBox="1">
            <a:spLocks/>
          </p:cNvSpPr>
          <p:nvPr/>
        </p:nvSpPr>
        <p:spPr>
          <a:xfrm>
            <a:off x="4571650" y="348591"/>
            <a:ext cx="3048700" cy="565808"/>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effectLst>
                  <a:glow rad="228600">
                    <a:srgbClr val="7030A0">
                      <a:alpha val="40000"/>
                    </a:srgbClr>
                  </a:glow>
                </a:effectLst>
              </a:rPr>
              <a:t>LINK LAYER:</a:t>
            </a:r>
          </a:p>
        </p:txBody>
      </p:sp>
      <p:sp>
        <p:nvSpPr>
          <p:cNvPr id="7" name="TextBox 6">
            <a:extLst>
              <a:ext uri="{FF2B5EF4-FFF2-40B4-BE49-F238E27FC236}">
                <a16:creationId xmlns:a16="http://schemas.microsoft.com/office/drawing/2014/main" id="{90906E94-E689-C310-D62A-FB2399B9812B}"/>
              </a:ext>
            </a:extLst>
          </p:cNvPr>
          <p:cNvSpPr txBox="1"/>
          <p:nvPr/>
        </p:nvSpPr>
        <p:spPr>
          <a:xfrm>
            <a:off x="1520687" y="796714"/>
            <a:ext cx="8102875" cy="1938992"/>
          </a:xfrm>
          <a:prstGeom prst="rect">
            <a:avLst/>
          </a:prstGeom>
          <a:noFill/>
        </p:spPr>
        <p:txBody>
          <a:bodyPr wrap="square">
            <a:spAutoFit/>
          </a:bodyPr>
          <a:lstStyle/>
          <a:p>
            <a:pPr marL="342900" indent="-342900">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Data-link or Network Interface Layer is another common name of this layer. </a:t>
            </a:r>
          </a:p>
          <a:p>
            <a:pPr marL="342900" indent="-342900">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The Link Layer normally includes</a:t>
            </a:r>
            <a:r>
              <a:rPr lang="en-US" sz="2000" spc="-22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the device driver in the operating system and the corresponding Network interface (card) in the computer.</a:t>
            </a:r>
            <a:r>
              <a:rPr lang="en-US" sz="2000" spc="5" dirty="0">
                <a:effectLst/>
                <a:latin typeface="Calibri" panose="020F0502020204030204" pitchFamily="34" charset="0"/>
                <a:ea typeface="Times New Roman" panose="02020603050405020304" pitchFamily="18" charset="0"/>
              </a:rPr>
              <a:t> </a:t>
            </a:r>
          </a:p>
          <a:p>
            <a:pPr marL="342900" indent="-342900">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rPr>
              <a:t>Together they handle all the hardware details of physically interfacing with the cable. </a:t>
            </a:r>
            <a:endParaRPr lang="en-IN" sz="2000" dirty="0"/>
          </a:p>
        </p:txBody>
      </p:sp>
      <p:sp>
        <p:nvSpPr>
          <p:cNvPr id="9" name="TextBox 8">
            <a:extLst>
              <a:ext uri="{FF2B5EF4-FFF2-40B4-BE49-F238E27FC236}">
                <a16:creationId xmlns:a16="http://schemas.microsoft.com/office/drawing/2014/main" id="{0A14501E-7621-203F-3C18-09C2AFCA38FB}"/>
              </a:ext>
            </a:extLst>
          </p:cNvPr>
          <p:cNvSpPr txBox="1"/>
          <p:nvPr/>
        </p:nvSpPr>
        <p:spPr>
          <a:xfrm>
            <a:off x="4370732" y="2801252"/>
            <a:ext cx="3047172" cy="523220"/>
          </a:xfrm>
          <a:prstGeom prst="rect">
            <a:avLst/>
          </a:prstGeom>
          <a:noFill/>
        </p:spPr>
        <p:txBody>
          <a:bodyPr wrap="square">
            <a:spAutoFit/>
          </a:bodyPr>
          <a:lstStyle/>
          <a:p>
            <a:r>
              <a:rPr lang="en-IN" sz="2800" dirty="0">
                <a:effectLst>
                  <a:glow rad="228600">
                    <a:srgbClr val="7030A0">
                      <a:alpha val="40000"/>
                    </a:srgbClr>
                  </a:glow>
                </a:effectLst>
              </a:rPr>
              <a:t>NETWORK LAYER:</a:t>
            </a:r>
          </a:p>
        </p:txBody>
      </p:sp>
      <p:sp>
        <p:nvSpPr>
          <p:cNvPr id="11" name="TextBox 10">
            <a:extLst>
              <a:ext uri="{FF2B5EF4-FFF2-40B4-BE49-F238E27FC236}">
                <a16:creationId xmlns:a16="http://schemas.microsoft.com/office/drawing/2014/main" id="{4D17B442-40B0-A96B-5731-13F2CA2B5A1C}"/>
              </a:ext>
            </a:extLst>
          </p:cNvPr>
          <p:cNvSpPr txBox="1"/>
          <p:nvPr/>
        </p:nvSpPr>
        <p:spPr>
          <a:xfrm>
            <a:off x="1842880" y="3335186"/>
            <a:ext cx="8102875" cy="3335144"/>
          </a:xfrm>
          <a:prstGeom prst="rect">
            <a:avLst/>
          </a:prstGeom>
          <a:noFill/>
        </p:spPr>
        <p:txBody>
          <a:bodyPr wrap="square">
            <a:spAutoFit/>
          </a:bodyPr>
          <a:lstStyle/>
          <a:p>
            <a:pPr marL="269240" marR="95250" indent="-171450" algn="just">
              <a:lnSpc>
                <a:spcPct val="98000"/>
              </a:lnSpc>
              <a:spcBef>
                <a:spcPts val="545"/>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rPr>
              <a:t>This layer is sometimes called the Internet Layer. </a:t>
            </a:r>
          </a:p>
          <a:p>
            <a:pPr marL="269240" marR="95250" indent="-171450" algn="just">
              <a:lnSpc>
                <a:spcPct val="98000"/>
              </a:lnSpc>
              <a:spcBef>
                <a:spcPts val="545"/>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rPr>
              <a:t>It handles the movements of packets around the network.</a:t>
            </a:r>
            <a:r>
              <a:rPr lang="en-US" spc="5" dirty="0">
                <a:effectLst/>
                <a:latin typeface="Calibri" panose="020F0502020204030204" pitchFamily="34" charset="0"/>
                <a:ea typeface="Times New Roman" panose="02020603050405020304" pitchFamily="18" charset="0"/>
              </a:rPr>
              <a:t> </a:t>
            </a:r>
          </a:p>
          <a:p>
            <a:pPr marL="269240" marR="95250" indent="-171450" algn="just">
              <a:lnSpc>
                <a:spcPct val="98000"/>
              </a:lnSpc>
              <a:spcBef>
                <a:spcPts val="545"/>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rPr>
              <a:t>Routing of packets, for example, takes place here. IP (Internet Protocol) and ICMP (Internet Control Message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Protocol)</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provides</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Network</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Layer</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in</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TCP/IP</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Protocol</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Suite.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network</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layer</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controls</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communication between hosts on the Ethernet. </a:t>
            </a:r>
          </a:p>
          <a:p>
            <a:pPr marL="269240" marR="95250" indent="-171450" algn="just">
              <a:lnSpc>
                <a:spcPct val="98000"/>
              </a:lnSpc>
              <a:spcBef>
                <a:spcPts val="545"/>
              </a:spcBef>
              <a:spcAft>
                <a:spcPts val="0"/>
              </a:spcAft>
              <a:buFont typeface="Courier New" panose="02070309020205020404" pitchFamily="49" charset="0"/>
              <a:buChar char="o"/>
            </a:pPr>
            <a:r>
              <a:rPr lang="en-US" dirty="0">
                <a:effectLst/>
                <a:latin typeface="Calibri" panose="020F0502020204030204" pitchFamily="34" charset="0"/>
                <a:ea typeface="Times New Roman" panose="02020603050405020304" pitchFamily="18" charset="0"/>
              </a:rPr>
              <a:t>There is no form of transmission control to ensure that IP</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datagrams</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arrive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to</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host</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or</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that</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all</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IP</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datagrams</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from</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another</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host</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is</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received.</a:t>
            </a:r>
          </a:p>
          <a:p>
            <a:pPr marL="269240" marR="95250" indent="-171450" algn="just">
              <a:lnSpc>
                <a:spcPct val="98000"/>
              </a:lnSpc>
              <a:spcBef>
                <a:spcPts val="545"/>
              </a:spcBef>
              <a:spcAft>
                <a:spcPts val="0"/>
              </a:spcAft>
              <a:buFont typeface="Courier New" panose="02070309020205020404" pitchFamily="49" charset="0"/>
              <a:buChar char="o"/>
            </a:pP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This</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makes</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layer</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rather easy to make. The ICMP sends messages between hosts and is only used to answer PING requests from a host.</a:t>
            </a:r>
            <a:r>
              <a:rPr lang="en-US" spc="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IP</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handles</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communication</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for</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the</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overlaying</a:t>
            </a:r>
            <a:r>
              <a:rPr lang="en-US" spc="-15"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Transport</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Layer.</a:t>
            </a:r>
            <a:endParaRPr lang="en-IN" sz="2800" dirty="0">
              <a:effectLst>
                <a:glow rad="228600">
                  <a:srgbClr val="7030A0">
                    <a:alpha val="40000"/>
                  </a:srgbClr>
                </a:glow>
              </a:effectLst>
            </a:endParaRPr>
          </a:p>
        </p:txBody>
      </p:sp>
    </p:spTree>
    <p:extLst>
      <p:ext uri="{BB962C8B-B14F-4D97-AF65-F5344CB8AC3E}">
        <p14:creationId xmlns:p14="http://schemas.microsoft.com/office/powerpoint/2010/main" val="14319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BDB46A-EC3C-40B9-B6B8-EEC1140B3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47" y="756062"/>
            <a:ext cx="10185159" cy="5345875"/>
          </a:xfrm>
          <a:prstGeom prst="rect">
            <a:avLst/>
          </a:prstGeom>
        </p:spPr>
      </p:pic>
    </p:spTree>
    <p:extLst>
      <p:ext uri="{BB962C8B-B14F-4D97-AF65-F5344CB8AC3E}">
        <p14:creationId xmlns:p14="http://schemas.microsoft.com/office/powerpoint/2010/main" val="276919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B751-D7DA-9265-B326-9AA30D97AAC5}"/>
              </a:ext>
            </a:extLst>
          </p:cNvPr>
          <p:cNvSpPr txBox="1">
            <a:spLocks/>
          </p:cNvSpPr>
          <p:nvPr/>
        </p:nvSpPr>
        <p:spPr>
          <a:xfrm>
            <a:off x="3077116" y="736218"/>
            <a:ext cx="5589806" cy="615504"/>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sz="3200" dirty="0">
                <a:effectLst>
                  <a:glow rad="228600">
                    <a:srgbClr val="7030A0">
                      <a:alpha val="40000"/>
                    </a:srgbClr>
                  </a:glow>
                </a:effectLst>
              </a:rPr>
              <a:t>TRANSPORT LAYER:</a:t>
            </a:r>
          </a:p>
        </p:txBody>
      </p:sp>
      <p:sp>
        <p:nvSpPr>
          <p:cNvPr id="7" name="TextBox 6">
            <a:extLst>
              <a:ext uri="{FF2B5EF4-FFF2-40B4-BE49-F238E27FC236}">
                <a16:creationId xmlns:a16="http://schemas.microsoft.com/office/drawing/2014/main" id="{75CDBA37-3B32-9ACE-4C3B-DC2475A81E00}"/>
              </a:ext>
            </a:extLst>
          </p:cNvPr>
          <p:cNvSpPr txBox="1"/>
          <p:nvPr/>
        </p:nvSpPr>
        <p:spPr>
          <a:xfrm>
            <a:off x="1779104" y="1351722"/>
            <a:ext cx="7367380" cy="1178271"/>
          </a:xfrm>
          <a:prstGeom prst="rect">
            <a:avLst/>
          </a:prstGeom>
          <a:noFill/>
        </p:spPr>
        <p:txBody>
          <a:bodyPr wrap="square">
            <a:spAutoFit/>
          </a:bodyPr>
          <a:lstStyle/>
          <a:p>
            <a:pPr marL="97790" marR="93980" algn="just">
              <a:lnSpc>
                <a:spcPct val="98000"/>
              </a:lnSpc>
              <a:spcBef>
                <a:spcPts val="555"/>
              </a:spcBef>
              <a:spcAft>
                <a:spcPts val="0"/>
              </a:spcAft>
            </a:pPr>
            <a:r>
              <a:rPr lang="en-US" sz="1800" dirty="0">
                <a:effectLst/>
                <a:latin typeface="Calibri" panose="020F0502020204030204" pitchFamily="34" charset="0"/>
                <a:ea typeface="Times New Roman" panose="02020603050405020304" pitchFamily="18" charset="0"/>
              </a:rPr>
              <a:t>On the transport layer there are two major protocols which offer two different kinds of service; TCP which is a</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reliable</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delivery</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service</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UDP</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which</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offers</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unreliable</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service.</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TCP</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also</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offers</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flow</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control</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for</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retransmission</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segments</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acknowledgement</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received</a:t>
            </a:r>
            <a:r>
              <a:rPr lang="en-US" sz="1800" spc="-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segments.</a:t>
            </a:r>
            <a:endParaRPr lang="en-IN" sz="12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05E23C96-6D9A-8305-039C-EC521EBEA9F8}"/>
              </a:ext>
            </a:extLst>
          </p:cNvPr>
          <p:cNvSpPr txBox="1"/>
          <p:nvPr/>
        </p:nvSpPr>
        <p:spPr>
          <a:xfrm>
            <a:off x="695740" y="3717235"/>
            <a:ext cx="4850296" cy="2203680"/>
          </a:xfrm>
          <a:prstGeom prst="rect">
            <a:avLst/>
          </a:prstGeom>
          <a:noFill/>
        </p:spPr>
        <p:txBody>
          <a:bodyPr wrap="square">
            <a:spAutoFit/>
          </a:bodyPr>
          <a:lstStyle/>
          <a:p>
            <a:pPr marL="97790" marR="92075" algn="just">
              <a:lnSpc>
                <a:spcPct val="98000"/>
              </a:lnSpc>
              <a:spcBef>
                <a:spcPts val="555"/>
              </a:spcBef>
              <a:spcAft>
                <a:spcPts val="0"/>
              </a:spcAft>
            </a:pPr>
            <a:r>
              <a:rPr lang="en-US" sz="2000" dirty="0">
                <a:effectLst/>
                <a:latin typeface="Calibri" panose="020F0502020204030204" pitchFamily="34" charset="0"/>
                <a:ea typeface="Times New Roman" panose="02020603050405020304" pitchFamily="18" charset="0"/>
              </a:rPr>
              <a:t>The Application layer handles the details of a particular application. Several applications may be implemented</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in</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the</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embedded</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web</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server.</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The</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main</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limitation</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is</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memory</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usage</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and</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performance.</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Running</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several</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applications</a:t>
            </a:r>
            <a:r>
              <a:rPr lang="en-US" sz="2000" spc="-1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at</a:t>
            </a:r>
            <a:r>
              <a:rPr lang="en-US" sz="2000" spc="-1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once</a:t>
            </a:r>
            <a:r>
              <a:rPr lang="en-US" sz="2000" spc="-1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means</a:t>
            </a:r>
            <a:r>
              <a:rPr lang="en-US" sz="2000" spc="-1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lower</a:t>
            </a:r>
            <a:r>
              <a:rPr lang="en-US" sz="2000" spc="-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performance.</a:t>
            </a:r>
            <a:endParaRPr lang="en-IN" sz="12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28C86877-FAF7-8B9E-5AD1-88D9F6CCAA51}"/>
              </a:ext>
            </a:extLst>
          </p:cNvPr>
          <p:cNvSpPr txBox="1"/>
          <p:nvPr/>
        </p:nvSpPr>
        <p:spPr>
          <a:xfrm>
            <a:off x="1031185" y="2861157"/>
            <a:ext cx="6097656" cy="584775"/>
          </a:xfrm>
          <a:prstGeom prst="rect">
            <a:avLst/>
          </a:prstGeom>
          <a:noFill/>
        </p:spPr>
        <p:txBody>
          <a:bodyPr wrap="square">
            <a:spAutoFit/>
          </a:bodyPr>
          <a:lstStyle/>
          <a:p>
            <a:r>
              <a:rPr lang="en-IN" sz="3200" dirty="0">
                <a:effectLst>
                  <a:glow rad="228600">
                    <a:srgbClr val="7030A0">
                      <a:alpha val="40000"/>
                    </a:srgbClr>
                  </a:glow>
                </a:effectLst>
              </a:rPr>
              <a:t>APPLICATION LAYER:</a:t>
            </a:r>
          </a:p>
        </p:txBody>
      </p:sp>
      <p:pic>
        <p:nvPicPr>
          <p:cNvPr id="6148" name="Picture 4">
            <a:extLst>
              <a:ext uri="{FF2B5EF4-FFF2-40B4-BE49-F238E27FC236}">
                <a16:creationId xmlns:a16="http://schemas.microsoft.com/office/drawing/2014/main" id="{09D6561D-CB14-2601-59EA-B4A688AFC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939" y="2861157"/>
            <a:ext cx="6260410" cy="3779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8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3089</TotalTime>
  <Words>815</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Abadi</vt:lpstr>
      <vt:lpstr>Aharoni</vt:lpstr>
      <vt:lpstr>Arial</vt:lpstr>
      <vt:lpstr>Bahnschrift Condensed</vt:lpstr>
      <vt:lpstr>Bahnschrift Light</vt:lpstr>
      <vt:lpstr>Bahnschrift Light Condensed</vt:lpstr>
      <vt:lpstr>Calibri</vt:lpstr>
      <vt:lpstr>Courier New</vt:lpstr>
      <vt:lpstr>Stencil</vt:lpstr>
      <vt:lpstr>Symbol</vt:lpstr>
      <vt:lpstr>Times New Roman</vt:lpstr>
      <vt:lpstr>Trebuchet MS</vt:lpstr>
      <vt:lpstr>Wingdings</vt:lpstr>
      <vt:lpstr>Berlin</vt:lpstr>
      <vt:lpstr>Embedded web server</vt:lpstr>
      <vt:lpstr>ABSTRACT:  The embedded web server technology is the mixture of embedded device and internet era, which offers a flexible remote tool monitoring and control function based totally on internet browser and it has become an advanced development fashion of embedded generation. thru this embedded web server person can get entry to their equipment remotely. The equipment noted here will be domestic home equipment and manufacturing facility devices. This paper is targeted on awareness of TCP/IP suite and user improvement platform for this embedded net server. The embedded web server layout consists of a complete internet server with TCP/IP aid and Ethernet interface. it also includes guide for sending mail, and software for computerized configuration of the web server inside the network. The web server reference design consists of complete supply code written in C-language. key words: domestic home equipment, computerized configuration. </vt:lpstr>
      <vt:lpstr>PowerPoint Presentation</vt:lpstr>
      <vt:lpstr>PowerPoint Presentation</vt:lpstr>
      <vt:lpstr>SOFTWARE:</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TRANSVERSAL</dc:title>
  <dc:creator>Sai Neha</dc:creator>
  <cp:lastModifiedBy>0m shankar sah</cp:lastModifiedBy>
  <cp:revision>136</cp:revision>
  <dcterms:created xsi:type="dcterms:W3CDTF">2020-11-03T15:45:09Z</dcterms:created>
  <dcterms:modified xsi:type="dcterms:W3CDTF">2022-05-11T05:56:11Z</dcterms:modified>
</cp:coreProperties>
</file>