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0" r:id="rId3"/>
    <p:sldId id="257" r:id="rId4"/>
    <p:sldId id="258" r:id="rId5"/>
    <p:sldId id="259" r:id="rId6"/>
    <p:sldId id="261" r:id="rId7"/>
    <p:sldId id="263" r:id="rId8"/>
    <p:sldId id="264" r:id="rId9"/>
    <p:sldId id="267" r:id="rId10"/>
    <p:sldId id="265" r:id="rId11"/>
    <p:sldId id="266" r:id="rId12"/>
    <p:sldId id="268" r:id="rId13"/>
    <p:sldId id="269" r:id="rId14"/>
    <p:sldId id="270" r:id="rId15"/>
    <p:sldId id="271" r:id="rId16"/>
    <p:sldId id="262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5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648" autoAdjust="0"/>
  </p:normalViewPr>
  <p:slideViewPr>
    <p:cSldViewPr snapToGrid="0">
      <p:cViewPr varScale="1">
        <p:scale>
          <a:sx n="63" d="100"/>
          <a:sy n="63" d="100"/>
        </p:scale>
        <p:origin x="11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74E0B-D633-46C2-9E4A-9037A58C3F5A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2B846-C654-46E5-9F2F-226FBF108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025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2B846-C654-46E5-9F2F-226FBF10854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024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sqlite3</a:t>
            </a:r>
          </a:p>
          <a:p>
            <a:r>
              <a:rPr lang="en-US" dirty="0" smtClean="0"/>
              <a:t>try: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sqlite_connection</a:t>
            </a:r>
            <a:r>
              <a:rPr lang="en-US" dirty="0" smtClean="0"/>
              <a:t> = sqlite3.connect('</a:t>
            </a:r>
            <a:r>
              <a:rPr lang="en-US" dirty="0" err="1" smtClean="0"/>
              <a:t>sqlite_python.db</a:t>
            </a:r>
            <a:r>
              <a:rPr lang="en-US" dirty="0" smtClean="0"/>
              <a:t>')</a:t>
            </a:r>
          </a:p>
          <a:p>
            <a:r>
              <a:rPr lang="en-US" dirty="0" smtClean="0"/>
              <a:t>    cursor = </a:t>
            </a:r>
            <a:r>
              <a:rPr lang="en-US" dirty="0" err="1" smtClean="0"/>
              <a:t>sqlite_connection.cursor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print("</a:t>
            </a:r>
            <a:r>
              <a:rPr lang="ru-RU" dirty="0" smtClean="0"/>
              <a:t>База данных создана и успешно подключена к </a:t>
            </a:r>
            <a:r>
              <a:rPr lang="en-US" dirty="0" smtClean="0"/>
              <a:t>SQLite")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sqlite_select_query</a:t>
            </a:r>
            <a:r>
              <a:rPr lang="en-US" dirty="0" smtClean="0"/>
              <a:t> = "select </a:t>
            </a:r>
            <a:r>
              <a:rPr lang="en-US" dirty="0" err="1" smtClean="0"/>
              <a:t>sqlite_version</a:t>
            </a:r>
            <a:r>
              <a:rPr lang="en-US" dirty="0" smtClean="0"/>
              <a:t>();"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cursor.execute</a:t>
            </a:r>
            <a:r>
              <a:rPr lang="en-US" dirty="0" smtClean="0"/>
              <a:t>(</a:t>
            </a:r>
            <a:r>
              <a:rPr lang="en-US" dirty="0" err="1" smtClean="0"/>
              <a:t>sqlite_select_query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record = </a:t>
            </a:r>
            <a:r>
              <a:rPr lang="en-US" dirty="0" err="1" smtClean="0"/>
              <a:t>cursor.fetchall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print("</a:t>
            </a:r>
            <a:r>
              <a:rPr lang="ru-RU" dirty="0" smtClean="0"/>
              <a:t>Версия базы данных </a:t>
            </a:r>
            <a:r>
              <a:rPr lang="en-US" dirty="0" smtClean="0"/>
              <a:t>SQLite: ", record)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cursor.close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except sqlite3.Error as error:</a:t>
            </a:r>
          </a:p>
          <a:p>
            <a:r>
              <a:rPr lang="en-US" dirty="0" smtClean="0"/>
              <a:t>    print("</a:t>
            </a:r>
            <a:r>
              <a:rPr lang="ru-RU" dirty="0" smtClean="0"/>
              <a:t>Ошибка при подключении к </a:t>
            </a:r>
            <a:r>
              <a:rPr lang="en-US" dirty="0" err="1" smtClean="0"/>
              <a:t>sqlite</a:t>
            </a:r>
            <a:r>
              <a:rPr lang="en-US" dirty="0" smtClean="0"/>
              <a:t>", error)</a:t>
            </a:r>
          </a:p>
          <a:p>
            <a:r>
              <a:rPr lang="en-US" dirty="0" smtClean="0"/>
              <a:t>finally:</a:t>
            </a:r>
          </a:p>
          <a:p>
            <a:r>
              <a:rPr lang="en-US" dirty="0" smtClean="0"/>
              <a:t>    if (</a:t>
            </a:r>
            <a:r>
              <a:rPr lang="en-US" dirty="0" err="1" smtClean="0"/>
              <a:t>sqlite_connection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sqlite_connection.close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2B846-C654-46E5-9F2F-226FBF10854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730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2B846-C654-46E5-9F2F-226FBF108544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309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7923-E7AE-45AE-91BD-D162EA0141BC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92BF-A2A2-478C-B5EA-B3E1A31C2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67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7923-E7AE-45AE-91BD-D162EA0141BC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92BF-A2A2-478C-B5EA-B3E1A31C2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00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7923-E7AE-45AE-91BD-D162EA0141BC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92BF-A2A2-478C-B5EA-B3E1A31C2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41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7923-E7AE-45AE-91BD-D162EA0141BC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92BF-A2A2-478C-B5EA-B3E1A31C2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79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7923-E7AE-45AE-91BD-D162EA0141BC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92BF-A2A2-478C-B5EA-B3E1A31C2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90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7923-E7AE-45AE-91BD-D162EA0141BC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92BF-A2A2-478C-B5EA-B3E1A31C2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74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7923-E7AE-45AE-91BD-D162EA0141BC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92BF-A2A2-478C-B5EA-B3E1A31C2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25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7923-E7AE-45AE-91BD-D162EA0141BC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92BF-A2A2-478C-B5EA-B3E1A31C2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92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7923-E7AE-45AE-91BD-D162EA0141BC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92BF-A2A2-478C-B5EA-B3E1A31C2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04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7923-E7AE-45AE-91BD-D162EA0141BC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92BF-A2A2-478C-B5EA-B3E1A31C2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37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7923-E7AE-45AE-91BD-D162EA0141BC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92BF-A2A2-478C-B5EA-B3E1A31C2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7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87923-E7AE-45AE-91BD-D162EA0141BC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292BF-A2A2-478C-B5EA-B3E1A31C2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37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85557"/>
          </a:xfrm>
        </p:spPr>
        <p:txBody>
          <a:bodyPr/>
          <a:lstStyle/>
          <a:p>
            <a:r>
              <a:rPr lang="ru-RU" dirty="0" smtClean="0"/>
              <a:t>Базы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407920"/>
            <a:ext cx="9144000" cy="1655762"/>
          </a:xfrm>
        </p:spPr>
        <p:txBody>
          <a:bodyPr/>
          <a:lstStyle/>
          <a:p>
            <a:r>
              <a:rPr lang="en-US" dirty="0"/>
              <a:t>SQLite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5800" y="3693477"/>
            <a:ext cx="111709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Почти каждая программа, которая работает с данными,</a:t>
            </a:r>
            <a:r>
              <a:rPr lang="en-US" sz="2800" dirty="0" smtClean="0"/>
              <a:t> </a:t>
            </a:r>
            <a:r>
              <a:rPr lang="ru-RU" sz="2800" dirty="0" smtClean="0"/>
              <a:t>требует места для их хранения. В качестве такого хранилища</a:t>
            </a:r>
            <a:r>
              <a:rPr lang="en-US" sz="2800" dirty="0" smtClean="0"/>
              <a:t> </a:t>
            </a:r>
            <a:r>
              <a:rPr lang="ru-RU" sz="2800" dirty="0" smtClean="0"/>
              <a:t>могут выступать обычные текстовые файлы, файлы JSON или</a:t>
            </a:r>
            <a:r>
              <a:rPr lang="en-US" sz="2800" dirty="0" smtClean="0"/>
              <a:t> </a:t>
            </a:r>
            <a:r>
              <a:rPr lang="ru-RU" sz="2800" dirty="0" smtClean="0"/>
              <a:t>XML. Однако для хранения большого количества данных и</a:t>
            </a:r>
            <a:r>
              <a:rPr lang="en-US" sz="2800" dirty="0" smtClean="0"/>
              <a:t> </a:t>
            </a:r>
            <a:r>
              <a:rPr lang="ru-RU" sz="2800" dirty="0" smtClean="0"/>
              <a:t>удобной организации работы с ними существуют базы данных и СУБД.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79388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SQLite</a:t>
            </a:r>
            <a:br>
              <a:rPr lang="en-US" dirty="0"/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40420" y="1419097"/>
            <a:ext cx="105118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/>
              <a:t>SQLite</a:t>
            </a:r>
            <a:r>
              <a:rPr lang="ru-RU" sz="2400" dirty="0" smtClean="0"/>
              <a:t> — это встраиваемая СУБД, когда система управления встраивается в саму программу. Это значит, что все запросы и команды идут в базу не через посредника, а напрямую из приложения. Чтобы встроить </a:t>
            </a:r>
            <a:r>
              <a:rPr lang="ru-RU" sz="2400" dirty="0" err="1" smtClean="0"/>
              <a:t>SQLite</a:t>
            </a:r>
            <a:r>
              <a:rPr lang="ru-RU" sz="2400" dirty="0" smtClean="0"/>
              <a:t> в код, достаточно подключить нужную библиотеку.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814" y="3146665"/>
            <a:ext cx="6862461" cy="241258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50849" y="5559249"/>
            <a:ext cx="107795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Все данные в </a:t>
            </a:r>
            <a:r>
              <a:rPr lang="ru-RU" sz="2400" dirty="0" err="1" smtClean="0"/>
              <a:t>SQLite</a:t>
            </a:r>
            <a:r>
              <a:rPr lang="ru-RU" sz="2400" dirty="0" smtClean="0"/>
              <a:t> хранятся в одном файле — таблицы, служебные поля, связи и всё остальное. Это упрощает работу с базой и позволяет легко переносить данные из одного места в другое.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54250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Подключение к </a:t>
            </a:r>
            <a:r>
              <a:rPr lang="ru-RU" b="1" dirty="0" err="1" smtClean="0"/>
              <a:t>SQLite</a:t>
            </a:r>
            <a:r>
              <a:rPr lang="ru-RU" b="1" dirty="0" smtClean="0"/>
              <a:t> в </a:t>
            </a:r>
            <a:r>
              <a:rPr lang="ru-RU" b="1" dirty="0" err="1" smtClean="0"/>
              <a:t>Python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35280" y="1106402"/>
            <a:ext cx="118567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Для установки соединения нужно указать название базы данных, к которой требуется подключиться. Если указать название той, что уже есть на диске, то произойдет подключение. Если же указать другое, то </a:t>
            </a:r>
            <a:r>
              <a:rPr lang="ru-RU" sz="2400" dirty="0" err="1" smtClean="0"/>
              <a:t>SQLite</a:t>
            </a:r>
            <a:r>
              <a:rPr lang="ru-RU" sz="2400" dirty="0" smtClean="0"/>
              <a:t> создаст новую базу данных.</a:t>
            </a:r>
          </a:p>
          <a:p>
            <a:endParaRPr lang="ru-RU" sz="2400" dirty="0" smtClean="0"/>
          </a:p>
          <a:p>
            <a:r>
              <a:rPr lang="ru-RU" sz="2400" dirty="0" smtClean="0"/>
              <a:t>Для подключения к </a:t>
            </a:r>
            <a:r>
              <a:rPr lang="ru-RU" sz="2400" dirty="0" err="1" smtClean="0"/>
              <a:t>SQLite</a:t>
            </a:r>
            <a:r>
              <a:rPr lang="ru-RU" sz="2400" dirty="0" smtClean="0"/>
              <a:t> нужно выполнить следующие шаги</a:t>
            </a:r>
          </a:p>
          <a:p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import sqlite3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Использовать метод </a:t>
            </a:r>
            <a:r>
              <a:rPr lang="ru-RU" sz="2400" dirty="0" err="1" smtClean="0"/>
              <a:t>connect</a:t>
            </a:r>
            <a:r>
              <a:rPr lang="ru-RU" sz="2400" dirty="0" smtClean="0"/>
              <a:t>() из модуля sqlite3 и передать в качестве аргумента название базы данных – открываем соединение.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Создать объект </a:t>
            </a:r>
            <a:r>
              <a:rPr lang="ru-RU" sz="2400" dirty="0" err="1" smtClean="0"/>
              <a:t>cursor</a:t>
            </a:r>
            <a:r>
              <a:rPr lang="ru-RU" sz="2400" dirty="0" smtClean="0"/>
              <a:t> для выполнения </a:t>
            </a:r>
            <a:r>
              <a:rPr lang="ru-RU" sz="2400" dirty="0" err="1" smtClean="0"/>
              <a:t>SQLite</a:t>
            </a:r>
            <a:r>
              <a:rPr lang="ru-RU" sz="2400" dirty="0" smtClean="0"/>
              <a:t>-запросов из </a:t>
            </a:r>
            <a:r>
              <a:rPr lang="ru-RU" sz="2400" dirty="0" err="1" smtClean="0"/>
              <a:t>Python</a:t>
            </a:r>
            <a:r>
              <a:rPr lang="ru-RU" sz="2400" dirty="0" smtClean="0"/>
              <a:t>. Вызов метода </a:t>
            </a:r>
            <a:r>
              <a:rPr lang="ru-RU" sz="2400" dirty="0" err="1" smtClean="0"/>
              <a:t>execute</a:t>
            </a:r>
            <a:r>
              <a:rPr lang="ru-RU" sz="2400" dirty="0" smtClean="0"/>
              <a:t>(</a:t>
            </a:r>
            <a:r>
              <a:rPr lang="ru-RU" sz="2400" dirty="0" err="1" smtClean="0"/>
              <a:t>query</a:t>
            </a:r>
            <a:r>
              <a:rPr lang="ru-RU" sz="2400" dirty="0" smtClean="0"/>
              <a:t>) для объекта </a:t>
            </a:r>
            <a:r>
              <a:rPr lang="ru-RU" sz="2400" dirty="0" err="1" smtClean="0"/>
              <a:t>Cursor</a:t>
            </a:r>
            <a:r>
              <a:rPr lang="ru-RU" sz="2400" dirty="0" smtClean="0"/>
              <a:t> выполняет запрос и в случае наличия результата возвращает ответ, который можно получить методом </a:t>
            </a:r>
            <a:r>
              <a:rPr lang="ru-RU" sz="2400" dirty="0" err="1" smtClean="0"/>
              <a:t>fetchall</a:t>
            </a:r>
            <a:r>
              <a:rPr lang="ru-RU" sz="2400" dirty="0" smtClean="0"/>
              <a:t>().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Закрыть объект </a:t>
            </a:r>
            <a:r>
              <a:rPr lang="ru-RU" sz="2400" dirty="0" err="1" smtClean="0"/>
              <a:t>cursor</a:t>
            </a:r>
            <a:r>
              <a:rPr lang="ru-RU" sz="2400" dirty="0" smtClean="0"/>
              <a:t> после завершения работы.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Перехватить исключение базы данных, если в процессе подключения произошла ошибка.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50395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534" y="411480"/>
            <a:ext cx="8253003" cy="603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46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2078058"/>
            <a:ext cx="106222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NULL – значение NULL;</a:t>
            </a:r>
          </a:p>
          <a:p>
            <a:r>
              <a:rPr lang="ru-RU" sz="2800" dirty="0" smtClean="0"/>
              <a:t>INTEGER – целочисленный тип (занимает от 1 до 8 байт);</a:t>
            </a:r>
          </a:p>
          <a:p>
            <a:r>
              <a:rPr lang="ru-RU" sz="2800" dirty="0" smtClean="0"/>
              <a:t>REAL – вещественный тип (8 байт в формате IEEE);</a:t>
            </a:r>
          </a:p>
          <a:p>
            <a:r>
              <a:rPr lang="ru-RU" sz="2800" dirty="0" smtClean="0"/>
              <a:t>TEXT – строковый тип (в кодировке данных базы, обычно UTF-8);</a:t>
            </a:r>
          </a:p>
          <a:p>
            <a:r>
              <a:rPr lang="ru-RU" sz="2800" dirty="0" smtClean="0"/>
              <a:t>BLOB (двоичные данные, хранятся «как есть», например, для небольших изображений).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72532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CREATE TABLE (создать таблицу)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23" y="2270760"/>
            <a:ext cx="10519790" cy="201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1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Browser for SQLite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463291" y="1044357"/>
            <a:ext cx="50424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https://sqlitebrowser.org/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52352"/>
            <a:ext cx="6964680" cy="43529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559" y="2513350"/>
            <a:ext cx="5328441" cy="363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2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760" y="2000040"/>
            <a:ext cx="8991600" cy="4202576"/>
          </a:xfrm>
          <a:prstGeom prst="rect">
            <a:avLst/>
          </a:prstGeom>
        </p:spPr>
      </p:pic>
      <p:sp>
        <p:nvSpPr>
          <p:cNvPr id="3" name="Стрелка вниз 2"/>
          <p:cNvSpPr/>
          <p:nvPr/>
        </p:nvSpPr>
        <p:spPr>
          <a:xfrm>
            <a:off x="2453640" y="274320"/>
            <a:ext cx="6065520" cy="152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Повторный запуск – ошибка (таблица есть)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923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37" y="1690688"/>
            <a:ext cx="10752363" cy="187836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01436" y="4002316"/>
            <a:ext cx="107523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С</a:t>
            </a:r>
            <a:r>
              <a:rPr lang="ru-RU" sz="2800" dirty="0" smtClean="0"/>
              <a:t>оздавать таблицу только если она не существует. Теперь, запуская программу, никаких ошибок</a:t>
            </a:r>
            <a:r>
              <a:rPr lang="en-US" sz="2800" dirty="0" smtClean="0"/>
              <a:t> </a:t>
            </a:r>
            <a:r>
              <a:rPr lang="ru-RU" sz="2800" dirty="0" smtClean="0"/>
              <a:t>появляться не будет и, кроме того, мы точно будем уверены, что таблица  </a:t>
            </a:r>
            <a:r>
              <a:rPr lang="en-US" sz="2800" dirty="0" smtClean="0"/>
              <a:t>student </a:t>
            </a:r>
            <a:r>
              <a:rPr lang="ru-RU" sz="2800" dirty="0" smtClean="0"/>
              <a:t>присутствует в нашей БД.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64884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INSERT – добавление записи в таблицу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32460" y="1320076"/>
            <a:ext cx="109270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INSERT INTO &lt;</a:t>
            </a:r>
            <a:r>
              <a:rPr lang="en-US" sz="2800" dirty="0" err="1" smtClean="0"/>
              <a:t>table_name</a:t>
            </a:r>
            <a:r>
              <a:rPr lang="en-US" sz="2800" dirty="0" smtClean="0"/>
              <a:t>&gt; (&lt;column_name1&gt;, &lt;column_name2&gt;, ...) VALUES (&lt;value1&gt;, &lt;value2&gt;, …)</a:t>
            </a:r>
          </a:p>
          <a:p>
            <a:pPr algn="ctr"/>
            <a:r>
              <a:rPr lang="en-US" sz="2800" dirty="0" err="1" smtClean="0"/>
              <a:t>или</a:t>
            </a:r>
            <a:r>
              <a:rPr lang="en-US" sz="2800" dirty="0" smtClean="0"/>
              <a:t> </a:t>
            </a:r>
            <a:r>
              <a:rPr lang="en-US" sz="2800" dirty="0" err="1" smtClean="0"/>
              <a:t>так</a:t>
            </a:r>
            <a:r>
              <a:rPr lang="en-US" sz="2800" dirty="0" smtClean="0"/>
              <a:t>:</a:t>
            </a:r>
          </a:p>
          <a:p>
            <a:pPr algn="ctr"/>
            <a:r>
              <a:rPr lang="en-US" sz="2800" dirty="0" smtClean="0"/>
              <a:t>INSERT INTO &lt;</a:t>
            </a:r>
            <a:r>
              <a:rPr lang="en-US" sz="2800" dirty="0" err="1" smtClean="0"/>
              <a:t>table_name</a:t>
            </a:r>
            <a:r>
              <a:rPr lang="en-US" sz="2800" dirty="0" smtClean="0"/>
              <a:t>&gt; VALUES (&lt;value1&gt;, &lt;value2&gt;, …)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43" y="3364558"/>
            <a:ext cx="11810251" cy="320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25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" y="255270"/>
            <a:ext cx="8058150" cy="6743700"/>
          </a:xfrm>
          <a:prstGeom prst="rect">
            <a:avLst/>
          </a:prstGeom>
        </p:spPr>
      </p:pic>
      <p:sp>
        <p:nvSpPr>
          <p:cNvPr id="4" name="Стрелка вниз 3"/>
          <p:cNvSpPr/>
          <p:nvPr/>
        </p:nvSpPr>
        <p:spPr>
          <a:xfrm>
            <a:off x="1188720" y="243840"/>
            <a:ext cx="6096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800" y="533400"/>
            <a:ext cx="7070230" cy="5916930"/>
          </a:xfrm>
          <a:prstGeom prst="rect">
            <a:avLst/>
          </a:prstGeom>
        </p:spPr>
      </p:pic>
      <p:sp>
        <p:nvSpPr>
          <p:cNvPr id="6" name="Стрелка вниз 5"/>
          <p:cNvSpPr/>
          <p:nvPr/>
        </p:nvSpPr>
        <p:spPr>
          <a:xfrm>
            <a:off x="6812280" y="121920"/>
            <a:ext cx="563880" cy="96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низ 6"/>
          <p:cNvSpPr/>
          <p:nvPr/>
        </p:nvSpPr>
        <p:spPr>
          <a:xfrm>
            <a:off x="6050280" y="914400"/>
            <a:ext cx="42672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1415" y="4432545"/>
            <a:ext cx="3987250" cy="2488320"/>
          </a:xfrm>
          <a:prstGeom prst="rect">
            <a:avLst/>
          </a:prstGeom>
        </p:spPr>
      </p:pic>
      <p:sp>
        <p:nvSpPr>
          <p:cNvPr id="10" name="Стрелка вниз 9"/>
          <p:cNvSpPr/>
          <p:nvPr/>
        </p:nvSpPr>
        <p:spPr>
          <a:xfrm>
            <a:off x="8515915" y="2316480"/>
            <a:ext cx="1466285" cy="1798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50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База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2233" y="1556792"/>
            <a:ext cx="11508059" cy="4896544"/>
          </a:xfrm>
        </p:spPr>
        <p:txBody>
          <a:bodyPr>
            <a:normAutofit lnSpcReduction="10000"/>
          </a:bodyPr>
          <a:lstStyle/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0070C0"/>
                </a:solidFill>
              </a:rPr>
              <a:t>В </a:t>
            </a:r>
            <a:r>
              <a:rPr lang="ru-RU" b="1" dirty="0">
                <a:solidFill>
                  <a:srgbClr val="0070C0"/>
                </a:solidFill>
              </a:rPr>
              <a:t>узком смысле слова, база данных — это некоторый набор данных, необходимых для </a:t>
            </a:r>
            <a:r>
              <a:rPr lang="ru-RU" b="1" dirty="0" smtClean="0">
                <a:solidFill>
                  <a:srgbClr val="0070C0"/>
                </a:solidFill>
              </a:rPr>
              <a:t>работы. </a:t>
            </a: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 smtClean="0"/>
              <a:t>Однако </a:t>
            </a:r>
            <a:r>
              <a:rPr lang="ru-RU" dirty="0"/>
              <a:t>данные — это абстракция; никто никогда не видел "просто данные"; они не возникают и не существуют сами по себе. Данные суть отражение объектов реального мира</a:t>
            </a:r>
            <a:r>
              <a:rPr lang="ru-RU" dirty="0" smtClean="0"/>
              <a:t>.</a:t>
            </a: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0070C0"/>
                </a:solidFill>
              </a:rPr>
              <a:t>В </a:t>
            </a:r>
            <a:r>
              <a:rPr lang="ru-RU" b="1" dirty="0">
                <a:solidFill>
                  <a:srgbClr val="0070C0"/>
                </a:solidFill>
              </a:rPr>
              <a:t>широком смысле слова база данных — это совокупность описаний объектов реального мира и связей между ними, актуальных для конкретной прикладной области. </a:t>
            </a:r>
          </a:p>
        </p:txBody>
      </p:sp>
    </p:spTree>
    <p:extLst>
      <p:ext uri="{BB962C8B-B14F-4D97-AF65-F5344CB8AC3E}">
        <p14:creationId xmlns:p14="http://schemas.microsoft.com/office/powerpoint/2010/main" val="53362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3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120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8" tmFilter="0, 0; 0.125,0.2665; 0.25,0.4; 0.375,0.465; 0.5,0.5;  0.625,0.535; 0.75,0.6; 0.875,0.7335; 1,1">
                                          <p:stCondLst>
                                            <p:cond delay="4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" tmFilter="0, 0; 0.125,0.2665; 0.25,0.4; 0.375,0.465; 0.5,0.5;  0.625,0.535; 0.75,0.6; 0.875,0.7335; 1,1">
                                          <p:stCondLst>
                                            <p:cond delay="8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" tmFilter="0, 0; 0.125,0.2665; 0.25,0.4; 0.375,0.465; 0.5,0.5;  0.625,0.535; 0.75,0.6; 0.875,0.7335; 1,1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" decel="50000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">
                                          <p:stCondLst>
                                            <p:cond delay="80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" decel="50000">
                                          <p:stCondLst>
                                            <p:cond delay="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" decel="50000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" decel="50000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34" y="242080"/>
            <a:ext cx="6939251" cy="3051520"/>
          </a:xfrm>
          <a:prstGeom prst="rect">
            <a:avLst/>
          </a:prstGeom>
        </p:spPr>
      </p:pic>
      <p:sp>
        <p:nvSpPr>
          <p:cNvPr id="3" name="Стрелка вниз 2"/>
          <p:cNvSpPr/>
          <p:nvPr/>
        </p:nvSpPr>
        <p:spPr>
          <a:xfrm>
            <a:off x="5516880" y="868680"/>
            <a:ext cx="777240" cy="11887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910" y="3936360"/>
            <a:ext cx="3956500" cy="2764800"/>
          </a:xfrm>
          <a:prstGeom prst="rect">
            <a:avLst/>
          </a:prstGeom>
        </p:spPr>
      </p:pic>
      <p:sp>
        <p:nvSpPr>
          <p:cNvPr id="5" name="Стрелка вниз 4"/>
          <p:cNvSpPr/>
          <p:nvPr/>
        </p:nvSpPr>
        <p:spPr>
          <a:xfrm>
            <a:off x="1798320" y="2667000"/>
            <a:ext cx="1402080" cy="1752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>
            <a:off x="5516880" y="4892040"/>
            <a:ext cx="1036320" cy="655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6670" y="3543300"/>
            <a:ext cx="4315250" cy="2938880"/>
          </a:xfrm>
          <a:prstGeom prst="rect">
            <a:avLst/>
          </a:prstGeom>
        </p:spPr>
      </p:pic>
      <p:sp>
        <p:nvSpPr>
          <p:cNvPr id="8" name="Стрелка вниз 7"/>
          <p:cNvSpPr/>
          <p:nvPr/>
        </p:nvSpPr>
        <p:spPr>
          <a:xfrm>
            <a:off x="10073640" y="3293600"/>
            <a:ext cx="746760" cy="642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949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Фильтры</a:t>
            </a:r>
            <a:r>
              <a:rPr lang="en-US" dirty="0" smtClean="0"/>
              <a:t>, </a:t>
            </a:r>
            <a:r>
              <a:rPr lang="ru-RU" dirty="0" smtClean="0"/>
              <a:t>сортировки в программе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79" y="1690688"/>
            <a:ext cx="5006003" cy="3308032"/>
          </a:xfrm>
          <a:prstGeom prst="rect">
            <a:avLst/>
          </a:prstGeom>
        </p:spPr>
      </p:pic>
      <p:sp>
        <p:nvSpPr>
          <p:cNvPr id="4" name="Стрелка вниз 3"/>
          <p:cNvSpPr/>
          <p:nvPr/>
        </p:nvSpPr>
        <p:spPr>
          <a:xfrm>
            <a:off x="1691640" y="3002280"/>
            <a:ext cx="594360" cy="563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306" y="1690688"/>
            <a:ext cx="4810134" cy="3513116"/>
          </a:xfrm>
          <a:prstGeom prst="rect">
            <a:avLst/>
          </a:prstGeom>
        </p:spPr>
      </p:pic>
      <p:sp>
        <p:nvSpPr>
          <p:cNvPr id="6" name="Стрелка вправо 5"/>
          <p:cNvSpPr/>
          <p:nvPr/>
        </p:nvSpPr>
        <p:spPr>
          <a:xfrm>
            <a:off x="6096000" y="3344704"/>
            <a:ext cx="601643" cy="4195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692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399097"/>
            <a:ext cx="4238625" cy="32861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847" y="2776537"/>
            <a:ext cx="4238625" cy="32861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967" y="277177"/>
            <a:ext cx="4238625" cy="32861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6526" y="2562224"/>
            <a:ext cx="5272519" cy="37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54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94" y="1127760"/>
            <a:ext cx="11428560" cy="465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747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79" y="305490"/>
            <a:ext cx="9791801" cy="655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20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779" y="1082040"/>
            <a:ext cx="8120291" cy="527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57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74" y="528120"/>
            <a:ext cx="11160079" cy="219984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074" y="2254783"/>
            <a:ext cx="5620205" cy="427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65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SELECT – выборка данных из таблиц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91783" y="1690688"/>
            <a:ext cx="71342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SELECT col1, col2, … FROM &lt;</a:t>
            </a:r>
            <a:r>
              <a:rPr lang="en-US" sz="3200" dirty="0" err="1" smtClean="0"/>
              <a:t>table_name</a:t>
            </a:r>
            <a:r>
              <a:rPr lang="en-US" sz="3200" dirty="0" smtClean="0"/>
              <a:t>&gt;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00" y="2453640"/>
            <a:ext cx="11581399" cy="360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14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WHERE 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08760" y="1370648"/>
            <a:ext cx="104546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Если нам нужно добавить фильтр для выбираемых записей, то это делается с помощью ключевого слова WHERE,</a:t>
            </a:r>
            <a:r>
              <a:rPr lang="en-US" sz="2400" dirty="0" smtClean="0"/>
              <a:t> </a:t>
            </a:r>
            <a:r>
              <a:rPr lang="ru-RU" sz="2400" dirty="0" smtClean="0"/>
              <a:t>которое записывается после имени таблицы:</a:t>
            </a:r>
          </a:p>
          <a:p>
            <a:r>
              <a:rPr lang="ru-RU" sz="2400" dirty="0" smtClean="0"/>
              <a:t>SELECT col1, col2, … FROM &lt;</a:t>
            </a:r>
            <a:r>
              <a:rPr lang="ru-RU" sz="2400" dirty="0" err="1" smtClean="0"/>
              <a:t>table_name</a:t>
            </a:r>
            <a:r>
              <a:rPr lang="ru-RU" sz="2400" dirty="0" smtClean="0"/>
              <a:t>&gt; WHERE &lt;условие&gt;</a:t>
            </a:r>
            <a:endParaRPr lang="en-US" sz="2400" dirty="0" smtClean="0"/>
          </a:p>
          <a:p>
            <a:r>
              <a:rPr lang="ru-RU" sz="2400" dirty="0" smtClean="0"/>
              <a:t>после слова WHERE записывается логическое выражение и в качестве сравнения можно использовать следующие операторы: = или ==, &gt;, =, &lt;=, !=, BETWEEN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49" y="4048304"/>
            <a:ext cx="11857251" cy="271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16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Составные условия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63880" y="1166843"/>
            <a:ext cx="1121664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Часто при описании фильтра требуется учитывать значения сразу нескольких столбцов</a:t>
            </a:r>
            <a:r>
              <a:rPr lang="en-US" sz="28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AND – условное И: exp1 AND exp2. Истинно, если одновременно истинны exp1 и exp2. 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OR – условное ИЛИ: exp1 OR exp2. Истинно, если истинно exp1 или exp2 или оба выражения. 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NOT – условное НЕ: NOT </a:t>
            </a:r>
            <a:r>
              <a:rPr lang="ru-RU" sz="2800" dirty="0" err="1" smtClean="0"/>
              <a:t>exp</a:t>
            </a:r>
            <a:r>
              <a:rPr lang="ru-RU" sz="2800" dirty="0" smtClean="0"/>
              <a:t>. Преобразует ложное условие в истинное и, наоборот, истинное – в ложное.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IN – вхождение во множество значений: </a:t>
            </a:r>
            <a:r>
              <a:rPr lang="ru-RU" sz="2800" dirty="0" err="1" smtClean="0"/>
              <a:t>col</a:t>
            </a:r>
            <a:r>
              <a:rPr lang="ru-RU" sz="2800" dirty="0" smtClean="0"/>
              <a:t> IN (val1, val2,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NOT IN – не вхождение во множество значений: </a:t>
            </a:r>
            <a:r>
              <a:rPr lang="ru-RU" sz="2800" dirty="0" err="1" smtClean="0"/>
              <a:t>col</a:t>
            </a:r>
            <a:r>
              <a:rPr lang="ru-RU" sz="2800" dirty="0" smtClean="0"/>
              <a:t> NOT IN (val1, val2, …)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3019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83" y="251018"/>
            <a:ext cx="10287000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88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6964" y="2286000"/>
            <a:ext cx="10515600" cy="1325563"/>
          </a:xfrm>
        </p:spPr>
        <p:txBody>
          <a:bodyPr/>
          <a:lstStyle/>
          <a:p>
            <a:r>
              <a:rPr lang="ru-RU" dirty="0" smtClean="0"/>
              <a:t>Сортировка </a:t>
            </a:r>
            <a:r>
              <a:rPr lang="en-US" dirty="0" smtClean="0"/>
              <a:t>ORDER BY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64" y="3499763"/>
            <a:ext cx="12010766" cy="201208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64" y="385720"/>
            <a:ext cx="11510720" cy="190028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356360" y="5525277"/>
            <a:ext cx="94828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Если нужно отсортировать данные по убыванию, то после имени поля следует указать флаг DESC:</a:t>
            </a:r>
          </a:p>
          <a:p>
            <a:endParaRPr lang="ru-RU" dirty="0" smtClean="0"/>
          </a:p>
          <a:p>
            <a:r>
              <a:rPr lang="ru-RU" dirty="0" smtClean="0"/>
              <a:t>SELECT * FROM </a:t>
            </a:r>
            <a:r>
              <a:rPr lang="ru-RU" dirty="0" err="1" smtClean="0"/>
              <a:t>users</a:t>
            </a:r>
            <a:r>
              <a:rPr lang="ru-RU" dirty="0" smtClean="0"/>
              <a:t> WHERE </a:t>
            </a:r>
            <a:r>
              <a:rPr lang="ru-RU" dirty="0" err="1" smtClean="0"/>
              <a:t>score</a:t>
            </a:r>
            <a:r>
              <a:rPr lang="ru-RU" dirty="0" smtClean="0"/>
              <a:t> &lt; 1000 ORDER BY </a:t>
            </a:r>
            <a:r>
              <a:rPr lang="ru-RU" dirty="0" err="1" smtClean="0"/>
              <a:t>old</a:t>
            </a:r>
            <a:r>
              <a:rPr lang="ru-RU" dirty="0" smtClean="0"/>
              <a:t> DESC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003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Ограничение выборки </a:t>
            </a:r>
            <a:r>
              <a:rPr lang="en-US" dirty="0" smtClean="0"/>
              <a:t>LIMIT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2004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91" y="1698600"/>
            <a:ext cx="11960409" cy="27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5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5" y="1811618"/>
            <a:ext cx="7114466" cy="411058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958361" y="244195"/>
            <a:ext cx="512305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Реляционная база данных – это набор данных с предопределенными связями между ними. Эти данные организованны в виде набора таблиц, состоящих из столбцов и строк. </a:t>
            </a:r>
          </a:p>
          <a:p>
            <a:r>
              <a:rPr lang="ru-RU" sz="2400" dirty="0" smtClean="0"/>
              <a:t>В таблицах хранится информация об объектах, представленных в базе данных. </a:t>
            </a:r>
          </a:p>
          <a:p>
            <a:r>
              <a:rPr lang="ru-RU" sz="2400" dirty="0" smtClean="0"/>
              <a:t>В каждом столбце таблицы хранится определенный тип данных, в каждой ячейке – значение атрибута. </a:t>
            </a:r>
          </a:p>
          <a:p>
            <a:r>
              <a:rPr lang="ru-RU" sz="2400" dirty="0" smtClean="0"/>
              <a:t>Каждая стока таблицы представляет собой набор связанных значений, относящихся к одному объекту или сущности. </a:t>
            </a:r>
          </a:p>
        </p:txBody>
      </p:sp>
    </p:spTree>
    <p:extLst>
      <p:ext uri="{BB962C8B-B14F-4D97-AF65-F5344CB8AC3E}">
        <p14:creationId xmlns:p14="http://schemas.microsoft.com/office/powerpoint/2010/main" val="33400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Взаимосвязь таблиц базы данных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1775520" y="4437112"/>
          <a:ext cx="4392488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37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Номер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Фамилия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Номер руководителя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Должность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58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1234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Юдин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5742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М. н. с.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958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1235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Щедрин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6931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aseline="0" dirty="0" smtClean="0"/>
                        <a:t>С. н. с. 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58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1236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Яковлев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5742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Н. с.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958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1237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Кротов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2345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Вед. </a:t>
                      </a:r>
                      <a:r>
                        <a:rPr lang="ru-RU" sz="1400" dirty="0" err="1" smtClean="0"/>
                        <a:t>инж</a:t>
                      </a:r>
                      <a:r>
                        <a:rPr lang="ru-RU" sz="1400" dirty="0" smtClean="0"/>
                        <a:t>.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958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1238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Куркин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6931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Ст. </a:t>
                      </a:r>
                      <a:r>
                        <a:rPr lang="ru-RU" sz="1400" dirty="0" err="1" smtClean="0"/>
                        <a:t>инж</a:t>
                      </a:r>
                      <a:r>
                        <a:rPr lang="ru-RU" sz="1400" dirty="0" smtClean="0"/>
                        <a:t>.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6240016" y="2276872"/>
          <a:ext cx="4128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Номер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Фамилия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Отдел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Стаж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5742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Васильев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26К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25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6931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Успенский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31С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27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2345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Воробьев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19И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21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75520" y="4005065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u="sng" dirty="0"/>
              <a:t>Сотрудник</a:t>
            </a:r>
            <a:endParaRPr lang="ru-RU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256670" y="184482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u="sng" dirty="0"/>
              <a:t>Руководитель</a:t>
            </a:r>
            <a:endParaRPr lang="ru-RU" sz="2400" u="sng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647728" y="3645025"/>
            <a:ext cx="1512168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079776" y="2204865"/>
            <a:ext cx="1656184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4079776" y="2204865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Первичный ключ</a:t>
            </a:r>
            <a:endParaRPr lang="ru-R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647728" y="3645025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Внешний ключ</a:t>
            </a:r>
            <a:endParaRPr lang="ru-RU" sz="1400" dirty="0"/>
          </a:p>
        </p:txBody>
      </p:sp>
      <p:cxnSp>
        <p:nvCxnSpPr>
          <p:cNvPr id="13" name="Прямая со стрелкой 12"/>
          <p:cNvCxnSpPr>
            <a:stCxn id="11" idx="2"/>
            <a:endCxn id="4" idx="0"/>
          </p:cNvCxnSpPr>
          <p:nvPr/>
        </p:nvCxnSpPr>
        <p:spPr>
          <a:xfrm flipH="1">
            <a:off x="3971764" y="3952802"/>
            <a:ext cx="432048" cy="4843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9" idx="3"/>
          </p:cNvCxnSpPr>
          <p:nvPr/>
        </p:nvCxnSpPr>
        <p:spPr>
          <a:xfrm>
            <a:off x="5735960" y="2358753"/>
            <a:ext cx="520710" cy="1538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3863752" y="5013176"/>
            <a:ext cx="93610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282" y="5589241"/>
            <a:ext cx="950913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Прямая со стрелкой 17"/>
          <p:cNvCxnSpPr/>
          <p:nvPr/>
        </p:nvCxnSpPr>
        <p:spPr>
          <a:xfrm flipV="1">
            <a:off x="4799856" y="2852936"/>
            <a:ext cx="1456814" cy="22682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V="1">
            <a:off x="4795194" y="2852936"/>
            <a:ext cx="1461476" cy="28553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6915410" y="4558856"/>
            <a:ext cx="46255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В одной таблице содержатся ассоциированные данные, а в разных таблицах одной БД находятся связанные данные.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4089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 animBg="1"/>
      <p:bldP spid="9" grpId="0" animBg="1"/>
      <p:bldP spid="10" grpId="0"/>
      <p:bldP spid="11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Сетевые</a:t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502" y="229096"/>
            <a:ext cx="7425783" cy="343786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59780" y="1205361"/>
            <a:ext cx="36222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</a:t>
            </a:r>
            <a:r>
              <a:rPr lang="ru-RU" sz="2400" dirty="0" smtClean="0"/>
              <a:t> сетевых базах данных между таблицами и записями может быть несколько разных связей, каждая из который отвечает за что-то своё.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55134" y="3666959"/>
            <a:ext cx="10881731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Особенность сетевой базы данных в том, что в ней запоминаются все связи и всё содержимое для каждой связи. Базе не нужно тратить время на поиск нужных данных, потому что вся информация об этом уже есть в специальных индексных файлах. Они показывают, какая запись с какой связана, и быстро выдают результат.</a:t>
            </a:r>
          </a:p>
          <a:p>
            <a:r>
              <a:rPr lang="ru-RU" sz="2400" dirty="0" smtClean="0"/>
              <a:t>Сетевые </a:t>
            </a:r>
            <a:r>
              <a:rPr lang="ru-RU" sz="2400" dirty="0"/>
              <a:t>базы данных: </a:t>
            </a:r>
            <a:r>
              <a:rPr lang="ru-RU" sz="2400" dirty="0" smtClean="0"/>
              <a:t>позволяют хранить </a:t>
            </a:r>
            <a:r>
              <a:rPr lang="ru-RU" sz="2400" dirty="0"/>
              <a:t>много связей между множеством объектов. Например, каталог фильмов: в одном фильме может участвовать много человек, а каждый из них может участвовать во множестве фильмов.</a:t>
            </a:r>
          </a:p>
        </p:txBody>
      </p:sp>
    </p:spTree>
    <p:extLst>
      <p:ext uri="{BB962C8B-B14F-4D97-AF65-F5344CB8AC3E}">
        <p14:creationId xmlns:p14="http://schemas.microsoft.com/office/powerpoint/2010/main" val="116463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Иерархические</a:t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966" y="1027906"/>
            <a:ext cx="6390810" cy="536291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05883" y="1690688"/>
            <a:ext cx="357582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Иерархическая база данных знает, кто кому подчиняется, и поэтому может быстро находить нужную информацию. Но такие базы можно организовать только в том случае, когда у вас есть чёткое разделение в данных, что главнее, а что ему подчиняется.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0287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902" y="694673"/>
            <a:ext cx="7524750" cy="40906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</a:t>
            </a:r>
            <a:r>
              <a:rPr lang="en-US" dirty="0"/>
              <a:t>SQL</a:t>
            </a:r>
            <a:br>
              <a:rPr lang="en-US" dirty="0"/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386" y="1414412"/>
            <a:ext cx="451624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Чтобы управлять данными в базе, например добавлять новые записи, удалять старые или что-то искать, используют специальный язык запросов к базе — SQL.</a:t>
            </a:r>
          </a:p>
          <a:p>
            <a:r>
              <a:rPr lang="ru-RU" sz="2000" dirty="0" smtClean="0"/>
              <a:t>Эти запросы обрабатывает СУБД — система управления базами данных. Это как движок для сайтов — он выполняет запросы, работает с базой и отдаёт нам результаты.</a:t>
            </a:r>
          </a:p>
          <a:p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386" y="5049733"/>
            <a:ext cx="110304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SQL —это язык запросов к базе данных. Название расшифровывается: «язык структурированных запросов» (</a:t>
            </a:r>
            <a:r>
              <a:rPr lang="ru-RU" sz="2400" dirty="0" err="1" smtClean="0"/>
              <a:t>Structured</a:t>
            </a:r>
            <a:r>
              <a:rPr lang="ru-RU" sz="2400" dirty="0" smtClean="0"/>
              <a:t> </a:t>
            </a:r>
            <a:r>
              <a:rPr lang="ru-RU" sz="2400" dirty="0" err="1" smtClean="0"/>
              <a:t>Query</a:t>
            </a:r>
            <a:r>
              <a:rPr lang="ru-RU" sz="2400" dirty="0" smtClean="0"/>
              <a:t> </a:t>
            </a:r>
            <a:r>
              <a:rPr lang="ru-RU" sz="2400" dirty="0" err="1" smtClean="0"/>
              <a:t>Language</a:t>
            </a:r>
            <a:r>
              <a:rPr lang="ru-RU" sz="2400" dirty="0" smtClean="0"/>
              <a:t>). Это значит, что каждый запрос к базе данных формируется по какой-то структуре, а сам язык задаёт правила, как именно сделать такой запрос.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0304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31520" y="616357"/>
            <a:ext cx="108813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</a:t>
            </a:r>
            <a:r>
              <a:rPr lang="ru-RU" sz="2800" dirty="0" smtClean="0"/>
              <a:t>После выбора определенной СУБД программист получает доступ к ее API (</a:t>
            </a:r>
            <a:r>
              <a:rPr lang="ru-RU" sz="2800" dirty="0" err="1" smtClean="0"/>
              <a:t>Application</a:t>
            </a:r>
            <a:r>
              <a:rPr lang="ru-RU" sz="2800" dirty="0" smtClean="0"/>
              <a:t> </a:t>
            </a:r>
            <a:r>
              <a:rPr lang="ru-RU" sz="2800" dirty="0" err="1" smtClean="0"/>
              <a:t>Programming</a:t>
            </a:r>
            <a:r>
              <a:rPr lang="ru-RU" sz="2800" dirty="0" smtClean="0"/>
              <a:t> </a:t>
            </a:r>
            <a:r>
              <a:rPr lang="ru-RU" sz="2800" dirty="0" err="1" smtClean="0"/>
              <a:t>Interface</a:t>
            </a:r>
            <a:r>
              <a:rPr lang="ru-RU" sz="2800" dirty="0" smtClean="0"/>
              <a:t>) – программному интерфейсу для взаимодействия с СУБД. Фактически, к набору функций, через которые производится работа с базами данных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429" y="2697480"/>
            <a:ext cx="8867930" cy="3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961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1264</Words>
  <Application>Microsoft Office PowerPoint</Application>
  <PresentationFormat>Широкоэкранный</PresentationFormat>
  <Paragraphs>137</Paragraphs>
  <Slides>32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Тема Office</vt:lpstr>
      <vt:lpstr>Базы данных</vt:lpstr>
      <vt:lpstr>База данных</vt:lpstr>
      <vt:lpstr>Презентация PowerPoint</vt:lpstr>
      <vt:lpstr>Реляционные </vt:lpstr>
      <vt:lpstr>Взаимосвязь таблиц базы данных</vt:lpstr>
      <vt:lpstr>Сетевые </vt:lpstr>
      <vt:lpstr>Иерархические </vt:lpstr>
      <vt:lpstr>Язык SQL </vt:lpstr>
      <vt:lpstr>Презентация PowerPoint</vt:lpstr>
      <vt:lpstr>Что такое SQLite </vt:lpstr>
      <vt:lpstr>Подключение к SQLite в Python </vt:lpstr>
      <vt:lpstr>Презентация PowerPoint</vt:lpstr>
      <vt:lpstr>Типы данных</vt:lpstr>
      <vt:lpstr>CREATE TABLE (создать таблицу)</vt:lpstr>
      <vt:lpstr>DB Browser for SQLite</vt:lpstr>
      <vt:lpstr>Презентация PowerPoint</vt:lpstr>
      <vt:lpstr>Решение</vt:lpstr>
      <vt:lpstr>INSERT – добавление записи в таблицу</vt:lpstr>
      <vt:lpstr>Презентация PowerPoint</vt:lpstr>
      <vt:lpstr>Презентация PowerPoint</vt:lpstr>
      <vt:lpstr>Фильтры, сортировки в программе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SELECT – выборка данных из таблиц</vt:lpstr>
      <vt:lpstr>Оператор WHERE </vt:lpstr>
      <vt:lpstr>Составные условия </vt:lpstr>
      <vt:lpstr>Сортировка ORDER BY</vt:lpstr>
      <vt:lpstr>Ограничение выборки LIMIT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</dc:title>
  <dc:creator>Nastya</dc:creator>
  <cp:lastModifiedBy>Nastya</cp:lastModifiedBy>
  <cp:revision>24</cp:revision>
  <dcterms:created xsi:type="dcterms:W3CDTF">2022-11-06T05:38:56Z</dcterms:created>
  <dcterms:modified xsi:type="dcterms:W3CDTF">2022-11-06T10:20:01Z</dcterms:modified>
</cp:coreProperties>
</file>