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Aluminium Production Capacity (MTPA)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Vedanta</c:v>
                </c:pt>
                <c:pt idx="1">
                  <c:v>Jindal Aluminium</c:v>
                </c:pt>
                <c:pt idx="2">
                  <c:v>Hindalco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1.8</c:v>
                </c:pt>
                <c:pt idx="1">
                  <c:v>1.2</c:v>
                </c:pt>
                <c:pt idx="2">
                  <c:v>1.0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C3C8F-B817-46DC-9976-49B8626AC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95BAA-DD57-3D8D-5AD2-2D3335AFD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2744C-7A6C-F6FE-F6C2-70EA4C50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5AF6-855E-4E50-AF53-D4DB7CD0FC26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C9A1C-AA16-B110-F6F0-4BAF9B6B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E4DB0-83D3-EA98-D3A8-9EC4A6BF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FB0D-9DCC-4D63-9DD6-54A04BE47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95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E8E67-0418-BB69-D6EA-93847EB9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82967-233D-411C-D860-0CCA803A0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C1789-0B3B-07A2-5162-772BDD3B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5AF6-855E-4E50-AF53-D4DB7CD0FC26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AA15D-42C5-962D-3ADC-36A756E22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00164-1C32-636C-76C2-27594C06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FB0D-9DCC-4D63-9DD6-54A04BE47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94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D544E5-17A2-A689-1874-E5B7FCE947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9B855-5DCD-97AC-0EA7-B82096BA0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37206-2AF9-1E5B-0DCA-57430810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5AF6-855E-4E50-AF53-D4DB7CD0FC26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196EB-6D2C-4E46-219A-D7F6FE31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76943-B3E8-417F-9D2A-5AA0F52F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FB0D-9DCC-4D63-9DD6-54A04BE47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88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BBDD-9917-C8C0-2EB5-4486AC1A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E4EA3-659B-9929-567F-940223F80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E652E-D954-CE4E-D9B3-A3160B0DD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5AF6-855E-4E50-AF53-D4DB7CD0FC26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3D840-8ED4-155C-72D0-7B70C9DE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307E3-3953-BBD9-A192-4C8F8019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FB0D-9DCC-4D63-9DD6-54A04BE47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99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71B3-E5DA-3F04-22EC-E4A6BA983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8CBF7-852A-0D61-4F69-E1A80A2C8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83C0A-83CC-1013-1929-2EE8ADD9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5AF6-855E-4E50-AF53-D4DB7CD0FC26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8742E-C063-9C42-C306-FDD3AD8D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0E2A1-C578-4245-7F2A-A180987B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FB0D-9DCC-4D63-9DD6-54A04BE47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87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D74F-1939-7FB2-4A51-E4486D69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AE650-02CA-F788-278E-B164110DA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A66E4-8AB4-3346-DE2E-E721969B7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FA82A-E53B-8B35-7636-D25961F6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5AF6-855E-4E50-AF53-D4DB7CD0FC26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1A874-22E6-73CF-C74A-3F163CCD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32287-85F5-9BA6-5B29-501DA3E95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FB0D-9DCC-4D63-9DD6-54A04BE47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37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9DD3-1CCF-252E-B17D-C9BEB2815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4F22E-3091-CAF5-4159-FE5C13454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F3939-8964-45D9-FD1D-88E838908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0474B0-EEDF-A292-F4C1-5A57924D5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3927C-04AD-6670-B5BD-18DC9722C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688111-6F08-DCBE-7FFF-A68BD399B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5AF6-855E-4E50-AF53-D4DB7CD0FC26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294E5C-7FF8-C70B-8369-E6586C15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826221-E990-51D0-D668-E406CB48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FB0D-9DCC-4D63-9DD6-54A04BE47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9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7ABD-B8F7-4633-E951-78A9E1AC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51D36-9FC9-FD60-42B0-D75B5C2CE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5AF6-855E-4E50-AF53-D4DB7CD0FC26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94913-20B9-C149-F2B0-F3F8B883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E7A59-173E-FF34-A662-186DCB59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FB0D-9DCC-4D63-9DD6-54A04BE47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50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A5BCAD-8017-8F27-50A2-3B6187AD0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5AF6-855E-4E50-AF53-D4DB7CD0FC26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D39FD-3D7D-9B23-1215-E516C19B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80C77-43A6-F7F3-FFCA-0E301426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FB0D-9DCC-4D63-9DD6-54A04BE47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02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F4195-98C9-7A34-5DD1-0D8CC33E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3DE60-4D58-5FE2-C98A-AFBD4977F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7BC9C-C02D-EAB3-350C-D7D023DEC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61578-98FE-292C-224B-F2916B95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5AF6-855E-4E50-AF53-D4DB7CD0FC26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01590-3EB5-73B4-8077-C3BB802C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239E2-6D5C-3707-BD84-A149E84C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FB0D-9DCC-4D63-9DD6-54A04BE47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77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FCCCD-DC01-B0F6-56E9-FD9DE4135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9BEA9-3933-4482-0385-E750F4020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4C3BB-7A9A-786D-2507-A93EEA38C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DF7F9-ADB0-30E7-9BD8-C8995DAD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5AF6-855E-4E50-AF53-D4DB7CD0FC26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83DF2-1529-AD3C-365D-5B083E54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CA0AF-72AC-9C71-F278-DA07C2E3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FB0D-9DCC-4D63-9DD6-54A04BE47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63238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FAD14C-01A2-B2AF-743D-8F17F8126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6B1C8-E8A1-495D-1074-861FF91A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7E22D-26B2-80A8-42E2-87106260F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115AF6-855E-4E50-AF53-D4DB7CD0FC26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8DB46-5AD2-B3D3-1D41-A9790BC90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E740F-5ED7-F923-C193-B3DDF296F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E6FB0D-9DCC-4D63-9DD6-54A04BE47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00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2800">
                <a:solidFill>
                  <a:srgbClr val="003366"/>
                </a:solidFill>
              </a:rPr>
              <a:t>Biggest Aluminium Production Plants in India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>
                <a:solidFill>
                  <a:srgbClr val="003366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1"/>
            <a:r>
              <a:rPr sz="1600">
                <a:solidFill>
                  <a:srgbClr val="282828"/>
                </a:solidFill>
              </a:rPr>
              <a:t>The Indian aluminium industry is poised for growth, driven by increasing demand and government initiatives. The largest producers, Vedanta, Jindal Aluminium, and Hindalco, are well-positioned to capitalize on this growth, with a focus on sustainability and cost-effective production.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>
                <a:solidFill>
                  <a:srgbClr val="003366"/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1"/>
            <a:r>
              <a:rPr sz="1600">
                <a:solidFill>
                  <a:srgbClr val="282828"/>
                </a:solidFill>
              </a:rPr>
              <a:t>Overview of the largest aluminium production plants in India, highlighting the top producers and their capacities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>
                <a:solidFill>
                  <a:srgbClr val="003366"/>
                </a:solidFill>
              </a:rPr>
              <a:t>Indian Aluminium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003366"/>
                </a:solidFill>
              </a:rPr>
              <a:t>Growing Demand</a:t>
            </a:r>
          </a:p>
          <a:p>
            <a:pPr lvl="1"/>
            <a:r>
              <a:rPr sz="1600">
                <a:solidFill>
                  <a:srgbClr val="282828"/>
                </a:solidFill>
              </a:rPr>
              <a:t>Rising demand from construction, automotive, and packaging industries</a:t>
            </a:r>
          </a:p>
          <a:p>
            <a:pPr lvl="1"/>
            <a:r>
              <a:rPr sz="1600">
                <a:solidFill>
                  <a:srgbClr val="282828"/>
                </a:solidFill>
              </a:rPr>
              <a:t>Government initiatives to promote aluminium usage, such as 'Make in India'</a:t>
            </a:r>
          </a:p>
          <a:p>
            <a:r>
              <a:rPr sz="1000" i="1">
                <a:solidFill>
                  <a:srgbClr val="787878"/>
                </a:solidFill>
              </a:rPr>
              <a:t>Sources: IBEF; Make in India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>
                <a:solidFill>
                  <a:srgbClr val="003366"/>
                </a:solidFill>
              </a:rPr>
              <a:t>Top Aluminium Producers in India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003366"/>
                </a:solidFill>
              </a:rPr>
              <a:t>Vedanta</a:t>
            </a:r>
          </a:p>
          <a:p>
            <a:pPr lvl="1"/>
            <a:r>
              <a:rPr sz="1600">
                <a:solidFill>
                  <a:srgbClr val="282828"/>
                </a:solidFill>
              </a:rPr>
              <a:t>Operates India's largest aluminium plant in Jharsuguda, Odisha, with a capacity of 1.8 MTPA</a:t>
            </a:r>
          </a:p>
          <a:p>
            <a:pPr lvl="1"/>
            <a:r>
              <a:rPr sz="1600">
                <a:solidFill>
                  <a:srgbClr val="282828"/>
                </a:solidFill>
              </a:rPr>
              <a:t>State-of-the-art smelters with a focus on sustainability</a:t>
            </a:r>
          </a:p>
          <a:p>
            <a:r>
              <a:rPr sz="1000" i="1">
                <a:solidFill>
                  <a:srgbClr val="787878"/>
                </a:solidFill>
              </a:rPr>
              <a:t>Sources: Vedanta Website; Business Standard</a:t>
            </a:r>
          </a:p>
          <a:p/>
          <a:p>
            <a:r>
              <a:rPr b="1" sz="2000">
                <a:solidFill>
                  <a:srgbClr val="003366"/>
                </a:solidFill>
              </a:rPr>
              <a:t>Jindal Aluminium</a:t>
            </a:r>
          </a:p>
          <a:p>
            <a:pPr lvl="1"/>
            <a:r>
              <a:rPr sz="1600">
                <a:solidFill>
                  <a:srgbClr val="282828"/>
                </a:solidFill>
              </a:rPr>
              <a:t>One of the world's leading aluminium producers, with a strong presence in India</a:t>
            </a:r>
          </a:p>
          <a:p>
            <a:pPr lvl="1"/>
            <a:r>
              <a:rPr sz="1600">
                <a:solidFill>
                  <a:srgbClr val="282828"/>
                </a:solidFill>
              </a:rPr>
              <a:t>Focus on aluminium extrusions and flat-rolled products, with over 50 years of experience</a:t>
            </a:r>
          </a:p>
          <a:p>
            <a:r>
              <a:rPr sz="1000" i="1">
                <a:solidFill>
                  <a:srgbClr val="787878"/>
                </a:solidFill>
              </a:rPr>
              <a:t>Sources: Jindal Aluminium Website; TradeIndia</a:t>
            </a:r>
          </a:p>
          <a:p/>
          <a:p>
            <a:r>
              <a:rPr b="1" sz="2000">
                <a:solidFill>
                  <a:srgbClr val="003366"/>
                </a:solidFill>
              </a:rPr>
              <a:t>Hindalco</a:t>
            </a:r>
          </a:p>
          <a:p>
            <a:pPr lvl="1"/>
            <a:r>
              <a:rPr sz="1600">
                <a:solidFill>
                  <a:srgbClr val="282828"/>
                </a:solidFill>
              </a:rPr>
              <a:t>One of India's largest aluminium companies, founded in 1958 as a subsidiary of the Aditya Birla group</a:t>
            </a:r>
          </a:p>
          <a:p>
            <a:pPr lvl="1"/>
            <a:r>
              <a:rPr sz="1600">
                <a:solidFill>
                  <a:srgbClr val="282828"/>
                </a:solidFill>
              </a:rPr>
              <a:t>Diversified product portfolio, including aluminium extrusions and flat-rolled products</a:t>
            </a:r>
          </a:p>
          <a:p>
            <a:r>
              <a:rPr sz="1000" i="1">
                <a:solidFill>
                  <a:srgbClr val="787878"/>
                </a:solidFill>
              </a:rPr>
              <a:t>Sources: Hindalco Website; Tofler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>
                <a:solidFill>
                  <a:srgbClr val="003366"/>
                </a:solidFill>
              </a:rPr>
              <a:t>Aluminium Production Capacity in India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003366"/>
                </a:solidFill>
              </a:rPr>
              <a:t>Capacity Comparison</a:t>
            </a:r>
          </a:p>
          <a:p>
            <a:r>
              <a:rPr sz="1000" i="1">
                <a:solidFill>
                  <a:srgbClr val="787878"/>
                </a:solidFill>
              </a:rPr>
              <a:t>Sources: Company Websites; Industry Reports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5029200" y="1828800"/>
          <a:ext cx="36576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>
                <a:solidFill>
                  <a:srgbClr val="003366"/>
                </a:solidFill>
              </a:rPr>
              <a:t>Regional Presence of Aluminium Producers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003366"/>
                </a:solidFill>
              </a:rPr>
              <a:t>Regional Breakdown</a:t>
            </a:r>
          </a:p>
          <a:p>
            <a:r>
              <a:rPr sz="1000" i="1">
                <a:solidFill>
                  <a:srgbClr val="787878"/>
                </a:solidFill>
              </a:rPr>
              <a:t>Sources: Company Websites; Industry Reports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4114800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/>
                    <a:lstStyle/>
                    <a:p>
                      <a:r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Number of Plants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Odisha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Maharashtra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Uttarakhand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>
                <a:solidFill>
                  <a:srgbClr val="003366"/>
                </a:solidFill>
              </a:rPr>
              <a:t>Growth Prospects of Aluminium Industry in India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003366"/>
                </a:solidFill>
              </a:rPr>
              <a:t>Increasing Demand</a:t>
            </a:r>
          </a:p>
          <a:p>
            <a:pPr lvl="1"/>
            <a:r>
              <a:rPr sz="1600">
                <a:solidFill>
                  <a:srgbClr val="282828"/>
                </a:solidFill>
              </a:rPr>
              <a:t>Growing demand from infrastructure and construction sectors</a:t>
            </a:r>
          </a:p>
          <a:p>
            <a:pPr lvl="1"/>
            <a:r>
              <a:rPr sz="1600">
                <a:solidFill>
                  <a:srgbClr val="282828"/>
                </a:solidFill>
              </a:rPr>
              <a:t>Government initiatives to promote aluminium usage, such as 'Make in India'</a:t>
            </a:r>
          </a:p>
          <a:p>
            <a:r>
              <a:rPr sz="1000" i="1">
                <a:solidFill>
                  <a:srgbClr val="787878"/>
                </a:solidFill>
              </a:rPr>
              <a:t>Sources: IBEF; Make in India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>
                <a:solidFill>
                  <a:srgbClr val="003366"/>
                </a:solidFill>
              </a:rPr>
              <a:t>Challenges Facing the Aluminium Industry in India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003366"/>
                </a:solidFill>
              </a:rPr>
              <a:t>Raw Material Availability</a:t>
            </a:r>
          </a:p>
          <a:p>
            <a:pPr lvl="1"/>
            <a:r>
              <a:rPr sz="1600">
                <a:solidFill>
                  <a:srgbClr val="282828"/>
                </a:solidFill>
              </a:rPr>
              <a:t>Dependence on imported raw materials, leading to fluctuations in global prices</a:t>
            </a:r>
          </a:p>
          <a:p>
            <a:pPr lvl="1"/>
            <a:r>
              <a:rPr sz="1600">
                <a:solidFill>
                  <a:srgbClr val="282828"/>
                </a:solidFill>
              </a:rPr>
              <a:t>Need for sustainable and cost-effective raw material sourcing</a:t>
            </a:r>
          </a:p>
          <a:p>
            <a:r>
              <a:rPr sz="1000" i="1">
                <a:solidFill>
                  <a:srgbClr val="787878"/>
                </a:solidFill>
              </a:rPr>
              <a:t>Sources: Industry Reports; News Articles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>
                <a:solidFill>
                  <a:srgbClr val="003366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003366"/>
                </a:solidFill>
              </a:rPr>
              <a:t>Summary</a:t>
            </a:r>
          </a:p>
          <a:p>
            <a:pPr lvl="1"/>
            <a:r>
              <a:rPr sz="1600">
                <a:solidFill>
                  <a:srgbClr val="282828"/>
                </a:solidFill>
              </a:rPr>
              <a:t>Vedanta, Jindal Aluminium, and Hindalco are the largest aluminium producers in India, with a combined capacity of over 4 MTPA</a:t>
            </a:r>
          </a:p>
          <a:p>
            <a:pPr lvl="1"/>
            <a:r>
              <a:rPr sz="1600">
                <a:solidFill>
                  <a:srgbClr val="282828"/>
                </a:solidFill>
              </a:rPr>
              <a:t>Growing demand and government initiatives to drive growth in the industry</a:t>
            </a:r>
          </a:p>
          <a:p>
            <a:r>
              <a:rPr sz="1000" i="1">
                <a:solidFill>
                  <a:srgbClr val="787878"/>
                </a:solidFill>
              </a:rPr>
              <a:t>Sources: Company Websites; Industry Reports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Aptos</vt:lpstr>
      <vt:lpstr>Arial</vt:lpstr>
      <vt:lpstr>Arial Black</vt:lpstr>
      <vt:lpstr>Calibri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Avinash Kumar</dc:creator>
  <cp:lastModifiedBy>Avinash Kumar</cp:lastModifiedBy>
  <cp:revision>3</cp:revision>
  <dcterms:created xsi:type="dcterms:W3CDTF">2025-08-26T16:22:04Z</dcterms:created>
  <dcterms:modified xsi:type="dcterms:W3CDTF">2025-08-26T17:56:35Z</dcterms:modified>
</cp:coreProperties>
</file>