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4"/>
  </p:notesMasterIdLst>
  <p:sldIdLst>
    <p:sldId id="278" r:id="rId2"/>
    <p:sldId id="279" r:id="rId3"/>
    <p:sldId id="280" r:id="rId4"/>
    <p:sldId id="282" r:id="rId5"/>
    <p:sldId id="284" r:id="rId6"/>
    <p:sldId id="281" r:id="rId7"/>
    <p:sldId id="290" r:id="rId8"/>
    <p:sldId id="294" r:id="rId9"/>
    <p:sldId id="295" r:id="rId10"/>
    <p:sldId id="296" r:id="rId11"/>
    <p:sldId id="292" r:id="rId12"/>
    <p:sldId id="293" r:id="rId13"/>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CDCE"/>
    <a:srgbClr val="DF8C8C"/>
    <a:srgbClr val="202C8F"/>
    <a:srgbClr val="FDFBF6"/>
    <a:srgbClr val="AAC4E9"/>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09" autoAdjust="0"/>
  </p:normalViewPr>
  <p:slideViewPr>
    <p:cSldViewPr snapToGrid="0" snapToObjects="1">
      <p:cViewPr varScale="1">
        <p:scale>
          <a:sx n="95" d="100"/>
          <a:sy n="95" d="100"/>
        </p:scale>
        <p:origin x="163" y="7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941510"/>
            <a:ext cx="5385816" cy="1225296"/>
          </a:xfrm>
        </p:spPr>
        <p:txBody>
          <a:bodyPr/>
          <a:lstStyle/>
          <a:p>
            <a:r>
              <a:rPr lang="en-US" dirty="0"/>
              <a:t>Vulnerability and threat analysis</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349496" y="2989546"/>
            <a:ext cx="3493008" cy="878908"/>
          </a:xfrm>
        </p:spPr>
        <p:txBody>
          <a:bodyPr/>
          <a:lstStyle/>
          <a:p>
            <a:r>
              <a:rPr lang="en-US" sz="1600" b="1" dirty="0"/>
              <a:t>Group Project – Group 10</a:t>
            </a:r>
          </a:p>
          <a:p>
            <a:endParaRPr lang="en-US" sz="1600" b="1" dirty="0"/>
          </a:p>
          <a:p>
            <a:r>
              <a:rPr lang="en-US" sz="1600" u="sng" dirty="0"/>
              <a:t>Members</a:t>
            </a:r>
            <a:r>
              <a:rPr lang="en-US" sz="1600" dirty="0"/>
              <a:t>:</a:t>
            </a:r>
            <a:br>
              <a:rPr lang="en-US" sz="1600" dirty="0"/>
            </a:br>
            <a:r>
              <a:rPr lang="en-US" sz="1600" dirty="0"/>
              <a:t>1) Syed Mujahid Hamid Ali</a:t>
            </a:r>
          </a:p>
          <a:p>
            <a:r>
              <a:rPr lang="en-US" sz="1600" dirty="0"/>
              <a:t>2) Aryan Santosh </a:t>
            </a:r>
            <a:r>
              <a:rPr lang="en-US" sz="1600" dirty="0" err="1"/>
              <a:t>Saindane</a:t>
            </a:r>
            <a:endParaRPr lang="en-US" sz="1600" dirty="0"/>
          </a:p>
          <a:p>
            <a:r>
              <a:rPr lang="en-US" sz="1600" dirty="0"/>
              <a:t>3) </a:t>
            </a:r>
            <a:r>
              <a:rPr lang="en-US" sz="1600" dirty="0" err="1"/>
              <a:t>Khondoker</a:t>
            </a:r>
            <a:r>
              <a:rPr lang="en-US" sz="1600" dirty="0"/>
              <a:t> </a:t>
            </a:r>
            <a:r>
              <a:rPr lang="en-US" sz="1600" dirty="0" err="1"/>
              <a:t>Ishmum</a:t>
            </a:r>
            <a:r>
              <a:rPr lang="en-US" sz="1600" dirty="0"/>
              <a:t> Muhammad</a:t>
            </a:r>
          </a:p>
          <a:p>
            <a:r>
              <a:rPr lang="en-US" sz="1600" dirty="0"/>
              <a:t>4) </a:t>
            </a:r>
            <a:r>
              <a:rPr lang="en-US" sz="1600" dirty="0" err="1"/>
              <a:t>Ananthu</a:t>
            </a:r>
            <a:r>
              <a:rPr lang="en-US" sz="1600" dirty="0"/>
              <a:t> Krishna </a:t>
            </a:r>
            <a:r>
              <a:rPr lang="en-US" sz="1600" dirty="0" err="1"/>
              <a:t>Vadakkeppatt</a:t>
            </a:r>
            <a:endParaRPr lang="en-US" sz="1600" dirty="0"/>
          </a:p>
        </p:txBody>
      </p:sp>
      <p:sp>
        <p:nvSpPr>
          <p:cNvPr id="5" name="Footer Placeholder 6">
            <a:extLst>
              <a:ext uri="{FF2B5EF4-FFF2-40B4-BE49-F238E27FC236}">
                <a16:creationId xmlns:a16="http://schemas.microsoft.com/office/drawing/2014/main" id="{7E97181D-2AEC-374C-B09A-3BB175E75CE4}"/>
              </a:ext>
            </a:extLst>
          </p:cNvPr>
          <p:cNvSpPr txBox="1">
            <a:spLocks/>
          </p:cNvSpPr>
          <p:nvPr/>
        </p:nvSpPr>
        <p:spPr>
          <a:xfrm>
            <a:off x="108445" y="174859"/>
            <a:ext cx="3200400" cy="27432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dirty="0">
                <a:latin typeface="Arial" panose="020B0604020202020204" pitchFamily="34" charset="0"/>
                <a:cs typeface="Arial" panose="020B0604020202020204" pitchFamily="34" charset="0"/>
              </a:rPr>
              <a:t>By: </a:t>
            </a:r>
            <a:r>
              <a:rPr lang="en-US" sz="1200" dirty="0" err="1">
                <a:latin typeface="Arial" panose="020B0604020202020204" pitchFamily="34" charset="0"/>
                <a:cs typeface="Arial" panose="020B0604020202020204" pitchFamily="34" charset="0"/>
              </a:rPr>
              <a:t>Ananthu</a:t>
            </a:r>
            <a:r>
              <a:rPr lang="en-US" sz="1200" dirty="0">
                <a:latin typeface="Arial" panose="020B0604020202020204" pitchFamily="34" charset="0"/>
                <a:cs typeface="Arial" panose="020B0604020202020204" pitchFamily="34" charset="0"/>
              </a:rPr>
              <a:t> Krishna </a:t>
            </a:r>
            <a:r>
              <a:rPr lang="en-US" sz="1200" dirty="0" err="1">
                <a:latin typeface="Arial" panose="020B0604020202020204" pitchFamily="34" charset="0"/>
                <a:cs typeface="Arial" panose="020B0604020202020204" pitchFamily="34" charset="0"/>
              </a:rPr>
              <a:t>Vadakkeppatt</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p:txBody>
          <a:bodyPr/>
          <a:lstStyle/>
          <a:p>
            <a:r>
              <a:rPr lang="en-US" sz="3600" dirty="0"/>
              <a:t>Machine 4: ultimate lamp</a:t>
            </a:r>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10</a:t>
            </a:fld>
            <a:endParaRPr lang="en-US" dirty="0"/>
          </a:p>
        </p:txBody>
      </p:sp>
      <p:sp>
        <p:nvSpPr>
          <p:cNvPr id="11" name="Text Placeholder 10">
            <a:extLst>
              <a:ext uri="{FF2B5EF4-FFF2-40B4-BE49-F238E27FC236}">
                <a16:creationId xmlns:a16="http://schemas.microsoft.com/office/drawing/2014/main" id="{A2C39DD0-CD86-2929-7808-58D17FC2C0A6}"/>
              </a:ext>
            </a:extLst>
          </p:cNvPr>
          <p:cNvSpPr>
            <a:spLocks noGrp="1"/>
          </p:cNvSpPr>
          <p:nvPr>
            <p:ph type="body" idx="1"/>
          </p:nvPr>
        </p:nvSpPr>
        <p:spPr>
          <a:xfrm>
            <a:off x="3977639" y="2011680"/>
            <a:ext cx="5566955" cy="411480"/>
          </a:xfrm>
        </p:spPr>
        <p:txBody>
          <a:bodyPr/>
          <a:lstStyle/>
          <a:p>
            <a:r>
              <a:rPr lang="en-US" sz="2400" dirty="0"/>
              <a:t>Number of vulnerabilities: 2</a:t>
            </a:r>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a:xfrm>
            <a:off x="3685031" y="2592547"/>
            <a:ext cx="5267379" cy="3684588"/>
          </a:xfrm>
        </p:spPr>
        <p:txBody>
          <a:bodyPr/>
          <a:lstStyle/>
          <a:p>
            <a:r>
              <a:rPr lang="en-US" sz="2000" dirty="0"/>
              <a:t>There were a total of two vulnerabilities found in this machine while doing the scans</a:t>
            </a:r>
          </a:p>
          <a:p>
            <a:r>
              <a:rPr lang="en-US" sz="2000" dirty="0"/>
              <a:t>One of them was HTTP TRACE / TRACK Methods Allowed (Medium) and the other one was Unix Operating System Unsupported Version Detection </a:t>
            </a:r>
            <a:r>
              <a:rPr lang="en-CA" sz="2000" dirty="0"/>
              <a:t>(Critical)</a:t>
            </a:r>
            <a:endParaRPr lang="en-US" sz="2000" dirty="0"/>
          </a:p>
          <a:p>
            <a:endParaRPr lang="en-US" sz="2000" dirty="0"/>
          </a:p>
        </p:txBody>
      </p:sp>
      <p:sp>
        <p:nvSpPr>
          <p:cNvPr id="3" name="Footer Placeholder 6">
            <a:extLst>
              <a:ext uri="{FF2B5EF4-FFF2-40B4-BE49-F238E27FC236}">
                <a16:creationId xmlns:a16="http://schemas.microsoft.com/office/drawing/2014/main" id="{56998C8F-B810-8332-8443-45E459E46C80}"/>
              </a:ext>
            </a:extLst>
          </p:cNvPr>
          <p:cNvSpPr txBox="1">
            <a:spLocks/>
          </p:cNvSpPr>
          <p:nvPr/>
        </p:nvSpPr>
        <p:spPr>
          <a:xfrm>
            <a:off x="621792" y="457200"/>
            <a:ext cx="3200400" cy="27432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dirty="0">
                <a:latin typeface="Arial" panose="020B0604020202020204" pitchFamily="34" charset="0"/>
                <a:cs typeface="Arial" panose="020B0604020202020204" pitchFamily="34" charset="0"/>
              </a:rPr>
              <a:t>By: </a:t>
            </a:r>
            <a:r>
              <a:rPr lang="en-US" sz="1200" dirty="0" err="1">
                <a:latin typeface="Arial" panose="020B0604020202020204" pitchFamily="34" charset="0"/>
                <a:cs typeface="Arial" panose="020B0604020202020204" pitchFamily="34" charset="0"/>
              </a:rPr>
              <a:t>Khondoker</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Ishmum</a:t>
            </a:r>
            <a:r>
              <a:rPr lang="en-US" sz="1200" dirty="0">
                <a:latin typeface="Arial" panose="020B0604020202020204" pitchFamily="34" charset="0"/>
                <a:cs typeface="Arial" panose="020B0604020202020204" pitchFamily="34" charset="0"/>
              </a:rPr>
              <a:t> Muhammad</a:t>
            </a:r>
          </a:p>
        </p:txBody>
      </p:sp>
    </p:spTree>
    <p:extLst>
      <p:ext uri="{BB962C8B-B14F-4D97-AF65-F5344CB8AC3E}">
        <p14:creationId xmlns:p14="http://schemas.microsoft.com/office/powerpoint/2010/main" val="2192666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1498527" y="893935"/>
            <a:ext cx="6766560" cy="768096"/>
          </a:xfrm>
        </p:spPr>
        <p:txBody>
          <a:bodyPr/>
          <a:lstStyle/>
          <a:p>
            <a:r>
              <a:rPr lang="en-US" dirty="0"/>
              <a:t>Conclusion </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11</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508760" y="1662031"/>
            <a:ext cx="6877594" cy="2700528"/>
          </a:xfrm>
        </p:spPr>
        <p:txBody>
          <a:bodyPr/>
          <a:lstStyle/>
          <a:p>
            <a:r>
              <a:rPr lang="en-US" dirty="0"/>
              <a:t>In summary, this report has highlighted numerous vulnerabilities identified during scans on home network devices, particularly in the Virtual Machines, spanning from low to critical severity. The existing state of these devices exposes the organization to a range of security hazards. It is imperative for the maintainer to swiftly prioritize the examination and patching of the critical vulnerabilities detailed in the main report.</a:t>
            </a:r>
          </a:p>
          <a:p>
            <a:r>
              <a:rPr lang="en-US" dirty="0"/>
              <a:t>Underscoring the urgency of these actions is crucial. The maintainer should thoroughly assess the impact of each vulnerability on the devices and the wider network structure to effectively mitigate risks. Immediate planning and implementation of patching measures are essential to minimize the potential for attacks and bolster overall security resilience.</a:t>
            </a:r>
          </a:p>
          <a:p>
            <a:r>
              <a:rPr lang="en-US" dirty="0"/>
              <a:t>Addressing these concerns promptly will not only fortify the devices' ability to withstand cyber threats but also safeguard the organization's assets and reputation in the process.</a:t>
            </a:r>
          </a:p>
        </p:txBody>
      </p:sp>
      <p:sp>
        <p:nvSpPr>
          <p:cNvPr id="6" name="Footer Placeholder 6">
            <a:extLst>
              <a:ext uri="{FF2B5EF4-FFF2-40B4-BE49-F238E27FC236}">
                <a16:creationId xmlns:a16="http://schemas.microsoft.com/office/drawing/2014/main" id="{432946FA-2B13-9F7A-8F14-158930F9F972}"/>
              </a:ext>
            </a:extLst>
          </p:cNvPr>
          <p:cNvSpPr txBox="1">
            <a:spLocks/>
          </p:cNvSpPr>
          <p:nvPr/>
        </p:nvSpPr>
        <p:spPr>
          <a:xfrm>
            <a:off x="621792" y="457200"/>
            <a:ext cx="3200400" cy="27432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dirty="0">
                <a:latin typeface="Arial" panose="020B0604020202020204" pitchFamily="34" charset="0"/>
                <a:cs typeface="Arial" panose="020B0604020202020204" pitchFamily="34" charset="0"/>
              </a:rPr>
              <a:t>By: </a:t>
            </a:r>
            <a:r>
              <a:rPr lang="en-US" sz="1200" dirty="0" err="1">
                <a:latin typeface="Arial" panose="020B0604020202020204" pitchFamily="34" charset="0"/>
                <a:cs typeface="Arial" panose="020B0604020202020204" pitchFamily="34" charset="0"/>
              </a:rPr>
              <a:t>Ananthu</a:t>
            </a:r>
            <a:r>
              <a:rPr lang="en-US" sz="1200" dirty="0">
                <a:latin typeface="Arial" panose="020B0604020202020204" pitchFamily="34" charset="0"/>
                <a:cs typeface="Arial" panose="020B0604020202020204" pitchFamily="34" charset="0"/>
              </a:rPr>
              <a:t> Krishna </a:t>
            </a:r>
            <a:r>
              <a:rPr lang="en-US" sz="1200" dirty="0" err="1">
                <a:latin typeface="Arial" panose="020B0604020202020204" pitchFamily="34" charset="0"/>
                <a:cs typeface="Arial" panose="020B0604020202020204" pitchFamily="34" charset="0"/>
              </a:rPr>
              <a:t>Vadakkeppatt</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4818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1545335" y="2846832"/>
            <a:ext cx="5064011" cy="2176272"/>
          </a:xfrm>
        </p:spPr>
        <p:txBody>
          <a:bodyPr/>
          <a:lstStyle/>
          <a:p>
            <a:r>
              <a:rPr lang="en-US" dirty="0"/>
              <a:t>Presentation by: Group 10</a:t>
            </a:r>
          </a:p>
          <a:p>
            <a:r>
              <a:rPr lang="en-US" sz="2400" dirty="0"/>
              <a:t>1) Syed Mujahid Hamid Ali</a:t>
            </a:r>
          </a:p>
          <a:p>
            <a:r>
              <a:rPr lang="en-US" sz="2400" dirty="0"/>
              <a:t>2) Aryan Santosh </a:t>
            </a:r>
            <a:r>
              <a:rPr lang="en-US" sz="2400" dirty="0" err="1"/>
              <a:t>Saindane</a:t>
            </a:r>
            <a:endParaRPr lang="en-US" sz="2400" dirty="0"/>
          </a:p>
          <a:p>
            <a:r>
              <a:rPr lang="en-US" sz="2400" dirty="0"/>
              <a:t>3) </a:t>
            </a:r>
            <a:r>
              <a:rPr lang="en-US" sz="2400" dirty="0" err="1"/>
              <a:t>Khondoker</a:t>
            </a:r>
            <a:r>
              <a:rPr lang="en-US" sz="2400" dirty="0"/>
              <a:t> </a:t>
            </a:r>
            <a:r>
              <a:rPr lang="en-US" sz="2400" dirty="0" err="1"/>
              <a:t>Ishmum</a:t>
            </a:r>
            <a:r>
              <a:rPr lang="en-US" sz="2400" dirty="0"/>
              <a:t> Muhammad</a:t>
            </a:r>
          </a:p>
          <a:p>
            <a:r>
              <a:rPr lang="en-US" sz="2400" dirty="0"/>
              <a:t>4) </a:t>
            </a:r>
            <a:r>
              <a:rPr lang="en-US" sz="2400" dirty="0" err="1"/>
              <a:t>Ananthu</a:t>
            </a:r>
            <a:r>
              <a:rPr lang="en-US" sz="2400" dirty="0"/>
              <a:t> Krishna </a:t>
            </a:r>
            <a:r>
              <a:rPr lang="en-US" sz="2400" dirty="0" err="1"/>
              <a:t>Vadakkeppatt</a:t>
            </a:r>
            <a:endParaRPr lang="en-US" sz="2400" dirty="0"/>
          </a:p>
          <a:p>
            <a:endParaRPr lang="en-US" dirty="0"/>
          </a:p>
          <a:p>
            <a:endParaRPr lang="en-US" dirty="0"/>
          </a:p>
        </p:txBody>
      </p:sp>
      <p:sp>
        <p:nvSpPr>
          <p:cNvPr id="4" name="Footer Placeholder 6">
            <a:extLst>
              <a:ext uri="{FF2B5EF4-FFF2-40B4-BE49-F238E27FC236}">
                <a16:creationId xmlns:a16="http://schemas.microsoft.com/office/drawing/2014/main" id="{1B973C48-8D47-FEA0-D709-97A6E08066B3}"/>
              </a:ext>
            </a:extLst>
          </p:cNvPr>
          <p:cNvSpPr txBox="1">
            <a:spLocks/>
          </p:cNvSpPr>
          <p:nvPr/>
        </p:nvSpPr>
        <p:spPr>
          <a:xfrm>
            <a:off x="621792" y="457200"/>
            <a:ext cx="3200400" cy="27432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dirty="0">
                <a:latin typeface="Arial" panose="020B0604020202020204" pitchFamily="34" charset="0"/>
                <a:cs typeface="Arial" panose="020B0604020202020204" pitchFamily="34" charset="0"/>
              </a:rPr>
              <a:t>By: </a:t>
            </a:r>
            <a:r>
              <a:rPr lang="en-US" sz="1200" dirty="0" err="1">
                <a:latin typeface="Arial" panose="020B0604020202020204" pitchFamily="34" charset="0"/>
                <a:cs typeface="Arial" panose="020B0604020202020204" pitchFamily="34" charset="0"/>
              </a:rPr>
              <a:t>Ananthu</a:t>
            </a:r>
            <a:r>
              <a:rPr lang="en-US" sz="1200" dirty="0">
                <a:latin typeface="Arial" panose="020B0604020202020204" pitchFamily="34" charset="0"/>
                <a:cs typeface="Arial" panose="020B0604020202020204" pitchFamily="34" charset="0"/>
              </a:rPr>
              <a:t> Krishna </a:t>
            </a:r>
            <a:r>
              <a:rPr lang="en-US" sz="1200" dirty="0" err="1">
                <a:latin typeface="Arial" panose="020B0604020202020204" pitchFamily="34" charset="0"/>
                <a:cs typeface="Arial" panose="020B0604020202020204" pitchFamily="34" charset="0"/>
              </a:rPr>
              <a:t>Vadakkeppatt</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r>
              <a:rPr lang="en-US" dirty="0"/>
              <a:t>Summary​</a:t>
            </a:r>
          </a:p>
          <a:p>
            <a:r>
              <a:rPr lang="en-US" dirty="0"/>
              <a:t>Network Infrastructure</a:t>
            </a:r>
          </a:p>
          <a:p>
            <a:r>
              <a:rPr lang="en-US" dirty="0"/>
              <a:t>Risk Assessment Methodology</a:t>
            </a:r>
          </a:p>
          <a:p>
            <a:r>
              <a:rPr lang="en-US" dirty="0"/>
              <a:t>​Vulnerabilities Found With Scans</a:t>
            </a:r>
          </a:p>
          <a:p>
            <a:r>
              <a:rPr lang="en-US" dirty="0"/>
              <a:t>​Conclusion</a:t>
            </a:r>
          </a:p>
          <a:p>
            <a:endParaRPr lang="en-US" dirty="0"/>
          </a:p>
        </p:txBody>
      </p:sp>
      <p:sp>
        <p:nvSpPr>
          <p:cNvPr id="4" name="Footer Placeholder 6">
            <a:extLst>
              <a:ext uri="{FF2B5EF4-FFF2-40B4-BE49-F238E27FC236}">
                <a16:creationId xmlns:a16="http://schemas.microsoft.com/office/drawing/2014/main" id="{F559C280-7A68-876C-234C-1A8D650DE115}"/>
              </a:ext>
            </a:extLst>
          </p:cNvPr>
          <p:cNvSpPr txBox="1">
            <a:spLocks/>
          </p:cNvSpPr>
          <p:nvPr/>
        </p:nvSpPr>
        <p:spPr>
          <a:xfrm>
            <a:off x="621792" y="457200"/>
            <a:ext cx="3200400" cy="27432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By: Aryan </a:t>
            </a:r>
            <a:r>
              <a:rPr lang="en-US" dirty="0" err="1"/>
              <a:t>Saindane</a:t>
            </a:r>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r>
              <a:rPr lang="en-US" dirty="0"/>
              <a:t>This presentation evaluates vulnerabilities identified during network scans on home devices from August 8th to 13th, 2023, in Toronto, Canada. Testing encompassed two LAN segments, 192.168.110.0/24 and 192.168.99.0/24, on an operational infrastructure. The report provides a concise overview of findings, assessment details, and technical insights on each risk. Emphasizing critical issues, it urges prompt action through patching to avert security threats. While student scans were limited to local networks, the report underscores the need to address vulnerabilities promptly to safeguard the organization's security and operations. It also highlights the importance of ongoing security reassessment and adaptation.</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By: Aryan </a:t>
            </a:r>
            <a:r>
              <a:rPr lang="en-US" dirty="0" err="1"/>
              <a:t>Saindane</a:t>
            </a:r>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768096" y="749507"/>
            <a:ext cx="10671048" cy="768096"/>
          </a:xfrm>
        </p:spPr>
        <p:txBody>
          <a:bodyPr anchor="t">
            <a:normAutofit/>
          </a:bodyPr>
          <a:lstStyle/>
          <a:p>
            <a:r>
              <a:rPr lang="en-US" dirty="0"/>
              <a:t>Network infrastructure</a:t>
            </a:r>
          </a:p>
        </p:txBody>
      </p:sp>
      <p:pic>
        <p:nvPicPr>
          <p:cNvPr id="11" name="Picture 10" descr="A computer network diagram with a blue square&#10;&#10;Description automatically generated with medium confidence">
            <a:extLst>
              <a:ext uri="{FF2B5EF4-FFF2-40B4-BE49-F238E27FC236}">
                <a16:creationId xmlns:a16="http://schemas.microsoft.com/office/drawing/2014/main" id="{E1DB7BDE-5502-7B7C-AB2D-7B312C8C8962}"/>
              </a:ext>
            </a:extLst>
          </p:cNvPr>
          <p:cNvPicPr>
            <a:picLocks noChangeAspect="1"/>
          </p:cNvPicPr>
          <p:nvPr/>
        </p:nvPicPr>
        <p:blipFill rotWithShape="1">
          <a:blip r:embed="rId2"/>
          <a:srcRect r="2781"/>
          <a:stretch/>
        </p:blipFill>
        <p:spPr>
          <a:xfrm>
            <a:off x="2264624" y="1812820"/>
            <a:ext cx="7662752" cy="4295673"/>
          </a:xfrm>
          <a:prstGeom prst="rect">
            <a:avLst/>
          </a:prstGeom>
          <a:noFill/>
        </p:spPr>
      </p:pic>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a:xfrm>
            <a:off x="10945368" y="457200"/>
            <a:ext cx="987552" cy="274320"/>
          </a:xfrm>
        </p:spPr>
        <p:txBody>
          <a:bodyPr anchor="ctr">
            <a:normAutofit/>
          </a:bodyPr>
          <a:lstStyle/>
          <a:p>
            <a:pPr>
              <a:spcAft>
                <a:spcPts val="600"/>
              </a:spcAft>
            </a:pPr>
            <a:fld id="{48F63A3B-78C7-47BE-AE5E-E10140E04643}" type="slidenum">
              <a:rPr lang="en-US" smtClean="0"/>
              <a:pPr>
                <a:spcAft>
                  <a:spcPts val="600"/>
                </a:spcAft>
              </a:pPr>
              <a:t>4</a:t>
            </a:fld>
            <a:endParaRPr lang="en-US"/>
          </a:p>
        </p:txBody>
      </p:sp>
      <p:sp>
        <p:nvSpPr>
          <p:cNvPr id="3" name="Footer Placeholder 6">
            <a:extLst>
              <a:ext uri="{FF2B5EF4-FFF2-40B4-BE49-F238E27FC236}">
                <a16:creationId xmlns:a16="http://schemas.microsoft.com/office/drawing/2014/main" id="{C5F20F16-9F3C-91D5-8AF1-4F2B2F842517}"/>
              </a:ext>
            </a:extLst>
          </p:cNvPr>
          <p:cNvSpPr>
            <a:spLocks noGrp="1"/>
          </p:cNvSpPr>
          <p:nvPr>
            <p:ph type="ftr" sz="quarter" idx="11"/>
          </p:nvPr>
        </p:nvSpPr>
        <p:spPr>
          <a:xfrm>
            <a:off x="621792" y="457200"/>
            <a:ext cx="3200400" cy="274320"/>
          </a:xfrm>
        </p:spPr>
        <p:txBody>
          <a:bodyPr/>
          <a:lstStyle/>
          <a:p>
            <a:r>
              <a:rPr lang="en-US" dirty="0"/>
              <a:t>By: Aryan </a:t>
            </a:r>
            <a:r>
              <a:rPr lang="en-US" dirty="0" err="1"/>
              <a:t>Saindane</a:t>
            </a:r>
            <a:endParaRPr lang="en-US" dirty="0"/>
          </a:p>
        </p:txBody>
      </p:sp>
    </p:spTree>
    <p:extLst>
      <p:ext uri="{BB962C8B-B14F-4D97-AF65-F5344CB8AC3E}">
        <p14:creationId xmlns:p14="http://schemas.microsoft.com/office/powerpoint/2010/main" val="685681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65304" y="1010539"/>
            <a:ext cx="10671048" cy="768096"/>
          </a:xfrm>
        </p:spPr>
        <p:txBody>
          <a:bodyPr/>
          <a:lstStyle/>
          <a:p>
            <a:r>
              <a:rPr lang="en-CA" dirty="0">
                <a:latin typeface="Arial Black" panose="020B0604020202020204" pitchFamily="34" charset="0"/>
                <a:cs typeface="Arial Black" panose="020B0604020202020204" pitchFamily="34" charset="0"/>
              </a:rPr>
              <a:t>Risk assessment methodology</a:t>
            </a:r>
            <a:endParaRPr lang="en-US" sz="4400" b="1" dirty="0">
              <a:solidFill>
                <a:schemeClr val="accent6"/>
              </a:solidFill>
              <a:latin typeface="Arial Black" panose="020B0604020202020204" pitchFamily="34" charset="0"/>
              <a:cs typeface="Arial Black" panose="020B0604020202020204" pitchFamily="34" charset="0"/>
            </a:endParaRPr>
          </a:p>
        </p:txBody>
      </p:sp>
      <p:graphicFrame>
        <p:nvGraphicFramePr>
          <p:cNvPr id="6" name="Table 4">
            <a:extLst>
              <a:ext uri="{FF2B5EF4-FFF2-40B4-BE49-F238E27FC236}">
                <a16:creationId xmlns:a16="http://schemas.microsoft.com/office/drawing/2014/main" id="{705AB9BF-07E9-9DED-DB8B-F644759C8FDC}"/>
              </a:ext>
            </a:extLst>
          </p:cNvPr>
          <p:cNvGraphicFramePr>
            <a:graphicFrameLocks noGrp="1"/>
          </p:cNvGraphicFramePr>
          <p:nvPr>
            <p:ph sz="half" idx="1"/>
            <p:extLst>
              <p:ext uri="{D42A27DB-BD31-4B8C-83A1-F6EECF244321}">
                <p14:modId xmlns:p14="http://schemas.microsoft.com/office/powerpoint/2010/main" val="4053660236"/>
              </p:ext>
            </p:extLst>
          </p:nvPr>
        </p:nvGraphicFramePr>
        <p:xfrm>
          <a:off x="755650" y="2825750"/>
          <a:ext cx="10680702" cy="3383602"/>
        </p:xfrm>
        <a:graphic>
          <a:graphicData uri="http://schemas.openxmlformats.org/drawingml/2006/table">
            <a:tbl>
              <a:tblPr firstRow="1" bandRow="1">
                <a:tableStyleId>{5C22544A-7EE6-4342-B048-85BDC9FD1C3A}</a:tableStyleId>
              </a:tblPr>
              <a:tblGrid>
                <a:gridCol w="1780117">
                  <a:extLst>
                    <a:ext uri="{9D8B030D-6E8A-4147-A177-3AD203B41FA5}">
                      <a16:colId xmlns:a16="http://schemas.microsoft.com/office/drawing/2014/main" val="1689330750"/>
                    </a:ext>
                  </a:extLst>
                </a:gridCol>
                <a:gridCol w="1780117">
                  <a:extLst>
                    <a:ext uri="{9D8B030D-6E8A-4147-A177-3AD203B41FA5}">
                      <a16:colId xmlns:a16="http://schemas.microsoft.com/office/drawing/2014/main" val="2660631934"/>
                    </a:ext>
                  </a:extLst>
                </a:gridCol>
                <a:gridCol w="1780117">
                  <a:extLst>
                    <a:ext uri="{9D8B030D-6E8A-4147-A177-3AD203B41FA5}">
                      <a16:colId xmlns:a16="http://schemas.microsoft.com/office/drawing/2014/main" val="3909717689"/>
                    </a:ext>
                  </a:extLst>
                </a:gridCol>
                <a:gridCol w="1780117">
                  <a:extLst>
                    <a:ext uri="{9D8B030D-6E8A-4147-A177-3AD203B41FA5}">
                      <a16:colId xmlns:a16="http://schemas.microsoft.com/office/drawing/2014/main" val="1603189107"/>
                    </a:ext>
                  </a:extLst>
                </a:gridCol>
                <a:gridCol w="1780117">
                  <a:extLst>
                    <a:ext uri="{9D8B030D-6E8A-4147-A177-3AD203B41FA5}">
                      <a16:colId xmlns:a16="http://schemas.microsoft.com/office/drawing/2014/main" val="2755691855"/>
                    </a:ext>
                  </a:extLst>
                </a:gridCol>
                <a:gridCol w="1780117">
                  <a:extLst>
                    <a:ext uri="{9D8B030D-6E8A-4147-A177-3AD203B41FA5}">
                      <a16:colId xmlns:a16="http://schemas.microsoft.com/office/drawing/2014/main" val="982706625"/>
                    </a:ext>
                  </a:extLst>
                </a:gridCol>
              </a:tblGrid>
              <a:tr h="652257">
                <a:tc>
                  <a:txBody>
                    <a:bodyPr/>
                    <a:lstStyle/>
                    <a:p>
                      <a:pPr algn="ctr"/>
                      <a:r>
                        <a:rPr lang="en-US" sz="1900" dirty="0">
                          <a:latin typeface="Sabon Next LT" panose="02000500000000000000" pitchFamily="2" charset="0"/>
                          <a:cs typeface="Sabon Next LT" panose="02000500000000000000" pitchFamily="2" charset="0"/>
                        </a:rPr>
                        <a:t>Likelihood</a:t>
                      </a:r>
                    </a:p>
                  </a:txBody>
                  <a:tcPr marL="96897" marR="96897" marT="48449" marB="48449" anchor="ctr">
                    <a:solidFill>
                      <a:schemeClr val="accent2"/>
                    </a:solidFill>
                  </a:tcPr>
                </a:tc>
                <a:tc>
                  <a:txBody>
                    <a:bodyPr/>
                    <a:lstStyle/>
                    <a:p>
                      <a:pPr algn="ctr"/>
                      <a:r>
                        <a:rPr lang="en-US" sz="1900" b="0" kern="1200" dirty="0">
                          <a:solidFill>
                            <a:schemeClr val="bg1">
                              <a:alpha val="99000"/>
                            </a:schemeClr>
                          </a:solidFill>
                          <a:latin typeface="Sabon Next LT" panose="02000500000000000000" pitchFamily="2" charset="0"/>
                          <a:ea typeface="+mn-ea"/>
                          <a:cs typeface="Sabon Next LT" panose="02000500000000000000" pitchFamily="2" charset="0"/>
                        </a:rPr>
                        <a:t>Info</a:t>
                      </a:r>
                    </a:p>
                  </a:txBody>
                  <a:tcPr marL="96897" marR="96897" marT="48449" marB="48449" anchor="ctr">
                    <a:solidFill>
                      <a:srgbClr val="DF8C8C"/>
                    </a:solidFill>
                  </a:tcPr>
                </a:tc>
                <a:tc>
                  <a:txBody>
                    <a:bodyPr/>
                    <a:lstStyle/>
                    <a:p>
                      <a:pPr algn="ctr"/>
                      <a:r>
                        <a:rPr lang="en-US" sz="1900" b="0" kern="1200" dirty="0">
                          <a:solidFill>
                            <a:schemeClr val="bg1">
                              <a:alpha val="99000"/>
                            </a:schemeClr>
                          </a:solidFill>
                          <a:latin typeface="Sabon Next LT" panose="02000500000000000000" pitchFamily="2" charset="0"/>
                          <a:ea typeface="+mn-ea"/>
                          <a:cs typeface="Sabon Next LT" panose="02000500000000000000" pitchFamily="2" charset="0"/>
                        </a:rPr>
                        <a:t>Low</a:t>
                      </a:r>
                    </a:p>
                  </a:txBody>
                  <a:tcPr marL="96897" marR="96897" marT="48449" marB="48449" anchor="ctr">
                    <a:solidFill>
                      <a:srgbClr val="DF8C8C"/>
                    </a:solidFill>
                  </a:tcPr>
                </a:tc>
                <a:tc>
                  <a:txBody>
                    <a:bodyPr/>
                    <a:lstStyle/>
                    <a:p>
                      <a:pPr algn="ctr"/>
                      <a:r>
                        <a:rPr lang="en-US" sz="1900" b="0" dirty="0">
                          <a:solidFill>
                            <a:schemeClr val="bg1">
                              <a:alpha val="99000"/>
                            </a:schemeClr>
                          </a:solidFill>
                          <a:latin typeface="Sabon Next LT" panose="02000500000000000000" pitchFamily="2" charset="0"/>
                          <a:cs typeface="Sabon Next LT" panose="02000500000000000000" pitchFamily="2" charset="0"/>
                        </a:rPr>
                        <a:t>Medium</a:t>
                      </a:r>
                    </a:p>
                  </a:txBody>
                  <a:tcPr marL="96897" marR="96897" marT="48449" marB="48449" anchor="ctr">
                    <a:solidFill>
                      <a:srgbClr val="DF8C8C"/>
                    </a:solidFill>
                  </a:tcPr>
                </a:tc>
                <a:tc>
                  <a:txBody>
                    <a:bodyPr/>
                    <a:lstStyle/>
                    <a:p>
                      <a:pPr algn="ctr"/>
                      <a:r>
                        <a:rPr lang="en-US" sz="1900" b="0" dirty="0">
                          <a:solidFill>
                            <a:schemeClr val="bg1">
                              <a:alpha val="99000"/>
                            </a:schemeClr>
                          </a:solidFill>
                          <a:latin typeface="Sabon Next LT" panose="02000500000000000000" pitchFamily="2" charset="0"/>
                          <a:cs typeface="Sabon Next LT" panose="02000500000000000000" pitchFamily="2" charset="0"/>
                        </a:rPr>
                        <a:t>High</a:t>
                      </a:r>
                    </a:p>
                  </a:txBody>
                  <a:tcPr marL="96897" marR="96897" marT="48449" marB="48449" anchor="ctr">
                    <a:solidFill>
                      <a:srgbClr val="DF8C8C"/>
                    </a:solidFill>
                  </a:tcPr>
                </a:tc>
                <a:tc>
                  <a:txBody>
                    <a:bodyPr/>
                    <a:lstStyle/>
                    <a:p>
                      <a:pPr algn="ctr"/>
                      <a:r>
                        <a:rPr lang="en-US" sz="1900" b="0" dirty="0">
                          <a:solidFill>
                            <a:schemeClr val="bg1">
                              <a:alpha val="99000"/>
                            </a:schemeClr>
                          </a:solidFill>
                          <a:latin typeface="Sabon Next LT" panose="02000500000000000000" pitchFamily="2" charset="0"/>
                          <a:cs typeface="Sabon Next LT" panose="02000500000000000000" pitchFamily="2" charset="0"/>
                        </a:rPr>
                        <a:t>Critical</a:t>
                      </a:r>
                    </a:p>
                  </a:txBody>
                  <a:tcPr marL="96897" marR="96897" marT="48449" marB="48449" anchor="ctr">
                    <a:solidFill>
                      <a:srgbClr val="DF8C8C"/>
                    </a:solidFill>
                  </a:tcPr>
                </a:tc>
                <a:extLst>
                  <a:ext uri="{0D108BD9-81ED-4DB2-BD59-A6C34878D82A}">
                    <a16:rowId xmlns:a16="http://schemas.microsoft.com/office/drawing/2014/main" val="479928716"/>
                  </a:ext>
                </a:extLst>
              </a:tr>
              <a:tr h="546269">
                <a:tc>
                  <a:txBody>
                    <a:bodyPr/>
                    <a:lstStyle/>
                    <a:p>
                      <a:pPr algn="ctr"/>
                      <a:r>
                        <a:rPr lang="en-US" sz="1900" dirty="0">
                          <a:solidFill>
                            <a:schemeClr val="tx1"/>
                          </a:solidFill>
                          <a:latin typeface="Sabon Next LT" panose="02000500000000000000" pitchFamily="2" charset="0"/>
                          <a:cs typeface="Sabon Next LT" panose="02000500000000000000" pitchFamily="2" charset="0"/>
                        </a:rPr>
                        <a:t>Critical</a:t>
                      </a:r>
                    </a:p>
                  </a:txBody>
                  <a:tcPr marL="96897" marR="96897" marT="48449" marB="48449" anchor="ctr">
                    <a:solidFill>
                      <a:schemeClr val="accent2">
                        <a:lumMod val="40000"/>
                        <a:lumOff val="60000"/>
                      </a:schemeClr>
                    </a:solidFill>
                  </a:tcPr>
                </a:tc>
                <a:tc>
                  <a:txBody>
                    <a:bodyPr/>
                    <a:lstStyle/>
                    <a:p>
                      <a:pPr algn="ctr"/>
                      <a:r>
                        <a:rPr lang="en-US" sz="1900" dirty="0">
                          <a:solidFill>
                            <a:schemeClr val="tx1"/>
                          </a:solidFill>
                          <a:latin typeface="Sabon Next LT" panose="02000500000000000000" pitchFamily="2" charset="0"/>
                          <a:cs typeface="Sabon Next LT" panose="02000500000000000000" pitchFamily="2" charset="0"/>
                        </a:rPr>
                        <a:t>Info</a:t>
                      </a:r>
                    </a:p>
                  </a:txBody>
                  <a:tcPr marL="96897" marR="96897" marT="48449" marB="48449" anchor="ctr">
                    <a:solidFill>
                      <a:schemeClr val="accent2">
                        <a:lumMod val="40000"/>
                        <a:lumOff val="60000"/>
                      </a:schemeClr>
                    </a:solidFill>
                  </a:tcPr>
                </a:tc>
                <a:tc>
                  <a:txBody>
                    <a:bodyPr/>
                    <a:lstStyle/>
                    <a:p>
                      <a:pPr algn="ctr"/>
                      <a:r>
                        <a:rPr lang="en-US" sz="1900" dirty="0">
                          <a:solidFill>
                            <a:schemeClr val="tx1"/>
                          </a:solidFill>
                          <a:latin typeface="Sabon Next LT" panose="02000500000000000000" pitchFamily="2" charset="0"/>
                          <a:cs typeface="Sabon Next LT" panose="02000500000000000000" pitchFamily="2" charset="0"/>
                        </a:rPr>
                        <a:t>Low</a:t>
                      </a:r>
                    </a:p>
                  </a:txBody>
                  <a:tcPr marL="96897" marR="96897" marT="48449" marB="48449" anchor="ctr">
                    <a:solidFill>
                      <a:schemeClr val="accent2">
                        <a:lumMod val="40000"/>
                        <a:lumOff val="60000"/>
                      </a:schemeClr>
                    </a:solidFill>
                  </a:tcPr>
                </a:tc>
                <a:tc>
                  <a:txBody>
                    <a:bodyPr/>
                    <a:lstStyle/>
                    <a:p>
                      <a:pPr algn="ctr"/>
                      <a:r>
                        <a:rPr lang="en-US" sz="1900" dirty="0">
                          <a:solidFill>
                            <a:schemeClr val="tx1"/>
                          </a:solidFill>
                          <a:latin typeface="Sabon Next LT" panose="02000500000000000000" pitchFamily="2" charset="0"/>
                          <a:cs typeface="Sabon Next LT" panose="02000500000000000000" pitchFamily="2" charset="0"/>
                        </a:rPr>
                        <a:t>Medium</a:t>
                      </a:r>
                    </a:p>
                  </a:txBody>
                  <a:tcPr marL="96897" marR="96897" marT="48449" marB="48449" anchor="ctr">
                    <a:solidFill>
                      <a:schemeClr val="accent2">
                        <a:lumMod val="40000"/>
                        <a:lumOff val="60000"/>
                      </a:schemeClr>
                    </a:solidFill>
                  </a:tcPr>
                </a:tc>
                <a:tc>
                  <a:txBody>
                    <a:bodyPr/>
                    <a:lstStyle/>
                    <a:p>
                      <a:pPr algn="ctr"/>
                      <a:r>
                        <a:rPr lang="en-US" sz="1900" dirty="0">
                          <a:solidFill>
                            <a:schemeClr val="tx1"/>
                          </a:solidFill>
                          <a:latin typeface="Sabon Next LT" panose="02000500000000000000" pitchFamily="2" charset="0"/>
                          <a:cs typeface="Sabon Next LT" panose="02000500000000000000" pitchFamily="2" charset="0"/>
                        </a:rPr>
                        <a:t>High</a:t>
                      </a:r>
                    </a:p>
                  </a:txBody>
                  <a:tcPr marL="96897" marR="96897" marT="48449" marB="48449" anchor="ctr">
                    <a:solidFill>
                      <a:schemeClr val="accent2">
                        <a:lumMod val="40000"/>
                        <a:lumOff val="60000"/>
                      </a:schemeClr>
                    </a:solidFill>
                  </a:tcPr>
                </a:tc>
                <a:tc>
                  <a:txBody>
                    <a:bodyPr/>
                    <a:lstStyle/>
                    <a:p>
                      <a:pPr algn="ctr"/>
                      <a:r>
                        <a:rPr lang="en-US" sz="1900" dirty="0">
                          <a:solidFill>
                            <a:schemeClr val="tx1"/>
                          </a:solidFill>
                          <a:latin typeface="Sabon Next LT" panose="02000500000000000000" pitchFamily="2" charset="0"/>
                          <a:cs typeface="Sabon Next LT" panose="02000500000000000000" pitchFamily="2" charset="0"/>
                        </a:rPr>
                        <a:t>Critical</a:t>
                      </a:r>
                    </a:p>
                  </a:txBody>
                  <a:tcPr marL="96897" marR="96897" marT="48449" marB="48449" anchor="ctr">
                    <a:solidFill>
                      <a:schemeClr val="accent2">
                        <a:lumMod val="40000"/>
                        <a:lumOff val="60000"/>
                      </a:schemeClr>
                    </a:solidFill>
                  </a:tcPr>
                </a:tc>
                <a:extLst>
                  <a:ext uri="{0D108BD9-81ED-4DB2-BD59-A6C34878D82A}">
                    <a16:rowId xmlns:a16="http://schemas.microsoft.com/office/drawing/2014/main" val="1760208656"/>
                  </a:ext>
                </a:extLst>
              </a:tr>
              <a:tr h="546269">
                <a:tc>
                  <a:txBody>
                    <a:bodyPr/>
                    <a:lstStyle/>
                    <a:p>
                      <a:pPr algn="ctr"/>
                      <a:r>
                        <a:rPr lang="en-US" sz="1900" dirty="0">
                          <a:solidFill>
                            <a:schemeClr val="tx1"/>
                          </a:solidFill>
                          <a:latin typeface="Sabon Next LT" panose="02000500000000000000" pitchFamily="2" charset="0"/>
                          <a:cs typeface="Sabon Next LT" panose="02000500000000000000" pitchFamily="2" charset="0"/>
                        </a:rPr>
                        <a:t>High</a:t>
                      </a:r>
                    </a:p>
                  </a:txBody>
                  <a:tcPr marL="96897" marR="96897" marT="48449" marB="48449" anchor="ctr">
                    <a:solidFill>
                      <a:schemeClr val="accent2">
                        <a:lumMod val="20000"/>
                        <a:lumOff val="80000"/>
                      </a:schemeClr>
                    </a:solidFill>
                  </a:tcPr>
                </a:tc>
                <a:tc>
                  <a:txBody>
                    <a:bodyPr/>
                    <a:lstStyle/>
                    <a:p>
                      <a:pPr algn="ctr"/>
                      <a:r>
                        <a:rPr lang="en-US" sz="1900" dirty="0">
                          <a:solidFill>
                            <a:schemeClr val="tx1"/>
                          </a:solidFill>
                          <a:latin typeface="Sabon Next LT" panose="02000500000000000000" pitchFamily="2" charset="0"/>
                          <a:cs typeface="Sabon Next LT" panose="02000500000000000000" pitchFamily="2" charset="0"/>
                        </a:rPr>
                        <a:t>Info</a:t>
                      </a:r>
                    </a:p>
                  </a:txBody>
                  <a:tcPr marL="96897" marR="96897" marT="48449" marB="48449" anchor="ctr">
                    <a:solidFill>
                      <a:schemeClr val="accent2">
                        <a:lumMod val="20000"/>
                        <a:lumOff val="80000"/>
                      </a:schemeClr>
                    </a:solidFill>
                  </a:tcPr>
                </a:tc>
                <a:tc>
                  <a:txBody>
                    <a:bodyPr/>
                    <a:lstStyle/>
                    <a:p>
                      <a:pPr algn="ctr"/>
                      <a:r>
                        <a:rPr lang="en-US" sz="1900" dirty="0">
                          <a:solidFill>
                            <a:schemeClr val="tx1"/>
                          </a:solidFill>
                          <a:latin typeface="Sabon Next LT" panose="02000500000000000000" pitchFamily="2" charset="0"/>
                          <a:cs typeface="Sabon Next LT" panose="02000500000000000000" pitchFamily="2" charset="0"/>
                        </a:rPr>
                        <a:t>Low</a:t>
                      </a:r>
                    </a:p>
                  </a:txBody>
                  <a:tcPr marL="96897" marR="96897" marT="48449" marB="48449" anchor="ctr">
                    <a:solidFill>
                      <a:schemeClr val="accent2">
                        <a:lumMod val="20000"/>
                        <a:lumOff val="80000"/>
                      </a:schemeClr>
                    </a:solidFill>
                  </a:tcPr>
                </a:tc>
                <a:tc>
                  <a:txBody>
                    <a:bodyPr/>
                    <a:lstStyle/>
                    <a:p>
                      <a:pPr algn="ctr"/>
                      <a:r>
                        <a:rPr lang="en-US" sz="1900" dirty="0">
                          <a:solidFill>
                            <a:schemeClr val="tx1"/>
                          </a:solidFill>
                          <a:latin typeface="Sabon Next LT" panose="02000500000000000000" pitchFamily="2" charset="0"/>
                          <a:cs typeface="Sabon Next LT" panose="02000500000000000000" pitchFamily="2" charset="0"/>
                        </a:rPr>
                        <a:t>Medium</a:t>
                      </a:r>
                    </a:p>
                  </a:txBody>
                  <a:tcPr marL="96897" marR="96897" marT="48449" marB="48449" anchor="ctr">
                    <a:solidFill>
                      <a:schemeClr val="accent2">
                        <a:lumMod val="20000"/>
                        <a:lumOff val="80000"/>
                      </a:schemeClr>
                    </a:solidFill>
                  </a:tcPr>
                </a:tc>
                <a:tc>
                  <a:txBody>
                    <a:bodyPr/>
                    <a:lstStyle/>
                    <a:p>
                      <a:pPr algn="ctr"/>
                      <a:r>
                        <a:rPr lang="en-US" sz="1900" dirty="0">
                          <a:solidFill>
                            <a:schemeClr val="tx1"/>
                          </a:solidFill>
                          <a:latin typeface="Sabon Next LT" panose="02000500000000000000" pitchFamily="2" charset="0"/>
                          <a:cs typeface="Sabon Next LT" panose="02000500000000000000" pitchFamily="2" charset="0"/>
                        </a:rPr>
                        <a:t>High</a:t>
                      </a:r>
                    </a:p>
                  </a:txBody>
                  <a:tcPr marL="96897" marR="96897" marT="48449" marB="48449" anchor="ctr">
                    <a:solidFill>
                      <a:schemeClr val="accent2">
                        <a:lumMod val="20000"/>
                        <a:lumOff val="80000"/>
                      </a:schemeClr>
                    </a:solidFill>
                  </a:tcPr>
                </a:tc>
                <a:tc>
                  <a:txBody>
                    <a:bodyPr/>
                    <a:lstStyle/>
                    <a:p>
                      <a:pPr algn="ctr"/>
                      <a:r>
                        <a:rPr lang="en-US" sz="1900" dirty="0">
                          <a:solidFill>
                            <a:schemeClr val="tx1"/>
                          </a:solidFill>
                          <a:latin typeface="Sabon Next LT" panose="02000500000000000000" pitchFamily="2" charset="0"/>
                          <a:cs typeface="Sabon Next LT" panose="02000500000000000000" pitchFamily="2" charset="0"/>
                        </a:rPr>
                        <a:t>Critical</a:t>
                      </a:r>
                    </a:p>
                  </a:txBody>
                  <a:tcPr marL="96897" marR="96897" marT="48449" marB="48449" anchor="ctr">
                    <a:solidFill>
                      <a:schemeClr val="accent2">
                        <a:lumMod val="20000"/>
                        <a:lumOff val="80000"/>
                      </a:schemeClr>
                    </a:solidFill>
                  </a:tcPr>
                </a:tc>
                <a:extLst>
                  <a:ext uri="{0D108BD9-81ED-4DB2-BD59-A6C34878D82A}">
                    <a16:rowId xmlns:a16="http://schemas.microsoft.com/office/drawing/2014/main" val="3634243071"/>
                  </a:ext>
                </a:extLst>
              </a:tr>
              <a:tr h="546269">
                <a:tc>
                  <a:txBody>
                    <a:bodyPr/>
                    <a:lstStyle/>
                    <a:p>
                      <a:pPr algn="ctr"/>
                      <a:r>
                        <a:rPr lang="en-US" sz="1900" dirty="0">
                          <a:solidFill>
                            <a:schemeClr val="tx1"/>
                          </a:solidFill>
                          <a:latin typeface="Sabon Next LT" panose="02000500000000000000" pitchFamily="2" charset="0"/>
                          <a:cs typeface="Sabon Next LT" panose="02000500000000000000" pitchFamily="2" charset="0"/>
                        </a:rPr>
                        <a:t>Medium</a:t>
                      </a:r>
                    </a:p>
                  </a:txBody>
                  <a:tcPr marL="96897" marR="96897" marT="48449" marB="48449" anchor="ctr">
                    <a:solidFill>
                      <a:schemeClr val="accent2">
                        <a:lumMod val="40000"/>
                        <a:lumOff val="60000"/>
                      </a:schemeClr>
                    </a:solidFill>
                  </a:tcPr>
                </a:tc>
                <a:tc>
                  <a:txBody>
                    <a:bodyPr/>
                    <a:lstStyle/>
                    <a:p>
                      <a:pPr algn="ctr"/>
                      <a:r>
                        <a:rPr lang="en-US" sz="1900" dirty="0">
                          <a:solidFill>
                            <a:schemeClr val="tx1"/>
                          </a:solidFill>
                          <a:latin typeface="Sabon Next LT" panose="02000500000000000000" pitchFamily="2" charset="0"/>
                          <a:cs typeface="Sabon Next LT" panose="02000500000000000000" pitchFamily="2" charset="0"/>
                        </a:rPr>
                        <a:t>Info</a:t>
                      </a:r>
                    </a:p>
                  </a:txBody>
                  <a:tcPr marL="96897" marR="96897" marT="48449" marB="48449" anchor="ctr">
                    <a:solidFill>
                      <a:schemeClr val="accent2">
                        <a:lumMod val="40000"/>
                        <a:lumOff val="60000"/>
                      </a:schemeClr>
                    </a:solidFill>
                  </a:tcPr>
                </a:tc>
                <a:tc>
                  <a:txBody>
                    <a:bodyPr/>
                    <a:lstStyle/>
                    <a:p>
                      <a:pPr algn="ctr"/>
                      <a:r>
                        <a:rPr lang="en-US" sz="1900" dirty="0">
                          <a:solidFill>
                            <a:schemeClr val="tx1"/>
                          </a:solidFill>
                          <a:latin typeface="Sabon Next LT" panose="02000500000000000000" pitchFamily="2" charset="0"/>
                          <a:cs typeface="Sabon Next LT" panose="02000500000000000000" pitchFamily="2" charset="0"/>
                        </a:rPr>
                        <a:t>Low</a:t>
                      </a:r>
                    </a:p>
                  </a:txBody>
                  <a:tcPr marL="96897" marR="96897" marT="48449" marB="48449" anchor="ctr">
                    <a:solidFill>
                      <a:schemeClr val="accent2">
                        <a:lumMod val="40000"/>
                        <a:lumOff val="60000"/>
                      </a:schemeClr>
                    </a:solidFill>
                  </a:tcPr>
                </a:tc>
                <a:tc>
                  <a:txBody>
                    <a:bodyPr/>
                    <a:lstStyle/>
                    <a:p>
                      <a:pPr algn="ctr"/>
                      <a:r>
                        <a:rPr lang="en-US" sz="1900" dirty="0">
                          <a:solidFill>
                            <a:schemeClr val="tx1"/>
                          </a:solidFill>
                          <a:latin typeface="Sabon Next LT" panose="02000500000000000000" pitchFamily="2" charset="0"/>
                          <a:cs typeface="Sabon Next LT" panose="02000500000000000000" pitchFamily="2" charset="0"/>
                        </a:rPr>
                        <a:t>Medium</a:t>
                      </a:r>
                    </a:p>
                  </a:txBody>
                  <a:tcPr marL="96897" marR="96897" marT="48449" marB="48449" anchor="ctr">
                    <a:solidFill>
                      <a:schemeClr val="accent2">
                        <a:lumMod val="40000"/>
                        <a:lumOff val="60000"/>
                      </a:schemeClr>
                    </a:solidFill>
                  </a:tcPr>
                </a:tc>
                <a:tc>
                  <a:txBody>
                    <a:bodyPr/>
                    <a:lstStyle/>
                    <a:p>
                      <a:pPr algn="ctr"/>
                      <a:r>
                        <a:rPr lang="en-US" sz="1900" dirty="0">
                          <a:solidFill>
                            <a:schemeClr val="tx1"/>
                          </a:solidFill>
                          <a:latin typeface="Sabon Next LT" panose="02000500000000000000" pitchFamily="2" charset="0"/>
                          <a:cs typeface="Sabon Next LT" panose="02000500000000000000" pitchFamily="2" charset="0"/>
                        </a:rPr>
                        <a:t>Medium</a:t>
                      </a:r>
                    </a:p>
                  </a:txBody>
                  <a:tcPr marL="96897" marR="96897" marT="48449" marB="48449" anchor="ctr">
                    <a:solidFill>
                      <a:schemeClr val="accent2">
                        <a:lumMod val="40000"/>
                        <a:lumOff val="60000"/>
                      </a:schemeClr>
                    </a:solidFill>
                  </a:tcPr>
                </a:tc>
                <a:tc>
                  <a:txBody>
                    <a:bodyPr/>
                    <a:lstStyle/>
                    <a:p>
                      <a:pPr algn="ctr"/>
                      <a:r>
                        <a:rPr lang="en-US" sz="1900" dirty="0">
                          <a:solidFill>
                            <a:schemeClr val="tx1"/>
                          </a:solidFill>
                          <a:latin typeface="Sabon Next LT" panose="02000500000000000000" pitchFamily="2" charset="0"/>
                          <a:cs typeface="Sabon Next LT" panose="02000500000000000000" pitchFamily="2" charset="0"/>
                        </a:rPr>
                        <a:t>High</a:t>
                      </a:r>
                    </a:p>
                  </a:txBody>
                  <a:tcPr marL="96897" marR="96897" marT="48449" marB="48449" anchor="ctr">
                    <a:solidFill>
                      <a:schemeClr val="accent2">
                        <a:lumMod val="40000"/>
                        <a:lumOff val="60000"/>
                      </a:schemeClr>
                    </a:solidFill>
                  </a:tcPr>
                </a:tc>
                <a:extLst>
                  <a:ext uri="{0D108BD9-81ED-4DB2-BD59-A6C34878D82A}">
                    <a16:rowId xmlns:a16="http://schemas.microsoft.com/office/drawing/2014/main" val="415808797"/>
                  </a:ext>
                </a:extLst>
              </a:tr>
              <a:tr h="546269">
                <a:tc>
                  <a:txBody>
                    <a:bodyPr/>
                    <a:lstStyle/>
                    <a:p>
                      <a:pPr algn="ctr"/>
                      <a:r>
                        <a:rPr lang="en-US" sz="1900" dirty="0">
                          <a:solidFill>
                            <a:schemeClr val="tx1"/>
                          </a:solidFill>
                          <a:latin typeface="Sabon Next LT" panose="02000500000000000000" pitchFamily="2" charset="0"/>
                          <a:cs typeface="Sabon Next LT" panose="02000500000000000000" pitchFamily="2" charset="0"/>
                        </a:rPr>
                        <a:t>Low</a:t>
                      </a:r>
                    </a:p>
                  </a:txBody>
                  <a:tcPr marL="96897" marR="96897" marT="48449" marB="48449" anchor="ctr">
                    <a:solidFill>
                      <a:schemeClr val="accent2">
                        <a:lumMod val="20000"/>
                        <a:lumOff val="80000"/>
                      </a:schemeClr>
                    </a:solidFill>
                  </a:tcPr>
                </a:tc>
                <a:tc>
                  <a:txBody>
                    <a:bodyPr/>
                    <a:lstStyle/>
                    <a:p>
                      <a:pPr algn="ctr"/>
                      <a:r>
                        <a:rPr lang="en-US" sz="1900" dirty="0">
                          <a:solidFill>
                            <a:schemeClr val="tx1"/>
                          </a:solidFill>
                          <a:latin typeface="Sabon Next LT" panose="02000500000000000000" pitchFamily="2" charset="0"/>
                          <a:cs typeface="Sabon Next LT" panose="02000500000000000000" pitchFamily="2" charset="0"/>
                        </a:rPr>
                        <a:t>Info</a:t>
                      </a:r>
                    </a:p>
                  </a:txBody>
                  <a:tcPr marL="96897" marR="96897" marT="48449" marB="48449" anchor="ctr">
                    <a:solidFill>
                      <a:schemeClr val="accent2">
                        <a:lumMod val="20000"/>
                        <a:lumOff val="80000"/>
                      </a:schemeClr>
                    </a:solidFill>
                  </a:tcPr>
                </a:tc>
                <a:tc>
                  <a:txBody>
                    <a:bodyPr/>
                    <a:lstStyle/>
                    <a:p>
                      <a:pPr algn="ctr"/>
                      <a:r>
                        <a:rPr lang="en-US" sz="1900" dirty="0">
                          <a:solidFill>
                            <a:schemeClr val="tx1"/>
                          </a:solidFill>
                          <a:latin typeface="Sabon Next LT" panose="02000500000000000000" pitchFamily="2" charset="0"/>
                          <a:cs typeface="Sabon Next LT" panose="02000500000000000000" pitchFamily="2" charset="0"/>
                        </a:rPr>
                        <a:t>Low</a:t>
                      </a:r>
                    </a:p>
                  </a:txBody>
                  <a:tcPr marL="96897" marR="96897" marT="48449" marB="48449" anchor="ctr">
                    <a:solidFill>
                      <a:schemeClr val="accent2">
                        <a:lumMod val="20000"/>
                        <a:lumOff val="80000"/>
                      </a:schemeClr>
                    </a:solidFill>
                  </a:tcPr>
                </a:tc>
                <a:tc>
                  <a:txBody>
                    <a:bodyPr/>
                    <a:lstStyle/>
                    <a:p>
                      <a:pPr algn="ctr"/>
                      <a:r>
                        <a:rPr lang="en-US" sz="1900" dirty="0">
                          <a:solidFill>
                            <a:schemeClr val="tx1"/>
                          </a:solidFill>
                          <a:latin typeface="Sabon Next LT" panose="02000500000000000000" pitchFamily="2" charset="0"/>
                          <a:cs typeface="Sabon Next LT" panose="02000500000000000000" pitchFamily="2" charset="0"/>
                        </a:rPr>
                        <a:t>Low</a:t>
                      </a:r>
                    </a:p>
                  </a:txBody>
                  <a:tcPr marL="96897" marR="96897" marT="48449" marB="48449" anchor="ctr">
                    <a:solidFill>
                      <a:schemeClr val="accent2">
                        <a:lumMod val="20000"/>
                        <a:lumOff val="80000"/>
                      </a:schemeClr>
                    </a:solidFill>
                  </a:tcPr>
                </a:tc>
                <a:tc>
                  <a:txBody>
                    <a:bodyPr/>
                    <a:lstStyle/>
                    <a:p>
                      <a:pPr algn="ctr"/>
                      <a:r>
                        <a:rPr lang="en-US" sz="1900" dirty="0">
                          <a:solidFill>
                            <a:schemeClr val="tx1"/>
                          </a:solidFill>
                          <a:latin typeface="Sabon Next LT" panose="02000500000000000000" pitchFamily="2" charset="0"/>
                          <a:cs typeface="Sabon Next LT" panose="02000500000000000000" pitchFamily="2" charset="0"/>
                        </a:rPr>
                        <a:t>Low</a:t>
                      </a:r>
                    </a:p>
                  </a:txBody>
                  <a:tcPr marL="96897" marR="96897" marT="48449" marB="48449" anchor="ctr">
                    <a:solidFill>
                      <a:schemeClr val="accent2">
                        <a:lumMod val="20000"/>
                        <a:lumOff val="80000"/>
                      </a:schemeClr>
                    </a:solidFill>
                  </a:tcPr>
                </a:tc>
                <a:tc>
                  <a:txBody>
                    <a:bodyPr/>
                    <a:lstStyle/>
                    <a:p>
                      <a:pPr algn="ctr"/>
                      <a:r>
                        <a:rPr lang="en-US" sz="1900" dirty="0">
                          <a:solidFill>
                            <a:schemeClr val="tx1"/>
                          </a:solidFill>
                          <a:latin typeface="Sabon Next LT" panose="02000500000000000000" pitchFamily="2" charset="0"/>
                          <a:cs typeface="Sabon Next LT" panose="02000500000000000000" pitchFamily="2" charset="0"/>
                        </a:rPr>
                        <a:t>Medium</a:t>
                      </a:r>
                    </a:p>
                  </a:txBody>
                  <a:tcPr marL="96897" marR="96897" marT="48449" marB="48449" anchor="ctr">
                    <a:solidFill>
                      <a:schemeClr val="accent2">
                        <a:lumMod val="20000"/>
                        <a:lumOff val="80000"/>
                      </a:schemeClr>
                    </a:solidFill>
                  </a:tcPr>
                </a:tc>
                <a:extLst>
                  <a:ext uri="{0D108BD9-81ED-4DB2-BD59-A6C34878D82A}">
                    <a16:rowId xmlns:a16="http://schemas.microsoft.com/office/drawing/2014/main" val="380950325"/>
                  </a:ext>
                </a:extLst>
              </a:tr>
              <a:tr h="546269">
                <a:tc>
                  <a:txBody>
                    <a:bodyPr/>
                    <a:lstStyle/>
                    <a:p>
                      <a:pPr algn="ctr"/>
                      <a:r>
                        <a:rPr lang="en-US" sz="1900" dirty="0">
                          <a:solidFill>
                            <a:schemeClr val="tx1"/>
                          </a:solidFill>
                          <a:latin typeface="Sabon Next LT" panose="02000500000000000000" pitchFamily="2" charset="0"/>
                          <a:cs typeface="Sabon Next LT" panose="02000500000000000000" pitchFamily="2" charset="0"/>
                        </a:rPr>
                        <a:t>Info</a:t>
                      </a:r>
                    </a:p>
                  </a:txBody>
                  <a:tcPr marL="96897" marR="96897" marT="48449" marB="48449" anchor="ctr">
                    <a:solidFill>
                      <a:srgbClr val="F5CDCE"/>
                    </a:solidFill>
                  </a:tcPr>
                </a:tc>
                <a:tc>
                  <a:txBody>
                    <a:bodyPr/>
                    <a:lstStyle/>
                    <a:p>
                      <a:pPr algn="ctr"/>
                      <a:r>
                        <a:rPr lang="en-US" sz="1900" dirty="0">
                          <a:solidFill>
                            <a:schemeClr val="tx1"/>
                          </a:solidFill>
                          <a:latin typeface="Sabon Next LT" panose="02000500000000000000" pitchFamily="2" charset="0"/>
                          <a:cs typeface="Sabon Next LT" panose="02000500000000000000" pitchFamily="2" charset="0"/>
                        </a:rPr>
                        <a:t>Info</a:t>
                      </a:r>
                    </a:p>
                  </a:txBody>
                  <a:tcPr marL="96897" marR="96897" marT="48449" marB="48449" anchor="ctr">
                    <a:solidFill>
                      <a:srgbClr val="F5CDCE"/>
                    </a:solidFill>
                  </a:tcPr>
                </a:tc>
                <a:tc>
                  <a:txBody>
                    <a:bodyPr/>
                    <a:lstStyle/>
                    <a:p>
                      <a:pPr algn="ctr"/>
                      <a:r>
                        <a:rPr lang="en-US" sz="1900" dirty="0">
                          <a:solidFill>
                            <a:schemeClr val="tx1"/>
                          </a:solidFill>
                          <a:latin typeface="Sabon Next LT" panose="02000500000000000000" pitchFamily="2" charset="0"/>
                          <a:cs typeface="Sabon Next LT" panose="02000500000000000000" pitchFamily="2" charset="0"/>
                        </a:rPr>
                        <a:t>Info</a:t>
                      </a:r>
                    </a:p>
                  </a:txBody>
                  <a:tcPr marL="96897" marR="96897" marT="48449" marB="48449" anchor="ctr">
                    <a:solidFill>
                      <a:srgbClr val="F5CDCE"/>
                    </a:solidFill>
                  </a:tcPr>
                </a:tc>
                <a:tc>
                  <a:txBody>
                    <a:bodyPr/>
                    <a:lstStyle/>
                    <a:p>
                      <a:pPr algn="ctr"/>
                      <a:r>
                        <a:rPr lang="en-US" sz="1900" dirty="0">
                          <a:solidFill>
                            <a:schemeClr val="tx1"/>
                          </a:solidFill>
                          <a:latin typeface="Sabon Next LT" panose="02000500000000000000" pitchFamily="2" charset="0"/>
                          <a:cs typeface="Sabon Next LT" panose="02000500000000000000" pitchFamily="2" charset="0"/>
                        </a:rPr>
                        <a:t>Info</a:t>
                      </a:r>
                    </a:p>
                  </a:txBody>
                  <a:tcPr marL="96897" marR="96897" marT="48449" marB="48449" anchor="ctr">
                    <a:solidFill>
                      <a:srgbClr val="F5CDCE"/>
                    </a:solidFill>
                  </a:tcPr>
                </a:tc>
                <a:tc>
                  <a:txBody>
                    <a:bodyPr/>
                    <a:lstStyle/>
                    <a:p>
                      <a:pPr algn="ctr"/>
                      <a:r>
                        <a:rPr lang="en-US" sz="1900" dirty="0">
                          <a:solidFill>
                            <a:schemeClr val="tx1"/>
                          </a:solidFill>
                          <a:latin typeface="Sabon Next LT" panose="02000500000000000000" pitchFamily="2" charset="0"/>
                          <a:cs typeface="Sabon Next LT" panose="02000500000000000000" pitchFamily="2" charset="0"/>
                        </a:rPr>
                        <a:t>Low</a:t>
                      </a:r>
                    </a:p>
                  </a:txBody>
                  <a:tcPr marL="96897" marR="96897" marT="48449" marB="48449" anchor="ctr">
                    <a:solidFill>
                      <a:srgbClr val="F5CDCE"/>
                    </a:solidFill>
                  </a:tcPr>
                </a:tc>
                <a:tc>
                  <a:txBody>
                    <a:bodyPr/>
                    <a:lstStyle/>
                    <a:p>
                      <a:pPr algn="ctr"/>
                      <a:r>
                        <a:rPr lang="en-US" sz="1900" dirty="0">
                          <a:solidFill>
                            <a:schemeClr val="tx1"/>
                          </a:solidFill>
                          <a:latin typeface="Sabon Next LT" panose="02000500000000000000" pitchFamily="2" charset="0"/>
                          <a:cs typeface="Sabon Next LT" panose="02000500000000000000" pitchFamily="2" charset="0"/>
                        </a:rPr>
                        <a:t>Low</a:t>
                      </a:r>
                    </a:p>
                  </a:txBody>
                  <a:tcPr marL="96897" marR="96897" marT="48449" marB="48449" anchor="ctr">
                    <a:solidFill>
                      <a:srgbClr val="F5CDCE"/>
                    </a:solidFill>
                  </a:tcPr>
                </a:tc>
                <a:extLst>
                  <a:ext uri="{0D108BD9-81ED-4DB2-BD59-A6C34878D82A}">
                    <a16:rowId xmlns:a16="http://schemas.microsoft.com/office/drawing/2014/main" val="107130769"/>
                  </a:ext>
                </a:extLst>
              </a:tr>
            </a:tbl>
          </a:graphicData>
        </a:graphic>
      </p:graphicFrame>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a:xfrm>
            <a:off x="621792" y="457200"/>
            <a:ext cx="3200400" cy="274320"/>
          </a:xfrm>
        </p:spPr>
        <p:txBody>
          <a:bodyPr/>
          <a:lstStyle/>
          <a:p>
            <a:r>
              <a:rPr lang="en-US" dirty="0"/>
              <a:t>By: Syed Mujahid Hamid Ali</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5</a:t>
            </a:fld>
            <a:endParaRPr lang="en-US" dirty="0"/>
          </a:p>
        </p:txBody>
      </p:sp>
    </p:spTree>
    <p:extLst>
      <p:ext uri="{BB962C8B-B14F-4D97-AF65-F5344CB8AC3E}">
        <p14:creationId xmlns:p14="http://schemas.microsoft.com/office/powerpoint/2010/main" val="2886474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2950776"/>
            <a:ext cx="6400800"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vulnerabilities FOUND WITH SCANS</a:t>
            </a:r>
          </a:p>
        </p:txBody>
      </p:sp>
      <p:sp>
        <p:nvSpPr>
          <p:cNvPr id="3" name="Footer Placeholder 6">
            <a:extLst>
              <a:ext uri="{FF2B5EF4-FFF2-40B4-BE49-F238E27FC236}">
                <a16:creationId xmlns:a16="http://schemas.microsoft.com/office/drawing/2014/main" id="{A095E048-6C12-3A8E-0D64-CCD396DFA840}"/>
              </a:ext>
            </a:extLst>
          </p:cNvPr>
          <p:cNvSpPr txBox="1">
            <a:spLocks/>
          </p:cNvSpPr>
          <p:nvPr/>
        </p:nvSpPr>
        <p:spPr>
          <a:xfrm>
            <a:off x="621792" y="457200"/>
            <a:ext cx="3200400" cy="27432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dirty="0">
                <a:latin typeface="Arial" panose="020B0604020202020204" pitchFamily="34" charset="0"/>
                <a:cs typeface="Arial" panose="020B0604020202020204" pitchFamily="34" charset="0"/>
              </a:rPr>
              <a:t>By: Syed Mujahid Hamid Ali</a:t>
            </a:r>
          </a:p>
        </p:txBody>
      </p:sp>
    </p:spTree>
    <p:extLst>
      <p:ext uri="{BB962C8B-B14F-4D97-AF65-F5344CB8AC3E}">
        <p14:creationId xmlns:p14="http://schemas.microsoft.com/office/powerpoint/2010/main" val="2952923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p:txBody>
          <a:bodyPr/>
          <a:lstStyle/>
          <a:p>
            <a:r>
              <a:rPr lang="en-US" dirty="0"/>
              <a:t>Machine 1: </a:t>
            </a:r>
            <a:r>
              <a:rPr lang="en-US" dirty="0" err="1"/>
              <a:t>vulnvoip</a:t>
            </a:r>
            <a:endParaRPr lang="en-US" dirty="0"/>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7</a:t>
            </a:fld>
            <a:endParaRPr lang="en-US" dirty="0"/>
          </a:p>
        </p:txBody>
      </p:sp>
      <p:sp>
        <p:nvSpPr>
          <p:cNvPr id="11" name="Text Placeholder 10">
            <a:extLst>
              <a:ext uri="{FF2B5EF4-FFF2-40B4-BE49-F238E27FC236}">
                <a16:creationId xmlns:a16="http://schemas.microsoft.com/office/drawing/2014/main" id="{A2C39DD0-CD86-2929-7808-58D17FC2C0A6}"/>
              </a:ext>
            </a:extLst>
          </p:cNvPr>
          <p:cNvSpPr>
            <a:spLocks noGrp="1"/>
          </p:cNvSpPr>
          <p:nvPr>
            <p:ph type="body" idx="1"/>
          </p:nvPr>
        </p:nvSpPr>
        <p:spPr>
          <a:xfrm>
            <a:off x="3977639" y="2330704"/>
            <a:ext cx="5566955" cy="411480"/>
          </a:xfrm>
        </p:spPr>
        <p:txBody>
          <a:bodyPr/>
          <a:lstStyle/>
          <a:p>
            <a:r>
              <a:rPr lang="en-US" sz="2400" dirty="0"/>
              <a:t>Number of vulnerabilities: 2</a:t>
            </a:r>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a:xfrm>
            <a:off x="3685031" y="2877312"/>
            <a:ext cx="5267379" cy="3684588"/>
          </a:xfrm>
        </p:spPr>
        <p:txBody>
          <a:bodyPr/>
          <a:lstStyle/>
          <a:p>
            <a:r>
              <a:rPr lang="en-US" sz="2000" dirty="0"/>
              <a:t>There were a total of two vulnerabilities found in this machine while doing the scans</a:t>
            </a:r>
          </a:p>
          <a:p>
            <a:r>
              <a:rPr lang="en-US" sz="2000" dirty="0"/>
              <a:t>One of them was SSH Weak Key Exchange Algorithms Enabled (Low) and the other one was </a:t>
            </a:r>
            <a:r>
              <a:rPr lang="en-CA" sz="2000" dirty="0"/>
              <a:t>SSH Weak Algorithms Supported (Medium)</a:t>
            </a:r>
            <a:endParaRPr lang="en-US" sz="2000" dirty="0"/>
          </a:p>
          <a:p>
            <a:endParaRPr lang="en-US" sz="2000" dirty="0"/>
          </a:p>
        </p:txBody>
      </p:sp>
      <p:sp>
        <p:nvSpPr>
          <p:cNvPr id="4" name="Footer Placeholder 6">
            <a:extLst>
              <a:ext uri="{FF2B5EF4-FFF2-40B4-BE49-F238E27FC236}">
                <a16:creationId xmlns:a16="http://schemas.microsoft.com/office/drawing/2014/main" id="{D74AFB04-5BBB-BFF7-C759-CF7FDC382ED7}"/>
              </a:ext>
            </a:extLst>
          </p:cNvPr>
          <p:cNvSpPr txBox="1">
            <a:spLocks/>
          </p:cNvSpPr>
          <p:nvPr/>
        </p:nvSpPr>
        <p:spPr>
          <a:xfrm>
            <a:off x="621792" y="457200"/>
            <a:ext cx="3200400" cy="27432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dirty="0">
                <a:latin typeface="Arial" panose="020B0604020202020204" pitchFamily="34" charset="0"/>
                <a:cs typeface="Arial" panose="020B0604020202020204" pitchFamily="34" charset="0"/>
              </a:rPr>
              <a:t>By: Syed Mujahid Hamid Ali</a:t>
            </a:r>
          </a:p>
        </p:txBody>
      </p:sp>
    </p:spTree>
    <p:extLst>
      <p:ext uri="{BB962C8B-B14F-4D97-AF65-F5344CB8AC3E}">
        <p14:creationId xmlns:p14="http://schemas.microsoft.com/office/powerpoint/2010/main" val="3170280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p:txBody>
          <a:bodyPr/>
          <a:lstStyle/>
          <a:p>
            <a:r>
              <a:rPr lang="en-US" dirty="0"/>
              <a:t>Machine 2: </a:t>
            </a:r>
            <a:r>
              <a:rPr lang="en-US" dirty="0" err="1"/>
              <a:t>vulnix</a:t>
            </a:r>
            <a:endParaRPr lang="en-US" dirty="0"/>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8</a:t>
            </a:fld>
            <a:endParaRPr lang="en-US" dirty="0"/>
          </a:p>
        </p:txBody>
      </p:sp>
      <p:sp>
        <p:nvSpPr>
          <p:cNvPr id="11" name="Text Placeholder 10">
            <a:extLst>
              <a:ext uri="{FF2B5EF4-FFF2-40B4-BE49-F238E27FC236}">
                <a16:creationId xmlns:a16="http://schemas.microsoft.com/office/drawing/2014/main" id="{A2C39DD0-CD86-2929-7808-58D17FC2C0A6}"/>
              </a:ext>
            </a:extLst>
          </p:cNvPr>
          <p:cNvSpPr>
            <a:spLocks noGrp="1"/>
          </p:cNvSpPr>
          <p:nvPr>
            <p:ph type="body" idx="1"/>
          </p:nvPr>
        </p:nvSpPr>
        <p:spPr>
          <a:xfrm>
            <a:off x="3977639" y="2330704"/>
            <a:ext cx="5566955" cy="411480"/>
          </a:xfrm>
        </p:spPr>
        <p:txBody>
          <a:bodyPr/>
          <a:lstStyle/>
          <a:p>
            <a:r>
              <a:rPr lang="en-US" sz="2400" dirty="0"/>
              <a:t>Number of vulnerabilities: 8</a:t>
            </a:r>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a:xfrm>
            <a:off x="3685031" y="2877312"/>
            <a:ext cx="5267379" cy="3684588"/>
          </a:xfrm>
        </p:spPr>
        <p:txBody>
          <a:bodyPr/>
          <a:lstStyle/>
          <a:p>
            <a:r>
              <a:rPr lang="en-US" sz="2000" dirty="0"/>
              <a:t>There were a total of eight vulnerabilities found in this machine while doing the scans</a:t>
            </a:r>
          </a:p>
          <a:p>
            <a:r>
              <a:rPr lang="en-US" sz="2000" dirty="0"/>
              <a:t>The list goes on as follows:</a:t>
            </a:r>
            <a:br>
              <a:rPr lang="en-US" sz="2000" dirty="0"/>
            </a:br>
            <a:r>
              <a:rPr lang="en-CA" sz="1600" dirty="0"/>
              <a:t>SSLv3</a:t>
            </a:r>
            <a:r>
              <a:rPr lang="en-US" sz="1400" dirty="0"/>
              <a:t> PODDLE (Low)</a:t>
            </a:r>
            <a:br>
              <a:rPr lang="en-US" sz="1400" dirty="0"/>
            </a:br>
            <a:r>
              <a:rPr lang="en-US" sz="1600" dirty="0"/>
              <a:t>SSH Weak Key Exchange Algorithms (Low)</a:t>
            </a:r>
            <a:br>
              <a:rPr lang="en-US" sz="1400" dirty="0"/>
            </a:br>
            <a:r>
              <a:rPr lang="en-US" sz="1600" dirty="0"/>
              <a:t>SSL Certificate Cannot Be Trusted (Medium)</a:t>
            </a:r>
            <a:br>
              <a:rPr lang="en-US" sz="1400" dirty="0"/>
            </a:br>
            <a:r>
              <a:rPr lang="en-CA" sz="1600" dirty="0"/>
              <a:t>NFS Shares World Readable (High)</a:t>
            </a:r>
            <a:br>
              <a:rPr lang="en-US" sz="1400" dirty="0"/>
            </a:br>
            <a:r>
              <a:rPr lang="en-US" sz="1600" dirty="0"/>
              <a:t>SSL Medium Strength Cipher Suites Supported (SWEET32) (High)</a:t>
            </a:r>
            <a:br>
              <a:rPr lang="en-US" sz="1400" dirty="0"/>
            </a:br>
            <a:r>
              <a:rPr lang="en-CA" sz="1600" dirty="0"/>
              <a:t>OpenSSL Heartbeat Information Disclosure (High)</a:t>
            </a:r>
            <a:br>
              <a:rPr lang="en-US" sz="1400" dirty="0"/>
            </a:br>
            <a:r>
              <a:rPr lang="en-US" sz="1600" dirty="0"/>
              <a:t>SSL Version 2 and 3 Protocol Detection (Critical)</a:t>
            </a:r>
            <a:br>
              <a:rPr lang="en-US" sz="1400" dirty="0"/>
            </a:br>
            <a:r>
              <a:rPr lang="en-US" sz="1600" dirty="0"/>
              <a:t>NFS Exported Share Information Disclosure (Critical)</a:t>
            </a:r>
            <a:endParaRPr lang="en-US" sz="2000" dirty="0"/>
          </a:p>
        </p:txBody>
      </p:sp>
      <p:sp>
        <p:nvSpPr>
          <p:cNvPr id="4" name="Footer Placeholder 6">
            <a:extLst>
              <a:ext uri="{FF2B5EF4-FFF2-40B4-BE49-F238E27FC236}">
                <a16:creationId xmlns:a16="http://schemas.microsoft.com/office/drawing/2014/main" id="{049FBA9F-AF77-7D4E-2808-14A24CF1BEA2}"/>
              </a:ext>
            </a:extLst>
          </p:cNvPr>
          <p:cNvSpPr txBox="1">
            <a:spLocks/>
          </p:cNvSpPr>
          <p:nvPr/>
        </p:nvSpPr>
        <p:spPr>
          <a:xfrm>
            <a:off x="621792" y="457200"/>
            <a:ext cx="3200400" cy="27432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dirty="0">
                <a:latin typeface="Arial" panose="020B0604020202020204" pitchFamily="34" charset="0"/>
                <a:cs typeface="Arial" panose="020B0604020202020204" pitchFamily="34" charset="0"/>
              </a:rPr>
              <a:t>By: </a:t>
            </a:r>
            <a:r>
              <a:rPr lang="en-US" sz="1200" dirty="0" err="1">
                <a:latin typeface="Arial" panose="020B0604020202020204" pitchFamily="34" charset="0"/>
                <a:cs typeface="Arial" panose="020B0604020202020204" pitchFamily="34" charset="0"/>
              </a:rPr>
              <a:t>Khondoker</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Ishmum</a:t>
            </a:r>
            <a:r>
              <a:rPr lang="en-US" sz="1200" dirty="0">
                <a:latin typeface="Arial" panose="020B0604020202020204" pitchFamily="34" charset="0"/>
                <a:cs typeface="Arial" panose="020B0604020202020204" pitchFamily="34" charset="0"/>
              </a:rPr>
              <a:t> Muhammad</a:t>
            </a:r>
          </a:p>
        </p:txBody>
      </p:sp>
    </p:spTree>
    <p:extLst>
      <p:ext uri="{BB962C8B-B14F-4D97-AF65-F5344CB8AC3E}">
        <p14:creationId xmlns:p14="http://schemas.microsoft.com/office/powerpoint/2010/main" val="2189772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p:txBody>
          <a:bodyPr/>
          <a:lstStyle/>
          <a:p>
            <a:r>
              <a:rPr lang="en-US" dirty="0"/>
              <a:t>Machine 3: DC-1</a:t>
            </a:r>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9</a:t>
            </a:fld>
            <a:endParaRPr lang="en-US" dirty="0"/>
          </a:p>
        </p:txBody>
      </p:sp>
      <p:sp>
        <p:nvSpPr>
          <p:cNvPr id="11" name="Text Placeholder 10">
            <a:extLst>
              <a:ext uri="{FF2B5EF4-FFF2-40B4-BE49-F238E27FC236}">
                <a16:creationId xmlns:a16="http://schemas.microsoft.com/office/drawing/2014/main" id="{A2C39DD0-CD86-2929-7808-58D17FC2C0A6}"/>
              </a:ext>
            </a:extLst>
          </p:cNvPr>
          <p:cNvSpPr>
            <a:spLocks noGrp="1"/>
          </p:cNvSpPr>
          <p:nvPr>
            <p:ph type="body" idx="1"/>
          </p:nvPr>
        </p:nvSpPr>
        <p:spPr>
          <a:xfrm>
            <a:off x="3977639" y="2330704"/>
            <a:ext cx="5566955" cy="411480"/>
          </a:xfrm>
        </p:spPr>
        <p:txBody>
          <a:bodyPr/>
          <a:lstStyle/>
          <a:p>
            <a:r>
              <a:rPr lang="en-US" sz="2400" dirty="0"/>
              <a:t>Number of vulnerabilities: 8</a:t>
            </a:r>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a:xfrm>
            <a:off x="3685031" y="2877312"/>
            <a:ext cx="6103403" cy="3684588"/>
          </a:xfrm>
        </p:spPr>
        <p:txBody>
          <a:bodyPr/>
          <a:lstStyle/>
          <a:p>
            <a:r>
              <a:rPr lang="en-US" sz="2000" dirty="0"/>
              <a:t>There were a total of eight vulnerabilities found in this machine while doing the scans</a:t>
            </a:r>
          </a:p>
          <a:p>
            <a:r>
              <a:rPr lang="en-CA" sz="2000" dirty="0"/>
              <a:t>The list of vulnerabilities:</a:t>
            </a:r>
            <a:br>
              <a:rPr lang="en-CA" sz="2000" dirty="0"/>
            </a:br>
            <a:r>
              <a:rPr lang="en-CA" sz="1600" dirty="0"/>
              <a:t>SSH Server CBC Mode Ciphers Enabled (Low)</a:t>
            </a:r>
            <a:br>
              <a:rPr lang="en-CA" sz="1600" dirty="0"/>
            </a:br>
            <a:r>
              <a:rPr lang="en-US" sz="1600" dirty="0"/>
              <a:t>SSH Weak MAC Algorithms Enabled (Low)</a:t>
            </a:r>
            <a:br>
              <a:rPr lang="en-US" sz="1600" dirty="0"/>
            </a:br>
            <a:r>
              <a:rPr lang="en-US" sz="1600" dirty="0" err="1"/>
              <a:t>JQuery</a:t>
            </a:r>
            <a:r>
              <a:rPr lang="en-US" sz="1600" dirty="0"/>
              <a:t> 1.2 &lt; 3.5.0 Multiple XSS (Medium)</a:t>
            </a:r>
            <a:br>
              <a:rPr lang="en-US" sz="1600" dirty="0"/>
            </a:br>
            <a:r>
              <a:rPr lang="en-CA" sz="1600" dirty="0" err="1"/>
              <a:t>web.config</a:t>
            </a:r>
            <a:r>
              <a:rPr lang="en-CA" sz="1600" dirty="0"/>
              <a:t> File Information Disclosure (Medium)</a:t>
            </a:r>
            <a:br>
              <a:rPr lang="en-CA" sz="1600" dirty="0"/>
            </a:br>
            <a:r>
              <a:rPr lang="en-CA" sz="1600" dirty="0"/>
              <a:t>PHP &lt; 7.3.24 Multiple Vulnerabilities (High)</a:t>
            </a:r>
            <a:br>
              <a:rPr lang="en-CA" sz="1600" dirty="0"/>
            </a:br>
            <a:r>
              <a:rPr lang="en-CA" sz="1600" dirty="0"/>
              <a:t>Drupal Database Abstraction API SQLi (High)</a:t>
            </a:r>
            <a:br>
              <a:rPr lang="en-CA" sz="1600" dirty="0"/>
            </a:br>
            <a:r>
              <a:rPr lang="en-US" sz="1600" dirty="0"/>
              <a:t>Unix Operating System Unsupported Version Detection (Critical)</a:t>
            </a:r>
            <a:br>
              <a:rPr lang="en-US" sz="1600" dirty="0"/>
            </a:br>
            <a:r>
              <a:rPr lang="en-CA" sz="1600" dirty="0"/>
              <a:t>PHP Unsupported Version Detection (Critical)</a:t>
            </a:r>
            <a:endParaRPr lang="en-US" sz="1400" dirty="0"/>
          </a:p>
          <a:p>
            <a:endParaRPr lang="en-US" sz="2000" dirty="0"/>
          </a:p>
        </p:txBody>
      </p:sp>
      <p:sp>
        <p:nvSpPr>
          <p:cNvPr id="3" name="Footer Placeholder 6">
            <a:extLst>
              <a:ext uri="{FF2B5EF4-FFF2-40B4-BE49-F238E27FC236}">
                <a16:creationId xmlns:a16="http://schemas.microsoft.com/office/drawing/2014/main" id="{5FB58F4D-A23C-FD12-986F-CFE2E94820F1}"/>
              </a:ext>
            </a:extLst>
          </p:cNvPr>
          <p:cNvSpPr txBox="1">
            <a:spLocks/>
          </p:cNvSpPr>
          <p:nvPr/>
        </p:nvSpPr>
        <p:spPr>
          <a:xfrm>
            <a:off x="621792" y="457200"/>
            <a:ext cx="3200400" cy="27432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dirty="0">
                <a:latin typeface="Arial" panose="020B0604020202020204" pitchFamily="34" charset="0"/>
                <a:cs typeface="Arial" panose="020B0604020202020204" pitchFamily="34" charset="0"/>
              </a:rPr>
              <a:t>By: </a:t>
            </a:r>
            <a:r>
              <a:rPr lang="en-US" sz="1200" dirty="0" err="1">
                <a:latin typeface="Arial" panose="020B0604020202020204" pitchFamily="34" charset="0"/>
                <a:cs typeface="Arial" panose="020B0604020202020204" pitchFamily="34" charset="0"/>
              </a:rPr>
              <a:t>Khondoker</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Ishmum</a:t>
            </a:r>
            <a:r>
              <a:rPr lang="en-US" sz="1200" dirty="0">
                <a:latin typeface="Arial" panose="020B0604020202020204" pitchFamily="34" charset="0"/>
                <a:cs typeface="Arial" panose="020B0604020202020204" pitchFamily="34" charset="0"/>
              </a:rPr>
              <a:t> Muhammad</a:t>
            </a:r>
          </a:p>
        </p:txBody>
      </p:sp>
    </p:spTree>
    <p:extLst>
      <p:ext uri="{BB962C8B-B14F-4D97-AF65-F5344CB8AC3E}">
        <p14:creationId xmlns:p14="http://schemas.microsoft.com/office/powerpoint/2010/main" val="4092252075"/>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{D4AC3B7E-9E8A-4624-BA3D-749FA5D85F8C}tf78438558_win32</Template>
  <TotalTime>86</TotalTime>
  <Words>761</Words>
  <Application>Microsoft Office PowerPoint</Application>
  <PresentationFormat>Widescreen</PresentationFormat>
  <Paragraphs>100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Arial Black</vt:lpstr>
      <vt:lpstr>Sabon Next LT</vt:lpstr>
      <vt:lpstr>Office Theme</vt:lpstr>
      <vt:lpstr>Vulnerability and threat analysis</vt:lpstr>
      <vt:lpstr>AGENDA</vt:lpstr>
      <vt:lpstr>Summary</vt:lpstr>
      <vt:lpstr>Network infrastructure</vt:lpstr>
      <vt:lpstr>Risk assessment methodology</vt:lpstr>
      <vt:lpstr>vulnerabilities FOUND WITH SCANS</vt:lpstr>
      <vt:lpstr>Machine 1: vulnvoip</vt:lpstr>
      <vt:lpstr>Machine 2: vulnix</vt:lpstr>
      <vt:lpstr>Machine 3: DC-1</vt:lpstr>
      <vt:lpstr>Machine 4: ultimate lamp</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Vulnerability and threat analysis</dc:title>
  <dc:subject/>
  <dc:creator>Vaibhav Parmar</dc:creator>
  <cp:lastModifiedBy>Vaibhav Parmar</cp:lastModifiedBy>
  <cp:revision>5</cp:revision>
  <dcterms:created xsi:type="dcterms:W3CDTF">2023-08-13T22:19:28Z</dcterms:created>
  <dcterms:modified xsi:type="dcterms:W3CDTF">2023-08-14T00:48:43Z</dcterms:modified>
</cp:coreProperties>
</file>