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1"/>
  </p:notesMasterIdLst>
  <p:sldIdLst>
    <p:sldId id="256" r:id="rId2"/>
    <p:sldId id="257" r:id="rId3"/>
    <p:sldId id="259" r:id="rId4"/>
    <p:sldId id="288" r:id="rId5"/>
    <p:sldId id="289" r:id="rId6"/>
    <p:sldId id="290" r:id="rId7"/>
    <p:sldId id="295" r:id="rId8"/>
    <p:sldId id="291" r:id="rId9"/>
    <p:sldId id="292" r:id="rId10"/>
    <p:sldId id="293" r:id="rId11"/>
    <p:sldId id="302" r:id="rId12"/>
    <p:sldId id="305" r:id="rId13"/>
    <p:sldId id="306" r:id="rId14"/>
    <p:sldId id="307" r:id="rId15"/>
    <p:sldId id="308" r:id="rId16"/>
    <p:sldId id="309" r:id="rId17"/>
    <p:sldId id="304" r:id="rId18"/>
    <p:sldId id="294" r:id="rId19"/>
    <p:sldId id="28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sha Harshini" initials="SH" lastIdx="1" clrIdx="0"/>
  <p:cmAuthor id="2" name="Bhavani A" initials="BA" lastIdx="1" clrIdx="1">
    <p:extLst>
      <p:ext uri="{19B8F6BF-5375-455C-9EA6-DF929625EA0E}">
        <p15:presenceInfo xmlns:p15="http://schemas.microsoft.com/office/powerpoint/2012/main" userId="9f0ee2917315c4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6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4660"/>
  </p:normalViewPr>
  <p:slideViewPr>
    <p:cSldViewPr snapToGrid="0">
      <p:cViewPr varScale="1">
        <p:scale>
          <a:sx n="69" d="100"/>
          <a:sy n="69" d="100"/>
        </p:scale>
        <p:origin x="11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2-27T19:42:31.56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80" name="Google Shape;8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81" name="Google Shape;8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86" name="Google Shape;8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87" name="Google Shape;8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2"/>
          <p:cNvSpPr/>
          <p:nvPr/>
        </p:nvSpPr>
        <p:spPr>
          <a:xfrm>
            <a:off x="0" y="6176963"/>
            <a:ext cx="12192000" cy="681037"/>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 name="Google Shape;23;p32"/>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panose="020F0502020204030204"/>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2"/>
          <p:cNvSpPr txBox="1">
            <a:spLocks noGrp="1"/>
          </p:cNvSpPr>
          <p:nvPr>
            <p:ph type="body" idx="1"/>
          </p:nvPr>
        </p:nvSpPr>
        <p:spPr>
          <a:xfrm>
            <a:off x="471055" y="1575591"/>
            <a:ext cx="11314545"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26" name="Google Shape;2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27" name="Google Shape;2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
        <p:nvSpPr>
          <p:cNvPr id="28" name="Google Shape;28;p32"/>
          <p:cNvSpPr txBox="1"/>
          <p:nvPr/>
        </p:nvSpPr>
        <p:spPr>
          <a:xfrm>
            <a:off x="625763" y="-2"/>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panose="020F0502020204030204"/>
              <a:buNone/>
            </a:pPr>
            <a:r>
              <a:rPr lang="en-IN" sz="4400" b="0" i="0" u="none" strike="noStrike" cap="none">
                <a:solidFill>
                  <a:schemeClr val="lt1"/>
                </a:solidFill>
                <a:latin typeface="Calibri" panose="020F0502020204030204"/>
                <a:ea typeface="Calibri" panose="020F0502020204030204"/>
                <a:cs typeface="Calibri" panose="020F0502020204030204"/>
                <a:sym typeface="Calibri" panose="020F0502020204030204"/>
              </a:rPr>
              <a:t>Click to edit Master title style</a:t>
            </a:r>
            <a:endParaRPr sz="4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 name="Google Shape;29;p32"/>
          <p:cNvSpPr/>
          <p:nvPr/>
        </p:nvSpPr>
        <p:spPr>
          <a:xfrm>
            <a:off x="0" y="-1"/>
            <a:ext cx="12192000" cy="1325563"/>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0" name="Google Shape;30;p32"/>
          <p:cNvPicPr preferRelativeResize="0"/>
          <p:nvPr/>
        </p:nvPicPr>
        <p:blipFill rotWithShape="1">
          <a:blip r:embed="rId2"/>
          <a:srcRect/>
          <a:stretch>
            <a:fillRect/>
          </a:stretch>
        </p:blipFill>
        <p:spPr>
          <a:xfrm>
            <a:off x="6845300" y="-460034"/>
            <a:ext cx="6096000" cy="21310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35" name="Google Shape;3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36" name="Google Shape;3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42" name="Google Shape;4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43" name="Google Shape;4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51" name="Google Shape;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52" name="Google Shape;5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56" name="Google Shape;5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57" name="Google Shape;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60" name="Google Shape;6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61" name="Google Shape;6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67" name="Google Shape;6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68" name="Google Shape;6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9"/>
          <p:cNvSpPr>
            <a:spLocks noGrp="1"/>
          </p:cNvSpPr>
          <p:nvPr>
            <p:ph type="pic" idx="2"/>
          </p:nvPr>
        </p:nvSpPr>
        <p:spPr>
          <a:xfrm>
            <a:off x="5183188" y="987425"/>
            <a:ext cx="6172200" cy="4873625"/>
          </a:xfrm>
          <a:prstGeom prst="rect">
            <a:avLst/>
          </a:prstGeom>
          <a:noFill/>
          <a:ln>
            <a:noFill/>
          </a:ln>
        </p:spPr>
      </p:sp>
      <p:sp>
        <p:nvSpPr>
          <p:cNvPr id="72" name="Google Shape;72;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12/26/2022</a:t>
            </a:r>
          </a:p>
        </p:txBody>
      </p:sp>
      <p:sp>
        <p:nvSpPr>
          <p:cNvPr id="74" name="Google Shape;7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Homomorphic Encryption | Department of Information Science and Engineering</a:t>
            </a:r>
          </a:p>
        </p:txBody>
      </p:sp>
      <p:sp>
        <p:nvSpPr>
          <p:cNvPr id="75" name="Google Shape;7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12/26/2022</a:t>
            </a: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Homomorphic Encryption | Department of Information Science and Engineering</a:t>
            </a: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3999" y="1273386"/>
            <a:ext cx="9144000" cy="642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lt1"/>
              </a:buClr>
              <a:buSzPts val="3200"/>
              <a:buFont typeface="Calibri" panose="020F0502020204030204"/>
              <a:buNone/>
            </a:pPr>
            <a:r>
              <a:rPr lang="en-IN" sz="3200" b="1">
                <a:solidFill>
                  <a:schemeClr val="lt1"/>
                </a:solidFill>
              </a:rPr>
              <a:t>Department of Information Science and Engineering</a:t>
            </a:r>
            <a:endParaRPr sz="3200" b="1">
              <a:solidFill>
                <a:schemeClr val="lt1"/>
              </a:solidFill>
            </a:endParaRPr>
          </a:p>
        </p:txBody>
      </p:sp>
      <p:sp>
        <p:nvSpPr>
          <p:cNvPr id="93" name="Google Shape;93;p1"/>
          <p:cNvSpPr txBox="1">
            <a:spLocks noGrp="1"/>
          </p:cNvSpPr>
          <p:nvPr>
            <p:ph type="subTitle" idx="1"/>
          </p:nvPr>
        </p:nvSpPr>
        <p:spPr>
          <a:xfrm>
            <a:off x="3414712" y="2148898"/>
            <a:ext cx="3886633" cy="1472876"/>
          </a:xfrm>
          <a:prstGeom prst="rect">
            <a:avLst/>
          </a:prstGeom>
          <a:noFill/>
          <a:ln>
            <a:noFill/>
          </a:ln>
        </p:spPr>
        <p:txBody>
          <a:bodyPr spcFirstLastPara="1" wrap="square" lIns="91425" tIns="45700" rIns="91425" bIns="45700" anchor="t" anchorCtr="0">
            <a:normAutofit fontScale="62500" lnSpcReduction="20000"/>
          </a:bodyPr>
          <a:lstStyle/>
          <a:p>
            <a:pPr marL="0" lvl="0" indent="0" algn="r" rtl="0">
              <a:lnSpc>
                <a:spcPct val="150000"/>
              </a:lnSpc>
              <a:spcBef>
                <a:spcPts val="1000"/>
              </a:spcBef>
              <a:spcAft>
                <a:spcPts val="0"/>
              </a:spcAft>
              <a:buClr>
                <a:schemeClr val="dk1"/>
              </a:buClr>
              <a:buSzPct val="100000"/>
              <a:buNone/>
            </a:pPr>
            <a:r>
              <a:rPr lang="en-US" sz="4400" b="1" dirty="0" smtClean="0">
                <a:solidFill>
                  <a:srgbClr val="00359E"/>
                </a:solidFill>
              </a:rPr>
              <a:t>      MACHINE LEARNING </a:t>
            </a:r>
          </a:p>
          <a:p>
            <a:pPr marL="0" lvl="0" indent="0" rtl="0">
              <a:lnSpc>
                <a:spcPct val="150000"/>
              </a:lnSpc>
              <a:spcBef>
                <a:spcPts val="1000"/>
              </a:spcBef>
              <a:spcAft>
                <a:spcPts val="0"/>
              </a:spcAft>
              <a:buClr>
                <a:schemeClr val="dk1"/>
              </a:buClr>
              <a:buSzPct val="100000"/>
              <a:buNone/>
            </a:pPr>
            <a:r>
              <a:rPr lang="en-US" sz="4400" b="1" dirty="0" smtClean="0">
                <a:solidFill>
                  <a:srgbClr val="00359E"/>
                </a:solidFill>
              </a:rPr>
              <a:t>         LA-2 </a:t>
            </a:r>
            <a:endParaRPr lang="en-US" sz="4400" b="1" dirty="0">
              <a:solidFill>
                <a:srgbClr val="00359E"/>
              </a:solidFill>
            </a:endParaRPr>
          </a:p>
        </p:txBody>
      </p:sp>
      <p:pic>
        <p:nvPicPr>
          <p:cNvPr id="94" name="Google Shape;94;p1"/>
          <p:cNvPicPr preferRelativeResize="0"/>
          <p:nvPr/>
        </p:nvPicPr>
        <p:blipFill rotWithShape="1">
          <a:blip r:embed="rId3"/>
          <a:srcRect/>
          <a:stretch>
            <a:fillRect/>
          </a:stretch>
        </p:blipFill>
        <p:spPr>
          <a:xfrm>
            <a:off x="2342645" y="209550"/>
            <a:ext cx="7506711" cy="955849"/>
          </a:xfrm>
          <a:prstGeom prst="rect">
            <a:avLst/>
          </a:prstGeom>
          <a:noFill/>
          <a:ln>
            <a:noFill/>
          </a:ln>
        </p:spPr>
      </p:pic>
      <p:sp>
        <p:nvSpPr>
          <p:cNvPr id="95" name="Google Shape;95;p1"/>
          <p:cNvSpPr/>
          <p:nvPr/>
        </p:nvSpPr>
        <p:spPr>
          <a:xfrm>
            <a:off x="0" y="-1"/>
            <a:ext cx="12192000" cy="2050474"/>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96" name="Google Shape;96;p1"/>
          <p:cNvPicPr preferRelativeResize="0"/>
          <p:nvPr/>
        </p:nvPicPr>
        <p:blipFill rotWithShape="1">
          <a:blip r:embed="rId4"/>
          <a:srcRect/>
          <a:stretch>
            <a:fillRect/>
          </a:stretch>
        </p:blipFill>
        <p:spPr>
          <a:xfrm>
            <a:off x="341745" y="-1455618"/>
            <a:ext cx="12085782" cy="4262113"/>
          </a:xfrm>
          <a:prstGeom prst="rect">
            <a:avLst/>
          </a:prstGeom>
          <a:noFill/>
          <a:ln>
            <a:noFill/>
          </a:ln>
        </p:spPr>
      </p:pic>
      <p:sp>
        <p:nvSpPr>
          <p:cNvPr id="97" name="Google Shape;97;p1"/>
          <p:cNvSpPr/>
          <p:nvPr/>
        </p:nvSpPr>
        <p:spPr>
          <a:xfrm>
            <a:off x="0" y="5921376"/>
            <a:ext cx="12192000" cy="1110673"/>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txBox="1"/>
          <p:nvPr/>
        </p:nvSpPr>
        <p:spPr>
          <a:xfrm>
            <a:off x="1270001" y="6019801"/>
            <a:ext cx="9779000" cy="5822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smtClean="0">
                <a:solidFill>
                  <a:schemeClr val="lt1"/>
                </a:solidFill>
                <a:latin typeface="Calibri" panose="020F0502020204030204"/>
                <a:ea typeface="Calibri" panose="020F0502020204030204"/>
                <a:cs typeface="Calibri" panose="020F0502020204030204"/>
                <a:sym typeface="Calibri" panose="020F0502020204030204"/>
              </a:rPr>
              <a:t>2</a:t>
            </a:r>
            <a:r>
              <a:rPr lang="en-US" sz="3200" b="1" dirty="0">
                <a:solidFill>
                  <a:schemeClr val="lt1"/>
                </a:solidFill>
                <a:latin typeface="Calibri" panose="020F0502020204030204"/>
                <a:ea typeface="Calibri" panose="020F0502020204030204"/>
                <a:cs typeface="Calibri" panose="020F0502020204030204"/>
                <a:sym typeface="Calibri" panose="020F0502020204030204"/>
              </a:rPr>
              <a:t>9</a:t>
            </a:r>
            <a:r>
              <a:rPr lang="en-IN" sz="3200" b="1" i="0" u="none" strike="noStrike" cap="none" dirty="0" smtClean="0">
                <a:solidFill>
                  <a:schemeClr val="lt1"/>
                </a:solidFill>
                <a:latin typeface="Calibri" panose="020F0502020204030204"/>
                <a:ea typeface="Calibri" panose="020F0502020204030204"/>
                <a:cs typeface="Calibri" panose="020F0502020204030204"/>
                <a:sym typeface="Calibri" panose="020F0502020204030204"/>
              </a:rPr>
              <a:t>-12-2022</a:t>
            </a:r>
            <a:endParaRPr dirty="0"/>
          </a:p>
        </p:txBody>
      </p:sp>
      <p:sp>
        <p:nvSpPr>
          <p:cNvPr id="99" name="Google Shape;99;p1"/>
          <p:cNvSpPr txBox="1"/>
          <p:nvPr/>
        </p:nvSpPr>
        <p:spPr>
          <a:xfrm>
            <a:off x="106217" y="1187286"/>
            <a:ext cx="1197956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a:solidFill>
                  <a:schemeClr val="lt1"/>
                </a:solidFill>
                <a:latin typeface="Calibri" panose="020F0502020204030204"/>
                <a:ea typeface="Calibri" panose="020F0502020204030204"/>
                <a:cs typeface="Calibri" panose="020F0502020204030204"/>
                <a:sym typeface="Calibri" panose="020F0502020204030204"/>
              </a:rPr>
              <a:t>Department of Information Science and Engineering</a:t>
            </a:r>
            <a:endParaRPr sz="28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
          <p:cNvSpPr txBox="1"/>
          <p:nvPr/>
        </p:nvSpPr>
        <p:spPr>
          <a:xfrm>
            <a:off x="166543" y="4049205"/>
            <a:ext cx="4359564"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dirty="0"/>
          </a:p>
        </p:txBody>
      </p:sp>
      <p:sp>
        <p:nvSpPr>
          <p:cNvPr id="102" name="Google Shape;102;p1"/>
          <p:cNvSpPr txBox="1"/>
          <p:nvPr/>
        </p:nvSpPr>
        <p:spPr>
          <a:xfrm>
            <a:off x="8201891" y="4427729"/>
            <a:ext cx="365442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Submitted by:</a:t>
            </a:r>
          </a:p>
          <a:p>
            <a:pPr marL="0" marR="0" lvl="0" indent="0" algn="ctr" rtl="0">
              <a:spcBef>
                <a:spcPts val="0"/>
              </a:spcBef>
              <a:spcAft>
                <a:spcPts val="0"/>
              </a:spcAft>
              <a:buNone/>
            </a:pPr>
            <a:r>
              <a:rPr lang="en-US" altLang="en-IN" sz="1800" b="1" dirty="0" err="1" smtClean="0">
                <a:solidFill>
                  <a:schemeClr val="dk1"/>
                </a:solidFill>
                <a:latin typeface="Calibri" panose="020F0502020204030204"/>
                <a:cs typeface="Calibri" panose="020F0502020204030204"/>
                <a:sym typeface="Calibri" panose="020F0502020204030204"/>
              </a:rPr>
              <a:t>Soni</a:t>
            </a:r>
            <a:r>
              <a:rPr lang="en-US" altLang="en-IN" sz="1800" b="1" dirty="0" smtClean="0">
                <a:solidFill>
                  <a:schemeClr val="dk1"/>
                </a:solidFill>
                <a:latin typeface="Calibri" panose="020F0502020204030204"/>
                <a:cs typeface="Calibri" panose="020F0502020204030204"/>
                <a:sym typeface="Calibri" panose="020F0502020204030204"/>
              </a:rPr>
              <a:t> . </a:t>
            </a:r>
            <a:r>
              <a:rPr lang="en-US" altLang="en-IN" sz="1800" b="1" dirty="0" smtClean="0">
                <a:solidFill>
                  <a:schemeClr val="dk1"/>
                </a:solidFill>
                <a:latin typeface="Calibri" panose="020F0502020204030204"/>
                <a:cs typeface="Calibri" panose="020F0502020204030204"/>
                <a:sym typeface="Calibri" panose="020F0502020204030204"/>
              </a:rPr>
              <a:t>A</a:t>
            </a:r>
            <a:r>
              <a:rPr lang="en-IN" altLang="en-IN" sz="1800" b="1" dirty="0">
                <a:solidFill>
                  <a:schemeClr val="dk1"/>
                </a:solidFill>
                <a:latin typeface="Calibri" panose="020F0502020204030204"/>
                <a:cs typeface="Calibri" panose="020F0502020204030204"/>
                <a:sym typeface="Calibri" panose="020F0502020204030204"/>
              </a:rPr>
              <a:t> </a:t>
            </a:r>
            <a:r>
              <a:rPr lang="en-IN" altLang="en-IN" sz="1800" b="1" dirty="0" smtClean="0">
                <a:solidFill>
                  <a:schemeClr val="dk1"/>
                </a:solidFill>
                <a:latin typeface="Calibri" panose="020F0502020204030204"/>
                <a:cs typeface="Calibri" panose="020F0502020204030204"/>
                <a:sym typeface="Calibri" panose="020F0502020204030204"/>
              </a:rPr>
              <a:t>-</a:t>
            </a:r>
            <a:r>
              <a:rPr lang="en-IN" sz="1800" b="1" dirty="0" smtClean="0">
                <a:solidFill>
                  <a:schemeClr val="dk1"/>
                </a:solidFill>
                <a:latin typeface="Calibri" panose="020F0502020204030204"/>
                <a:cs typeface="Calibri" panose="020F0502020204030204"/>
                <a:sym typeface="Calibri" panose="020F0502020204030204"/>
              </a:rPr>
              <a:t>1NT19IS1</a:t>
            </a:r>
            <a:r>
              <a:rPr lang="en-US" altLang="en-IN" sz="1800" b="1" dirty="0" smtClean="0">
                <a:solidFill>
                  <a:schemeClr val="dk1"/>
                </a:solidFill>
                <a:latin typeface="Calibri" panose="020F0502020204030204"/>
                <a:cs typeface="Calibri" panose="020F0502020204030204"/>
                <a:sym typeface="Calibri" panose="020F0502020204030204"/>
              </a:rPr>
              <a:t>57</a:t>
            </a:r>
          </a:p>
          <a:p>
            <a:pPr marL="0" marR="0" lvl="0" indent="0" algn="ctr" rtl="0">
              <a:spcBef>
                <a:spcPts val="0"/>
              </a:spcBef>
              <a:spcAft>
                <a:spcPts val="0"/>
              </a:spcAft>
              <a:buNone/>
            </a:pPr>
            <a:r>
              <a:rPr lang="en-US" altLang="en-IN" sz="1800" b="1" dirty="0" err="1" smtClean="0">
                <a:solidFill>
                  <a:schemeClr val="dk1"/>
                </a:solidFill>
                <a:latin typeface="Calibri" panose="020F0502020204030204"/>
                <a:cs typeface="Calibri" panose="020F0502020204030204"/>
                <a:sym typeface="Calibri" panose="020F0502020204030204"/>
              </a:rPr>
              <a:t>Sonal</a:t>
            </a:r>
            <a:r>
              <a:rPr lang="en-US" altLang="en-IN" sz="1800" b="1" dirty="0" smtClean="0">
                <a:solidFill>
                  <a:schemeClr val="dk1"/>
                </a:solidFill>
                <a:latin typeface="Calibri" panose="020F0502020204030204"/>
                <a:cs typeface="Calibri" panose="020F0502020204030204"/>
                <a:sym typeface="Calibri" panose="020F0502020204030204"/>
              </a:rPr>
              <a:t> M – 1NT19IS156</a:t>
            </a:r>
          </a:p>
          <a:p>
            <a:pPr marL="0" marR="0" lvl="0" indent="0" algn="ctr" rtl="0">
              <a:spcBef>
                <a:spcPts val="0"/>
              </a:spcBef>
              <a:spcAft>
                <a:spcPts val="0"/>
              </a:spcAft>
              <a:buNone/>
            </a:pPr>
            <a:r>
              <a:rPr lang="en-US" altLang="en-IN" sz="1800" b="1" dirty="0" err="1" smtClean="0">
                <a:solidFill>
                  <a:schemeClr val="dk1"/>
                </a:solidFill>
                <a:latin typeface="Calibri" panose="020F0502020204030204"/>
                <a:cs typeface="Calibri" panose="020F0502020204030204"/>
                <a:sym typeface="Calibri" panose="020F0502020204030204"/>
              </a:rPr>
              <a:t>Shalini</a:t>
            </a:r>
            <a:r>
              <a:rPr lang="en-US" altLang="en-IN" sz="1800" b="1" dirty="0" smtClean="0">
                <a:solidFill>
                  <a:schemeClr val="dk1"/>
                </a:solidFill>
                <a:latin typeface="Calibri" panose="020F0502020204030204"/>
                <a:cs typeface="Calibri" panose="020F0502020204030204"/>
                <a:sym typeface="Calibri" panose="020F0502020204030204"/>
              </a:rPr>
              <a:t> N – 1NT19IS144</a:t>
            </a:r>
            <a:endParaRPr lang="en-US" altLang="en-IN" sz="1800" b="1" dirty="0">
              <a:solidFill>
                <a:schemeClr val="dk1"/>
              </a:solidFill>
              <a:latin typeface="Calibri" panose="020F0502020204030204"/>
              <a:cs typeface="Calibri" panose="020F0502020204030204"/>
              <a:sym typeface="Calibri" panose="020F0502020204030204"/>
            </a:endParaRPr>
          </a:p>
        </p:txBody>
      </p:sp>
      <p:sp>
        <p:nvSpPr>
          <p:cNvPr id="2" name="TextBox 1"/>
          <p:cNvSpPr txBox="1"/>
          <p:nvPr/>
        </p:nvSpPr>
        <p:spPr>
          <a:xfrm>
            <a:off x="3103418" y="4047807"/>
            <a:ext cx="5883420" cy="4001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 “STOCK </a:t>
            </a:r>
            <a:r>
              <a:rPr lang="en-US" sz="2000" b="1" dirty="0" smtClean="0">
                <a:latin typeface="Times New Roman" panose="02020603050405020304" pitchFamily="18" charset="0"/>
                <a:cs typeface="Times New Roman" panose="02020603050405020304" pitchFamily="18" charset="0"/>
              </a:rPr>
              <a:t>MARKET PREDICTION USING ML”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u="sng" dirty="0">
                <a:effectLst/>
                <a:uFill>
                  <a:solidFill>
                    <a:srgbClr val="000000"/>
                  </a:solidFill>
                </a:uFill>
                <a:latin typeface="Times New Roman" panose="02020603050405020304" pitchFamily="18" charset="0"/>
                <a:ea typeface="Times New Roman" panose="02020603050405020304" pitchFamily="18" charset="0"/>
              </a:rPr>
              <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r>
              <a:rPr lang="en-US" dirty="0">
                <a:solidFill>
                  <a:schemeClr val="bg1"/>
                </a:solidFill>
                <a:uFill>
                  <a:solidFill>
                    <a:srgbClr val="000000"/>
                  </a:solidFill>
                </a:uFill>
                <a:latin typeface="Calibri" panose="020F0502020204030204" charset="0"/>
                <a:ea typeface="Times New Roman" panose="02020603050405020304" pitchFamily="18" charset="0"/>
                <a:cs typeface="Calibri" panose="020F0502020204030204" charset="0"/>
              </a:rPr>
              <a:t>DESIGN</a:t>
            </a:r>
            <a:endParaRPr lang="en-IN" dirty="0">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normAutofit fontScale="92500" lnSpcReduction="10000"/>
          </a:bodyPr>
          <a:lstStyle/>
          <a:p>
            <a:pPr marL="114300" indent="0">
              <a:buNone/>
            </a:pPr>
            <a:r>
              <a:rPr lang="en-US" altLang="en-IN" sz="2400" dirty="0">
                <a:latin typeface="Times New Roman" panose="02020603050405020304" pitchFamily="18" charset="0"/>
                <a:cs typeface="Times New Roman" panose="02020603050405020304" pitchFamily="18" charset="0"/>
              </a:rPr>
              <a:t>Long Short-Term memory is one of the most successful RNNs architectures.</a:t>
            </a:r>
          </a:p>
          <a:p>
            <a:pPr marL="114300" indent="0">
              <a:buNone/>
            </a:pPr>
            <a:r>
              <a:rPr lang="en-US" altLang="en-IN" sz="2400" dirty="0">
                <a:latin typeface="Times New Roman" panose="02020603050405020304" pitchFamily="18" charset="0"/>
                <a:cs typeface="Times New Roman" panose="02020603050405020304" pitchFamily="18" charset="0"/>
              </a:rPr>
              <a:t>Methodology of LSTM</a:t>
            </a:r>
          </a:p>
          <a:p>
            <a:pPr marL="114300" indent="0">
              <a:buNone/>
            </a:pPr>
            <a:r>
              <a:rPr lang="en-US" altLang="en-IN" sz="2400" b="1" dirty="0">
                <a:latin typeface="Times New Roman" panose="02020603050405020304" pitchFamily="18" charset="0"/>
                <a:cs typeface="Times New Roman" panose="02020603050405020304" pitchFamily="18" charset="0"/>
              </a:rPr>
              <a:t>Stage 1:     </a:t>
            </a:r>
            <a:r>
              <a:rPr lang="en-US" altLang="en-IN" sz="2400" dirty="0">
                <a:latin typeface="Times New Roman" panose="02020603050405020304" pitchFamily="18" charset="0"/>
                <a:cs typeface="Times New Roman" panose="02020603050405020304" pitchFamily="18" charset="0"/>
              </a:rPr>
              <a:t>   </a:t>
            </a:r>
          </a:p>
          <a:p>
            <a:pPr marL="114300" indent="0">
              <a:buNone/>
            </a:pPr>
            <a:r>
              <a:rPr lang="en-US" altLang="en-IN" sz="2400" dirty="0">
                <a:latin typeface="Times New Roman" panose="02020603050405020304" pitchFamily="18" charset="0"/>
                <a:cs typeface="Times New Roman" panose="02020603050405020304" pitchFamily="18" charset="0"/>
              </a:rPr>
              <a:t>         Raw Data: In this stage, the historical stock data is collected from the Google stock price and this historical data is used for the prediction of future stock prices.</a:t>
            </a:r>
          </a:p>
          <a:p>
            <a:pPr marL="114300" indent="0">
              <a:buNone/>
            </a:pPr>
            <a:r>
              <a:rPr lang="en-US" sz="2400" b="1">
                <a:latin typeface="Times New Roman" panose="02020603050405020304" pitchFamily="18" charset="0"/>
                <a:cs typeface="Times New Roman" panose="02020603050405020304" pitchFamily="18" charset="0"/>
                <a:sym typeface="+mn-ea"/>
              </a:rPr>
              <a:t>Stage 2:</a:t>
            </a:r>
            <a:r>
              <a:rPr lang="en-US" sz="2400">
                <a:latin typeface="Times New Roman" panose="02020603050405020304" pitchFamily="18" charset="0"/>
                <a:cs typeface="Times New Roman" panose="02020603050405020304" pitchFamily="18" charset="0"/>
                <a:sym typeface="+mn-ea"/>
              </a:rPr>
              <a:t>         </a:t>
            </a:r>
          </a:p>
          <a:p>
            <a:pPr marL="114300" indent="0">
              <a:buNone/>
            </a:pPr>
            <a:r>
              <a:rPr lang="en-US" sz="2400">
                <a:latin typeface="Times New Roman" panose="02020603050405020304" pitchFamily="18" charset="0"/>
                <a:cs typeface="Times New Roman" panose="02020603050405020304" pitchFamily="18" charset="0"/>
                <a:sym typeface="+mn-ea"/>
              </a:rPr>
              <a:t>Data Preprocessing: The pre-processing stage involves </a:t>
            </a:r>
            <a:endParaRPr lang="en-US" sz="2400">
              <a:latin typeface="Times New Roman" panose="02020603050405020304" pitchFamily="18" charset="0"/>
              <a:cs typeface="Times New Roman" panose="02020603050405020304" pitchFamily="18" charset="0"/>
            </a:endParaRPr>
          </a:p>
          <a:p>
            <a:pPr marL="114300" indent="0">
              <a:buNone/>
            </a:pPr>
            <a:r>
              <a:rPr lang="en-US" sz="2400">
                <a:latin typeface="Times New Roman" panose="02020603050405020304" pitchFamily="18" charset="0"/>
                <a:cs typeface="Times New Roman" panose="02020603050405020304" pitchFamily="18" charset="0"/>
                <a:sym typeface="+mn-ea"/>
              </a:rPr>
              <a:t>Data discretization: Part of data reduction but with particular importance, especially for numerical data</a:t>
            </a:r>
          </a:p>
          <a:p>
            <a:pPr marL="114300" indent="0">
              <a:buNone/>
            </a:pPr>
            <a:r>
              <a:rPr lang="en-US" sz="2400">
                <a:latin typeface="Times New Roman" panose="02020603050405020304" pitchFamily="18" charset="0"/>
                <a:cs typeface="Times New Roman" panose="02020603050405020304" pitchFamily="18" charset="0"/>
                <a:sym typeface="+mn-ea"/>
              </a:rPr>
              <a:t>Data transformation: Normalization. </a:t>
            </a:r>
            <a:endParaRPr lang="en-US" sz="2400">
              <a:latin typeface="Times New Roman" panose="02020603050405020304" pitchFamily="18" charset="0"/>
              <a:cs typeface="Times New Roman" panose="02020603050405020304" pitchFamily="18" charset="0"/>
            </a:endParaRPr>
          </a:p>
          <a:p>
            <a:pPr marL="114300" indent="0">
              <a:buNone/>
            </a:pPr>
            <a:r>
              <a:rPr lang="en-US" sz="2400">
                <a:latin typeface="Times New Roman" panose="02020603050405020304" pitchFamily="18" charset="0"/>
                <a:cs typeface="Times New Roman" panose="02020603050405020304" pitchFamily="18" charset="0"/>
                <a:sym typeface="+mn-ea"/>
              </a:rPr>
              <a:t>Data cleaning: Fill in missing values. </a:t>
            </a:r>
            <a:endParaRPr lang="en-US" altLang="en-IN" sz="2400" dirty="0">
              <a:latin typeface="Times New Roman" panose="02020603050405020304" pitchFamily="18" charset="0"/>
              <a:cs typeface="Times New Roman" panose="02020603050405020304" pitchFamily="18" charset="0"/>
            </a:endParaRPr>
          </a:p>
          <a:p>
            <a:pPr marL="114300" indent="0">
              <a:buNone/>
            </a:pPr>
            <a:endParaRPr lang="en-US" sz="2400">
              <a:latin typeface="Times New Roman" panose="02020603050405020304" pitchFamily="18" charset="0"/>
              <a:cs typeface="Times New Roman" panose="02020603050405020304" pitchFamily="18" charset="0"/>
            </a:endParaRPr>
          </a:p>
          <a:p>
            <a:pPr marL="114300" indent="0">
              <a:buNone/>
            </a:pPr>
            <a:endParaRPr lang="en-US" alt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r>
              <a:rPr lang="en-US"/>
              <a:t>12/26/2022</a:t>
            </a:r>
          </a:p>
        </p:txBody>
      </p:sp>
      <p:sp>
        <p:nvSpPr>
          <p:cNvPr id="5" name="Footer Placeholder 4"/>
          <p:cNvSpPr>
            <a:spLocks noGrp="1"/>
          </p:cNvSpPr>
          <p:nvPr>
            <p:ph type="ftr" idx="11"/>
          </p:nvPr>
        </p:nvSpPr>
        <p:spPr/>
        <p:txBody>
          <a:bodyPr/>
          <a:lstStyle/>
          <a:p>
            <a:r>
              <a:rPr lang="en-US"/>
              <a:t>Homomorphic Encryption | Department of Information Science and Engineering</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a:t>
            </a:r>
          </a:p>
        </p:txBody>
      </p:sp>
      <p:sp>
        <p:nvSpPr>
          <p:cNvPr id="3" name="Text Placeholder 2"/>
          <p:cNvSpPr>
            <a:spLocks noGrp="1"/>
          </p:cNvSpPr>
          <p:nvPr>
            <p:ph type="body" idx="1"/>
          </p:nvPr>
        </p:nvSpPr>
        <p:spPr/>
        <p:txBody>
          <a:bodyPr>
            <a:normAutofit/>
          </a:bodyPr>
          <a:lstStyle/>
          <a:p>
            <a:pPr marL="114300" indent="0" algn="just">
              <a:buNone/>
            </a:pPr>
            <a:r>
              <a:rPr lang="en-US" sz="2400" b="1" dirty="0" smtClean="0">
                <a:latin typeface="Times New Roman" panose="02020603050405020304" pitchFamily="18" charset="0"/>
                <a:cs typeface="Times New Roman" panose="02020603050405020304" pitchFamily="18" charset="0"/>
                <a:sym typeface="+mn-ea"/>
              </a:rPr>
              <a:t>Stage </a:t>
            </a:r>
            <a:r>
              <a:rPr lang="en-US" sz="2400" b="1" dirty="0">
                <a:latin typeface="Times New Roman" panose="02020603050405020304" pitchFamily="18" charset="0"/>
                <a:cs typeface="Times New Roman" panose="02020603050405020304" pitchFamily="18" charset="0"/>
                <a:sym typeface="+mn-ea"/>
              </a:rPr>
              <a:t>3: </a:t>
            </a:r>
            <a:r>
              <a:rPr lang="en-US" sz="2400" dirty="0">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sym typeface="+mn-ea"/>
              </a:rPr>
              <a:t>Feature Extraction: In this layer, only the features which are to be fed to the neural network are chosen.</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b="1" dirty="0">
                <a:latin typeface="Times New Roman" panose="02020603050405020304" pitchFamily="18" charset="0"/>
                <a:cs typeface="Times New Roman" panose="02020603050405020304" pitchFamily="18" charset="0"/>
                <a:sym typeface="+mn-ea"/>
              </a:rPr>
              <a:t>Stage 4:      </a:t>
            </a:r>
            <a:endParaRPr lang="en-US" sz="2400" b="1"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sym typeface="+mn-ea"/>
              </a:rPr>
              <a:t> After pre-processing is done, we spilt the dataset in to trainset and test set using “</a:t>
            </a:r>
            <a:r>
              <a:rPr lang="en-US" sz="2400" dirty="0" err="1">
                <a:latin typeface="Times New Roman" panose="02020603050405020304" pitchFamily="18" charset="0"/>
                <a:cs typeface="Times New Roman" panose="02020603050405020304" pitchFamily="18" charset="0"/>
                <a:sym typeface="+mn-ea"/>
              </a:rPr>
              <a:t>minmaxscaler</a:t>
            </a:r>
            <a:r>
              <a:rPr lang="en-US" sz="2400" dirty="0" smtClean="0">
                <a:latin typeface="Times New Roman" panose="02020603050405020304" pitchFamily="18" charset="0"/>
                <a:cs typeface="Times New Roman" panose="02020603050405020304" pitchFamily="18" charset="0"/>
                <a:sym typeface="+mn-ea"/>
              </a:rPr>
              <a:t>”.</a:t>
            </a: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Minmaxscaler</a:t>
            </a:r>
            <a:r>
              <a:rPr lang="en-US" sz="2400" dirty="0">
                <a:latin typeface="Times New Roman" panose="02020603050405020304" pitchFamily="18" charset="0"/>
                <a:cs typeface="Times New Roman" panose="02020603050405020304" pitchFamily="18" charset="0"/>
              </a:rPr>
              <a:t> goes like this:-</a:t>
            </a: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Minmaxscaler</a:t>
            </a:r>
            <a:r>
              <a:rPr lang="en-US" sz="2400" dirty="0">
                <a:latin typeface="Times New Roman" panose="02020603050405020304" pitchFamily="18" charset="0"/>
                <a:cs typeface="Times New Roman" panose="02020603050405020304" pitchFamily="18" charset="0"/>
              </a:rPr>
              <a:t> is probably the most famous scaling algorithm and follows the following       formula:-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(xi–min(x))/(max(x)–min(x))</a:t>
            </a: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r>
              <a:rPr lang="en-US"/>
              <a:t>12/26/2022</a:t>
            </a:r>
          </a:p>
        </p:txBody>
      </p:sp>
      <p:sp>
        <p:nvSpPr>
          <p:cNvPr id="5" name="Footer Placeholder 4"/>
          <p:cNvSpPr>
            <a:spLocks noGrp="1"/>
          </p:cNvSpPr>
          <p:nvPr>
            <p:ph type="ftr" idx="11"/>
          </p:nvPr>
        </p:nvSpPr>
        <p:spPr/>
        <p:txBody>
          <a:bodyPr/>
          <a:lstStyle/>
          <a:p>
            <a:r>
              <a:rPr lang="en-US"/>
              <a:t>Homomorphic Encryption | Department of Information Science and Engineering</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p:txBody>
          <a:bodyPr>
            <a:normAutofit/>
          </a:bodyPr>
          <a:lstStyle/>
          <a:p>
            <a:pPr marL="114300" indent="0">
              <a:buNone/>
            </a:pPr>
            <a:r>
              <a:rPr lang="en-US" sz="1800" dirty="0"/>
              <a:t>import pandas as </a:t>
            </a:r>
            <a:r>
              <a:rPr lang="en-US" sz="1800" dirty="0" err="1" smtClean="0"/>
              <a:t>pd</a:t>
            </a:r>
            <a:endParaRPr lang="en-US" sz="1800" dirty="0" smtClean="0"/>
          </a:p>
          <a:p>
            <a:pPr marL="114300" indent="0">
              <a:buNone/>
            </a:pPr>
            <a:r>
              <a:rPr lang="en-US" sz="1800" dirty="0" smtClean="0"/>
              <a:t>import </a:t>
            </a:r>
            <a:r>
              <a:rPr lang="en-US" sz="1800" dirty="0" err="1"/>
              <a:t>matplotlib.pyplot</a:t>
            </a:r>
            <a:r>
              <a:rPr lang="en-US" sz="1800" dirty="0"/>
              <a:t> as </a:t>
            </a:r>
            <a:r>
              <a:rPr lang="en-US" sz="1800" dirty="0" err="1"/>
              <a:t>plt</a:t>
            </a:r>
            <a:r>
              <a:rPr lang="en-US" sz="1800" dirty="0"/>
              <a:t> </a:t>
            </a:r>
            <a:endParaRPr lang="en-US" sz="1800" dirty="0" smtClean="0"/>
          </a:p>
          <a:p>
            <a:pPr marL="114300" indent="0">
              <a:buNone/>
            </a:pPr>
            <a:r>
              <a:rPr lang="en-US" sz="1800" dirty="0" smtClean="0"/>
              <a:t>import </a:t>
            </a:r>
            <a:r>
              <a:rPr lang="en-US" sz="1800" dirty="0" err="1"/>
              <a:t>numpy</a:t>
            </a:r>
            <a:r>
              <a:rPr lang="en-US" sz="1800" dirty="0"/>
              <a:t> as </a:t>
            </a:r>
            <a:r>
              <a:rPr lang="en-US" sz="1800" dirty="0" smtClean="0"/>
              <a:t>np </a:t>
            </a:r>
          </a:p>
          <a:p>
            <a:pPr marL="114300" indent="0">
              <a:buNone/>
            </a:pPr>
            <a:r>
              <a:rPr lang="en-US" sz="1800" dirty="0" smtClean="0"/>
              <a:t>import </a:t>
            </a:r>
            <a:r>
              <a:rPr lang="en-US" sz="1800" dirty="0"/>
              <a:t>math from </a:t>
            </a:r>
            <a:r>
              <a:rPr lang="en-US" sz="1800" dirty="0" err="1"/>
              <a:t>sklearn.preprocessing</a:t>
            </a:r>
            <a:r>
              <a:rPr lang="en-US" sz="1800" dirty="0"/>
              <a:t> </a:t>
            </a:r>
            <a:endParaRPr lang="en-US" sz="1800" dirty="0" smtClean="0"/>
          </a:p>
          <a:p>
            <a:pPr marL="114300" indent="0">
              <a:buNone/>
            </a:pPr>
            <a:r>
              <a:rPr lang="en-US" sz="1800" dirty="0" smtClean="0"/>
              <a:t>import </a:t>
            </a:r>
            <a:r>
              <a:rPr lang="en-US" sz="1800" dirty="0" err="1"/>
              <a:t>MinMaxScaler</a:t>
            </a:r>
            <a:r>
              <a:rPr lang="en-US" sz="1800" dirty="0"/>
              <a:t> from </a:t>
            </a:r>
            <a:r>
              <a:rPr lang="en-US" sz="1800" dirty="0" err="1"/>
              <a:t>sklearn.metrics</a:t>
            </a:r>
            <a:r>
              <a:rPr lang="en-US" sz="1800" dirty="0"/>
              <a:t> </a:t>
            </a:r>
            <a:endParaRPr lang="en-US" sz="1800" dirty="0" smtClean="0"/>
          </a:p>
          <a:p>
            <a:pPr marL="114300" indent="0">
              <a:buNone/>
            </a:pPr>
            <a:r>
              <a:rPr lang="en-US" sz="1800" dirty="0" smtClean="0"/>
              <a:t>import </a:t>
            </a:r>
            <a:r>
              <a:rPr lang="en-US" sz="1800" dirty="0" err="1"/>
              <a:t>mean_squared_error</a:t>
            </a:r>
            <a:r>
              <a:rPr lang="en-US" sz="1800" dirty="0"/>
              <a:t> from </a:t>
            </a:r>
            <a:r>
              <a:rPr lang="en-US" sz="1800" dirty="0" err="1"/>
              <a:t>keras.models</a:t>
            </a:r>
            <a:r>
              <a:rPr lang="en-US" sz="1800" dirty="0"/>
              <a:t> </a:t>
            </a:r>
            <a:endParaRPr lang="en-US" sz="1800" dirty="0" smtClean="0"/>
          </a:p>
          <a:p>
            <a:pPr marL="114300" indent="0">
              <a:buNone/>
            </a:pPr>
            <a:r>
              <a:rPr lang="en-US" sz="1800" dirty="0" smtClean="0"/>
              <a:t>import </a:t>
            </a:r>
            <a:r>
              <a:rPr lang="en-US" sz="1800" dirty="0"/>
              <a:t>Sequential from </a:t>
            </a:r>
            <a:r>
              <a:rPr lang="en-US" sz="1800" dirty="0" err="1"/>
              <a:t>keras.layers</a:t>
            </a:r>
            <a:r>
              <a:rPr lang="en-US" sz="1800" dirty="0"/>
              <a:t> </a:t>
            </a:r>
            <a:endParaRPr lang="en-US" sz="1800" dirty="0" smtClean="0"/>
          </a:p>
          <a:p>
            <a:pPr marL="114300" indent="0">
              <a:buNone/>
            </a:pPr>
            <a:r>
              <a:rPr lang="en-US" sz="1800" dirty="0" smtClean="0"/>
              <a:t>import </a:t>
            </a:r>
            <a:r>
              <a:rPr lang="en-US" sz="1800" dirty="0"/>
              <a:t>Dense, Activation from </a:t>
            </a:r>
            <a:r>
              <a:rPr lang="en-US" sz="1800" dirty="0" err="1"/>
              <a:t>keras.layers</a:t>
            </a:r>
            <a:r>
              <a:rPr lang="en-US" sz="1800" dirty="0"/>
              <a:t> </a:t>
            </a:r>
            <a:endParaRPr lang="en-US" sz="1800" dirty="0" smtClean="0"/>
          </a:p>
          <a:p>
            <a:pPr marL="114300" indent="0">
              <a:buNone/>
            </a:pPr>
            <a:r>
              <a:rPr lang="en-US" sz="1800" dirty="0" smtClean="0"/>
              <a:t>import LSTM</a:t>
            </a:r>
            <a:endParaRPr lang="en-US" sz="1800" dirty="0"/>
          </a:p>
        </p:txBody>
      </p:sp>
      <p:sp>
        <p:nvSpPr>
          <p:cNvPr id="4" name="Date Placeholder 3"/>
          <p:cNvSpPr>
            <a:spLocks noGrp="1"/>
          </p:cNvSpPr>
          <p:nvPr>
            <p:ph type="dt" idx="10"/>
          </p:nvPr>
        </p:nvSpPr>
        <p:spPr/>
        <p:txBody>
          <a:bodyPr/>
          <a:lstStyle/>
          <a:p>
            <a:r>
              <a:rPr lang="en-US" smtClean="0"/>
              <a:t>12/26/2022</a:t>
            </a:r>
            <a:endParaRPr lang="en-US"/>
          </a:p>
        </p:txBody>
      </p:sp>
      <p:sp>
        <p:nvSpPr>
          <p:cNvPr id="5" name="Footer Placeholder 4"/>
          <p:cNvSpPr>
            <a:spLocks noGrp="1"/>
          </p:cNvSpPr>
          <p:nvPr>
            <p:ph type="ftr" idx="11"/>
          </p:nvPr>
        </p:nvSpPr>
        <p:spPr/>
        <p:txBody>
          <a:bodyPr/>
          <a:lstStyle/>
          <a:p>
            <a:r>
              <a:rPr lang="en-US" smtClean="0"/>
              <a:t>Homomorphic Encryption | Department of Information Science and Engineering</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Tree>
    <p:extLst>
      <p:ext uri="{BB962C8B-B14F-4D97-AF65-F5344CB8AC3E}">
        <p14:creationId xmlns:p14="http://schemas.microsoft.com/office/powerpoint/2010/main" val="175199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p:txBody>
          <a:bodyPr>
            <a:normAutofit/>
          </a:bodyPr>
          <a:lstStyle/>
          <a:p>
            <a:pPr marL="114300" indent="0">
              <a:buNone/>
            </a:pPr>
            <a:r>
              <a:rPr lang="en-US" sz="2000" dirty="0"/>
              <a:t># IMPORTING DATASET </a:t>
            </a:r>
            <a:endParaRPr lang="en-US" sz="2000" dirty="0" smtClean="0"/>
          </a:p>
          <a:p>
            <a:pPr marL="114300" indent="0">
              <a:buNone/>
            </a:pPr>
            <a:r>
              <a:rPr lang="en-US" sz="2000" dirty="0" smtClean="0"/>
              <a:t>dataset </a:t>
            </a:r>
            <a:r>
              <a:rPr lang="en-US" sz="2000" dirty="0"/>
              <a:t>= </a:t>
            </a:r>
            <a:r>
              <a:rPr lang="en-US" sz="2000" dirty="0" err="1"/>
              <a:t>pd.read_csv</a:t>
            </a:r>
            <a:r>
              <a:rPr lang="en-US" sz="2000" dirty="0"/>
              <a:t>('EOD-AAPL_in.csv', </a:t>
            </a:r>
            <a:r>
              <a:rPr lang="en-US" sz="2000" dirty="0" err="1"/>
              <a:t>usecols</a:t>
            </a:r>
            <a:r>
              <a:rPr lang="en-US" sz="2000" dirty="0"/>
              <a:t>=[1,2,3,4]) </a:t>
            </a:r>
            <a:endParaRPr lang="en-US" sz="2000" dirty="0" smtClean="0"/>
          </a:p>
          <a:p>
            <a:pPr marL="114300" indent="0">
              <a:buNone/>
            </a:pPr>
            <a:r>
              <a:rPr lang="en-US" sz="2000" dirty="0" smtClean="0"/>
              <a:t>dataset </a:t>
            </a:r>
            <a:r>
              <a:rPr lang="en-US" sz="2000" dirty="0"/>
              <a:t>= </a:t>
            </a:r>
            <a:r>
              <a:rPr lang="en-US" sz="2000" dirty="0" err="1"/>
              <a:t>dataset.reindex</a:t>
            </a:r>
            <a:r>
              <a:rPr lang="en-US" sz="2000" dirty="0"/>
              <a:t>(index = </a:t>
            </a:r>
            <a:r>
              <a:rPr lang="en-US" sz="2000" dirty="0" err="1"/>
              <a:t>dataset.index</a:t>
            </a:r>
            <a:r>
              <a:rPr lang="en-US" sz="2000" dirty="0"/>
              <a:t>[::-1</a:t>
            </a:r>
            <a:r>
              <a:rPr lang="en-US" sz="2000" dirty="0" smtClean="0"/>
              <a:t>])</a:t>
            </a:r>
          </a:p>
          <a:p>
            <a:pPr marL="114300" indent="0">
              <a:buNone/>
            </a:pPr>
            <a:endParaRPr lang="en-US" sz="2000" dirty="0"/>
          </a:p>
          <a:p>
            <a:pPr marL="114300" indent="0">
              <a:buNone/>
            </a:pPr>
            <a:r>
              <a:rPr lang="en-US" sz="1800" dirty="0"/>
              <a:t># TAKING DIFFERENT INDICATORS FOR PREDICTION </a:t>
            </a:r>
            <a:endParaRPr lang="en-US" sz="1800" dirty="0" smtClean="0"/>
          </a:p>
          <a:p>
            <a:pPr marL="114300" indent="0">
              <a:buNone/>
            </a:pPr>
            <a:r>
              <a:rPr lang="en-US" sz="1800" dirty="0" err="1" smtClean="0"/>
              <a:t>OHLC_avg</a:t>
            </a:r>
            <a:r>
              <a:rPr lang="en-US" sz="1800" dirty="0" smtClean="0"/>
              <a:t> </a:t>
            </a:r>
            <a:r>
              <a:rPr lang="en-US" sz="1800" dirty="0"/>
              <a:t>= </a:t>
            </a:r>
            <a:r>
              <a:rPr lang="en-US" sz="1800" dirty="0" err="1"/>
              <a:t>dataset.mean</a:t>
            </a:r>
            <a:r>
              <a:rPr lang="en-US" sz="1800" dirty="0"/>
              <a:t>(axis = 1) </a:t>
            </a:r>
            <a:endParaRPr lang="en-US" sz="1800" dirty="0" smtClean="0"/>
          </a:p>
          <a:p>
            <a:pPr marL="114300" indent="0">
              <a:buNone/>
            </a:pPr>
            <a:r>
              <a:rPr lang="en-US" sz="1800" dirty="0" err="1" smtClean="0"/>
              <a:t>HLC_avg</a:t>
            </a:r>
            <a:r>
              <a:rPr lang="en-US" sz="1800" dirty="0" smtClean="0"/>
              <a:t> </a:t>
            </a:r>
            <a:r>
              <a:rPr lang="en-US" sz="1800" dirty="0"/>
              <a:t>= dataset[['High', 'Low', 'Close']].mean(axis = 1</a:t>
            </a:r>
            <a:r>
              <a:rPr lang="en-US" sz="1800" dirty="0" smtClean="0"/>
              <a:t>)</a:t>
            </a:r>
          </a:p>
          <a:p>
            <a:pPr marL="114300" indent="0">
              <a:buNone/>
            </a:pPr>
            <a:r>
              <a:rPr lang="en-US" sz="1800" dirty="0" smtClean="0"/>
              <a:t> </a:t>
            </a:r>
            <a:r>
              <a:rPr lang="en-US" sz="1800" dirty="0" err="1"/>
              <a:t>close_val</a:t>
            </a:r>
            <a:r>
              <a:rPr lang="en-US" sz="1800" dirty="0"/>
              <a:t> = dataset[['Close']] </a:t>
            </a:r>
          </a:p>
          <a:p>
            <a:pPr marL="114300" indent="0">
              <a:buNone/>
            </a:pPr>
            <a:endParaRPr lang="en-US" sz="2000" dirty="0" smtClean="0"/>
          </a:p>
          <a:p>
            <a:pPr marL="114300" indent="0">
              <a:buNone/>
            </a:pPr>
            <a:endParaRPr lang="en-US" sz="2000" dirty="0"/>
          </a:p>
        </p:txBody>
      </p:sp>
      <p:sp>
        <p:nvSpPr>
          <p:cNvPr id="4" name="Date Placeholder 3"/>
          <p:cNvSpPr>
            <a:spLocks noGrp="1"/>
          </p:cNvSpPr>
          <p:nvPr>
            <p:ph type="dt" idx="10"/>
          </p:nvPr>
        </p:nvSpPr>
        <p:spPr/>
        <p:txBody>
          <a:bodyPr/>
          <a:lstStyle/>
          <a:p>
            <a:r>
              <a:rPr lang="en-US" smtClean="0"/>
              <a:t>12/26/2022</a:t>
            </a:r>
            <a:endParaRPr lang="en-US"/>
          </a:p>
        </p:txBody>
      </p:sp>
      <p:sp>
        <p:nvSpPr>
          <p:cNvPr id="5" name="Footer Placeholder 4"/>
          <p:cNvSpPr>
            <a:spLocks noGrp="1"/>
          </p:cNvSpPr>
          <p:nvPr>
            <p:ph type="ftr" idx="11"/>
          </p:nvPr>
        </p:nvSpPr>
        <p:spPr/>
        <p:txBody>
          <a:bodyPr/>
          <a:lstStyle/>
          <a:p>
            <a:r>
              <a:rPr lang="en-US" smtClean="0"/>
              <a:t>Homomorphic Encryption | Department of Information Science and Engineering</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Tree>
    <p:extLst>
      <p:ext uri="{BB962C8B-B14F-4D97-AF65-F5344CB8AC3E}">
        <p14:creationId xmlns:p14="http://schemas.microsoft.com/office/powerpoint/2010/main" val="207623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p:txBody>
          <a:bodyPr/>
          <a:lstStyle/>
          <a:p>
            <a:pPr marL="114300" indent="0">
              <a:buNone/>
            </a:pPr>
            <a:r>
              <a:rPr lang="en-US" sz="1800" dirty="0"/>
              <a:t># PLOTTING ALL INDICATORS IN ONE PLOT </a:t>
            </a:r>
            <a:endParaRPr lang="en-US" sz="1800" dirty="0" smtClean="0"/>
          </a:p>
          <a:p>
            <a:pPr marL="114300" indent="0">
              <a:buNone/>
            </a:pPr>
            <a:r>
              <a:rPr lang="en-US" sz="1800" dirty="0" err="1" smtClean="0"/>
              <a:t>plt.plot</a:t>
            </a:r>
            <a:r>
              <a:rPr lang="en-US" sz="1800" dirty="0" smtClean="0"/>
              <a:t>(</a:t>
            </a:r>
            <a:r>
              <a:rPr lang="en-US" sz="1800" dirty="0" err="1" smtClean="0"/>
              <a:t>obs</a:t>
            </a:r>
            <a:r>
              <a:rPr lang="en-US" sz="1800" dirty="0"/>
              <a:t>, </a:t>
            </a:r>
            <a:r>
              <a:rPr lang="en-US" sz="1800" dirty="0" err="1"/>
              <a:t>OHLC_avg</a:t>
            </a:r>
            <a:r>
              <a:rPr lang="en-US" sz="1800" dirty="0"/>
              <a:t>, 'r', label = 'OHLC </a:t>
            </a:r>
            <a:r>
              <a:rPr lang="en-US" sz="1800" dirty="0" err="1"/>
              <a:t>avg</a:t>
            </a:r>
            <a:r>
              <a:rPr lang="en-US" sz="1800" dirty="0"/>
              <a:t>') </a:t>
            </a:r>
            <a:endParaRPr lang="en-US" sz="1800" dirty="0" smtClean="0"/>
          </a:p>
          <a:p>
            <a:pPr marL="114300" indent="0">
              <a:buNone/>
            </a:pPr>
            <a:r>
              <a:rPr lang="en-US" sz="1800" dirty="0" err="1" smtClean="0"/>
              <a:t>plt.plot</a:t>
            </a:r>
            <a:r>
              <a:rPr lang="en-US" sz="1800" dirty="0" smtClean="0"/>
              <a:t>(</a:t>
            </a:r>
            <a:r>
              <a:rPr lang="en-US" sz="1800" dirty="0" err="1" smtClean="0"/>
              <a:t>obs</a:t>
            </a:r>
            <a:r>
              <a:rPr lang="en-US" sz="1800" dirty="0"/>
              <a:t>, </a:t>
            </a:r>
            <a:r>
              <a:rPr lang="en-US" sz="1800" dirty="0" err="1"/>
              <a:t>HLC_avg</a:t>
            </a:r>
            <a:r>
              <a:rPr lang="en-US" sz="1800" dirty="0"/>
              <a:t>, 'b', label = 'HLC </a:t>
            </a:r>
            <a:r>
              <a:rPr lang="en-US" sz="1800" dirty="0" err="1"/>
              <a:t>avg</a:t>
            </a:r>
            <a:r>
              <a:rPr lang="en-US" sz="1800" dirty="0"/>
              <a:t>') </a:t>
            </a:r>
            <a:endParaRPr lang="en-US" sz="1800" dirty="0" smtClean="0"/>
          </a:p>
          <a:p>
            <a:pPr marL="114300" indent="0">
              <a:buNone/>
            </a:pPr>
            <a:r>
              <a:rPr lang="en-US" sz="1800" dirty="0" err="1" smtClean="0"/>
              <a:t>plt.plot</a:t>
            </a:r>
            <a:r>
              <a:rPr lang="en-US" sz="1800" dirty="0" smtClean="0"/>
              <a:t>(</a:t>
            </a:r>
            <a:r>
              <a:rPr lang="en-US" sz="1800" dirty="0" err="1" smtClean="0"/>
              <a:t>obs</a:t>
            </a:r>
            <a:r>
              <a:rPr lang="en-US" sz="1800" dirty="0"/>
              <a:t>, </a:t>
            </a:r>
            <a:r>
              <a:rPr lang="en-US" sz="1800" dirty="0" err="1"/>
              <a:t>close_val</a:t>
            </a:r>
            <a:r>
              <a:rPr lang="en-US" sz="1800" dirty="0"/>
              <a:t>, 'g', label = 'Closing price') </a:t>
            </a:r>
            <a:r>
              <a:rPr lang="en-US" sz="1800" dirty="0" err="1"/>
              <a:t>plt.legend</a:t>
            </a:r>
            <a:r>
              <a:rPr lang="en-US" sz="1800" dirty="0"/>
              <a:t>(</a:t>
            </a:r>
            <a:r>
              <a:rPr lang="en-US" sz="1800" dirty="0" err="1"/>
              <a:t>loc</a:t>
            </a:r>
            <a:r>
              <a:rPr lang="en-US" sz="1800" dirty="0"/>
              <a:t> = 'upper right') </a:t>
            </a:r>
          </a:p>
          <a:p>
            <a:pPr marL="114300" indent="0">
              <a:buNone/>
            </a:pPr>
            <a:r>
              <a:rPr lang="en-US" sz="1800" dirty="0" err="1" smtClean="0"/>
              <a:t>plt.show</a:t>
            </a:r>
            <a:r>
              <a:rPr lang="en-US" sz="1800" dirty="0"/>
              <a:t>()</a:t>
            </a:r>
            <a:r>
              <a:rPr lang="en-US" dirty="0"/>
              <a:t> </a:t>
            </a:r>
            <a:endParaRPr lang="en-US" dirty="0" smtClean="0"/>
          </a:p>
          <a:p>
            <a:pPr marL="114300" indent="0">
              <a:buNone/>
            </a:pPr>
            <a:endParaRPr lang="en-US" dirty="0" smtClean="0"/>
          </a:p>
          <a:p>
            <a:pPr marL="114300" indent="0">
              <a:buNone/>
            </a:pPr>
            <a:r>
              <a:rPr lang="en-US" sz="1800" dirty="0"/>
              <a:t># TRAIN-TEST SPLIT </a:t>
            </a:r>
            <a:endParaRPr lang="en-US" sz="1800" dirty="0" smtClean="0"/>
          </a:p>
          <a:p>
            <a:pPr marL="114300" indent="0">
              <a:buNone/>
            </a:pPr>
            <a:r>
              <a:rPr lang="en-US" sz="1800" dirty="0" err="1" smtClean="0"/>
              <a:t>train_OHLC</a:t>
            </a:r>
            <a:r>
              <a:rPr lang="en-US" sz="1800" dirty="0" smtClean="0"/>
              <a:t> </a:t>
            </a:r>
            <a:r>
              <a:rPr lang="en-US" sz="1800" dirty="0"/>
              <a:t>= </a:t>
            </a:r>
            <a:r>
              <a:rPr lang="en-US" sz="1800" dirty="0" err="1"/>
              <a:t>int</a:t>
            </a:r>
            <a:r>
              <a:rPr lang="en-US" sz="1800" dirty="0"/>
              <a:t>(</a:t>
            </a:r>
            <a:r>
              <a:rPr lang="en-US" sz="1800" dirty="0" err="1"/>
              <a:t>len</a:t>
            </a:r>
            <a:r>
              <a:rPr lang="en-US" sz="1800" dirty="0"/>
              <a:t>(</a:t>
            </a:r>
            <a:r>
              <a:rPr lang="en-US" sz="1800" dirty="0" err="1"/>
              <a:t>OHLC_avg</a:t>
            </a:r>
            <a:r>
              <a:rPr lang="en-US" sz="1800" dirty="0"/>
              <a:t>) * 0.75) </a:t>
            </a:r>
            <a:endParaRPr lang="en-US" sz="1800" dirty="0" smtClean="0"/>
          </a:p>
          <a:p>
            <a:pPr marL="114300" indent="0">
              <a:buNone/>
            </a:pPr>
            <a:r>
              <a:rPr lang="en-US" sz="1800" dirty="0" err="1" smtClean="0"/>
              <a:t>test_OHLC</a:t>
            </a:r>
            <a:r>
              <a:rPr lang="en-US" sz="1800" dirty="0" smtClean="0"/>
              <a:t> </a:t>
            </a:r>
            <a:r>
              <a:rPr lang="en-US" sz="1800" dirty="0"/>
              <a:t>= </a:t>
            </a:r>
            <a:r>
              <a:rPr lang="en-US" sz="1800" dirty="0" err="1" smtClean="0"/>
              <a:t>len</a:t>
            </a:r>
            <a:r>
              <a:rPr lang="en-US" sz="1800" dirty="0" smtClean="0"/>
              <a:t>(</a:t>
            </a:r>
            <a:r>
              <a:rPr lang="en-US" sz="1800" dirty="0" err="1" smtClean="0"/>
              <a:t>OHLC_avg</a:t>
            </a:r>
            <a:r>
              <a:rPr lang="en-US" sz="1800" dirty="0"/>
              <a:t>) - </a:t>
            </a:r>
            <a:r>
              <a:rPr lang="en-US" sz="1800" dirty="0" err="1"/>
              <a:t>train_OHLC</a:t>
            </a:r>
            <a:endParaRPr lang="en-US" sz="1800" dirty="0"/>
          </a:p>
          <a:p>
            <a:pPr marL="114300" indent="0">
              <a:buNone/>
            </a:pPr>
            <a:endParaRPr lang="en-US" dirty="0"/>
          </a:p>
        </p:txBody>
      </p:sp>
      <p:sp>
        <p:nvSpPr>
          <p:cNvPr id="4" name="Date Placeholder 3"/>
          <p:cNvSpPr>
            <a:spLocks noGrp="1"/>
          </p:cNvSpPr>
          <p:nvPr>
            <p:ph type="dt" idx="10"/>
          </p:nvPr>
        </p:nvSpPr>
        <p:spPr/>
        <p:txBody>
          <a:bodyPr/>
          <a:lstStyle/>
          <a:p>
            <a:r>
              <a:rPr lang="en-US" smtClean="0"/>
              <a:t>12/26/2022</a:t>
            </a:r>
            <a:endParaRPr lang="en-US"/>
          </a:p>
        </p:txBody>
      </p:sp>
      <p:sp>
        <p:nvSpPr>
          <p:cNvPr id="5" name="Footer Placeholder 4"/>
          <p:cNvSpPr>
            <a:spLocks noGrp="1"/>
          </p:cNvSpPr>
          <p:nvPr>
            <p:ph type="ftr" idx="11"/>
          </p:nvPr>
        </p:nvSpPr>
        <p:spPr/>
        <p:txBody>
          <a:bodyPr/>
          <a:lstStyle/>
          <a:p>
            <a:r>
              <a:rPr lang="en-US" smtClean="0"/>
              <a:t>Homomorphic Encryption | Department of Information Science and Engineering</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44439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p:txBody>
          <a:bodyPr>
            <a:normAutofit/>
          </a:bodyPr>
          <a:lstStyle/>
          <a:p>
            <a:pPr marL="114300" indent="0">
              <a:buNone/>
            </a:pPr>
            <a:r>
              <a:rPr lang="en-US" sz="1800" dirty="0"/>
              <a:t># LSTM MODEL </a:t>
            </a:r>
            <a:endParaRPr lang="en-US" sz="1800" dirty="0" smtClean="0"/>
          </a:p>
          <a:p>
            <a:pPr marL="114300" indent="0">
              <a:buNone/>
            </a:pPr>
            <a:r>
              <a:rPr lang="en-US" sz="1800" dirty="0" smtClean="0"/>
              <a:t>model </a:t>
            </a:r>
            <a:r>
              <a:rPr lang="en-US" sz="1800" dirty="0"/>
              <a:t>= Sequential</a:t>
            </a:r>
            <a:r>
              <a:rPr lang="en-US" sz="1800" dirty="0" smtClean="0"/>
              <a:t>()</a:t>
            </a:r>
          </a:p>
          <a:p>
            <a:pPr marL="114300" indent="0">
              <a:buNone/>
            </a:pPr>
            <a:r>
              <a:rPr lang="en-US" sz="1800" dirty="0" err="1" smtClean="0"/>
              <a:t>model.add</a:t>
            </a:r>
            <a:r>
              <a:rPr lang="en-US" sz="1800" dirty="0" smtClean="0"/>
              <a:t>(LSTM(32</a:t>
            </a:r>
            <a:r>
              <a:rPr lang="en-US" sz="1800" dirty="0"/>
              <a:t>, </a:t>
            </a:r>
            <a:r>
              <a:rPr lang="en-US" sz="1800" dirty="0" err="1"/>
              <a:t>input_shape</a:t>
            </a:r>
            <a:r>
              <a:rPr lang="en-US" sz="1800" dirty="0"/>
              <a:t>=(1, </a:t>
            </a:r>
            <a:r>
              <a:rPr lang="en-US" sz="1800" dirty="0" err="1"/>
              <a:t>step_size</a:t>
            </a:r>
            <a:r>
              <a:rPr lang="en-US" sz="1800" dirty="0"/>
              <a:t>), </a:t>
            </a:r>
            <a:r>
              <a:rPr lang="en-US" sz="1800" dirty="0" err="1" smtClean="0"/>
              <a:t>return_sequences</a:t>
            </a:r>
            <a:r>
              <a:rPr lang="en-US" sz="1800" dirty="0" smtClean="0"/>
              <a:t> </a:t>
            </a:r>
            <a:r>
              <a:rPr lang="en-US" sz="1800" dirty="0"/>
              <a:t>= True)) </a:t>
            </a:r>
            <a:endParaRPr lang="en-US" sz="1800" dirty="0" smtClean="0"/>
          </a:p>
          <a:p>
            <a:pPr marL="114300" indent="0">
              <a:buNone/>
            </a:pPr>
            <a:r>
              <a:rPr lang="en-US" sz="1800" dirty="0" err="1" smtClean="0"/>
              <a:t>model.add</a:t>
            </a:r>
            <a:r>
              <a:rPr lang="en-US" sz="1800" dirty="0" smtClean="0"/>
              <a:t>(LSTM(16</a:t>
            </a:r>
            <a:r>
              <a:rPr lang="en-US" sz="1800" dirty="0"/>
              <a:t>)) </a:t>
            </a:r>
            <a:endParaRPr lang="en-US" sz="1800" dirty="0" smtClean="0"/>
          </a:p>
          <a:p>
            <a:pPr marL="114300" indent="0">
              <a:buNone/>
            </a:pPr>
            <a:r>
              <a:rPr lang="en-US" sz="1800" dirty="0" err="1" smtClean="0"/>
              <a:t>model.add</a:t>
            </a:r>
            <a:r>
              <a:rPr lang="en-US" sz="1800" dirty="0" smtClean="0"/>
              <a:t>(Dense(1))</a:t>
            </a:r>
          </a:p>
          <a:p>
            <a:pPr marL="114300" indent="0">
              <a:buNone/>
            </a:pPr>
            <a:r>
              <a:rPr lang="en-US" sz="1800" dirty="0" err="1" smtClean="0"/>
              <a:t>model.add</a:t>
            </a:r>
            <a:r>
              <a:rPr lang="en-US" sz="1800" dirty="0" smtClean="0"/>
              <a:t>(Activation</a:t>
            </a:r>
            <a:r>
              <a:rPr lang="en-US" sz="1800" dirty="0"/>
              <a:t>('linear</a:t>
            </a:r>
            <a:r>
              <a:rPr lang="en-US" sz="1800" dirty="0" smtClean="0"/>
              <a:t>'))</a:t>
            </a:r>
          </a:p>
          <a:p>
            <a:pPr marL="114300" indent="0">
              <a:buNone/>
            </a:pPr>
            <a:endParaRPr lang="en-US" sz="1800" dirty="0"/>
          </a:p>
          <a:p>
            <a:pPr marL="114300" indent="0">
              <a:buNone/>
            </a:pPr>
            <a:endParaRPr lang="en-US" sz="1800" dirty="0"/>
          </a:p>
        </p:txBody>
      </p:sp>
      <p:sp>
        <p:nvSpPr>
          <p:cNvPr id="4" name="Date Placeholder 3"/>
          <p:cNvSpPr>
            <a:spLocks noGrp="1"/>
          </p:cNvSpPr>
          <p:nvPr>
            <p:ph type="dt" idx="10"/>
          </p:nvPr>
        </p:nvSpPr>
        <p:spPr/>
        <p:txBody>
          <a:bodyPr/>
          <a:lstStyle/>
          <a:p>
            <a:r>
              <a:rPr lang="en-US" smtClean="0"/>
              <a:t>12/26/2022</a:t>
            </a:r>
            <a:endParaRPr lang="en-US"/>
          </a:p>
        </p:txBody>
      </p:sp>
      <p:sp>
        <p:nvSpPr>
          <p:cNvPr id="5" name="Footer Placeholder 4"/>
          <p:cNvSpPr>
            <a:spLocks noGrp="1"/>
          </p:cNvSpPr>
          <p:nvPr>
            <p:ph type="ftr" idx="11"/>
          </p:nvPr>
        </p:nvSpPr>
        <p:spPr/>
        <p:txBody>
          <a:bodyPr/>
          <a:lstStyle/>
          <a:p>
            <a:r>
              <a:rPr lang="en-US" smtClean="0"/>
              <a:t>Homomorphic Encryption | Department of Information Science and Engineering</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spTree>
    <p:extLst>
      <p:ext uri="{BB962C8B-B14F-4D97-AF65-F5344CB8AC3E}">
        <p14:creationId xmlns:p14="http://schemas.microsoft.com/office/powerpoint/2010/main" val="2659340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p:txBody>
          <a:bodyPr>
            <a:normAutofit/>
          </a:bodyPr>
          <a:lstStyle/>
          <a:p>
            <a:pPr marL="114300" indent="0">
              <a:buNone/>
            </a:pPr>
            <a:r>
              <a:rPr lang="en-US" sz="1800" dirty="0" smtClean="0"/>
              <a:t># </a:t>
            </a:r>
            <a:r>
              <a:rPr lang="en-US" sz="1800" dirty="0"/>
              <a:t>PLOT OF MAIN OHLC VALUES, TRAIN PREDICTIONS AND TEST PREDICTIONS </a:t>
            </a:r>
          </a:p>
          <a:p>
            <a:pPr marL="114300" indent="0">
              <a:buNone/>
            </a:pPr>
            <a:r>
              <a:rPr lang="en-US" sz="1800" dirty="0" err="1" smtClean="0"/>
              <a:t>plt.plot</a:t>
            </a:r>
            <a:r>
              <a:rPr lang="en-US" sz="1800" dirty="0" smtClean="0"/>
              <a:t>(</a:t>
            </a:r>
            <a:r>
              <a:rPr lang="en-US" sz="1800" dirty="0" err="1" smtClean="0"/>
              <a:t>OHLC_avg</a:t>
            </a:r>
            <a:r>
              <a:rPr lang="en-US" sz="1800" dirty="0"/>
              <a:t>, 'g', label = 'original dataset') </a:t>
            </a:r>
          </a:p>
          <a:p>
            <a:pPr marL="114300" indent="0">
              <a:buNone/>
            </a:pPr>
            <a:r>
              <a:rPr lang="en-US" sz="1800" dirty="0" err="1"/>
              <a:t>plt.plot</a:t>
            </a:r>
            <a:r>
              <a:rPr lang="en-US" sz="1800" dirty="0"/>
              <a:t>(</a:t>
            </a:r>
            <a:r>
              <a:rPr lang="en-US" sz="1800" dirty="0" err="1"/>
              <a:t>trainPredictPlot</a:t>
            </a:r>
            <a:r>
              <a:rPr lang="en-US" sz="1800" dirty="0"/>
              <a:t>, 'r', label = 'training set')</a:t>
            </a:r>
          </a:p>
          <a:p>
            <a:pPr marL="114300" indent="0">
              <a:buNone/>
            </a:pPr>
            <a:r>
              <a:rPr lang="en-US" sz="1800" dirty="0" err="1" smtClean="0"/>
              <a:t>plt.plot</a:t>
            </a:r>
            <a:r>
              <a:rPr lang="en-US" sz="1800" dirty="0" smtClean="0"/>
              <a:t>(</a:t>
            </a:r>
            <a:r>
              <a:rPr lang="en-US" sz="1800" dirty="0" err="1" smtClean="0"/>
              <a:t>testPredictPlot</a:t>
            </a:r>
            <a:r>
              <a:rPr lang="en-US" sz="1800" dirty="0"/>
              <a:t>, 'b', label = 'predicted stock price/test set') </a:t>
            </a:r>
          </a:p>
          <a:p>
            <a:pPr marL="114300" indent="0">
              <a:buNone/>
            </a:pPr>
            <a:r>
              <a:rPr lang="en-US" sz="1800" dirty="0" err="1" smtClean="0"/>
              <a:t>plt.legend</a:t>
            </a:r>
            <a:r>
              <a:rPr lang="en-US" sz="1800" dirty="0" smtClean="0"/>
              <a:t>(</a:t>
            </a:r>
            <a:r>
              <a:rPr lang="en-US" sz="1800" dirty="0" err="1" smtClean="0"/>
              <a:t>loc</a:t>
            </a:r>
            <a:r>
              <a:rPr lang="en-US" sz="1800" dirty="0" smtClean="0"/>
              <a:t> </a:t>
            </a:r>
            <a:r>
              <a:rPr lang="en-US" sz="1800" dirty="0"/>
              <a:t>= 'upper right') </a:t>
            </a:r>
          </a:p>
          <a:p>
            <a:pPr marL="114300" indent="0">
              <a:buNone/>
            </a:pPr>
            <a:r>
              <a:rPr lang="en-US" sz="1800" dirty="0" err="1"/>
              <a:t>plt.xlabel</a:t>
            </a:r>
            <a:r>
              <a:rPr lang="en-US" sz="1800" dirty="0"/>
              <a:t>('Time in Days') </a:t>
            </a:r>
          </a:p>
          <a:p>
            <a:pPr marL="114300" indent="0">
              <a:buNone/>
            </a:pPr>
            <a:r>
              <a:rPr lang="en-US" sz="1800" dirty="0" err="1"/>
              <a:t>plt.ylabel</a:t>
            </a:r>
            <a:r>
              <a:rPr lang="en-US" sz="1800" dirty="0"/>
              <a:t>('OHLC Value of Apple Stocks') </a:t>
            </a:r>
            <a:endParaRPr lang="en-US" sz="1800" dirty="0" smtClean="0"/>
          </a:p>
          <a:p>
            <a:pPr marL="114300" indent="0">
              <a:buNone/>
            </a:pPr>
            <a:r>
              <a:rPr lang="en-US" sz="1800" dirty="0" err="1" smtClean="0"/>
              <a:t>plt.show</a:t>
            </a:r>
            <a:r>
              <a:rPr lang="en-US" sz="1800" dirty="0"/>
              <a:t>() print("Last Day Value:", </a:t>
            </a:r>
            <a:r>
              <a:rPr lang="en-US" sz="1800" dirty="0" err="1"/>
              <a:t>np.asscalar</a:t>
            </a:r>
            <a:r>
              <a:rPr lang="en-US" sz="1800" dirty="0"/>
              <a:t>(</a:t>
            </a:r>
            <a:r>
              <a:rPr lang="en-US" sz="1800" dirty="0" err="1"/>
              <a:t>last_val</a:t>
            </a:r>
            <a:r>
              <a:rPr lang="en-US" sz="1800" dirty="0"/>
              <a:t>)) </a:t>
            </a:r>
            <a:endParaRPr lang="en-US" sz="1800" dirty="0" smtClean="0"/>
          </a:p>
          <a:p>
            <a:pPr marL="114300" indent="0">
              <a:buNone/>
            </a:pPr>
            <a:r>
              <a:rPr lang="en-US" sz="1800" dirty="0" smtClean="0"/>
              <a:t>print</a:t>
            </a:r>
            <a:r>
              <a:rPr lang="en-US" sz="1800" dirty="0"/>
              <a:t>("Next Day Value:", </a:t>
            </a:r>
            <a:r>
              <a:rPr lang="en-US" sz="1800" dirty="0" err="1"/>
              <a:t>np.asscalar</a:t>
            </a:r>
            <a:r>
              <a:rPr lang="en-US" sz="1800" dirty="0"/>
              <a:t>(</a:t>
            </a:r>
            <a:r>
              <a:rPr lang="en-US" sz="1800" dirty="0" err="1"/>
              <a:t>last_val</a:t>
            </a:r>
            <a:r>
              <a:rPr lang="en-US" sz="1800" dirty="0"/>
              <a:t>*</a:t>
            </a:r>
            <a:r>
              <a:rPr lang="en-US" sz="1800" dirty="0" err="1"/>
              <a:t>next_val</a:t>
            </a:r>
            <a:r>
              <a:rPr lang="en-US" sz="1800" dirty="0"/>
              <a:t>)) </a:t>
            </a:r>
          </a:p>
          <a:p>
            <a:pPr marL="114300" indent="0">
              <a:buNone/>
            </a:pPr>
            <a:endParaRPr lang="en-US" sz="1800" dirty="0"/>
          </a:p>
        </p:txBody>
      </p:sp>
      <p:sp>
        <p:nvSpPr>
          <p:cNvPr id="4" name="Date Placeholder 3"/>
          <p:cNvSpPr>
            <a:spLocks noGrp="1"/>
          </p:cNvSpPr>
          <p:nvPr>
            <p:ph type="dt" idx="10"/>
          </p:nvPr>
        </p:nvSpPr>
        <p:spPr/>
        <p:txBody>
          <a:bodyPr/>
          <a:lstStyle/>
          <a:p>
            <a:r>
              <a:rPr lang="en-US" smtClean="0"/>
              <a:t>12/26/2022</a:t>
            </a:r>
            <a:endParaRPr lang="en-US"/>
          </a:p>
        </p:txBody>
      </p:sp>
      <p:sp>
        <p:nvSpPr>
          <p:cNvPr id="5" name="Footer Placeholder 4"/>
          <p:cNvSpPr>
            <a:spLocks noGrp="1"/>
          </p:cNvSpPr>
          <p:nvPr>
            <p:ph type="ftr" idx="11"/>
          </p:nvPr>
        </p:nvSpPr>
        <p:spPr/>
        <p:txBody>
          <a:bodyPr/>
          <a:lstStyle/>
          <a:p>
            <a:r>
              <a:rPr lang="en-US" smtClean="0"/>
              <a:t>Homomorphic Encryption | Department of Information Science and Engineering</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Tree>
    <p:extLst>
      <p:ext uri="{BB962C8B-B14F-4D97-AF65-F5344CB8AC3E}">
        <p14:creationId xmlns:p14="http://schemas.microsoft.com/office/powerpoint/2010/main" val="239989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RESULT</a:t>
            </a:r>
          </a:p>
        </p:txBody>
      </p:sp>
      <p:sp>
        <p:nvSpPr>
          <p:cNvPr id="3" name="Text Placeholder 2"/>
          <p:cNvSpPr>
            <a:spLocks noGrp="1"/>
          </p:cNvSpPr>
          <p:nvPr>
            <p:ph type="body" idx="1"/>
          </p:nvPr>
        </p:nvSpPr>
        <p:spPr/>
        <p:txBody>
          <a:bodyPr/>
          <a:lstStyle/>
          <a:p>
            <a:pPr marL="114300" indent="0">
              <a:buNone/>
            </a:pPr>
            <a:r>
              <a:rPr lang="en-US"/>
              <a:t> </a:t>
            </a:r>
          </a:p>
        </p:txBody>
      </p:sp>
      <p:sp>
        <p:nvSpPr>
          <p:cNvPr id="4" name="Date Placeholder 3"/>
          <p:cNvSpPr>
            <a:spLocks noGrp="1"/>
          </p:cNvSpPr>
          <p:nvPr>
            <p:ph type="dt" idx="10"/>
          </p:nvPr>
        </p:nvSpPr>
        <p:spPr/>
        <p:txBody>
          <a:bodyPr/>
          <a:lstStyle/>
          <a:p>
            <a:r>
              <a:rPr lang="en-US"/>
              <a:t>12/26/2022</a:t>
            </a:r>
          </a:p>
        </p:txBody>
      </p:sp>
      <p:sp>
        <p:nvSpPr>
          <p:cNvPr id="5" name="Footer Placeholder 4"/>
          <p:cNvSpPr>
            <a:spLocks noGrp="1"/>
          </p:cNvSpPr>
          <p:nvPr>
            <p:ph type="ftr" idx="11"/>
          </p:nvPr>
        </p:nvSpPr>
        <p:spPr/>
        <p:txBody>
          <a:bodyPr/>
          <a:lstStyle/>
          <a:p>
            <a:r>
              <a:rPr lang="en-US"/>
              <a:t>Homomorphic Encryption | Department of Information Science and Engineering</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a:t>17</a:t>
            </a:fld>
            <a:endParaRPr lang="en-IN"/>
          </a:p>
        </p:txBody>
      </p:sp>
      <p:pic>
        <p:nvPicPr>
          <p:cNvPr id="7" name="Picture 6"/>
          <p:cNvPicPr>
            <a:picLocks noChangeAspect="1"/>
          </p:cNvPicPr>
          <p:nvPr/>
        </p:nvPicPr>
        <p:blipFill>
          <a:blip r:embed="rId2"/>
          <a:stretch>
            <a:fillRect/>
          </a:stretch>
        </p:blipFill>
        <p:spPr>
          <a:xfrm>
            <a:off x="384810" y="2700655"/>
            <a:ext cx="3858895" cy="2692400"/>
          </a:xfrm>
          <a:prstGeom prst="rect">
            <a:avLst/>
          </a:prstGeom>
        </p:spPr>
      </p:pic>
      <p:pic>
        <p:nvPicPr>
          <p:cNvPr id="10" name="Picture 9"/>
          <p:cNvPicPr>
            <a:picLocks noChangeAspect="1"/>
          </p:cNvPicPr>
          <p:nvPr/>
        </p:nvPicPr>
        <p:blipFill>
          <a:blip r:embed="rId3"/>
          <a:stretch>
            <a:fillRect/>
          </a:stretch>
        </p:blipFill>
        <p:spPr>
          <a:xfrm>
            <a:off x="4446270" y="2110105"/>
            <a:ext cx="3363595" cy="3282950"/>
          </a:xfrm>
          <a:prstGeom prst="rect">
            <a:avLst/>
          </a:prstGeom>
        </p:spPr>
      </p:pic>
      <p:pic>
        <p:nvPicPr>
          <p:cNvPr id="12" name="Picture 11"/>
          <p:cNvPicPr>
            <a:picLocks noChangeAspect="1"/>
          </p:cNvPicPr>
          <p:nvPr/>
        </p:nvPicPr>
        <p:blipFill>
          <a:blip r:embed="rId4"/>
          <a:stretch>
            <a:fillRect/>
          </a:stretch>
        </p:blipFill>
        <p:spPr>
          <a:xfrm>
            <a:off x="8012430" y="2599690"/>
            <a:ext cx="3773170" cy="2863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u="sng" dirty="0">
                <a:effectLst/>
                <a:uFill>
                  <a:solidFill>
                    <a:srgbClr val="000000"/>
                  </a:solidFill>
                </a:uFill>
                <a:latin typeface="Times New Roman" panose="02020603050405020304" pitchFamily="18" charset="0"/>
                <a:ea typeface="Times New Roman" panose="02020603050405020304" pitchFamily="18" charset="0"/>
              </a:rPr>
              <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r>
              <a:rPr lang="en-US" dirty="0">
                <a:solidFill>
                  <a:schemeClr val="bg1"/>
                </a:solidFill>
                <a:effectLst/>
                <a:uFill>
                  <a:solidFill>
                    <a:srgbClr val="000000"/>
                  </a:solidFill>
                </a:uFill>
                <a:latin typeface="Calibri" panose="020F0502020204030204" charset="0"/>
                <a:ea typeface="Times New Roman" panose="02020603050405020304" pitchFamily="18" charset="0"/>
                <a:cs typeface="Calibri" panose="020F0502020204030204" charset="0"/>
              </a:rPr>
              <a:t>CONCLUSION</a:t>
            </a:r>
            <a:endParaRPr lang="en-IN" dirty="0">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noAutofit/>
          </a:bodyPr>
          <a:lstStyle/>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By doing data pre-processing we can convert raw data into clean, understandable data and standardized data.</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will help for share Holders to predict the future.</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of the most widely used methods, Fundamental Analysis and Technical Analysis showed little promise in the experiments carried out.</a:t>
            </a:r>
          </a:p>
          <a:p>
            <a:pPr>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can conclude that using this proposed method and technique we can easily and accurately predict the future price of the market.</a:t>
            </a:r>
          </a:p>
        </p:txBody>
      </p:sp>
      <p:sp>
        <p:nvSpPr>
          <p:cNvPr id="4" name="Date Placeholder 3"/>
          <p:cNvSpPr>
            <a:spLocks noGrp="1"/>
          </p:cNvSpPr>
          <p:nvPr>
            <p:ph type="dt" idx="10"/>
          </p:nvPr>
        </p:nvSpPr>
        <p:spPr/>
        <p:txBody>
          <a:bodyPr/>
          <a:lstStyle/>
          <a:p>
            <a:r>
              <a:rPr lang="en-US" dirty="0"/>
              <a:t>12/26/2022</a:t>
            </a:r>
          </a:p>
        </p:txBody>
      </p:sp>
      <p:sp>
        <p:nvSpPr>
          <p:cNvPr id="5" name="Footer Placeholder 4"/>
          <p:cNvSpPr>
            <a:spLocks noGrp="1"/>
          </p:cNvSpPr>
          <p:nvPr>
            <p:ph type="ftr" idx="11"/>
          </p:nvPr>
        </p:nvSpPr>
        <p:spPr/>
        <p:txBody>
          <a:bodyPr/>
          <a:lstStyle/>
          <a:p>
            <a:r>
              <a:rPr lang="en-US"/>
              <a:t>Homomorphic Encryption | Department of Information Science and Engineering</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endParaRPr/>
          </a:p>
        </p:txBody>
      </p:sp>
      <p:sp>
        <p:nvSpPr>
          <p:cNvPr id="380" name="Google Shape;38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12/26/2022</a:t>
            </a:r>
          </a:p>
        </p:txBody>
      </p:sp>
      <p:sp>
        <p:nvSpPr>
          <p:cNvPr id="381" name="Google Shape;38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382" name="Google Shape;38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lang="en-IN"/>
          </a:p>
        </p:txBody>
      </p:sp>
      <p:sp>
        <p:nvSpPr>
          <p:cNvPr id="383" name="Google Shape;383;p29"/>
          <p:cNvSpPr/>
          <p:nvPr/>
        </p:nvSpPr>
        <p:spPr>
          <a:xfrm>
            <a:off x="0" y="-3"/>
            <a:ext cx="12192000" cy="6858003"/>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84" name="Google Shape;384;p29"/>
          <p:cNvPicPr preferRelativeResize="0">
            <a:picLocks noGrp="1"/>
          </p:cNvPicPr>
          <p:nvPr>
            <p:ph type="body" idx="1"/>
          </p:nvPr>
        </p:nvPicPr>
        <p:blipFill rotWithShape="1">
          <a:blip r:embed="rId3">
            <a:alphaModFix amt="20000"/>
          </a:blip>
          <a:srcRect/>
          <a:stretch>
            <a:fillRect/>
          </a:stretch>
        </p:blipFill>
        <p:spPr>
          <a:xfrm>
            <a:off x="3952875" y="1574800"/>
            <a:ext cx="4351338" cy="4351338"/>
          </a:xfrm>
          <a:prstGeom prst="rect">
            <a:avLst/>
          </a:prstGeom>
          <a:noFill/>
          <a:ln>
            <a:noFill/>
          </a:ln>
        </p:spPr>
      </p:pic>
      <p:sp>
        <p:nvSpPr>
          <p:cNvPr id="385" name="Google Shape;385;p29"/>
          <p:cNvSpPr txBox="1"/>
          <p:nvPr/>
        </p:nvSpPr>
        <p:spPr>
          <a:xfrm>
            <a:off x="3303948" y="2864016"/>
            <a:ext cx="5649191"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600">
                <a:solidFill>
                  <a:schemeClr val="lt1"/>
                </a:solidFill>
                <a:latin typeface="Calibri" panose="020F0502020204030204"/>
                <a:ea typeface="Calibri" panose="020F0502020204030204"/>
                <a:cs typeface="Calibri" panose="020F0502020204030204"/>
                <a:sym typeface="Calibri" panose="020F05020202040302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a:t>Contents</a:t>
            </a:r>
          </a:p>
        </p:txBody>
      </p:sp>
      <p:sp>
        <p:nvSpPr>
          <p:cNvPr id="108" name="Google Shape;108;p2"/>
          <p:cNvSpPr txBox="1">
            <a:spLocks noGrp="1"/>
          </p:cNvSpPr>
          <p:nvPr>
            <p:ph type="body" idx="1"/>
          </p:nvPr>
        </p:nvSpPr>
        <p:spPr>
          <a:xfrm>
            <a:off x="391102" y="1528760"/>
            <a:ext cx="11314545" cy="47807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IN" sz="2400" dirty="0">
                <a:latin typeface="Times New Roman" panose="02020603050405020304"/>
                <a:ea typeface="Times New Roman" panose="02020603050405020304"/>
                <a:cs typeface="Times New Roman" panose="02020603050405020304"/>
                <a:sym typeface="Times New Roman" panose="02020603050405020304"/>
              </a:rPr>
              <a:t>Introduction</a:t>
            </a:r>
          </a:p>
          <a:p>
            <a:pPr marL="228600" lvl="0" indent="-228600" algn="l" rtl="0">
              <a:lnSpc>
                <a:spcPct val="90000"/>
              </a:lnSpc>
              <a:spcBef>
                <a:spcPts val="0"/>
              </a:spcBef>
              <a:spcAft>
                <a:spcPts val="0"/>
              </a:spcAft>
              <a:buClr>
                <a:schemeClr val="dk1"/>
              </a:buClr>
              <a:buSzPts val="3200"/>
              <a:buChar char="•"/>
            </a:pP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r>
              <a:rPr lang="en-IN" sz="2400" dirty="0">
                <a:latin typeface="Times New Roman" panose="02020603050405020304"/>
                <a:cs typeface="Times New Roman" panose="02020603050405020304"/>
                <a:sym typeface="Times New Roman" panose="02020603050405020304"/>
              </a:rPr>
              <a:t>Background</a:t>
            </a:r>
          </a:p>
          <a:p>
            <a:pPr marL="228600" lvl="0" indent="-228600" algn="l" rtl="0">
              <a:lnSpc>
                <a:spcPct val="90000"/>
              </a:lnSpc>
              <a:spcBef>
                <a:spcPts val="0"/>
              </a:spcBef>
              <a:spcAft>
                <a:spcPts val="0"/>
              </a:spcAft>
              <a:buClr>
                <a:schemeClr val="dk1"/>
              </a:buClr>
              <a:buSzPts val="3200"/>
              <a:buChar char="•"/>
            </a:pP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r>
              <a:rPr lang="en-IN" sz="2400" dirty="0">
                <a:latin typeface="Times New Roman" panose="02020603050405020304"/>
                <a:cs typeface="Times New Roman" panose="02020603050405020304"/>
                <a:sym typeface="Times New Roman" panose="02020603050405020304"/>
              </a:rPr>
              <a:t>Related work</a:t>
            </a:r>
          </a:p>
          <a:p>
            <a:pPr marL="228600" lvl="0" indent="-228600" algn="l" rtl="0">
              <a:lnSpc>
                <a:spcPct val="90000"/>
              </a:lnSpc>
              <a:spcBef>
                <a:spcPts val="0"/>
              </a:spcBef>
              <a:spcAft>
                <a:spcPts val="0"/>
              </a:spcAft>
              <a:buClr>
                <a:schemeClr val="dk1"/>
              </a:buClr>
              <a:buSzPts val="3200"/>
              <a:buChar char="•"/>
            </a:pP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r>
              <a:rPr lang="en-IN" sz="2400" dirty="0">
                <a:latin typeface="Times New Roman" panose="02020603050405020304"/>
                <a:cs typeface="Times New Roman" panose="02020603050405020304"/>
                <a:sym typeface="Times New Roman" panose="02020603050405020304"/>
              </a:rPr>
              <a:t>Technologies and Requirements</a:t>
            </a:r>
          </a:p>
          <a:p>
            <a:pPr marL="228600" lvl="0" indent="-228600" algn="l" rtl="0">
              <a:lnSpc>
                <a:spcPct val="90000"/>
              </a:lnSpc>
              <a:spcBef>
                <a:spcPts val="0"/>
              </a:spcBef>
              <a:spcAft>
                <a:spcPts val="0"/>
              </a:spcAft>
              <a:buClr>
                <a:schemeClr val="dk1"/>
              </a:buClr>
              <a:buSzPts val="3200"/>
              <a:buChar char="•"/>
            </a:pP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r>
              <a:rPr lang="en-IN" sz="2400" dirty="0" smtClean="0">
                <a:latin typeface="Times New Roman" panose="02020603050405020304"/>
                <a:cs typeface="Times New Roman" panose="02020603050405020304"/>
                <a:sym typeface="Times New Roman" panose="02020603050405020304"/>
              </a:rPr>
              <a:t>Design</a:t>
            </a:r>
          </a:p>
          <a:p>
            <a:pPr marL="228600" lvl="0" indent="-228600" algn="l" rtl="0">
              <a:lnSpc>
                <a:spcPct val="90000"/>
              </a:lnSpc>
              <a:spcBef>
                <a:spcPts val="0"/>
              </a:spcBef>
              <a:spcAft>
                <a:spcPts val="0"/>
              </a:spcAft>
              <a:buClr>
                <a:schemeClr val="dk1"/>
              </a:buClr>
              <a:buSzPts val="3200"/>
              <a:buChar char="•"/>
            </a:pP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r>
              <a:rPr lang="en-IN" sz="2400" dirty="0" smtClean="0">
                <a:latin typeface="Times New Roman" panose="02020603050405020304"/>
                <a:cs typeface="Times New Roman" panose="02020603050405020304"/>
                <a:sym typeface="Times New Roman" panose="02020603050405020304"/>
              </a:rPr>
              <a:t>Implementation and Result</a:t>
            </a: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endParaRPr lang="en-IN" sz="24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r>
              <a:rPr lang="en-IN" sz="2400" dirty="0">
                <a:latin typeface="Times New Roman" panose="02020603050405020304"/>
                <a:cs typeface="Times New Roman" panose="02020603050405020304"/>
                <a:sym typeface="Times New Roman" panose="02020603050405020304"/>
              </a:rPr>
              <a:t>Conclusion</a:t>
            </a:r>
          </a:p>
          <a:p>
            <a:pPr marL="228600" lvl="0" indent="-228600" algn="l" rtl="0">
              <a:lnSpc>
                <a:spcPct val="90000"/>
              </a:lnSpc>
              <a:spcBef>
                <a:spcPts val="0"/>
              </a:spcBef>
              <a:spcAft>
                <a:spcPts val="0"/>
              </a:spcAft>
              <a:buClr>
                <a:schemeClr val="dk1"/>
              </a:buClr>
              <a:buSzPts val="3200"/>
              <a:buChar char="•"/>
            </a:pPr>
            <a:endParaRPr lang="en-IN" sz="32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endParaRPr lang="en-IN" sz="32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endParaRPr lang="en-IN" sz="3200" dirty="0">
              <a:latin typeface="Times New Roman" panose="02020603050405020304"/>
              <a:cs typeface="Times New Roman" panose="02020603050405020304"/>
              <a:sym typeface="Times New Roman" panose="02020603050405020304"/>
            </a:endParaRPr>
          </a:p>
          <a:p>
            <a:pPr marL="228600" lvl="0" indent="-228600" algn="l" rtl="0">
              <a:lnSpc>
                <a:spcPct val="90000"/>
              </a:lnSpc>
              <a:spcBef>
                <a:spcPts val="0"/>
              </a:spcBef>
              <a:spcAft>
                <a:spcPts val="0"/>
              </a:spcAft>
              <a:buClr>
                <a:schemeClr val="dk1"/>
              </a:buClr>
              <a:buSzPts val="3200"/>
              <a:buChar char="•"/>
            </a:pPr>
            <a:endParaRPr dirty="0"/>
          </a:p>
          <a:p>
            <a:pPr marL="228600" lvl="0" indent="-228600" algn="l" rtl="0">
              <a:lnSpc>
                <a:spcPct val="90000"/>
              </a:lnSpc>
              <a:spcBef>
                <a:spcPts val="1000"/>
              </a:spcBef>
              <a:spcAft>
                <a:spcPts val="0"/>
              </a:spcAft>
              <a:buClr>
                <a:schemeClr val="dk1"/>
              </a:buClr>
              <a:buSzPts val="3200"/>
              <a:buChar char="•"/>
            </a:pPr>
            <a:endParaRPr dirty="0"/>
          </a:p>
          <a:p>
            <a:pPr marL="228600" lvl="0" indent="-228600" algn="l" rtl="0">
              <a:lnSpc>
                <a:spcPct val="90000"/>
              </a:lnSpc>
              <a:spcBef>
                <a:spcPts val="1000"/>
              </a:spcBef>
              <a:spcAft>
                <a:spcPts val="0"/>
              </a:spcAft>
              <a:buClr>
                <a:schemeClr val="dk1"/>
              </a:buClr>
              <a:buSzPts val="3200"/>
              <a:buChar char="•"/>
            </a:pPr>
            <a:endParaRPr dirty="0"/>
          </a:p>
        </p:txBody>
      </p:sp>
      <p:sp>
        <p:nvSpPr>
          <p:cNvPr id="109" name="Google Shape;10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29/12</a:t>
            </a:r>
            <a:r>
              <a:rPr lang="en-US" smtClean="0"/>
              <a:t>/2022</a:t>
            </a:r>
            <a:endParaRPr lang="en-US"/>
          </a:p>
        </p:txBody>
      </p:sp>
      <p:sp>
        <p:nvSpPr>
          <p:cNvPr id="110" name="Google Shape;110;p2"/>
          <p:cNvSpPr txBox="1">
            <a:spLocks noGrp="1"/>
          </p:cNvSpPr>
          <p:nvPr>
            <p:ph type="ftr" idx="11"/>
          </p:nvPr>
        </p:nvSpPr>
        <p:spPr>
          <a:xfrm>
            <a:off x="2933700" y="6153150"/>
            <a:ext cx="6229350" cy="7048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200" b="1"/>
              <a:t>Homomorphic Encryption | Department of Information Science and Engineering</a:t>
            </a:r>
          </a:p>
        </p:txBody>
      </p:sp>
      <p:sp>
        <p:nvSpPr>
          <p:cNvPr id="111" name="Google Shape;11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a:t>Introduction</a:t>
            </a:r>
          </a:p>
        </p:txBody>
      </p:sp>
      <p:sp>
        <p:nvSpPr>
          <p:cNvPr id="126" name="Google Shape;126;p4"/>
          <p:cNvSpPr txBox="1">
            <a:spLocks noGrp="1"/>
          </p:cNvSpPr>
          <p:nvPr>
            <p:ph type="body" idx="1"/>
          </p:nvPr>
        </p:nvSpPr>
        <p:spPr>
          <a:xfrm>
            <a:off x="267278" y="1531933"/>
            <a:ext cx="11314545" cy="4569619"/>
          </a:xfrm>
          <a:prstGeom prst="rect">
            <a:avLst/>
          </a:prstGeom>
          <a:noFill/>
          <a:ln>
            <a:noFill/>
          </a:ln>
        </p:spPr>
        <p:txBody>
          <a:bodyPr spcFirstLastPara="1" wrap="square" lIns="91425" tIns="45700" rIns="91425" bIns="45700" anchor="t" anchorCtr="0">
            <a:normAutofit fontScale="90000" lnSpcReduction="10000"/>
          </a:bodyPr>
          <a:lstStyle/>
          <a:p>
            <a:pPr marL="342900" lvl="0" algn="just" rtl="0">
              <a:lnSpc>
                <a:spcPct val="150000"/>
              </a:lnSpc>
              <a:spcBef>
                <a:spcPts val="0"/>
              </a:spcBef>
              <a:spcAft>
                <a:spcPts val="0"/>
              </a:spcAft>
              <a:buClr>
                <a:schemeClr val="dk1"/>
              </a:buClr>
              <a:buSzPts val="28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Stock market prediction is the act of trying to determine the future value of a company stock or other financial instrument traded on a financial exchange.</a:t>
            </a:r>
          </a:p>
          <a:p>
            <a:pPr marL="342900" lvl="0" algn="just" rtl="0">
              <a:lnSpc>
                <a:spcPct val="150000"/>
              </a:lnSpc>
              <a:spcBef>
                <a:spcPts val="0"/>
              </a:spcBef>
              <a:spcAft>
                <a:spcPts val="0"/>
              </a:spcAft>
              <a:buClr>
                <a:schemeClr val="dk1"/>
              </a:buClr>
              <a:buSzPts val="28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The  successful prediction of a stock's future price will maximize investor’s gains.</a:t>
            </a:r>
          </a:p>
          <a:p>
            <a:pPr marL="342900" lvl="0" algn="just" rtl="0">
              <a:lnSpc>
                <a:spcPct val="150000"/>
              </a:lnSpc>
              <a:spcBef>
                <a:spcPts val="0"/>
              </a:spcBef>
              <a:spcAft>
                <a:spcPts val="0"/>
              </a:spcAft>
              <a:buClr>
                <a:schemeClr val="dk1"/>
              </a:buClr>
              <a:buSzPts val="28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A neural networks based model have been used in predicting of the stock market.</a:t>
            </a:r>
          </a:p>
          <a:p>
            <a:pPr marL="342900" lvl="0" algn="just" rtl="0">
              <a:lnSpc>
                <a:spcPct val="150000"/>
              </a:lnSpc>
              <a:spcBef>
                <a:spcPts val="0"/>
              </a:spcBef>
              <a:spcAft>
                <a:spcPts val="0"/>
              </a:spcAft>
              <a:buClr>
                <a:schemeClr val="dk1"/>
              </a:buClr>
              <a:buSzPts val="28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Machine learning algorithms will work together and process complex data inputs. A machine learning model to predict Future stock market price of “Apple”.</a:t>
            </a:r>
          </a:p>
          <a:p>
            <a:pPr marL="342900" lvl="0" algn="just" rtl="0">
              <a:lnSpc>
                <a:spcPct val="150000"/>
              </a:lnSpc>
              <a:spcBef>
                <a:spcPts val="0"/>
              </a:spcBef>
              <a:spcAft>
                <a:spcPts val="0"/>
              </a:spcAft>
              <a:buClr>
                <a:schemeClr val="dk1"/>
              </a:buClr>
              <a:buSzPts val="28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We use LSTM technique and neural networks to predict the future stock market price of “Apple company”. </a:t>
            </a:r>
          </a:p>
        </p:txBody>
      </p:sp>
      <p:sp>
        <p:nvSpPr>
          <p:cNvPr id="127" name="Google Shape;1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12/26/2022</a:t>
            </a:r>
          </a:p>
        </p:txBody>
      </p:sp>
      <p:sp>
        <p:nvSpPr>
          <p:cNvPr id="128" name="Google Shape;128;p4"/>
          <p:cNvSpPr txBox="1">
            <a:spLocks noGrp="1"/>
          </p:cNvSpPr>
          <p:nvPr>
            <p:ph type="ftr" idx="11"/>
          </p:nvPr>
        </p:nvSpPr>
        <p:spPr>
          <a:xfrm>
            <a:off x="3057525" y="6250779"/>
            <a:ext cx="6076950" cy="5762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a:t>Introduction</a:t>
            </a:r>
          </a:p>
        </p:txBody>
      </p:sp>
      <p:sp>
        <p:nvSpPr>
          <p:cNvPr id="126" name="Google Shape;126;p4"/>
          <p:cNvSpPr txBox="1">
            <a:spLocks noGrp="1"/>
          </p:cNvSpPr>
          <p:nvPr>
            <p:ph type="body" idx="1"/>
          </p:nvPr>
        </p:nvSpPr>
        <p:spPr>
          <a:xfrm>
            <a:off x="265373" y="1440493"/>
            <a:ext cx="11314545" cy="4569619"/>
          </a:xfrm>
          <a:prstGeom prst="rect">
            <a:avLst/>
          </a:prstGeom>
          <a:noFill/>
          <a:ln>
            <a:noFill/>
          </a:ln>
        </p:spPr>
        <p:txBody>
          <a:bodyPr spcFirstLastPara="1" wrap="square" lIns="91425" tIns="45700" rIns="91425" bIns="45700" anchor="t" anchorCtr="0">
            <a:normAutofit/>
          </a:bodyPr>
          <a:lstStyle/>
          <a:p>
            <a:pPr marL="342900" lvl="0" algn="just" rtl="0">
              <a:lnSpc>
                <a:spcPct val="150000"/>
              </a:lnSpc>
              <a:spcBef>
                <a:spcPts val="0"/>
              </a:spcBef>
              <a:spcAft>
                <a:spcPts val="0"/>
              </a:spcAft>
              <a:buClr>
                <a:schemeClr val="dk1"/>
              </a:buClr>
              <a:buSzPts val="2800"/>
              <a:buFont typeface="Arial" panose="020B0604020202020204" pitchFamily="34" charset="0"/>
              <a:buChar char="•"/>
            </a:pPr>
            <a:r>
              <a:rPr sz="2400" dirty="0">
                <a:solidFill>
                  <a:schemeClr val="tx1"/>
                </a:solidFill>
                <a:latin typeface="Times New Roman" panose="02020603050405020304" pitchFamily="18" charset="0"/>
                <a:cs typeface="Times New Roman" panose="02020603050405020304" pitchFamily="18" charset="0"/>
              </a:rPr>
              <a:t>The main objective to reduce the investment cost unnecessarily.</a:t>
            </a:r>
          </a:p>
          <a:p>
            <a:pPr marL="342900" lvl="0" algn="just" rtl="0">
              <a:lnSpc>
                <a:spcPct val="150000"/>
              </a:lnSpc>
              <a:spcBef>
                <a:spcPts val="0"/>
              </a:spcBef>
              <a:spcAft>
                <a:spcPts val="0"/>
              </a:spcAft>
              <a:buClr>
                <a:schemeClr val="dk1"/>
              </a:buClr>
              <a:buSzPts val="2800"/>
              <a:buFont typeface="Arial" panose="020B0604020202020204" pitchFamily="34" charset="0"/>
              <a:buChar char="•"/>
            </a:pPr>
            <a:r>
              <a:rPr sz="2400" dirty="0">
                <a:solidFill>
                  <a:schemeClr val="tx1"/>
                </a:solidFill>
                <a:latin typeface="Times New Roman" panose="02020603050405020304" pitchFamily="18" charset="0"/>
                <a:cs typeface="Times New Roman" panose="02020603050405020304" pitchFamily="18" charset="0"/>
              </a:rPr>
              <a:t>In those days, people used to invest money of the product and the outcome may not be as expected. So this leads to major drop in the company, whole share will drop down.</a:t>
            </a:r>
          </a:p>
          <a:p>
            <a:pPr marL="342900" lvl="0" algn="just" rtl="0">
              <a:lnSpc>
                <a:spcPct val="150000"/>
              </a:lnSpc>
              <a:spcBef>
                <a:spcPts val="0"/>
              </a:spcBef>
              <a:spcAft>
                <a:spcPts val="0"/>
              </a:spcAft>
              <a:buClr>
                <a:schemeClr val="dk1"/>
              </a:buClr>
              <a:buSzPts val="2800"/>
              <a:buFont typeface="Arial" panose="020B0604020202020204" pitchFamily="34" charset="0"/>
              <a:buChar char="•"/>
            </a:pPr>
            <a:r>
              <a:rPr sz="2400" dirty="0">
                <a:solidFill>
                  <a:schemeClr val="tx1"/>
                </a:solidFill>
                <a:latin typeface="Times New Roman" panose="02020603050405020304" pitchFamily="18" charset="0"/>
                <a:cs typeface="Times New Roman" panose="02020603050405020304" pitchFamily="18" charset="0"/>
              </a:rPr>
              <a:t>To</a:t>
            </a:r>
            <a:r>
              <a:rPr lang="en-US" sz="240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overcome this, we predict the future stock market price and then invest accordingly ,which reduces the cost, time and more over enhances the growth of the company.</a:t>
            </a:r>
          </a:p>
        </p:txBody>
      </p:sp>
      <p:sp>
        <p:nvSpPr>
          <p:cNvPr id="127" name="Google Shape;1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12/26/2022</a:t>
            </a:r>
          </a:p>
        </p:txBody>
      </p:sp>
      <p:sp>
        <p:nvSpPr>
          <p:cNvPr id="128" name="Google Shape;128;p4"/>
          <p:cNvSpPr txBox="1">
            <a:spLocks noGrp="1"/>
          </p:cNvSpPr>
          <p:nvPr>
            <p:ph type="ftr" idx="11"/>
          </p:nvPr>
        </p:nvSpPr>
        <p:spPr>
          <a:xfrm>
            <a:off x="3057525" y="6250779"/>
            <a:ext cx="6076950" cy="5762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a:t>Introduction</a:t>
            </a:r>
          </a:p>
        </p:txBody>
      </p:sp>
      <p:sp>
        <p:nvSpPr>
          <p:cNvPr id="126" name="Google Shape;126;p4"/>
          <p:cNvSpPr txBox="1">
            <a:spLocks noGrp="1"/>
          </p:cNvSpPr>
          <p:nvPr>
            <p:ph type="body" idx="1"/>
          </p:nvPr>
        </p:nvSpPr>
        <p:spPr>
          <a:xfrm>
            <a:off x="267278" y="1531933"/>
            <a:ext cx="11314545" cy="4569619"/>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SzPts val="2800"/>
              <a:buNone/>
            </a:pPr>
            <a:endParaRPr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SzPts val="2800"/>
              <a:buNone/>
            </a:pPr>
            <a:r>
              <a:rPr sz="2000" dirty="0">
                <a:solidFill>
                  <a:schemeClr val="tx1"/>
                </a:solidFill>
                <a:latin typeface="Times New Roman" panose="02020603050405020304" pitchFamily="18" charset="0"/>
                <a:cs typeface="Times New Roman" panose="02020603050405020304" pitchFamily="18" charset="0"/>
              </a:rPr>
              <a:t>There are 22 stock exchanges in India.</a:t>
            </a:r>
            <a:r>
              <a:rPr lang="en-US" sz="20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But two of them are biggest.</a:t>
            </a:r>
          </a:p>
          <a:p>
            <a:pPr marL="0" indent="0" algn="just">
              <a:lnSpc>
                <a:spcPct val="150000"/>
              </a:lnSpc>
              <a:spcBef>
                <a:spcPts val="0"/>
              </a:spcBef>
              <a:buSzPts val="2800"/>
              <a:buNone/>
            </a:pPr>
            <a:r>
              <a:rPr sz="2000" b="1" dirty="0">
                <a:solidFill>
                  <a:schemeClr val="tx1"/>
                </a:solidFill>
                <a:latin typeface="Times New Roman" panose="02020603050405020304" pitchFamily="18" charset="0"/>
                <a:cs typeface="Times New Roman" panose="02020603050405020304" pitchFamily="18" charset="0"/>
              </a:rPr>
              <a:t>BSE(BOMBAY STOCK EXCHANGE)</a:t>
            </a:r>
            <a:r>
              <a:rPr sz="2000" dirty="0">
                <a:solidFill>
                  <a:schemeClr val="tx1"/>
                </a:solidFill>
                <a:latin typeface="Times New Roman" panose="02020603050405020304" pitchFamily="18" charset="0"/>
                <a:cs typeface="Times New Roman" panose="02020603050405020304" pitchFamily="18" charset="0"/>
              </a:rPr>
              <a:t>-The asia’s first stock exchange and world’s  tenth largest stock exchange</a:t>
            </a:r>
          </a:p>
          <a:p>
            <a:pPr marL="0" indent="0" algn="just">
              <a:lnSpc>
                <a:spcPct val="150000"/>
              </a:lnSpc>
              <a:spcBef>
                <a:spcPts val="0"/>
              </a:spcBef>
              <a:buSzPts val="2800"/>
              <a:buNone/>
            </a:pPr>
            <a:r>
              <a:rPr sz="2000" b="1" dirty="0">
                <a:solidFill>
                  <a:schemeClr val="tx1"/>
                </a:solidFill>
                <a:latin typeface="Times New Roman" panose="02020603050405020304" pitchFamily="18" charset="0"/>
                <a:cs typeface="Times New Roman" panose="02020603050405020304" pitchFamily="18" charset="0"/>
              </a:rPr>
              <a:t>NSE(NATIONAL STOCK EXCHANGE)</a:t>
            </a:r>
            <a:r>
              <a:rPr sz="2000" dirty="0">
                <a:solidFill>
                  <a:schemeClr val="tx1"/>
                </a:solidFill>
                <a:latin typeface="Times New Roman" panose="02020603050405020304" pitchFamily="18" charset="0"/>
                <a:cs typeface="Times New Roman" panose="02020603050405020304" pitchFamily="18" charset="0"/>
              </a:rPr>
              <a:t>- The first exchange in the country to provide modern fully automated screen based electronic trading system.</a:t>
            </a:r>
          </a:p>
          <a:p>
            <a:pPr marL="0" indent="0" algn="just">
              <a:lnSpc>
                <a:spcPct val="150000"/>
              </a:lnSpc>
              <a:spcBef>
                <a:spcPts val="0"/>
              </a:spcBef>
              <a:buSzPts val="2800"/>
              <a:buNone/>
            </a:pPr>
            <a:endParaRPr sz="2400" dirty="0">
              <a:solidFill>
                <a:schemeClr val="tx1"/>
              </a:solidFill>
              <a:latin typeface="Times New Roman" panose="02020603050405020304" pitchFamily="18" charset="0"/>
              <a:cs typeface="Times New Roman" panose="02020603050405020304" pitchFamily="18" charset="0"/>
            </a:endParaRPr>
          </a:p>
        </p:txBody>
      </p:sp>
      <p:sp>
        <p:nvSpPr>
          <p:cNvPr id="127" name="Google Shape;1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12/26/2022</a:t>
            </a:r>
          </a:p>
        </p:txBody>
      </p:sp>
      <p:sp>
        <p:nvSpPr>
          <p:cNvPr id="128" name="Google Shape;128;p4"/>
          <p:cNvSpPr txBox="1">
            <a:spLocks noGrp="1"/>
          </p:cNvSpPr>
          <p:nvPr>
            <p:ph type="ftr" idx="11"/>
          </p:nvPr>
        </p:nvSpPr>
        <p:spPr>
          <a:xfrm>
            <a:off x="3057525" y="6250779"/>
            <a:ext cx="6076950" cy="5762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dirty="0"/>
              <a:t>Background</a:t>
            </a:r>
            <a:endParaRPr dirty="0"/>
          </a:p>
        </p:txBody>
      </p:sp>
      <p:sp>
        <p:nvSpPr>
          <p:cNvPr id="126" name="Google Shape;126;p4"/>
          <p:cNvSpPr txBox="1">
            <a:spLocks noGrp="1"/>
          </p:cNvSpPr>
          <p:nvPr>
            <p:ph type="body" idx="1"/>
          </p:nvPr>
        </p:nvSpPr>
        <p:spPr>
          <a:xfrm>
            <a:off x="267278" y="1531933"/>
            <a:ext cx="11314545" cy="4569619"/>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SzPts val="2800"/>
              <a:buFont typeface="Arial" panose="020B0604020202020204" pitchFamily="34" charset="0"/>
              <a:buChar char="•"/>
            </a:pPr>
            <a:r>
              <a:rPr sz="2400" dirty="0">
                <a:solidFill>
                  <a:schemeClr val="tx1"/>
                </a:solidFill>
                <a:latin typeface="Times New Roman" panose="02020603050405020304" pitchFamily="18" charset="0"/>
                <a:cs typeface="Times New Roman" panose="02020603050405020304" pitchFamily="18" charset="0"/>
                <a:sym typeface="+mn-ea"/>
              </a:rPr>
              <a:t>Data pre-processing is a technique that is used  to convert the raw data into a clean data set. In other words, whenever the data is collected from different sources it is in the raw format which is not feasible for the analysis. By using this technique transform the raw data into an understanding format. Real world data is often incomplete, inconsistent and having many errors. </a:t>
            </a:r>
            <a:endParaRPr sz="2400" dirty="0">
              <a:solidFill>
                <a:schemeClr val="tx1"/>
              </a:solidFill>
              <a:latin typeface="Times New Roman" panose="02020603050405020304" pitchFamily="18" charset="0"/>
              <a:cs typeface="Times New Roman" panose="02020603050405020304" pitchFamily="18" charset="0"/>
            </a:endParaRPr>
          </a:p>
          <a:p>
            <a:pPr marL="342900" algn="just">
              <a:lnSpc>
                <a:spcPct val="150000"/>
              </a:lnSpc>
              <a:spcBef>
                <a:spcPts val="0"/>
              </a:spcBef>
              <a:buSzPts val="2800"/>
              <a:buFont typeface="Arial" panose="020B0604020202020204" pitchFamily="34" charset="0"/>
              <a:buChar char="•"/>
            </a:pPr>
            <a:endParaRPr sz="2400" dirty="0">
              <a:solidFill>
                <a:schemeClr val="tx1"/>
              </a:solidFill>
              <a:latin typeface="Times New Roman" panose="02020603050405020304" pitchFamily="18" charset="0"/>
              <a:cs typeface="Times New Roman" panose="02020603050405020304" pitchFamily="18" charset="0"/>
            </a:endParaRPr>
          </a:p>
        </p:txBody>
      </p:sp>
      <p:sp>
        <p:nvSpPr>
          <p:cNvPr id="127" name="Google Shape;1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12/26/2022</a:t>
            </a:r>
          </a:p>
        </p:txBody>
      </p:sp>
      <p:sp>
        <p:nvSpPr>
          <p:cNvPr id="128" name="Google Shape;128;p4"/>
          <p:cNvSpPr txBox="1">
            <a:spLocks noGrp="1"/>
          </p:cNvSpPr>
          <p:nvPr>
            <p:ph type="ftr" idx="11"/>
          </p:nvPr>
        </p:nvSpPr>
        <p:spPr>
          <a:xfrm>
            <a:off x="3057525" y="6250779"/>
            <a:ext cx="6076950" cy="5762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dirty="0"/>
              <a:t>Background</a:t>
            </a:r>
            <a:endParaRPr dirty="0"/>
          </a:p>
        </p:txBody>
      </p:sp>
      <p:sp>
        <p:nvSpPr>
          <p:cNvPr id="126" name="Google Shape;126;p4"/>
          <p:cNvSpPr txBox="1">
            <a:spLocks noGrp="1"/>
          </p:cNvSpPr>
          <p:nvPr>
            <p:ph type="body" idx="1"/>
          </p:nvPr>
        </p:nvSpPr>
        <p:spPr>
          <a:xfrm>
            <a:off x="267278" y="1531933"/>
            <a:ext cx="11314545" cy="4569619"/>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SzPts val="2800"/>
              <a:buNone/>
            </a:pPr>
            <a:r>
              <a:rPr sz="2400" b="1" dirty="0">
                <a:solidFill>
                  <a:schemeClr val="tx1"/>
                </a:solidFill>
                <a:latin typeface="Times New Roman" panose="02020603050405020304" pitchFamily="18" charset="0"/>
                <a:cs typeface="Times New Roman" panose="02020603050405020304" pitchFamily="18" charset="0"/>
                <a:sym typeface="+mn-ea"/>
              </a:rPr>
              <a:t>LSTM(LONG SHORT-TERM MEMORY)</a:t>
            </a:r>
            <a:r>
              <a:rPr sz="2400" dirty="0">
                <a:solidFill>
                  <a:schemeClr val="tx1"/>
                </a:solidFill>
                <a:latin typeface="Times New Roman" panose="02020603050405020304" pitchFamily="18" charset="0"/>
                <a:cs typeface="Times New Roman" panose="02020603050405020304" pitchFamily="18" charset="0"/>
                <a:sym typeface="+mn-ea"/>
              </a:rPr>
              <a:t> is an artificial recurrent neural network(RNN)  architecture.LSTM networks are well suited to classifying, processing and making predictions based on time series data, since there can be lags of unknown duration between important events in the time series.</a:t>
            </a:r>
            <a:endParaRPr sz="24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SzPts val="2800"/>
              <a:buNone/>
            </a:pPr>
            <a:r>
              <a:rPr sz="2400" b="1" dirty="0">
                <a:solidFill>
                  <a:schemeClr val="tx1"/>
                </a:solidFill>
                <a:latin typeface="Times New Roman" panose="02020603050405020304" pitchFamily="18" charset="0"/>
                <a:cs typeface="Times New Roman" panose="02020603050405020304" pitchFamily="18" charset="0"/>
                <a:sym typeface="+mn-ea"/>
              </a:rPr>
              <a:t>Artificial neural networks(ANN) </a:t>
            </a:r>
            <a:r>
              <a:rPr sz="2400" dirty="0">
                <a:solidFill>
                  <a:schemeClr val="tx1"/>
                </a:solidFill>
                <a:latin typeface="Times New Roman" panose="02020603050405020304" pitchFamily="18" charset="0"/>
                <a:cs typeface="Times New Roman" panose="02020603050405020304" pitchFamily="18" charset="0"/>
                <a:sym typeface="+mn-ea"/>
              </a:rPr>
              <a:t>are computing systems inspired by biological neural networks that constitute animal brains. The neural network itself is not an algorithm, but rather a framework for many machine learning algorithms to work together and process complex data inputs.</a:t>
            </a:r>
            <a:endParaRPr dirty="0">
              <a:solidFill>
                <a:schemeClr val="tx1"/>
              </a:solidFill>
              <a:latin typeface="Times New Roman" panose="02020603050405020304" pitchFamily="18" charset="0"/>
              <a:cs typeface="Times New Roman" panose="02020603050405020304" pitchFamily="18" charset="0"/>
            </a:endParaRPr>
          </a:p>
          <a:p>
            <a:pPr marL="114300" indent="0" algn="l">
              <a:buNone/>
            </a:pPr>
            <a:endParaRPr lang="en-US" b="0" i="0" dirty="0">
              <a:solidFill>
                <a:srgbClr val="231F20"/>
              </a:solidFill>
              <a:effectLst/>
              <a:latin typeface="Open Sans" panose="020B0606030504020204" pitchFamily="34" charset="0"/>
            </a:endParaRPr>
          </a:p>
        </p:txBody>
      </p:sp>
      <p:sp>
        <p:nvSpPr>
          <p:cNvPr id="127" name="Google Shape;1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12/26/2022</a:t>
            </a:r>
            <a:endParaRPr dirty="0"/>
          </a:p>
        </p:txBody>
      </p:sp>
      <p:sp>
        <p:nvSpPr>
          <p:cNvPr id="128" name="Google Shape;128;p4"/>
          <p:cNvSpPr txBox="1">
            <a:spLocks noGrp="1"/>
          </p:cNvSpPr>
          <p:nvPr>
            <p:ph type="ftr" idx="11"/>
          </p:nvPr>
        </p:nvSpPr>
        <p:spPr>
          <a:xfrm>
            <a:off x="3057525" y="6250779"/>
            <a:ext cx="6076950" cy="5762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dirty="0"/>
              <a:t>Related work</a:t>
            </a:r>
            <a:endParaRPr dirty="0"/>
          </a:p>
        </p:txBody>
      </p:sp>
      <p:sp>
        <p:nvSpPr>
          <p:cNvPr id="126" name="Google Shape;126;p4"/>
          <p:cNvSpPr txBox="1">
            <a:spLocks noGrp="1"/>
          </p:cNvSpPr>
          <p:nvPr>
            <p:ph type="body" idx="1"/>
          </p:nvPr>
        </p:nvSpPr>
        <p:spPr>
          <a:xfrm>
            <a:off x="267278" y="1531933"/>
            <a:ext cx="11314545" cy="4569619"/>
          </a:xfrm>
          <a:prstGeom prst="rect">
            <a:avLst/>
          </a:prstGeom>
          <a:noFill/>
          <a:ln>
            <a:noFill/>
          </a:ln>
        </p:spPr>
        <p:txBody>
          <a:bodyPr spcFirstLastPara="1" wrap="square" lIns="91425" tIns="45700" rIns="91425" bIns="45700" anchor="t" anchorCtr="0">
            <a:normAutofit fontScale="77500" lnSpcReduction="20000"/>
          </a:bodyPr>
          <a:lstStyle/>
          <a:p>
            <a:pPr marL="0" indent="0" algn="just">
              <a:lnSpc>
                <a:spcPct val="150000"/>
              </a:lnSpc>
              <a:spcBef>
                <a:spcPts val="0"/>
              </a:spcBef>
              <a:buSzPts val="2800"/>
              <a:buNone/>
            </a:pPr>
            <a:r>
              <a:rPr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dirty="0">
                <a:solidFill>
                  <a:schemeClr val="tx1"/>
                </a:solidFill>
                <a:latin typeface="Times New Roman" panose="02020603050405020304" pitchFamily="18" charset="0"/>
                <a:cs typeface="Times New Roman" panose="02020603050405020304" pitchFamily="18" charset="0"/>
              </a:rPr>
              <a:t>Th</a:t>
            </a:r>
            <a:r>
              <a:rPr lang="en-US" dirty="0">
                <a:solidFill>
                  <a:schemeClr val="tx1"/>
                </a:solidFill>
                <a:latin typeface="Times New Roman" panose="02020603050405020304" pitchFamily="18" charset="0"/>
                <a:cs typeface="Times New Roman" panose="02020603050405020304" pitchFamily="18" charset="0"/>
              </a:rPr>
              <a:t>is</a:t>
            </a:r>
            <a:r>
              <a:rPr dirty="0">
                <a:solidFill>
                  <a:schemeClr val="tx1"/>
                </a:solidFill>
                <a:latin typeface="Times New Roman" panose="02020603050405020304" pitchFamily="18" charset="0"/>
                <a:cs typeface="Times New Roman" panose="02020603050405020304" pitchFamily="18" charset="0"/>
              </a:rPr>
              <a:t> will be useful for investors to invest in stock market based on the various factors. The</a:t>
            </a:r>
          </a:p>
          <a:p>
            <a:pPr marL="0" indent="0" algn="just">
              <a:lnSpc>
                <a:spcPct val="150000"/>
              </a:lnSpc>
              <a:spcBef>
                <a:spcPts val="0"/>
              </a:spcBef>
              <a:buSzPts val="2800"/>
              <a:buNone/>
            </a:pPr>
            <a:r>
              <a:rPr dirty="0">
                <a:solidFill>
                  <a:schemeClr val="tx1"/>
                </a:solidFill>
                <a:latin typeface="Times New Roman" panose="02020603050405020304" pitchFamily="18" charset="0"/>
                <a:cs typeface="Times New Roman" panose="02020603050405020304" pitchFamily="18" charset="0"/>
              </a:rPr>
              <a:t>project target is to create web application that analyses previous stock data of companies and</a:t>
            </a:r>
          </a:p>
          <a:p>
            <a:pPr marL="0" indent="0" algn="just">
              <a:lnSpc>
                <a:spcPct val="150000"/>
              </a:lnSpc>
              <a:spcBef>
                <a:spcPts val="0"/>
              </a:spcBef>
              <a:buSzPts val="2800"/>
              <a:buNone/>
            </a:pPr>
            <a:r>
              <a:rPr dirty="0">
                <a:solidFill>
                  <a:schemeClr val="tx1"/>
                </a:solidFill>
                <a:latin typeface="Times New Roman" panose="02020603050405020304" pitchFamily="18" charset="0"/>
                <a:cs typeface="Times New Roman" panose="02020603050405020304" pitchFamily="18" charset="0"/>
              </a:rPr>
              <a:t>implement these values in data mining algorithm to determine the value that particular stock will</a:t>
            </a:r>
          </a:p>
          <a:p>
            <a:pPr marL="0" indent="0" algn="just">
              <a:lnSpc>
                <a:spcPct val="150000"/>
              </a:lnSpc>
              <a:spcBef>
                <a:spcPts val="0"/>
              </a:spcBef>
              <a:buSzPts val="2800"/>
              <a:buNone/>
            </a:pPr>
            <a:r>
              <a:rPr dirty="0">
                <a:solidFill>
                  <a:schemeClr val="tx1"/>
                </a:solidFill>
                <a:latin typeface="Times New Roman" panose="02020603050405020304" pitchFamily="18" charset="0"/>
                <a:cs typeface="Times New Roman" panose="02020603050405020304" pitchFamily="18" charset="0"/>
              </a:rPr>
              <a:t>have in near future with suitable accuracy.</a:t>
            </a:r>
          </a:p>
          <a:p>
            <a:pPr marL="0" indent="0" algn="just">
              <a:lnSpc>
                <a:spcPct val="150000"/>
              </a:lnSpc>
              <a:spcBef>
                <a:spcPts val="0"/>
              </a:spcBef>
              <a:buSzPts val="2800"/>
              <a:buNone/>
            </a:pPr>
            <a:r>
              <a:rPr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dirty="0">
                <a:solidFill>
                  <a:schemeClr val="tx1"/>
                </a:solidFill>
                <a:latin typeface="Times New Roman" panose="02020603050405020304" pitchFamily="18" charset="0"/>
                <a:cs typeface="Times New Roman" panose="02020603050405020304" pitchFamily="18" charset="0"/>
              </a:rPr>
              <a:t>These predict and analyzed data can be observed by</a:t>
            </a:r>
            <a:r>
              <a:rPr lang="en-US"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individual to know the financial status of companies and their comparisons.</a:t>
            </a:r>
          </a:p>
          <a:p>
            <a:pPr marL="0" indent="0" algn="just">
              <a:lnSpc>
                <a:spcPct val="150000"/>
              </a:lnSpc>
              <a:spcBef>
                <a:spcPts val="0"/>
              </a:spcBef>
              <a:buSzPts val="2800"/>
              <a:buNone/>
            </a:pPr>
            <a:r>
              <a:rPr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dirty="0">
                <a:solidFill>
                  <a:schemeClr val="tx1"/>
                </a:solidFill>
                <a:latin typeface="Times New Roman" panose="02020603050405020304" pitchFamily="18" charset="0"/>
                <a:cs typeface="Times New Roman" panose="02020603050405020304" pitchFamily="18" charset="0"/>
              </a:rPr>
              <a:t>The main feature of the project is to generate an approximate forecasting output and create a</a:t>
            </a:r>
          </a:p>
          <a:p>
            <a:pPr marL="0" indent="0" algn="just">
              <a:lnSpc>
                <a:spcPct val="150000"/>
              </a:lnSpc>
              <a:spcBef>
                <a:spcPts val="0"/>
              </a:spcBef>
              <a:buSzPts val="2800"/>
              <a:buNone/>
            </a:pPr>
            <a:r>
              <a:rPr dirty="0">
                <a:solidFill>
                  <a:schemeClr val="tx1"/>
                </a:solidFill>
                <a:latin typeface="Times New Roman" panose="02020603050405020304" pitchFamily="18" charset="0"/>
                <a:cs typeface="Times New Roman" panose="02020603050405020304" pitchFamily="18" charset="0"/>
              </a:rPr>
              <a:t>general idea of future values based on the previous data by generating a pattern. The scope of this</a:t>
            </a:r>
          </a:p>
          <a:p>
            <a:pPr marL="0" indent="0" algn="just">
              <a:lnSpc>
                <a:spcPct val="150000"/>
              </a:lnSpc>
              <a:spcBef>
                <a:spcPts val="0"/>
              </a:spcBef>
              <a:buSzPts val="2800"/>
              <a:buNone/>
            </a:pPr>
            <a:r>
              <a:rPr dirty="0">
                <a:solidFill>
                  <a:schemeClr val="tx1"/>
                </a:solidFill>
                <a:latin typeface="Times New Roman" panose="02020603050405020304" pitchFamily="18" charset="0"/>
                <a:cs typeface="Times New Roman" panose="02020603050405020304" pitchFamily="18" charset="0"/>
              </a:rPr>
              <a:t>project does not exceed more than a generalized suggestion tool.</a:t>
            </a:r>
          </a:p>
        </p:txBody>
      </p:sp>
      <p:sp>
        <p:nvSpPr>
          <p:cNvPr id="127" name="Google Shape;1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12/26/2022</a:t>
            </a:r>
          </a:p>
        </p:txBody>
      </p:sp>
      <p:sp>
        <p:nvSpPr>
          <p:cNvPr id="128" name="Google Shape;128;p4"/>
          <p:cNvSpPr txBox="1">
            <a:spLocks noGrp="1"/>
          </p:cNvSpPr>
          <p:nvPr>
            <p:ph type="ftr" idx="11"/>
          </p:nvPr>
        </p:nvSpPr>
        <p:spPr>
          <a:xfrm>
            <a:off x="3057525" y="6250779"/>
            <a:ext cx="6076950" cy="5762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Homomorphic Encryption | Department of Information Science and Engineering</a:t>
            </a: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u="sng" dirty="0">
                <a:effectLst/>
                <a:uFill>
                  <a:solidFill>
                    <a:srgbClr val="000000"/>
                  </a:solidFill>
                </a:uFill>
                <a:latin typeface="Times New Roman" panose="02020603050405020304" pitchFamily="18" charset="0"/>
                <a:ea typeface="Times New Roman" panose="02020603050405020304" pitchFamily="18" charset="0"/>
              </a:rPr>
              <a:t/>
            </a:r>
            <a:br>
              <a:rPr lang="en-IN" sz="1800" b="1" u="sng" dirty="0">
                <a:effectLst/>
                <a:uFill>
                  <a:solidFill>
                    <a:srgbClr val="000000"/>
                  </a:solidFill>
                </a:uFill>
                <a:latin typeface="Times New Roman" panose="02020603050405020304" pitchFamily="18" charset="0"/>
                <a:ea typeface="Times New Roman" panose="02020603050405020304" pitchFamily="18" charset="0"/>
              </a:rPr>
            </a:br>
            <a:r>
              <a:rPr lang="en-US" dirty="0">
                <a:solidFill>
                  <a:schemeClr val="bg1"/>
                </a:solidFill>
                <a:uFill>
                  <a:solidFill>
                    <a:srgbClr val="000000"/>
                  </a:solidFill>
                </a:uFill>
                <a:latin typeface="Times New Roman" panose="02020603050405020304" pitchFamily="18" charset="0"/>
                <a:ea typeface="Times New Roman" panose="02020603050405020304" pitchFamily="18" charset="0"/>
              </a:rPr>
              <a:t>Technologies</a:t>
            </a:r>
            <a:r>
              <a:rPr lang="en-US" u="sng" dirty="0">
                <a:solidFill>
                  <a:schemeClr val="bg1"/>
                </a:solidFill>
                <a:uFill>
                  <a:solidFill>
                    <a:srgbClr val="000000"/>
                  </a:solidFill>
                </a:uFill>
                <a:latin typeface="Times New Roman" panose="02020603050405020304" pitchFamily="18" charset="0"/>
                <a:ea typeface="Times New Roman" panose="02020603050405020304" pitchFamily="18" charset="0"/>
              </a:rPr>
              <a:t> </a:t>
            </a:r>
            <a:r>
              <a:rPr lang="en-US" dirty="0">
                <a:solidFill>
                  <a:schemeClr val="bg1"/>
                </a:solidFill>
                <a:uFill>
                  <a:solidFill>
                    <a:srgbClr val="000000"/>
                  </a:solidFill>
                </a:uFill>
                <a:latin typeface="Times New Roman" panose="02020603050405020304" pitchFamily="18" charset="0"/>
                <a:ea typeface="Times New Roman" panose="02020603050405020304" pitchFamily="18" charset="0"/>
              </a:rPr>
              <a:t>and</a:t>
            </a:r>
            <a:r>
              <a:rPr lang="en-US" u="sng" dirty="0">
                <a:solidFill>
                  <a:schemeClr val="bg1"/>
                </a:solidFill>
                <a:uFill>
                  <a:solidFill>
                    <a:srgbClr val="000000"/>
                  </a:solidFill>
                </a:uFill>
                <a:latin typeface="Times New Roman" panose="02020603050405020304" pitchFamily="18" charset="0"/>
                <a:ea typeface="Times New Roman" panose="02020603050405020304" pitchFamily="18" charset="0"/>
              </a:rPr>
              <a:t> </a:t>
            </a:r>
            <a:r>
              <a:rPr lang="en-US" dirty="0">
                <a:solidFill>
                  <a:schemeClr val="bg1"/>
                </a:solidFill>
                <a:uFill>
                  <a:solidFill>
                    <a:srgbClr val="000000"/>
                  </a:solidFill>
                </a:uFill>
                <a:latin typeface="Times New Roman" panose="02020603050405020304" pitchFamily="18" charset="0"/>
                <a:ea typeface="Times New Roman" panose="02020603050405020304" pitchFamily="18" charset="0"/>
              </a:rPr>
              <a:t>Requirements</a:t>
            </a:r>
            <a:endParaRPr lang="en-IN" dirty="0"/>
          </a:p>
        </p:txBody>
      </p:sp>
      <p:sp>
        <p:nvSpPr>
          <p:cNvPr id="3" name="Text Placeholder 2"/>
          <p:cNvSpPr>
            <a:spLocks noGrp="1"/>
          </p:cNvSpPr>
          <p:nvPr>
            <p:ph type="body" idx="1"/>
          </p:nvPr>
        </p:nvSpPr>
        <p:spPr/>
        <p:txBody>
          <a:bodyPr>
            <a:normAutofit/>
          </a:bodyPr>
          <a:lstStyle/>
          <a:p>
            <a:pPr marL="114300" indent="0">
              <a:buNone/>
            </a:pPr>
            <a:r>
              <a:rPr lang="en-US" altLang="en-IN" sz="2400" dirty="0">
                <a:latin typeface="Arial" panose="020B0604020202020204" pitchFamily="34" charset="0"/>
                <a:cs typeface="Arial" panose="020B0604020202020204" pitchFamily="34" charset="0"/>
              </a:rPr>
              <a:t>∙</a:t>
            </a:r>
            <a:r>
              <a:rPr lang="en-US" altLang="en-IN" sz="2400" dirty="0">
                <a:latin typeface="Times New Roman" panose="02020603050405020304" pitchFamily="18" charset="0"/>
                <a:cs typeface="Times New Roman" panose="02020603050405020304" pitchFamily="18" charset="0"/>
              </a:rPr>
              <a:t> Hardware Requirements</a:t>
            </a:r>
          </a:p>
          <a:p>
            <a:pPr marL="114300" indent="0">
              <a:buNone/>
            </a:pPr>
            <a:r>
              <a:rPr lang="en-US" altLang="en-IN" sz="24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Processor i3 and above.</a:t>
            </a:r>
          </a:p>
          <a:p>
            <a:pPr marL="114300" indent="0">
              <a:buNone/>
            </a:pPr>
            <a:r>
              <a:rPr lang="en-US" altLang="en-IN" sz="2000" dirty="0">
                <a:latin typeface="Times New Roman" panose="02020603050405020304" pitchFamily="18" charset="0"/>
                <a:cs typeface="Times New Roman" panose="02020603050405020304" pitchFamily="18" charset="0"/>
              </a:rPr>
              <a:t>    Ram 4gb and above.</a:t>
            </a:r>
          </a:p>
          <a:p>
            <a:pPr marL="114300" indent="0">
              <a:buNone/>
            </a:pPr>
            <a:r>
              <a:rPr lang="en-US" altLang="en-IN" sz="2000" dirty="0">
                <a:latin typeface="Times New Roman" panose="02020603050405020304" pitchFamily="18" charset="0"/>
                <a:cs typeface="Times New Roman" panose="02020603050405020304" pitchFamily="18" charset="0"/>
              </a:rPr>
              <a:t> </a:t>
            </a:r>
            <a:r>
              <a:rPr lang="en-US" altLang="en-IN" sz="2000" dirty="0">
                <a:latin typeface="Arial" panose="020B0604020202020204" pitchFamily="34" charset="0"/>
                <a:cs typeface="Arial" panose="020B0604020202020204" pitchFamily="34" charset="0"/>
              </a:rPr>
              <a:t>∙</a:t>
            </a:r>
            <a:r>
              <a:rPr lang="en-US" altLang="en-IN" sz="2400" dirty="0">
                <a:latin typeface="Times New Roman" panose="02020603050405020304" pitchFamily="18" charset="0"/>
                <a:cs typeface="Times New Roman" panose="02020603050405020304" pitchFamily="18" charset="0"/>
              </a:rPr>
              <a:t> Software Requirements</a:t>
            </a:r>
            <a:endParaRPr lang="en-US" altLang="en-IN" sz="2000" dirty="0">
              <a:latin typeface="Times New Roman" panose="02020603050405020304" pitchFamily="18" charset="0"/>
              <a:cs typeface="Times New Roman" panose="02020603050405020304" pitchFamily="18" charset="0"/>
            </a:endParaRPr>
          </a:p>
          <a:p>
            <a:pPr marL="114300" indent="0">
              <a:buNone/>
            </a:pPr>
            <a:r>
              <a:rPr lang="en-US" altLang="en-IN" sz="2000" dirty="0">
                <a:latin typeface="Times New Roman" panose="02020603050405020304" pitchFamily="18" charset="0"/>
                <a:cs typeface="Times New Roman" panose="02020603050405020304" pitchFamily="18" charset="0"/>
              </a:rPr>
              <a:t>    Anaconda navigator as an applications wrapper hub.</a:t>
            </a:r>
          </a:p>
          <a:p>
            <a:pPr marL="114300" indent="0">
              <a:buNone/>
            </a:pPr>
            <a:r>
              <a:rPr lang="en-US" altLang="en-IN" sz="2400" dirty="0">
                <a:latin typeface="Times New Roman" panose="02020603050405020304" pitchFamily="18" charset="0"/>
                <a:cs typeface="Times New Roman" panose="02020603050405020304" pitchFamily="18" charset="0"/>
              </a:rPr>
              <a:t> </a:t>
            </a:r>
            <a:r>
              <a:rPr lang="en-US" altLang="en-IN" sz="2400" dirty="0">
                <a:latin typeface="Arial" panose="020B0604020202020204" pitchFamily="34" charset="0"/>
                <a:cs typeface="Arial" panose="020B0604020202020204" pitchFamily="34" charset="0"/>
              </a:rPr>
              <a:t>∙ </a:t>
            </a:r>
            <a:r>
              <a:rPr lang="en-US" altLang="en-IN" sz="2400" dirty="0">
                <a:latin typeface="Times New Roman" panose="02020603050405020304" pitchFamily="18" charset="0"/>
                <a:cs typeface="Times New Roman" panose="02020603050405020304" pitchFamily="18" charset="0"/>
              </a:rPr>
              <a:t>Libraries Required</a:t>
            </a:r>
          </a:p>
          <a:p>
            <a:pPr marL="114300" indent="0">
              <a:buNone/>
            </a:pPr>
            <a:r>
              <a:rPr lang="en-US" altLang="en-IN" sz="2000" dirty="0">
                <a:latin typeface="Times New Roman" panose="02020603050405020304" pitchFamily="18" charset="0"/>
                <a:cs typeface="Times New Roman" panose="02020603050405020304" pitchFamily="18" charset="0"/>
              </a:rPr>
              <a:t>    Pandas.</a:t>
            </a:r>
          </a:p>
          <a:p>
            <a:pPr marL="114300" indent="0">
              <a:buNone/>
            </a:pPr>
            <a:r>
              <a:rPr lang="en-US" altLang="en-IN" sz="2000" dirty="0">
                <a:latin typeface="Times New Roman" panose="02020603050405020304" pitchFamily="18" charset="0"/>
                <a:cs typeface="Times New Roman" panose="02020603050405020304" pitchFamily="18" charset="0"/>
              </a:rPr>
              <a:t>    Matplotlib.</a:t>
            </a:r>
          </a:p>
          <a:p>
            <a:pPr marL="114300" indent="0">
              <a:buNone/>
            </a:pPr>
            <a:r>
              <a:rPr lang="en-US" altLang="en-IN" sz="2000" dirty="0">
                <a:latin typeface="Times New Roman" panose="02020603050405020304" pitchFamily="18" charset="0"/>
                <a:cs typeface="Times New Roman" panose="02020603050405020304" pitchFamily="18" charset="0"/>
              </a:rPr>
              <a:t>    </a:t>
            </a:r>
            <a:r>
              <a:rPr lang="en-US" altLang="en-IN" sz="2000" dirty="0" err="1" smtClean="0">
                <a:latin typeface="Times New Roman" panose="02020603050405020304" pitchFamily="18" charset="0"/>
                <a:cs typeface="Times New Roman" panose="02020603050405020304" pitchFamily="18" charset="0"/>
              </a:rPr>
              <a:t>Sklearn</a:t>
            </a:r>
            <a:endParaRPr lang="en-US" altLang="en-IN" sz="2000" dirty="0" smtClean="0">
              <a:latin typeface="Times New Roman" panose="02020603050405020304" pitchFamily="18" charset="0"/>
              <a:cs typeface="Times New Roman" panose="02020603050405020304" pitchFamily="18" charset="0"/>
            </a:endParaRPr>
          </a:p>
          <a:p>
            <a:pPr marL="114300" indent="0">
              <a:buNone/>
            </a:pPr>
            <a:r>
              <a:rPr lang="en-US" altLang="en-IN" sz="2000" dirty="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   </a:t>
            </a:r>
            <a:r>
              <a:rPr lang="en-US" altLang="en-IN" sz="2000" dirty="0" err="1" smtClean="0">
                <a:latin typeface="Times New Roman" panose="02020603050405020304" pitchFamily="18" charset="0"/>
                <a:cs typeface="Times New Roman" panose="02020603050405020304" pitchFamily="18" charset="0"/>
              </a:rPr>
              <a:t>Numpy</a:t>
            </a:r>
            <a:endParaRPr lang="en-US" altLang="en-IN" sz="2000" dirty="0" smtClean="0">
              <a:latin typeface="Times New Roman" panose="02020603050405020304" pitchFamily="18" charset="0"/>
              <a:cs typeface="Times New Roman" panose="02020603050405020304" pitchFamily="18" charset="0"/>
            </a:endParaRPr>
          </a:p>
          <a:p>
            <a:pPr marL="114300" indent="0">
              <a:buNone/>
            </a:pPr>
            <a:endParaRPr lang="en-US" alt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r>
              <a:rPr lang="en-US"/>
              <a:t>12/26/2022</a:t>
            </a:r>
          </a:p>
        </p:txBody>
      </p:sp>
      <p:sp>
        <p:nvSpPr>
          <p:cNvPr id="5" name="Footer Placeholder 4"/>
          <p:cNvSpPr>
            <a:spLocks noGrp="1"/>
          </p:cNvSpPr>
          <p:nvPr>
            <p:ph type="ftr" idx="11"/>
          </p:nvPr>
        </p:nvSpPr>
        <p:spPr/>
        <p:txBody>
          <a:bodyPr/>
          <a:lstStyle/>
          <a:p>
            <a:r>
              <a:rPr lang="en-US"/>
              <a:t>Homomorphic Encryption | Department of Information Science and Engineering</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1342</Words>
  <Application>Microsoft Office PowerPoint</Application>
  <PresentationFormat>Widescreen</PresentationFormat>
  <Paragraphs>194</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Open Sans</vt:lpstr>
      <vt:lpstr>Times New Roman</vt:lpstr>
      <vt:lpstr>Office Theme</vt:lpstr>
      <vt:lpstr>Department of Information Science and Engineering</vt:lpstr>
      <vt:lpstr>Contents</vt:lpstr>
      <vt:lpstr>Introduction</vt:lpstr>
      <vt:lpstr>Introduction</vt:lpstr>
      <vt:lpstr>Introduction</vt:lpstr>
      <vt:lpstr>Background</vt:lpstr>
      <vt:lpstr>Background</vt:lpstr>
      <vt:lpstr>Related work</vt:lpstr>
      <vt:lpstr> Technologies and Requirements</vt:lpstr>
      <vt:lpstr> DESIGN</vt:lpstr>
      <vt:lpstr>DESIGN</vt:lpstr>
      <vt:lpstr>IMPLEMENTATION</vt:lpstr>
      <vt:lpstr>IMPLEMENTATION</vt:lpstr>
      <vt:lpstr>IMPLEMENTATION</vt:lpstr>
      <vt:lpstr>IMPLEMENTATION</vt:lpstr>
      <vt:lpstr>IMPLEMENTATION</vt:lpstr>
      <vt:lpstr> RESULT</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Manoj MV</dc:creator>
  <cp:lastModifiedBy>Bhavani A</cp:lastModifiedBy>
  <cp:revision>24</cp:revision>
  <dcterms:created xsi:type="dcterms:W3CDTF">2019-12-28T01:03:00Z</dcterms:created>
  <dcterms:modified xsi:type="dcterms:W3CDTF">2022-12-29T04:23:16Z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E98B5CAD679E4AA2AC4B000361A5C327</vt:lpwstr>
  </property>
  <property fmtid="{D5CDD505-2E9C-101B-9397-08002B2CF9AE}" pid="3" name="KSOProductBuildVer">
    <vt:lpwstr>1033-11.2.0.11440</vt:lpwstr>
  </property>
</Properties>
</file>