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34"/>
  </p:handoutMasterIdLst>
  <p:sldIdLst>
    <p:sldId id="359" r:id="rId2"/>
    <p:sldId id="362" r:id="rId3"/>
    <p:sldId id="364" r:id="rId4"/>
    <p:sldId id="365" r:id="rId5"/>
    <p:sldId id="366" r:id="rId6"/>
    <p:sldId id="367" r:id="rId7"/>
    <p:sldId id="372" r:id="rId8"/>
    <p:sldId id="370" r:id="rId9"/>
    <p:sldId id="374" r:id="rId10"/>
    <p:sldId id="371" r:id="rId11"/>
    <p:sldId id="375" r:id="rId12"/>
    <p:sldId id="377" r:id="rId13"/>
    <p:sldId id="378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98" r:id="rId22"/>
    <p:sldId id="399" r:id="rId23"/>
    <p:sldId id="388" r:id="rId24"/>
    <p:sldId id="389" r:id="rId25"/>
    <p:sldId id="390" r:id="rId26"/>
    <p:sldId id="391" r:id="rId27"/>
    <p:sldId id="392" r:id="rId28"/>
    <p:sldId id="394" r:id="rId29"/>
    <p:sldId id="393" r:id="rId30"/>
    <p:sldId id="396" r:id="rId31"/>
    <p:sldId id="397" r:id="rId32"/>
    <p:sldId id="355" r:id="rId33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60"/>
  </p:normalViewPr>
  <p:slideViewPr>
    <p:cSldViewPr>
      <p:cViewPr varScale="1">
        <p:scale>
          <a:sx n="108" d="100"/>
          <a:sy n="108" d="100"/>
        </p:scale>
        <p:origin x="20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순차 다이어그램의 구성 요소와 표현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개발 단계별 순차 다이어그램의 사용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en-US" altLang="ko-KR" dirty="0"/>
          </a:p>
          <a:p>
            <a:pPr lvl="1"/>
            <a:r>
              <a:rPr lang="en-US" altLang="ko-KR" dirty="0"/>
              <a:t>04 </a:t>
            </a:r>
            <a:r>
              <a:rPr lang="ko-KR" altLang="en-US" dirty="0"/>
              <a:t>순차 다이어그램 </a:t>
            </a:r>
            <a:r>
              <a:rPr lang="ko-KR" altLang="en-US"/>
              <a:t>모델링 연습</a:t>
            </a:r>
            <a:endParaRPr lang="en-US" altLang="ko-KR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순차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순차에 대한 </a:t>
            </a:r>
            <a:r>
              <a:rPr lang="en-US" altLang="ko-KR" dirty="0"/>
              <a:t>UML</a:t>
            </a:r>
            <a:r>
              <a:rPr lang="ko-KR" altLang="en-US" dirty="0"/>
              <a:t>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디지털 도어록을 단계별로 모델링해본다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예제를 통해 순차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en-US" altLang="ko-KR" dirty="0"/>
              <a:t> </a:t>
            </a:r>
            <a:r>
              <a:rPr lang="ko-KR" altLang="en-US" dirty="0"/>
              <a:t>시스템 표현</a:t>
            </a:r>
            <a:endParaRPr lang="en-US" altLang="ko-KR" dirty="0"/>
          </a:p>
          <a:p>
            <a:pPr lvl="1"/>
            <a:r>
              <a:rPr lang="ko-KR" altLang="en-US" dirty="0"/>
              <a:t>순차 다이어그램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D739698-EC0B-4814-8AED-EED0D83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72" y="1556792"/>
            <a:ext cx="6552728" cy="50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식당 음식 주문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고객</a:t>
            </a:r>
            <a:r>
              <a:rPr lang="en-US" altLang="ko-KR" sz="1200"/>
              <a:t>(Customer)</a:t>
            </a:r>
            <a:r>
              <a:rPr lang="en-US" altLang="ko-KR"/>
              <a:t>, </a:t>
            </a:r>
            <a:r>
              <a:rPr lang="ko-KR" altLang="en-US"/>
              <a:t>종업원</a:t>
            </a:r>
            <a:r>
              <a:rPr lang="en-US" altLang="ko-KR" sz="1200"/>
              <a:t>(Server)</a:t>
            </a:r>
            <a:r>
              <a:rPr lang="en-US" altLang="ko-KR"/>
              <a:t>, </a:t>
            </a:r>
            <a:r>
              <a:rPr lang="ko-KR" altLang="en-US"/>
              <a:t>요리사</a:t>
            </a:r>
            <a:r>
              <a:rPr lang="en-US" altLang="ko-KR" sz="1200"/>
              <a:t>(Chef</a:t>
            </a:r>
            <a:r>
              <a:rPr lang="en-US" altLang="ko-KR" sz="12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종업원에게 음식을 </a:t>
            </a:r>
            <a:r>
              <a:rPr lang="ko-KR" altLang="en-US"/>
              <a:t>주문</a:t>
            </a:r>
            <a:r>
              <a:rPr lang="en-US" altLang="ko-KR" sz="1000"/>
              <a:t> (orderFood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종업원은 요리사에게 </a:t>
            </a:r>
            <a:r>
              <a:rPr lang="ko-KR" altLang="en-US" dirty="0" err="1"/>
              <a:t>주문받은</a:t>
            </a:r>
            <a:r>
              <a:rPr lang="ko-KR" altLang="en-US" dirty="0"/>
              <a:t> 음식의 </a:t>
            </a:r>
            <a:r>
              <a:rPr lang="ko-KR" altLang="en-US"/>
              <a:t>조리를 요청</a:t>
            </a:r>
            <a:r>
              <a:rPr lang="en-US" altLang="ko-KR" sz="1000"/>
              <a:t>(demandFood</a:t>
            </a:r>
            <a:r>
              <a:rPr lang="en-US" altLang="ko-KR" sz="1000" dirty="0"/>
              <a:t>).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요리사는 </a:t>
            </a:r>
            <a:r>
              <a:rPr lang="ko-KR" altLang="en-US"/>
              <a:t>짜장면을 조리</a:t>
            </a:r>
            <a:r>
              <a:rPr lang="en-US" altLang="ko-KR" sz="1000"/>
              <a:t>(makeFood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getFood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요리사가 만든 요리를 종업원에게 </a:t>
            </a:r>
            <a:r>
              <a:rPr lang="ko-KR" altLang="en-US"/>
              <a:t>전달</a:t>
            </a:r>
            <a:r>
              <a:rPr lang="en-US" altLang="ko-KR" sz="1000"/>
              <a:t> (deliveryFood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종업원이 음식을 고객에게 </a:t>
            </a:r>
            <a:r>
              <a:rPr lang="ko-KR" altLang="en-US"/>
              <a:t>전달</a:t>
            </a:r>
            <a:r>
              <a:rPr lang="en-US" altLang="ko-KR" sz="1000"/>
              <a:t> (Serve</a:t>
            </a:r>
            <a:r>
              <a:rPr lang="en-US" altLang="ko-KR" sz="1000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75269D-C51A-4A57-8581-31EFDB71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24386"/>
            <a:ext cx="5020806" cy="3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엘리베이터 사용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사용자</a:t>
            </a:r>
            <a:r>
              <a:rPr lang="en-US" altLang="ko-KR" sz="1200"/>
              <a:t>(User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ko-KR" altLang="en-US"/>
              <a:t>조작 시스템</a:t>
            </a:r>
            <a:r>
              <a:rPr lang="en-US" altLang="ko-KR" sz="1200"/>
              <a:t>(Cotroller)</a:t>
            </a:r>
            <a:r>
              <a:rPr lang="en-US" altLang="ko-KR"/>
              <a:t>, </a:t>
            </a:r>
            <a:r>
              <a:rPr lang="ko-KR" altLang="en-US"/>
              <a:t>엘리베이터</a:t>
            </a:r>
            <a:r>
              <a:rPr lang="en-US" altLang="ko-KR" sz="1200"/>
              <a:t>(Elevator</a:t>
            </a:r>
            <a:r>
              <a:rPr lang="en-US" altLang="ko-KR" sz="1200" dirty="0"/>
              <a:t>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엘리베이터 버튼을 </a:t>
            </a:r>
            <a:r>
              <a:rPr lang="ko-KR" altLang="en-US"/>
              <a:t>누름</a:t>
            </a:r>
            <a:r>
              <a:rPr lang="en-US" altLang="ko-KR" sz="1000"/>
              <a:t> (Button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엘리베이터가 위로 올라가거나 </a:t>
            </a:r>
            <a:r>
              <a:rPr lang="ko-KR" altLang="en-US"/>
              <a:t>아래로 내려감</a:t>
            </a:r>
            <a:r>
              <a:rPr lang="en-US" altLang="ko-KR" sz="1000"/>
              <a:t>(Move </a:t>
            </a:r>
            <a:r>
              <a:rPr lang="en-US" altLang="ko-KR" sz="1000" dirty="0"/>
              <a:t>Up or Down)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엘리베이터가 도착하면 엘리베이터 </a:t>
            </a:r>
            <a:r>
              <a:rPr lang="ko-KR" altLang="en-US"/>
              <a:t>문이 열림</a:t>
            </a:r>
            <a:r>
              <a:rPr lang="en-US" altLang="ko-KR" sz="1000"/>
              <a:t>(Open </a:t>
            </a:r>
            <a:r>
              <a:rPr lang="en-US" altLang="ko-KR" sz="1000" dirty="0"/>
              <a:t>door)</a:t>
            </a:r>
            <a:r>
              <a:rPr lang="en-US" altLang="ko-KR" dirty="0"/>
              <a:t>, </a:t>
            </a:r>
            <a:r>
              <a:rPr lang="ko-KR" altLang="en-US"/>
              <a:t>일정 시간</a:t>
            </a:r>
            <a:r>
              <a:rPr lang="en-US" altLang="ko-KR" sz="1000"/>
              <a:t>(Time </a:t>
            </a:r>
            <a:r>
              <a:rPr lang="en-US" altLang="ko-KR" sz="1000" dirty="0"/>
              <a:t>Count)</a:t>
            </a:r>
            <a:r>
              <a:rPr lang="ko-KR" altLang="en-US" dirty="0"/>
              <a:t>이 지나면 엘리베이터 문이 닫힘</a:t>
            </a:r>
            <a:r>
              <a:rPr lang="en-US" altLang="ko-KR" dirty="0"/>
              <a:t>							</a:t>
            </a:r>
            <a:r>
              <a:rPr lang="en-US" altLang="ko-KR"/>
              <a:t>                         </a:t>
            </a:r>
            <a:r>
              <a:rPr lang="en-US" altLang="ko-KR" sz="1000"/>
              <a:t>(Close </a:t>
            </a:r>
            <a:r>
              <a:rPr lang="en-US" altLang="ko-KR" sz="1000" dirty="0"/>
              <a:t>door)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F0185-57F0-4BC3-886E-1ADC7E02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04" y="2780928"/>
            <a:ext cx="4141059" cy="39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전송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사용자</a:t>
            </a:r>
            <a:r>
              <a:rPr lang="en-US" altLang="ko-KR" sz="1200"/>
              <a:t>(User)</a:t>
            </a:r>
            <a:r>
              <a:rPr lang="en-US" altLang="ko-KR"/>
              <a:t>, </a:t>
            </a:r>
            <a:r>
              <a:rPr lang="ko-KR" altLang="en-US"/>
              <a:t>클라이언트</a:t>
            </a:r>
            <a:r>
              <a:rPr lang="en-US" altLang="ko-KR" sz="1200"/>
              <a:t>(Client)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 sz="1200"/>
              <a:t>(Server</a:t>
            </a:r>
            <a:r>
              <a:rPr lang="en-US" altLang="ko-KR" sz="1200" dirty="0"/>
              <a:t>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데이터를 입력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입력된 데이터를 서버에 전달 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입력된 데이터에 대한 결과 값을 클라이언트에 반환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이를 사용자에게 메시지로 전달</a:t>
            </a:r>
            <a:r>
              <a:rPr lang="en-US" altLang="ko-KR" dirty="0"/>
              <a:t>	</a:t>
            </a:r>
          </a:p>
          <a:p>
            <a:pPr marL="720725" lvl="3" indent="0">
              <a:buNone/>
            </a:pPr>
            <a:r>
              <a:rPr lang="en-US" altLang="ko-KR" dirty="0"/>
              <a:t>						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D3DFE48-E599-484D-A3F7-EC32E7EC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70" y="3212976"/>
            <a:ext cx="5362270" cy="26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ATM</a:t>
            </a:r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ATM, </a:t>
            </a:r>
            <a:r>
              <a:rPr lang="ko-KR" altLang="en-US" dirty="0"/>
              <a:t>신용카드 회사</a:t>
            </a:r>
            <a:r>
              <a:rPr lang="en-US" altLang="ko-KR" sz="1200" dirty="0"/>
              <a:t>(Credit Card Service)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</a:t>
            </a:r>
            <a:r>
              <a:rPr lang="en-US" altLang="ko-KR" dirty="0"/>
              <a:t>ATM</a:t>
            </a:r>
            <a:r>
              <a:rPr lang="ko-KR" altLang="en-US" dirty="0"/>
              <a:t>에 카드를 삽입 </a:t>
            </a:r>
            <a:r>
              <a:rPr lang="en-US" altLang="ko-KR" dirty="0"/>
              <a:t>(insert Visa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삽입된 카드를 검증</a:t>
            </a:r>
            <a:r>
              <a:rPr lang="en-US" altLang="ko-KR" dirty="0"/>
              <a:t> (verify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비밀번호를 요구 </a:t>
            </a:r>
            <a:r>
              <a:rPr lang="en-US" altLang="ko-KR" dirty="0"/>
              <a:t>(request pin number)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비밀번호를 입력 </a:t>
            </a:r>
            <a:r>
              <a:rPr lang="en-US" altLang="ko-KR" dirty="0"/>
              <a:t>(pin number(value))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사용자가 입력한 비밀번호를 검증</a:t>
            </a:r>
            <a:r>
              <a:rPr lang="en-US" altLang="ko-KR" dirty="0"/>
              <a:t> (verify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신용카드 회사에 거래 승인을 요청</a:t>
            </a:r>
            <a:r>
              <a:rPr lang="en-US" altLang="ko-KR" dirty="0"/>
              <a:t> (request </a:t>
            </a:r>
            <a:r>
              <a:rPr lang="en-US" altLang="ko-KR" dirty="0" err="1"/>
              <a:t>authorisation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신용카드 회사는 </a:t>
            </a:r>
            <a:r>
              <a:rPr lang="en-US" altLang="ko-KR" dirty="0"/>
              <a:t>ATM</a:t>
            </a:r>
            <a:r>
              <a:rPr lang="ko-KR" altLang="en-US" dirty="0"/>
              <a:t>에 거래 승인 결과를 전송</a:t>
            </a:r>
            <a:r>
              <a:rPr lang="en-US" altLang="ko-KR" dirty="0"/>
              <a:t> (</a:t>
            </a:r>
            <a:r>
              <a:rPr lang="en-US" altLang="ko-KR" dirty="0" err="1"/>
              <a:t>authorisation</a:t>
            </a:r>
            <a:r>
              <a:rPr lang="en-US" altLang="ko-KR" dirty="0"/>
              <a:t>(limit))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인출할 금액을 요청 </a:t>
            </a:r>
            <a:r>
              <a:rPr lang="en-US" altLang="ko-KR" dirty="0"/>
              <a:t>(request desired withdrawal amount)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인출할 금액을 입력</a:t>
            </a:r>
            <a:r>
              <a:rPr lang="en-US" altLang="ko-KR" dirty="0"/>
              <a:t> (withdrawal amount(value))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요청한 금액의 한도를 검증 </a:t>
            </a:r>
            <a:r>
              <a:rPr lang="en-US" altLang="ko-KR" dirty="0"/>
              <a:t>(check amount requested)	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명세서 출력 여부를 요청</a:t>
            </a:r>
            <a:r>
              <a:rPr lang="en-US" altLang="ko-KR" dirty="0"/>
              <a:t> (request receipt)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명세서 요청을 확인</a:t>
            </a:r>
            <a:r>
              <a:rPr lang="en-US" altLang="ko-KR" dirty="0"/>
              <a:t> (OK)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사용자가 삽입한 카드를 반환 </a:t>
            </a:r>
            <a:r>
              <a:rPr lang="en-US" altLang="ko-KR" dirty="0"/>
              <a:t>(eject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이 반환한 카드를 확인 </a:t>
            </a:r>
            <a:r>
              <a:rPr lang="en-US" altLang="ko-KR" dirty="0"/>
              <a:t>(take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현금과 명세서를 반환 </a:t>
            </a:r>
            <a:r>
              <a:rPr lang="en-US" altLang="ko-KR" dirty="0"/>
              <a:t>(eject </a:t>
            </a:r>
            <a:r>
              <a:rPr lang="en-US" altLang="ko-KR" dirty="0" err="1"/>
              <a:t>notes_receipt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이 반환한 현금과 명세서를 확인</a:t>
            </a:r>
            <a:r>
              <a:rPr lang="en-US" altLang="ko-KR" dirty="0"/>
              <a:t>(take </a:t>
            </a:r>
            <a:r>
              <a:rPr lang="en-US" altLang="ko-KR" dirty="0" err="1"/>
              <a:t>notes_receipt</a:t>
            </a:r>
            <a:r>
              <a:rPr lang="en-US" altLang="ko-KR" dirty="0"/>
              <a:t>)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ATM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F257D49-B3A8-4F03-953E-637D1A32F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49" y="906705"/>
            <a:ext cx="4590302" cy="59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4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전화 통화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발신자</a:t>
            </a:r>
            <a:r>
              <a:rPr lang="en-US" altLang="ko-KR" sz="1200" dirty="0"/>
              <a:t>(Caller)</a:t>
            </a:r>
            <a:r>
              <a:rPr lang="en-US" altLang="ko-KR" dirty="0"/>
              <a:t>, </a:t>
            </a:r>
            <a:r>
              <a:rPr lang="ko-KR" altLang="en-US" dirty="0"/>
              <a:t>교환기</a:t>
            </a:r>
            <a:r>
              <a:rPr lang="en-US" altLang="ko-KR" sz="1200" dirty="0"/>
              <a:t>(Exchange)</a:t>
            </a:r>
            <a:r>
              <a:rPr lang="en-US" altLang="ko-KR" dirty="0"/>
              <a:t>, </a:t>
            </a:r>
            <a:r>
              <a:rPr lang="ko-KR" altLang="en-US" dirty="0"/>
              <a:t>수신자</a:t>
            </a:r>
            <a:r>
              <a:rPr lang="en-US" altLang="ko-KR" sz="1200" dirty="0"/>
              <a:t>(Receiver)</a:t>
            </a:r>
            <a:endParaRPr lang="en-US" altLang="ko-KR" dirty="0"/>
          </a:p>
          <a:p>
            <a:pPr lvl="3"/>
            <a:r>
              <a:rPr lang="ko-KR" altLang="en-US" dirty="0"/>
              <a:t>	발신자가 수신자와 통화하기 위해 수화기를 </a:t>
            </a:r>
            <a:r>
              <a:rPr lang="ko-KR" altLang="en-US" dirty="0" err="1"/>
              <a:t>듬</a:t>
            </a:r>
            <a:r>
              <a:rPr lang="en-US" altLang="ko-KR" dirty="0"/>
              <a:t> (</a:t>
            </a:r>
            <a:r>
              <a:rPr lang="en-US" altLang="ko-KR" dirty="0" err="1"/>
              <a:t>lifeReceiver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발신자에게 전화기의 신호음이 전달</a:t>
            </a:r>
            <a:r>
              <a:rPr lang="en-US" altLang="ko-KR" dirty="0"/>
              <a:t> (</a:t>
            </a:r>
            <a:r>
              <a:rPr lang="en-US" altLang="ko-KR" dirty="0" err="1"/>
              <a:t>dialTone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발신자가 번호를 입력한</a:t>
            </a:r>
            <a:r>
              <a:rPr lang="en-US" altLang="ko-KR" dirty="0"/>
              <a:t> (</a:t>
            </a:r>
            <a:r>
              <a:rPr lang="en-US" altLang="ko-KR" dirty="0" err="1"/>
              <a:t>dialDigit</a:t>
            </a:r>
            <a:r>
              <a:rPr lang="en-US" altLang="ko-KR" dirty="0"/>
              <a:t>) </a:t>
            </a:r>
          </a:p>
          <a:p>
            <a:pPr lvl="3"/>
            <a:r>
              <a:rPr lang="ko-KR" altLang="en-US" dirty="0"/>
              <a:t>교환기에 신호를 전달</a:t>
            </a:r>
            <a:r>
              <a:rPr lang="en-US" altLang="ko-KR" dirty="0"/>
              <a:t> (signaling)</a:t>
            </a:r>
          </a:p>
          <a:p>
            <a:pPr lvl="3"/>
            <a:r>
              <a:rPr lang="ko-KR" altLang="en-US" dirty="0"/>
              <a:t>교환기가 발신자에게 신호음이 울리도록 함</a:t>
            </a:r>
            <a:r>
              <a:rPr lang="en-US" altLang="ko-KR" dirty="0"/>
              <a:t> (</a:t>
            </a:r>
            <a:r>
              <a:rPr lang="en-US" altLang="ko-KR" dirty="0" err="1"/>
              <a:t>ringTone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교환기가 수신자에게 </a:t>
            </a:r>
            <a:r>
              <a:rPr lang="ko-KR" altLang="en-US" dirty="0" err="1"/>
              <a:t>벨소리를</a:t>
            </a:r>
            <a:r>
              <a:rPr lang="ko-KR" altLang="en-US" dirty="0"/>
              <a:t> 울리도록 함</a:t>
            </a:r>
            <a:r>
              <a:rPr lang="en-US" altLang="ko-KR" dirty="0"/>
              <a:t> (</a:t>
            </a:r>
            <a:r>
              <a:rPr lang="en-US" altLang="ko-KR" dirty="0" err="1"/>
              <a:t>ringingBell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수신자가 발신자의 전화를 받음</a:t>
            </a:r>
            <a:r>
              <a:rPr lang="en-US" altLang="ko-KR" dirty="0"/>
              <a:t> (</a:t>
            </a:r>
            <a:r>
              <a:rPr lang="en-US" altLang="ko-KR" dirty="0" err="1"/>
              <a:t>lifeReceiver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수신자가 응답 </a:t>
            </a:r>
            <a:r>
              <a:rPr lang="en-US" altLang="ko-KR" dirty="0"/>
              <a:t>(</a:t>
            </a:r>
            <a:r>
              <a:rPr lang="en-US" altLang="ko-KR" dirty="0" err="1"/>
              <a:t>answerPhone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교환기가 발신자에게 응답을 전달하여 수신자의 응답을 들음</a:t>
            </a:r>
            <a:r>
              <a:rPr lang="en-US" altLang="ko-KR" dirty="0"/>
              <a:t> (</a:t>
            </a:r>
            <a:r>
              <a:rPr lang="en-US" altLang="ko-KR" dirty="0" err="1"/>
              <a:t>listenAnswer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발신자가 수신자에게 말을 함</a:t>
            </a:r>
            <a:r>
              <a:rPr lang="en-US" altLang="ko-KR" dirty="0"/>
              <a:t> (talk)</a:t>
            </a:r>
          </a:p>
          <a:p>
            <a:pPr lvl="3"/>
            <a:r>
              <a:rPr lang="ko-KR" altLang="en-US" dirty="0"/>
              <a:t>수신자가 교환기를 통해 발신자의 말을 들음</a:t>
            </a:r>
            <a:r>
              <a:rPr lang="en-US" altLang="ko-KR" dirty="0"/>
              <a:t> (</a:t>
            </a:r>
            <a:r>
              <a:rPr lang="en-US" altLang="ko-KR" dirty="0" err="1"/>
              <a:t>listenTalk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이야기가 끝나면 발신자와 수신자는 수화기를 내려놓아 전화를 끊음</a:t>
            </a:r>
            <a:r>
              <a:rPr lang="en-US" altLang="ko-KR" dirty="0"/>
              <a:t> (</a:t>
            </a:r>
            <a:r>
              <a:rPr lang="en-US" altLang="ko-KR" dirty="0" err="1"/>
              <a:t>stopPhone</a:t>
            </a:r>
            <a:r>
              <a:rPr lang="en-US" altLang="ko-KR" dirty="0"/>
              <a:t>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89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전화 통화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068296-6162-4DFE-8C89-9CC90951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23079"/>
            <a:ext cx="3816424" cy="58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교육 신청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직원</a:t>
            </a:r>
            <a:r>
              <a:rPr lang="en-US" altLang="ko-KR" sz="1200" dirty="0"/>
              <a:t>(Employee)</a:t>
            </a:r>
            <a:r>
              <a:rPr lang="en-US" altLang="ko-KR" dirty="0"/>
              <a:t>, </a:t>
            </a:r>
            <a:r>
              <a:rPr lang="ko-KR" altLang="en-US" dirty="0"/>
              <a:t>교육 요청</a:t>
            </a:r>
            <a:r>
              <a:rPr lang="en-US" altLang="ko-KR" sz="1200" dirty="0"/>
              <a:t>(Training Request)</a:t>
            </a:r>
            <a:r>
              <a:rPr lang="en-US" altLang="ko-KR" dirty="0"/>
              <a:t>, </a:t>
            </a:r>
            <a:r>
              <a:rPr lang="ko-KR" altLang="en-US" dirty="0"/>
              <a:t>교육 훈련 기관</a:t>
            </a:r>
            <a:r>
              <a:rPr lang="en-US" altLang="ko-KR" sz="1200" dirty="0"/>
              <a:t>(Training Body)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직원이 교육을 신청</a:t>
            </a:r>
            <a:r>
              <a:rPr lang="en-US" altLang="ko-KR" dirty="0"/>
              <a:t> (</a:t>
            </a:r>
            <a:r>
              <a:rPr lang="en-US" altLang="ko-KR" dirty="0" err="1"/>
              <a:t>sessionChoice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요청이 교육 훈련 기관에 교육과정을 주문</a:t>
            </a:r>
            <a:r>
              <a:rPr lang="en-US" altLang="ko-KR" dirty="0"/>
              <a:t> (order)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훈련 기관은 교육을 등록</a:t>
            </a:r>
            <a:r>
              <a:rPr lang="en-US" altLang="ko-KR" dirty="0"/>
              <a:t> (enrollment)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요청은 직원에게 교육 등록을 확인</a:t>
            </a:r>
            <a:r>
              <a:rPr lang="en-US" altLang="ko-KR" dirty="0"/>
              <a:t> (confirmation)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직원은 교육 신청을 완료 </a:t>
            </a:r>
            <a:r>
              <a:rPr lang="en-US" altLang="ko-KR" dirty="0"/>
              <a:t>(</a:t>
            </a:r>
            <a:r>
              <a:rPr lang="en-US" altLang="ko-KR" dirty="0" err="1"/>
              <a:t>endSession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6382D24-E293-43E8-AB06-F73D17CB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59498"/>
            <a:ext cx="5524475" cy="31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항공 예약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예약 시스템</a:t>
            </a:r>
            <a:r>
              <a:rPr lang="en-US" altLang="ko-KR" sz="1200" dirty="0"/>
              <a:t>(Reservation System)</a:t>
            </a:r>
            <a:r>
              <a:rPr lang="en-US" altLang="ko-KR" dirty="0"/>
              <a:t>, </a:t>
            </a:r>
            <a:r>
              <a:rPr lang="ko-KR" altLang="en-US" dirty="0"/>
              <a:t>예약 관리자</a:t>
            </a:r>
            <a:r>
              <a:rPr lang="en-US" altLang="ko-KR" sz="1200" dirty="0"/>
              <a:t>(Reservation Manager)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sz="1200" dirty="0"/>
              <a:t>(Destination)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예약 시스템에 예약하기를 누름</a:t>
            </a:r>
            <a:r>
              <a:rPr lang="en-US" altLang="ko-KR" dirty="0"/>
              <a:t> (Make reservation)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비밀번호를 입력</a:t>
            </a:r>
            <a:r>
              <a:rPr lang="en-US" altLang="ko-KR" dirty="0"/>
              <a:t> (Enter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예약 관리자에게 비밀번호 확인을 요청한</a:t>
            </a:r>
            <a:r>
              <a:rPr lang="en-US" altLang="ko-KR" dirty="0"/>
              <a:t> (verify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관리자는 예약 시스템에게 유효성 확인 결과를 전달</a:t>
            </a:r>
            <a:r>
              <a:rPr lang="en-US" altLang="ko-KR" dirty="0"/>
              <a:t> (valid)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고객에게 목적지 입력을 요청</a:t>
            </a:r>
            <a:r>
              <a:rPr lang="en-US" altLang="ko-KR" dirty="0"/>
              <a:t> (Ask for 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목적지를 입력</a:t>
            </a:r>
            <a:r>
              <a:rPr lang="en-US" altLang="ko-KR" dirty="0"/>
              <a:t> (Destination)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예약 관리자에게 목적지를 전달</a:t>
            </a:r>
            <a:r>
              <a:rPr lang="en-US" altLang="ko-KR" dirty="0"/>
              <a:t> (Destination)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관리자는 목적지에게 항공편을 보여줌</a:t>
            </a:r>
            <a:r>
              <a:rPr lang="en-US" altLang="ko-KR" dirty="0"/>
              <a:t> (Show flights)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0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구성 요소</a:t>
            </a:r>
            <a:endParaRPr lang="en-US" altLang="ko-KR" dirty="0"/>
          </a:p>
          <a:p>
            <a:pPr lvl="1"/>
            <a:r>
              <a:rPr lang="ko-KR" altLang="en-US"/>
              <a:t>순차 다이어그램</a:t>
            </a:r>
            <a:r>
              <a:rPr lang="en-US" altLang="ko-KR" sz="1200"/>
              <a:t>(Sequence </a:t>
            </a:r>
            <a:r>
              <a:rPr lang="en-US" altLang="ko-KR" sz="1200" dirty="0"/>
              <a:t>Diagram)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2"/>
            <a:r>
              <a:rPr lang="ko-KR" altLang="en-US" dirty="0"/>
              <a:t>객체 간의 동적 상호작용을 시간 개념을 중심으로 모델링 하는 것</a:t>
            </a:r>
            <a:endParaRPr lang="en-US" altLang="ko-KR" dirty="0"/>
          </a:p>
          <a:p>
            <a:pPr lvl="2"/>
            <a:r>
              <a:rPr lang="ko-KR" altLang="en-US" dirty="0"/>
              <a:t>다이어그램의 수직 방향이 시간의 흐름을 나타냄</a:t>
            </a:r>
            <a:endParaRPr lang="en-US" altLang="ko-KR" dirty="0"/>
          </a:p>
          <a:p>
            <a:pPr lvl="2"/>
            <a:r>
              <a:rPr lang="ko-KR" altLang="en-US" dirty="0"/>
              <a:t>객체 사이의 기능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시간을 명확하게 표현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4400E-5459-42B6-9AF8-120F5830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0199"/>
            <a:ext cx="4220741" cy="416601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29DDE9E-74D6-4B40-9ED3-2008B2F64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2976"/>
            <a:ext cx="447478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항공 예약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873894" cy="49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7602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계산대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84784"/>
            <a:ext cx="5435715" cy="2610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7" y="4177563"/>
            <a:ext cx="5259405" cy="22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4A1AB1-AB9F-44C0-9F17-86A1E1AC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23542"/>
            <a:ext cx="5184576" cy="58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 예약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</a:t>
            </a:r>
            <a:r>
              <a:rPr lang="ko-KR" altLang="en-US" dirty="0"/>
              <a:t>매표소</a:t>
            </a:r>
            <a:r>
              <a:rPr lang="en-US" altLang="ko-KR" sz="1200" dirty="0"/>
              <a:t>(Box Office)</a:t>
            </a:r>
            <a:r>
              <a:rPr lang="en-US" altLang="ko-KR" dirty="0"/>
              <a:t>, </a:t>
            </a:r>
            <a:r>
              <a:rPr lang="ko-KR" altLang="en-US" dirty="0"/>
              <a:t>신용카드 회사</a:t>
            </a:r>
            <a:r>
              <a:rPr lang="en-US" altLang="ko-KR" sz="1200" dirty="0"/>
              <a:t>(Credit Card Service)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매표소에 예매할 영화의 정보를 요구</a:t>
            </a:r>
            <a:r>
              <a:rPr lang="en-US" altLang="ko-KR" dirty="0"/>
              <a:t> (Request)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이용 가능한 좌석을 보임</a:t>
            </a:r>
            <a:r>
              <a:rPr lang="en-US" altLang="ko-KR" dirty="0"/>
              <a:t> (show availability)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좌석을 선택해 매표소에 알림</a:t>
            </a:r>
            <a:r>
              <a:rPr lang="en-US" altLang="ko-KR" dirty="0"/>
              <a:t> (select)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결제 금액을 알림</a:t>
            </a:r>
            <a:r>
              <a:rPr lang="en-US" altLang="ko-KR" dirty="0"/>
              <a:t> (demand payment)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카드를 삽입</a:t>
            </a:r>
            <a:r>
              <a:rPr lang="en-US" altLang="ko-KR" dirty="0"/>
              <a:t> (insert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결제 금액을 신용카드 회사에 청구</a:t>
            </a:r>
            <a:r>
              <a:rPr lang="en-US" altLang="ko-KR" dirty="0"/>
              <a:t> (charge)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신용카드 회사에서 매표소의 거래 요청을 승인 </a:t>
            </a:r>
            <a:r>
              <a:rPr lang="en-US" altLang="ko-KR" dirty="0"/>
              <a:t>(authorized)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사용자가 결제한 티켓을 출력</a:t>
            </a:r>
            <a:r>
              <a:rPr lang="en-US" altLang="ko-KR" dirty="0"/>
              <a:t> (print ticket)</a:t>
            </a:r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89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 예약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EABC1D0-F5E7-4DC2-9B85-AF88FAF4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94" y="1700808"/>
            <a:ext cx="5756412" cy="45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(User), </a:t>
            </a:r>
            <a:r>
              <a:rPr lang="ko-KR" altLang="en-US" dirty="0"/>
              <a:t>클라우드 인터페이스</a:t>
            </a:r>
            <a:r>
              <a:rPr lang="en-US" altLang="ko-KR" dirty="0"/>
              <a:t>(Cloud Interface),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클라우드 인터페이스에서 파일 올리기를 선택</a:t>
            </a:r>
            <a:r>
              <a:rPr lang="en-US" altLang="ko-KR" dirty="0"/>
              <a:t> (upload file)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사용자에게 파일 선택을 요구</a:t>
            </a:r>
            <a:r>
              <a:rPr lang="en-US" altLang="ko-KR" dirty="0"/>
              <a:t> (require file selection)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파일을 선택</a:t>
            </a:r>
            <a:r>
              <a:rPr lang="en-US" altLang="ko-KR" dirty="0"/>
              <a:t> (select file)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서버로 파일 데이터를 전송</a:t>
            </a:r>
            <a:r>
              <a:rPr lang="en-US" altLang="ko-KR" dirty="0"/>
              <a:t> (data transmission)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파일을 뷰로 보여줌</a:t>
            </a:r>
            <a:r>
              <a:rPr lang="en-US" altLang="ko-KR" dirty="0"/>
              <a:t> (show file in view)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전송 완료 메시지를 전달</a:t>
            </a:r>
            <a:r>
              <a:rPr lang="en-US" altLang="ko-KR" dirty="0"/>
              <a:t> (transfer complete)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DA0E1ED-E259-4859-B9D8-31ED7935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59498"/>
            <a:ext cx="3949824" cy="32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물품 보관함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</a:t>
            </a:r>
            <a:r>
              <a:rPr lang="ko-KR" altLang="en-US" dirty="0"/>
              <a:t>물품 보관함</a:t>
            </a:r>
            <a:r>
              <a:rPr lang="en-US" altLang="ko-KR" sz="1200" dirty="0"/>
              <a:t>(Locker)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사용할 사물함을 선택</a:t>
            </a:r>
            <a:r>
              <a:rPr lang="en-US" altLang="ko-KR" dirty="0"/>
              <a:t> (select locker)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사용자에게 비밀번호 설정을 </a:t>
            </a:r>
            <a:r>
              <a:rPr lang="ko-KR" altLang="en-US"/>
              <a:t>요구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(</a:t>
            </a:r>
            <a:r>
              <a:rPr lang="en-US" altLang="ko-KR" dirty="0"/>
              <a:t>require password setting)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비밀번호를 설정</a:t>
            </a:r>
            <a:r>
              <a:rPr lang="en-US" altLang="ko-KR" dirty="0"/>
              <a:t> (password settings)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사용자에게 결제를 요구</a:t>
            </a:r>
            <a:r>
              <a:rPr lang="en-US" altLang="ko-KR" dirty="0"/>
              <a:t> (payment request)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결제</a:t>
            </a:r>
            <a:r>
              <a:rPr lang="en-US" altLang="ko-KR" dirty="0"/>
              <a:t> (payment)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결제 완료 메시지를 전달</a:t>
            </a:r>
            <a:r>
              <a:rPr lang="en-US" altLang="ko-KR" dirty="0"/>
              <a:t> (payment completed)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물품을 보관 </a:t>
            </a:r>
            <a:r>
              <a:rPr lang="en-US" altLang="ko-KR" dirty="0"/>
              <a:t>(storage of goods)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0BF31-47F9-4ED6-8F96-B3422287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3384376" cy="49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 판매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sz="1200" dirty="0"/>
              <a:t>(Salesman)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상품을 설명</a:t>
            </a:r>
            <a:r>
              <a:rPr lang="en-US" altLang="ko-KR" dirty="0"/>
              <a:t> (product description)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상품을 선택</a:t>
            </a:r>
            <a:r>
              <a:rPr lang="en-US" altLang="ko-KR" dirty="0"/>
              <a:t> (product selection)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고객의 가입 조건을 </a:t>
            </a:r>
            <a:r>
              <a:rPr lang="ko-KR" altLang="en-US"/>
              <a:t>확인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(</a:t>
            </a:r>
            <a:r>
              <a:rPr lang="en-US" altLang="ko-KR" dirty="0"/>
              <a:t>check subscription conditions)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요금을 알림</a:t>
            </a:r>
            <a:r>
              <a:rPr lang="en-US" altLang="ko-KR" dirty="0"/>
              <a:t> (check charge)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보험에 가입</a:t>
            </a:r>
            <a:r>
              <a:rPr lang="en-US" altLang="ko-KR" dirty="0"/>
              <a:t> (take out insurance)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1B0D748-2D35-49C4-8281-671B2217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14175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7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상품 주문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sz="1200" dirty="0"/>
              <a:t>(Order), </a:t>
            </a:r>
            <a:r>
              <a:rPr lang="ko-KR" altLang="en-US" sz="1200" dirty="0"/>
              <a:t>주문 시스템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OrderUI</a:t>
            </a:r>
            <a:r>
              <a:rPr lang="en-US" altLang="ko-KR" sz="1200" dirty="0"/>
              <a:t>), </a:t>
            </a:r>
            <a:r>
              <a:rPr lang="ko-KR" altLang="en-US" sz="1200" dirty="0"/>
              <a:t>배송</a:t>
            </a:r>
            <a:r>
              <a:rPr lang="en-US" altLang="ko-KR" sz="1200" dirty="0"/>
              <a:t>(Delivery) 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원하는 상품의 구매 버튼을 누른 후 다음 창에서 주문 정보를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입력된 주문 정보에 따라 시스템은 이 정보를 저장하고 제품을 발송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제품 수령 후 만족하여 구매 완료 버튼을 누르면 구매 승인이 진행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불만족 시에는 구매 승인이 취소되어 제품이 반송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0F499-7C3B-4659-828C-D5F08F65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86468"/>
            <a:ext cx="4031554" cy="3738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8FFA25-A022-402D-88AE-35E74698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65104"/>
            <a:ext cx="3222153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CFE73A5-F39A-4FE2-BD14-395A83BB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5" y="1412776"/>
            <a:ext cx="4360168" cy="4828284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823679A-E254-4825-963A-C6D2B769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86" y="1484784"/>
            <a:ext cx="4477453" cy="4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구성 요소</a:t>
            </a:r>
            <a:endParaRPr lang="en-US" altLang="ko-KR" dirty="0"/>
          </a:p>
          <a:p>
            <a:pPr lvl="1"/>
            <a:r>
              <a:rPr lang="ko-KR" altLang="en-US" dirty="0"/>
              <a:t>상호작용 다이어그램 </a:t>
            </a:r>
            <a:r>
              <a:rPr lang="en-US" altLang="ko-KR" sz="1200" dirty="0"/>
              <a:t>(Interaction Diagram)</a:t>
            </a:r>
          </a:p>
          <a:p>
            <a:pPr lvl="2"/>
            <a:r>
              <a:rPr lang="ko-KR" altLang="en-US" dirty="0"/>
              <a:t>순차 다이어그램과 통신 다이어그램을 시스템의 동적 측면을 모델링하기 위해 함께 사용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회귀 메시지</a:t>
            </a:r>
            <a:r>
              <a:rPr lang="en-US" altLang="ko-KR" dirty="0"/>
              <a:t>, </a:t>
            </a:r>
            <a:r>
              <a:rPr lang="ko-KR" altLang="en-US" dirty="0"/>
              <a:t>제어 블록</a:t>
            </a:r>
            <a:r>
              <a:rPr lang="en-US" altLang="ko-KR" dirty="0"/>
              <a:t>, </a:t>
            </a:r>
            <a:r>
              <a:rPr lang="ko-KR" altLang="en-US" dirty="0"/>
              <a:t>답신 메시지로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객체들 사이의 이동 경로를 시간 흐름으로 보려면 순차 다이어그램이 적절</a:t>
            </a:r>
            <a:endParaRPr lang="en-US" altLang="ko-KR" dirty="0"/>
          </a:p>
          <a:p>
            <a:pPr lvl="2"/>
            <a:r>
              <a:rPr lang="ko-KR" altLang="en-US" dirty="0"/>
              <a:t>메시지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의 흐름을 보려면 통신 다이어그램이 적절</a:t>
            </a:r>
            <a:endParaRPr lang="en-US" altLang="ko-KR" dirty="0"/>
          </a:p>
          <a:p>
            <a:pPr lvl="2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34C33C9-E327-4F2D-A092-9E4C60F8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7845"/>
            <a:ext cx="7459182" cy="32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0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(Customer), </a:t>
            </a:r>
            <a:r>
              <a:rPr lang="ko-KR" altLang="en-US" dirty="0"/>
              <a:t>카운터</a:t>
            </a:r>
            <a:r>
              <a:rPr lang="en-US" altLang="ko-KR" dirty="0"/>
              <a:t>(Counter), </a:t>
            </a:r>
            <a:r>
              <a:rPr lang="ko-KR" altLang="en-US" dirty="0"/>
              <a:t>대기실</a:t>
            </a:r>
            <a:r>
              <a:rPr lang="en-US" altLang="ko-KR" dirty="0"/>
              <a:t>(</a:t>
            </a:r>
            <a:r>
              <a:rPr lang="en-US" altLang="ko-KR" dirty="0" err="1"/>
              <a:t>WaitPlace</a:t>
            </a:r>
            <a:r>
              <a:rPr lang="en-US" altLang="ko-KR" dirty="0"/>
              <a:t>), </a:t>
            </a:r>
            <a:r>
              <a:rPr lang="ko-KR" altLang="en-US" dirty="0"/>
              <a:t>지배인</a:t>
            </a:r>
            <a:r>
              <a:rPr lang="en-US" altLang="ko-KR" dirty="0"/>
              <a:t>(Mater), </a:t>
            </a:r>
            <a:r>
              <a:rPr lang="ko-KR" altLang="en-US" dirty="0"/>
              <a:t>종업원</a:t>
            </a:r>
            <a:r>
              <a:rPr lang="en-US" altLang="ko-KR" dirty="0"/>
              <a:t>(Server), </a:t>
            </a:r>
            <a:r>
              <a:rPr lang="ko-KR" altLang="en-US" dirty="0"/>
              <a:t>요리사</a:t>
            </a:r>
            <a:r>
              <a:rPr lang="en-US" altLang="ko-KR" dirty="0"/>
              <a:t>(Chef), </a:t>
            </a:r>
            <a:r>
              <a:rPr lang="ko-KR" altLang="en-US" dirty="0"/>
              <a:t> 보조 종업원</a:t>
            </a:r>
            <a:r>
              <a:rPr lang="en-US" altLang="ko-KR" dirty="0"/>
              <a:t>(Assistant)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식당에 들어오면 지배인은 고객의 예약 유무를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지배인은 고객을 테이블까지 안내한다</a:t>
            </a:r>
            <a:r>
              <a:rPr lang="en-US" altLang="ko-KR" dirty="0"/>
              <a:t>. </a:t>
            </a:r>
            <a:r>
              <a:rPr lang="ko-KR" altLang="en-US" dirty="0"/>
              <a:t>예약이 없으면 대기실로 안내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테이블에 앉으면 보조 종업원은 물</a:t>
            </a:r>
            <a:r>
              <a:rPr lang="en-US" altLang="ko-KR" dirty="0"/>
              <a:t>, 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버터를 세팅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종업원에게 음식을 주문</a:t>
            </a:r>
            <a:r>
              <a:rPr lang="en-US" altLang="ko-KR" dirty="0"/>
              <a:t>, </a:t>
            </a:r>
            <a:r>
              <a:rPr lang="ko-KR" altLang="en-US" dirty="0"/>
              <a:t>종업원은 고객에게 음식을 추천가능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 err="1"/>
              <a:t>주문받은</a:t>
            </a:r>
            <a:r>
              <a:rPr lang="ko-KR" altLang="en-US" dirty="0"/>
              <a:t> 음식을 주방장에게 전달</a:t>
            </a:r>
            <a:r>
              <a:rPr lang="en-US" altLang="ko-KR" dirty="0"/>
              <a:t>, </a:t>
            </a:r>
            <a:r>
              <a:rPr lang="ko-KR" altLang="en-US" dirty="0"/>
              <a:t>주방장은 </a:t>
            </a:r>
            <a:r>
              <a:rPr lang="ko-KR" altLang="en-US" dirty="0" err="1"/>
              <a:t>주문받은</a:t>
            </a:r>
            <a:r>
              <a:rPr lang="ko-KR" altLang="en-US" dirty="0"/>
              <a:t> 요리 시작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종업원은 전채 요리를 고객에게 전달하고</a:t>
            </a:r>
            <a:r>
              <a:rPr lang="en-US" altLang="ko-KR" dirty="0"/>
              <a:t>, </a:t>
            </a:r>
            <a:r>
              <a:rPr lang="ko-KR" altLang="en-US" dirty="0"/>
              <a:t>이후 완성된 메인 요리를 전달한다</a:t>
            </a:r>
            <a:r>
              <a:rPr lang="en-US" altLang="ko-KR" dirty="0"/>
              <a:t>.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고객의 식사가 끝나면 종업원은 디저트를 준비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식사 후 종업원에게 팁을 줄 수 있으며</a:t>
            </a:r>
            <a:r>
              <a:rPr lang="en-US" altLang="ko-KR" dirty="0"/>
              <a:t>, </a:t>
            </a:r>
            <a:r>
              <a:rPr lang="ko-KR" altLang="en-US" dirty="0"/>
              <a:t>카운터에서 계산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보조 종업원은 식사가 끝난 자리를 청소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6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텍스트, 지도, 앉아있는, 남자이(가) 표시된 사진&#10;&#10;자동 생성된 설명">
            <a:extLst>
              <a:ext uri="{FF2B5EF4-FFF2-40B4-BE49-F238E27FC236}">
                <a16:creationId xmlns:a16="http://schemas.microsoft.com/office/drawing/2014/main" id="{7AF15F7D-6156-4179-BB04-9ADC2C54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51185"/>
            <a:ext cx="4176464" cy="60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순차 다이어그램의 맨 위에 위치하며 왼쪽에서 오른쪽으로 배열</a:t>
            </a:r>
            <a:endParaRPr lang="en-US" altLang="ko-KR" dirty="0"/>
          </a:p>
          <a:p>
            <a:pPr lvl="2"/>
            <a:r>
              <a:rPr lang="ko-KR" altLang="en-US" dirty="0"/>
              <a:t>객체의 </a:t>
            </a:r>
            <a:r>
              <a:rPr lang="ko-KR" altLang="en-US"/>
              <a:t>생명선 </a:t>
            </a:r>
            <a:r>
              <a:rPr lang="en-US" altLang="ko-KR" sz="1000"/>
              <a:t>(lifeline</a:t>
            </a:r>
            <a:r>
              <a:rPr lang="en-US" altLang="ko-KR" sz="1000" dirty="0"/>
              <a:t>)</a:t>
            </a:r>
          </a:p>
          <a:p>
            <a:pPr lvl="3"/>
            <a:r>
              <a:rPr lang="ko-KR" altLang="en-US" dirty="0"/>
              <a:t>각 객체에서 아래로 </a:t>
            </a:r>
            <a:r>
              <a:rPr lang="ko-KR" altLang="en-US" dirty="0" err="1"/>
              <a:t>뻗어나가는</a:t>
            </a:r>
            <a:r>
              <a:rPr lang="ko-KR" altLang="en-US" dirty="0"/>
              <a:t> 점선</a:t>
            </a:r>
            <a:endParaRPr lang="en-US" altLang="ko-KR" dirty="0"/>
          </a:p>
          <a:p>
            <a:pPr lvl="2"/>
            <a:r>
              <a:rPr lang="ko-KR" altLang="en-US"/>
              <a:t>활성화 </a:t>
            </a:r>
            <a:r>
              <a:rPr lang="en-US" altLang="ko-KR" sz="1000"/>
              <a:t>(activation</a:t>
            </a:r>
            <a:r>
              <a:rPr lang="en-US" altLang="ko-KR" sz="1000" dirty="0"/>
              <a:t>)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3"/>
            <a:r>
              <a:rPr lang="ko-KR" altLang="en-US" dirty="0"/>
              <a:t>생명선을 따라 드문드문 나타나는 작은 사각형</a:t>
            </a:r>
            <a:endParaRPr lang="en-US" altLang="ko-KR" dirty="0"/>
          </a:p>
          <a:p>
            <a:pPr lvl="3"/>
            <a:r>
              <a:rPr lang="ko-KR" altLang="en-US" dirty="0"/>
              <a:t>객체가 수행하는 오퍼레이션이 실행되고 있음을 나타냄</a:t>
            </a:r>
            <a:endParaRPr lang="en-US" altLang="ko-KR" dirty="0"/>
          </a:p>
          <a:p>
            <a:pPr lvl="3"/>
            <a:r>
              <a:rPr lang="ko-KR" altLang="en-US" dirty="0"/>
              <a:t>활성화의 길이는 오퍼레이션의 실행 소요 시간을 나타냄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5D9853D8-7907-4162-AD63-B1F8FC5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5"/>
            <a:ext cx="3272491" cy="24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6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메시지</a:t>
            </a:r>
            <a:endParaRPr lang="en-US" altLang="ko-KR" dirty="0"/>
          </a:p>
          <a:p>
            <a:pPr lvl="2"/>
            <a:r>
              <a:rPr lang="ko-KR" altLang="en-US" dirty="0"/>
              <a:t>한 객체의 생명선에서 다른 객체의 생명선으로 이동하는 것</a:t>
            </a:r>
            <a:endParaRPr lang="en-US" altLang="ko-KR" dirty="0"/>
          </a:p>
          <a:p>
            <a:pPr lvl="2"/>
            <a:r>
              <a:rPr lang="ko-KR" altLang="en-US" dirty="0"/>
              <a:t>화살표로 표현하며 화살표의 머리모양은 메시지의 형태를 나타냄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호출 메시지</a:t>
            </a:r>
            <a:r>
              <a:rPr lang="en-US" altLang="ko-KR" sz="1000" dirty="0"/>
              <a:t>(call) </a:t>
            </a:r>
          </a:p>
          <a:p>
            <a:pPr lvl="3"/>
            <a:r>
              <a:rPr lang="ko-KR" altLang="en-US" dirty="0"/>
              <a:t>송신 객체가 수신 객체로 보내는 메시지로</a:t>
            </a:r>
            <a:r>
              <a:rPr lang="en-US" altLang="ko-KR" dirty="0"/>
              <a:t>, </a:t>
            </a:r>
            <a:r>
              <a:rPr lang="ko-KR" altLang="en-US" dirty="0"/>
              <a:t>수신 객체의 오퍼레이션을 실행</a:t>
            </a:r>
            <a:endParaRPr lang="en-US" altLang="ko-KR" dirty="0"/>
          </a:p>
          <a:p>
            <a:pPr lvl="3"/>
            <a:r>
              <a:rPr lang="ko-KR" altLang="en-US" dirty="0"/>
              <a:t>동기</a:t>
            </a:r>
            <a:r>
              <a:rPr lang="en-US" altLang="ko-KR" sz="900" dirty="0"/>
              <a:t> </a:t>
            </a:r>
            <a:r>
              <a:rPr lang="ko-KR" altLang="en-US" dirty="0"/>
              <a:t>메시지라고도 부름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답신 메시지</a:t>
            </a:r>
            <a:endParaRPr lang="en-US" altLang="ko-KR" dirty="0"/>
          </a:p>
          <a:p>
            <a:pPr lvl="3"/>
            <a:r>
              <a:rPr lang="ko-KR" altLang="en-US" dirty="0"/>
              <a:t>호출 메시지와 화살표 머리 모양이 같으며 점선 형태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비동기</a:t>
            </a:r>
            <a:r>
              <a:rPr lang="ko-KR" altLang="en-US" sz="1000" dirty="0"/>
              <a:t> </a:t>
            </a:r>
            <a:r>
              <a:rPr lang="ko-KR" altLang="en-US" dirty="0"/>
              <a:t>메시지</a:t>
            </a:r>
            <a:r>
              <a:rPr lang="en-US" altLang="ko-KR" sz="1000" dirty="0"/>
              <a:t>(asynchronous)</a:t>
            </a:r>
          </a:p>
          <a:p>
            <a:pPr lvl="3"/>
            <a:r>
              <a:rPr lang="ko-KR" altLang="en-US" dirty="0"/>
              <a:t>송신 객체가 보냄</a:t>
            </a:r>
            <a:endParaRPr lang="en-US" altLang="ko-KR" dirty="0"/>
          </a:p>
          <a:p>
            <a:pPr lvl="3"/>
            <a:r>
              <a:rPr lang="ko-KR" altLang="en-US" dirty="0"/>
              <a:t>수신 객체의 오퍼레이션을 실행시키나 오퍼레이션이 완료될 때까지 송신 객체가 기다리지 않음</a:t>
            </a:r>
            <a:endParaRPr lang="en-US" altLang="ko-KR" dirty="0"/>
          </a:p>
          <a:p>
            <a:pPr lvl="3"/>
            <a:r>
              <a:rPr lang="ko-KR" altLang="en-US" dirty="0"/>
              <a:t>화살표 머리 모양이 </a:t>
            </a:r>
            <a:r>
              <a:rPr lang="en-US" altLang="ko-KR" dirty="0"/>
              <a:t>(c)</a:t>
            </a:r>
            <a:r>
              <a:rPr lang="ko-KR" altLang="en-US" dirty="0"/>
              <a:t>와 같고 실선 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CC514-0F08-47FE-A379-7D654F35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805264"/>
            <a:ext cx="5316835" cy="9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순차 다이어그램에서 수직 </a:t>
            </a:r>
            <a:r>
              <a:rPr lang="ko-KR" altLang="en-US"/>
              <a:t>방향 </a:t>
            </a:r>
            <a:r>
              <a:rPr lang="en-US" altLang="ko-KR"/>
              <a:t>(</a:t>
            </a:r>
            <a:r>
              <a:rPr lang="ko-KR" altLang="en-US"/>
              <a:t>위에서 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왼쪽에서 오른쪽 방향 </a:t>
            </a:r>
            <a:r>
              <a:rPr lang="en-US" altLang="ko-KR" dirty="0"/>
              <a:t>:</a:t>
            </a:r>
            <a:r>
              <a:rPr lang="ko-KR" altLang="en-US" dirty="0"/>
              <a:t> 객체의 배열</a:t>
            </a:r>
            <a:endParaRPr lang="en-US" altLang="ko-KR" dirty="0"/>
          </a:p>
          <a:p>
            <a:pPr lvl="3"/>
            <a:r>
              <a:rPr lang="ko-KR" altLang="en-US" dirty="0"/>
              <a:t>위에서 아래 방향 </a:t>
            </a:r>
            <a:r>
              <a:rPr lang="en-US" altLang="ko-KR" dirty="0"/>
              <a:t>:</a:t>
            </a:r>
            <a:r>
              <a:rPr lang="ko-KR" altLang="en-US" dirty="0"/>
              <a:t> 시간의 흐름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9EFF493-968B-45CD-B2AF-B0619655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58946"/>
            <a:ext cx="4606606" cy="31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단계별 순차 다이어그램의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요구 사항 정의 단계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F00C7DF-986A-4E26-8214-201664E68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01"/>
          <a:stretch/>
        </p:blipFill>
        <p:spPr>
          <a:xfrm>
            <a:off x="4191542" y="1628800"/>
            <a:ext cx="4938609" cy="36004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D088B6A-70DE-41C8-BB27-3F96CFD95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39285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단계별 순차 다이어그램의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분석과 설계 단계</a:t>
            </a:r>
            <a:endParaRPr lang="en-US" altLang="ko-KR" dirty="0"/>
          </a:p>
          <a:p>
            <a:pPr lvl="2"/>
            <a:r>
              <a:rPr lang="ko-KR" altLang="en-US" dirty="0"/>
              <a:t>이미 정의된 클래스 모델을 기준으로 객체를 나열하고 상호작용 모델 제작</a:t>
            </a:r>
            <a:endParaRPr lang="en-US" altLang="ko-KR" dirty="0"/>
          </a:p>
          <a:p>
            <a:pPr lvl="2"/>
            <a:r>
              <a:rPr lang="ko-KR" altLang="en-US" dirty="0"/>
              <a:t>의미 있는 모델보다 구조적 모델에 크게 의존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49880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6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en-US" altLang="ko-KR" dirty="0"/>
              <a:t> </a:t>
            </a:r>
            <a:r>
              <a:rPr lang="ko-KR" altLang="en-US" dirty="0"/>
              <a:t>시스템 표현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endParaRPr lang="en-US" altLang="ko-KR" dirty="0"/>
          </a:p>
          <a:p>
            <a:pPr lvl="2"/>
            <a:r>
              <a:rPr lang="ko-KR" altLang="en-US" dirty="0"/>
              <a:t>감지 시스템에 스마트 카드를 접속</a:t>
            </a:r>
            <a:r>
              <a:rPr lang="en-US" altLang="ko-KR" dirty="0"/>
              <a:t>,</a:t>
            </a:r>
            <a:r>
              <a:rPr lang="ko-KR" altLang="en-US" dirty="0"/>
              <a:t> 비밀번호 </a:t>
            </a:r>
            <a:r>
              <a:rPr lang="ko-KR" altLang="en-US" dirty="0" err="1"/>
              <a:t>입력시</a:t>
            </a:r>
            <a:r>
              <a:rPr lang="ko-KR" altLang="en-US" dirty="0"/>
              <a:t> 자동으로 도어록이 해제되면서</a:t>
            </a:r>
            <a:r>
              <a:rPr lang="en-US" altLang="ko-KR" dirty="0"/>
              <a:t>	      </a:t>
            </a:r>
            <a:r>
              <a:rPr lang="ko-KR" altLang="en-US" dirty="0"/>
              <a:t> 문이 열리고</a:t>
            </a:r>
            <a:r>
              <a:rPr lang="en-US" altLang="ko-KR" dirty="0"/>
              <a:t> </a:t>
            </a:r>
            <a:r>
              <a:rPr lang="ko-KR" altLang="en-US" dirty="0"/>
              <a:t>문이 닫히면 자동으로 잠긴다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도어록이 해제되거나 잠기면 </a:t>
            </a:r>
            <a:r>
              <a:rPr lang="ko-KR" altLang="en-US" dirty="0" err="1"/>
              <a:t>삐리릭</a:t>
            </a:r>
            <a:r>
              <a:rPr lang="ko-KR" altLang="en-US" dirty="0"/>
              <a:t> 소리를 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User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SmartCard</a:t>
            </a:r>
            <a:r>
              <a:rPr lang="ko-KR" altLang="en-US" dirty="0"/>
              <a:t>를 사용하거나</a:t>
            </a:r>
            <a:r>
              <a:rPr lang="en-US" altLang="ko-KR" dirty="0"/>
              <a:t>, </a:t>
            </a:r>
            <a:r>
              <a:rPr lang="en-US" altLang="ko-KR" dirty="0" err="1"/>
              <a:t>DoorLook</a:t>
            </a:r>
            <a:r>
              <a:rPr lang="ko-KR" altLang="en-US" dirty="0"/>
              <a:t>에 직접 비밀번호 입력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SmartCard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DoorLook</a:t>
            </a:r>
            <a:r>
              <a:rPr lang="ko-KR" altLang="en-US" dirty="0"/>
              <a:t>에 암호화한 메시지 전달</a:t>
            </a:r>
            <a:endParaRPr lang="en-US" altLang="ko-KR" dirty="0"/>
          </a:p>
          <a:p>
            <a:pPr lvl="3"/>
            <a:r>
              <a:rPr lang="en-US" altLang="ko-KR" dirty="0" err="1"/>
              <a:t>DoorLook</a:t>
            </a:r>
            <a:r>
              <a:rPr lang="ko-KR" altLang="en-US" dirty="0"/>
              <a:t> 클래스 </a:t>
            </a:r>
            <a:r>
              <a:rPr lang="en-US" altLang="ko-KR" dirty="0"/>
              <a:t>: </a:t>
            </a:r>
            <a:r>
              <a:rPr lang="en-US" altLang="ko-KR" dirty="0" err="1"/>
              <a:t>Lisencer</a:t>
            </a:r>
            <a:r>
              <a:rPr lang="ko-KR" altLang="en-US" dirty="0"/>
              <a:t>값 전달 시 </a:t>
            </a:r>
            <a:r>
              <a:rPr lang="ko-KR" altLang="en-US" dirty="0" err="1"/>
              <a:t>도어록</a:t>
            </a:r>
            <a:r>
              <a:rPr lang="ko-KR" altLang="en-US" dirty="0"/>
              <a:t> 해제</a:t>
            </a:r>
            <a:r>
              <a:rPr lang="en-US" altLang="ko-KR" dirty="0"/>
              <a:t>, </a:t>
            </a:r>
            <a:r>
              <a:rPr lang="ko-KR" altLang="en-US" dirty="0"/>
              <a:t>문 개방 폐쇄 시 </a:t>
            </a:r>
            <a:r>
              <a:rPr lang="ko-KR" altLang="en-US" dirty="0" err="1"/>
              <a:t>삐리릭</a:t>
            </a:r>
            <a:r>
              <a:rPr lang="ko-KR" altLang="en-US" dirty="0"/>
              <a:t> 소리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92620"/>
            <a:ext cx="4967299" cy="31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1691</Words>
  <Application>Microsoft Office PowerPoint</Application>
  <PresentationFormat>화면 슬라이드 쇼(4:3)</PresentationFormat>
  <Paragraphs>257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HY견명조</vt:lpstr>
      <vt:lpstr>Wingdings</vt:lpstr>
      <vt:lpstr>HY헤드라인M</vt:lpstr>
      <vt:lpstr>Arial</vt:lpstr>
      <vt:lpstr>맑은 고딕</vt:lpstr>
      <vt:lpstr>2_Office 테마</vt:lpstr>
      <vt:lpstr>Contents</vt:lpstr>
      <vt:lpstr>1. 순차 다이어그램의 구성 요소와 표현</vt:lpstr>
      <vt:lpstr>1. 순차 다이어그램의 구성 요소와 표현</vt:lpstr>
      <vt:lpstr>1. 순차 다이어그램의 구성 요소와 표현</vt:lpstr>
      <vt:lpstr>1. 순차 다이어그램의 구성 요소와 표현</vt:lpstr>
      <vt:lpstr>1. 순차 다이어그램의 구성 요소와 표현</vt:lpstr>
      <vt:lpstr>2. 개발 단계별 순차 다이어그램의 사용</vt:lpstr>
      <vt:lpstr>2. 개발 단계별 순차 다이어그램의 사용</vt:lpstr>
      <vt:lpstr>3. 순차 다이어그램의 단계별 모델링 : 디지털 도어록</vt:lpstr>
      <vt:lpstr>3. 순차 다이어그램의 단계별 모델링 : 디지털 도어록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user</cp:lastModifiedBy>
  <cp:revision>303</cp:revision>
  <dcterms:created xsi:type="dcterms:W3CDTF">2006-10-05T04:04:58Z</dcterms:created>
  <dcterms:modified xsi:type="dcterms:W3CDTF">2023-08-29T22:28:19Z</dcterms:modified>
</cp:coreProperties>
</file>