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7" r:id="rId1"/>
  </p:sldMasterIdLst>
  <p:handoutMasterIdLst>
    <p:handoutMasterId r:id="rId2"/>
  </p:handoutMasterIdLst>
  <p:sldIdLst>
    <p:sldId id="359" r:id="rId3"/>
    <p:sldId id="352" r:id="rId4"/>
    <p:sldId id="367" r:id="rId5"/>
    <p:sldId id="368" r:id="rId6"/>
    <p:sldId id="369" r:id="rId7"/>
    <p:sldId id="371" r:id="rId8"/>
    <p:sldId id="383" r:id="rId9"/>
    <p:sldId id="384" r:id="rId10"/>
    <p:sldId id="386" r:id="rId11"/>
    <p:sldId id="387" r:id="rId12"/>
    <p:sldId id="385" r:id="rId13"/>
    <p:sldId id="388" r:id="rId14"/>
    <p:sldId id="389" r:id="rId15"/>
    <p:sldId id="390" r:id="rId16"/>
    <p:sldId id="391" r:id="rId17"/>
    <p:sldId id="392" r:id="rId18"/>
    <p:sldId id="394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4" r:id="rId39"/>
    <p:sldId id="413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37" r:id="rId63"/>
    <p:sldId id="438" r:id="rId64"/>
    <p:sldId id="439" r:id="rId65"/>
    <p:sldId id="355" r:id="rId6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189" autoAdjust="0"/>
    <p:restoredTop sz="94660"/>
  </p:normalViewPr>
  <p:slideViewPr>
    <p:cSldViewPr>
      <p:cViewPr varScale="1">
        <p:scale>
          <a:sx n="100" d="100"/>
          <a:sy n="100" d="100"/>
        </p:scale>
        <p:origin x="1614" y="10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handoutMaster" Target="handoutMasters/handout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slide" Target="slides/slide44.xml"  /><Relationship Id="rId47" Type="http://schemas.openxmlformats.org/officeDocument/2006/relationships/slide" Target="slides/slide45.xml"  /><Relationship Id="rId48" Type="http://schemas.openxmlformats.org/officeDocument/2006/relationships/slide" Target="slides/slide46.xml"  /><Relationship Id="rId49" Type="http://schemas.openxmlformats.org/officeDocument/2006/relationships/slide" Target="slides/slide47.xml"  /><Relationship Id="rId5" Type="http://schemas.openxmlformats.org/officeDocument/2006/relationships/slide" Target="slides/slide3.xml"  /><Relationship Id="rId50" Type="http://schemas.openxmlformats.org/officeDocument/2006/relationships/slide" Target="slides/slide48.xml"  /><Relationship Id="rId51" Type="http://schemas.openxmlformats.org/officeDocument/2006/relationships/slide" Target="slides/slide49.xml"  /><Relationship Id="rId52" Type="http://schemas.openxmlformats.org/officeDocument/2006/relationships/slide" Target="slides/slide50.xml"  /><Relationship Id="rId53" Type="http://schemas.openxmlformats.org/officeDocument/2006/relationships/slide" Target="slides/slide51.xml"  /><Relationship Id="rId54" Type="http://schemas.openxmlformats.org/officeDocument/2006/relationships/slide" Target="slides/slide52.xml"  /><Relationship Id="rId55" Type="http://schemas.openxmlformats.org/officeDocument/2006/relationships/slide" Target="slides/slide53.xml"  /><Relationship Id="rId56" Type="http://schemas.openxmlformats.org/officeDocument/2006/relationships/slide" Target="slides/slide54.xml"  /><Relationship Id="rId57" Type="http://schemas.openxmlformats.org/officeDocument/2006/relationships/slide" Target="slides/slide55.xml"  /><Relationship Id="rId58" Type="http://schemas.openxmlformats.org/officeDocument/2006/relationships/slide" Target="slides/slide56.xml"  /><Relationship Id="rId59" Type="http://schemas.openxmlformats.org/officeDocument/2006/relationships/slide" Target="slides/slide57.xml"  /><Relationship Id="rId6" Type="http://schemas.openxmlformats.org/officeDocument/2006/relationships/slide" Target="slides/slide4.xml"  /><Relationship Id="rId60" Type="http://schemas.openxmlformats.org/officeDocument/2006/relationships/slide" Target="slides/slide58.xml"  /><Relationship Id="rId61" Type="http://schemas.openxmlformats.org/officeDocument/2006/relationships/slide" Target="slides/slide59.xml"  /><Relationship Id="rId62" Type="http://schemas.openxmlformats.org/officeDocument/2006/relationships/slide" Target="slides/slide60.xml"  /><Relationship Id="rId63" Type="http://schemas.openxmlformats.org/officeDocument/2006/relationships/slide" Target="slides/slide61.xml"  /><Relationship Id="rId64" Type="http://schemas.openxmlformats.org/officeDocument/2006/relationships/slide" Target="slides/slide62.xml"  /><Relationship Id="rId65" Type="http://schemas.openxmlformats.org/officeDocument/2006/relationships/slide" Target="slides/slide63.xml"  /><Relationship Id="rId66" Type="http://schemas.openxmlformats.org/officeDocument/2006/relationships/slide" Target="slides/slide64.xml"  /><Relationship Id="rId67" Type="http://schemas.openxmlformats.org/officeDocument/2006/relationships/presProps" Target="presProps.xml"  /><Relationship Id="rId68" Type="http://schemas.openxmlformats.org/officeDocument/2006/relationships/viewProps" Target="viewProps.xml"  /><Relationship Id="rId69" Type="http://schemas.openxmlformats.org/officeDocument/2006/relationships/theme" Target="theme/theme1.xml"  /><Relationship Id="rId7" Type="http://schemas.openxmlformats.org/officeDocument/2006/relationships/slide" Target="slides/slide5.xml"  /><Relationship Id="rId70" Type="http://schemas.openxmlformats.org/officeDocument/2006/relationships/tableStyles" Target="tableStyles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C9BBE25-1181-4C43-B3E8-9A672AB42AD3}" type="datetime1">
              <a:rPr lang="ko-KR" altLang="en-US"/>
              <a:pPr lvl="0">
                <a:defRPr/>
              </a:pPr>
              <a:t>2025-03-06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2D4FE1A-607B-4D11-88C0-1D39C9D1510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tags" Target="../tags/tag1.xml"  /><Relationship Id="rId2" Type="http://schemas.openxmlformats.org/officeDocument/2006/relationships/tags" Target="../tags/tag2.xml"  /><Relationship Id="rId3" Type="http://schemas.openxmlformats.org/officeDocument/2006/relationships/tags" Target="../tags/tag3.xml"  /><Relationship Id="rId4" Type="http://schemas.openxmlformats.org/officeDocument/2006/relationships/tags" Target="../tags/tag4.xml"  /><Relationship Id="rId5" Type="http://schemas.openxmlformats.org/officeDocument/2006/relationships/tags" Target="../tags/tag5.xml"  /><Relationship Id="rId6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/75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B2FD9B6-DC5A-4644-B01F-335E6DD2CDD1}" type="datetimeFigureOut">
              <a:rPr lang="ko-KR" altLang="en-US" smtClean="0"/>
              <a:pPr/>
              <a:t>2023-08-30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jpeg"  /><Relationship Id="rId3" Type="http://schemas.openxmlformats.org/officeDocument/2006/relationships/image" Target="../media/image17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jpeg"  /><Relationship Id="rId3" Type="http://schemas.openxmlformats.org/officeDocument/2006/relationships/image" Target="../media/image19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jpeg"  /><Relationship Id="rId3" Type="http://schemas.openxmlformats.org/officeDocument/2006/relationships/image" Target="../media/image21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2.jpeg"  /><Relationship Id="rId3" Type="http://schemas.openxmlformats.org/officeDocument/2006/relationships/image" Target="../media/image23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5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6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7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9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6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7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8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9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0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1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3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4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5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6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7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8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9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0.png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3.png"  /></Relationships>
</file>

<file path=ppt/slides/_rels/slide5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4.png"  /></Relationships>
</file>

<file path=ppt/slides/_rels/slide5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5.png"  /></Relationships>
</file>

<file path=ppt/slides/_rels/slide5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6.png"  /><Relationship Id="rId3" Type="http://schemas.openxmlformats.org/officeDocument/2006/relationships/image" Target="../media/image57.png"  /></Relationships>
</file>

<file path=ppt/slides/_rels/slide5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8.png"  /></Relationships>
</file>

<file path=ppt/slides/_rels/slide5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jpeg"  /><Relationship Id="rId3" Type="http://schemas.openxmlformats.org/officeDocument/2006/relationships/image" Target="../media/image9.jpeg"  /></Relationships>
</file>

<file path=ppt/slides/_rels/slide6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9.png"  /></Relationships>
</file>

<file path=ppt/slides/_rels/slide6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0.png"  /></Relationships>
</file>

<file path=ppt/slides/_rels/slide6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1.png"  /><Relationship Id="rId3" Type="http://schemas.openxmlformats.org/officeDocument/2006/relationships/image" Target="../media/image62.png"  /></Relationships>
</file>

<file path=ppt/slides/_rels/slide6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3.png"  /></Relationships>
</file>

<file path=ppt/slides/_rels/slide6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jpeg"  /><Relationship Id="rId3" Type="http://schemas.openxmlformats.org/officeDocument/2006/relationships/image" Target="../media/image11.jpeg"  /><Relationship Id="rId4" Type="http://schemas.openxmlformats.org/officeDocument/2006/relationships/image" Target="../media/image12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주요 내용</a:t>
            </a:r>
            <a:endParaRPr lang="en-US" altLang="ko-KR" dirty="0"/>
          </a:p>
          <a:p>
            <a:pPr lvl="1"/>
            <a:r>
              <a:rPr lang="en-US" altLang="ko-KR" dirty="0"/>
              <a:t>01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구성 요소와 표현</a:t>
            </a:r>
          </a:p>
          <a:p>
            <a:pPr lvl="1"/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  <a:p>
            <a:pPr lvl="1"/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  <a:p>
            <a:pPr lvl="1"/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학습목표</a:t>
            </a:r>
            <a:endParaRPr lang="en-US" altLang="ko-KR" dirty="0"/>
          </a:p>
          <a:p>
            <a:pPr lvl="1"/>
            <a:r>
              <a:rPr lang="ko-KR" altLang="en-US" dirty="0" err="1"/>
              <a:t>유스케이스의</a:t>
            </a:r>
            <a:r>
              <a:rPr lang="ko-KR" altLang="en-US" dirty="0"/>
              <a:t> 개념을 이해한다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유스케이스의</a:t>
            </a:r>
            <a:r>
              <a:rPr lang="ko-KR" altLang="en-US" dirty="0"/>
              <a:t> 관계를 학습한다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다이어그램을 단계별로 모델링하며 그 방법을 익힌다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다양한 예제를 통해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다이어그램을 모델링하는 연습을 해본다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936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확장 관계와 포함 관계의 차이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sz="1200" dirty="0"/>
          </a:p>
          <a:p>
            <a:pPr lvl="1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52" y="1772816"/>
            <a:ext cx="81153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4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일반화 관계</a:t>
            </a:r>
            <a:endParaRPr lang="en-US" altLang="ko-KR" dirty="0"/>
          </a:p>
          <a:p>
            <a:pPr lvl="2"/>
            <a:r>
              <a:rPr lang="ko-KR" altLang="en-US" dirty="0"/>
              <a:t>액터들이 </a:t>
            </a:r>
            <a:r>
              <a:rPr lang="ko-KR" altLang="en-US" dirty="0" err="1"/>
              <a:t>유스케이스와</a:t>
            </a:r>
            <a:r>
              <a:rPr lang="ko-KR" altLang="en-US" dirty="0"/>
              <a:t> 중복하여 관계가 나타나면 액터들을 통합하여 일반화 관계로 표현</a:t>
            </a:r>
            <a:endParaRPr lang="en-US" altLang="ko-KR" dirty="0"/>
          </a:p>
          <a:p>
            <a:pPr lvl="2"/>
            <a:r>
              <a:rPr lang="ko-KR" altLang="en-US" dirty="0"/>
              <a:t>추상적인 </a:t>
            </a:r>
            <a:r>
              <a:rPr lang="ko-KR" altLang="en-US" dirty="0" err="1"/>
              <a:t>액터와</a:t>
            </a:r>
            <a:r>
              <a:rPr lang="ko-KR" altLang="en-US" dirty="0"/>
              <a:t> 좀 더 구체적인 </a:t>
            </a:r>
            <a:r>
              <a:rPr lang="ko-KR" altLang="en-US" dirty="0" err="1"/>
              <a:t>액터</a:t>
            </a:r>
            <a:r>
              <a:rPr lang="ko-KR" altLang="en-US" dirty="0"/>
              <a:t> 사이에 관계를 </a:t>
            </a:r>
            <a:r>
              <a:rPr lang="ko-KR" altLang="en-US" dirty="0" err="1"/>
              <a:t>맺어줌</a:t>
            </a:r>
            <a:endParaRPr lang="ko-KR" altLang="en-US" dirty="0"/>
          </a:p>
        </p:txBody>
      </p:sp>
      <p:pic>
        <p:nvPicPr>
          <p:cNvPr id="6" name="그림 5" descr="건물, 시계, 관문이(가) 표시된 사진&#10;&#10;자동 생성된 설명">
            <a:extLst>
              <a:ext uri="{FF2B5EF4-FFF2-40B4-BE49-F238E27FC236}">
                <a16:creationId xmlns:a16="http://schemas.microsoft.com/office/drawing/2014/main" id="{551F8318-3EFE-4D47-B2F3-F7AA35268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2780928"/>
            <a:ext cx="2647950" cy="2552700"/>
          </a:xfrm>
          <a:prstGeom prst="rect">
            <a:avLst/>
          </a:prstGeom>
        </p:spPr>
      </p:pic>
      <p:pic>
        <p:nvPicPr>
          <p:cNvPr id="7" name="그림 6" descr="시계이(가) 표시된 사진&#10;&#10;자동 생성된 설명">
            <a:extLst>
              <a:ext uri="{FF2B5EF4-FFF2-40B4-BE49-F238E27FC236}">
                <a16:creationId xmlns:a16="http://schemas.microsoft.com/office/drawing/2014/main" id="{5CF26851-D4C9-45C7-9A53-269606CB8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564904"/>
            <a:ext cx="4824536" cy="339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60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일반화 관계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sz="1200" dirty="0"/>
              <a:t>	</a:t>
            </a:r>
            <a:endParaRPr lang="ko-KR" altLang="en-US" sz="12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D482C18-BD63-4AA1-AF36-24830A9D6538}"/>
              </a:ext>
            </a:extLst>
          </p:cNvPr>
          <p:cNvGrpSpPr/>
          <p:nvPr/>
        </p:nvGrpSpPr>
        <p:grpSpPr>
          <a:xfrm>
            <a:off x="1403648" y="1760007"/>
            <a:ext cx="4176464" cy="4621322"/>
            <a:chOff x="827584" y="2313720"/>
            <a:chExt cx="3744416" cy="4314571"/>
          </a:xfrm>
        </p:grpSpPr>
        <p:pic>
          <p:nvPicPr>
            <p:cNvPr id="5" name="그림 4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B4E054F5-550E-4C86-8F46-954371035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754" y="2313720"/>
              <a:ext cx="3674246" cy="2195400"/>
            </a:xfrm>
            <a:prstGeom prst="rect">
              <a:avLst/>
            </a:prstGeom>
          </p:spPr>
        </p:pic>
        <p:pic>
          <p:nvPicPr>
            <p:cNvPr id="10" name="그림 9" descr="텍스트, 지도이(가) 표시된 사진&#10;&#10;자동 생성된 설명">
              <a:extLst>
                <a:ext uri="{FF2B5EF4-FFF2-40B4-BE49-F238E27FC236}">
                  <a16:creationId xmlns:a16="http://schemas.microsoft.com/office/drawing/2014/main" id="{0BBEAB21-A4B6-4E8D-AAA2-C31472DBF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4509120"/>
              <a:ext cx="3674245" cy="21191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212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중복 관계</a:t>
            </a:r>
            <a:endParaRPr lang="en-US" altLang="ko-KR" dirty="0"/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모델링을 할 때 </a:t>
            </a:r>
            <a:r>
              <a:rPr lang="ko-KR" altLang="en-US" dirty="0" err="1"/>
              <a:t>유스케이스</a:t>
            </a:r>
            <a:r>
              <a:rPr lang="ko-KR" altLang="en-US" dirty="0"/>
              <a:t> 이벤트 흐름에서 중복된 부분이 있을 때 설정</a:t>
            </a:r>
            <a:endParaRPr lang="ko-KR" altLang="en-US" sz="1000" dirty="0"/>
          </a:p>
        </p:txBody>
      </p:sp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591AA46C-A15D-4482-A177-6222306A4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79543"/>
            <a:ext cx="5256584" cy="3536123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58CB12A-1635-48F9-A4CF-BC9006EAB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5463653"/>
            <a:ext cx="4581425" cy="139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326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중복 관계</a:t>
            </a:r>
            <a:endParaRPr lang="en-US" altLang="ko-KR" dirty="0"/>
          </a:p>
          <a:p>
            <a:pPr marL="357188" lvl="1" indent="0">
              <a:buNone/>
            </a:pPr>
            <a:r>
              <a:rPr lang="en-US" altLang="ko-KR" sz="1200" dirty="0"/>
              <a:t>	</a:t>
            </a:r>
            <a:endParaRPr lang="ko-KR" altLang="en-US" sz="1200" dirty="0"/>
          </a:p>
        </p:txBody>
      </p:sp>
      <p:pic>
        <p:nvPicPr>
          <p:cNvPr id="5" name="그림 4" descr="지도, 그리기이(가) 표시된 사진&#10;&#10;자동 생성된 설명">
            <a:extLst>
              <a:ext uri="{FF2B5EF4-FFF2-40B4-BE49-F238E27FC236}">
                <a16:creationId xmlns:a16="http://schemas.microsoft.com/office/drawing/2014/main" id="{33F330BE-19F1-4FBA-9F22-FB70BFCCF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4216016"/>
            <a:ext cx="6868679" cy="2194161"/>
          </a:xfrm>
          <a:prstGeom prst="rect">
            <a:avLst/>
          </a:prstGeom>
        </p:spPr>
      </p:pic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468BC25D-700E-4C3D-8B0B-141B96C89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21" y="1916832"/>
            <a:ext cx="46767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9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모델링 단계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시스템 상황을 분석하여 문제 기술서를 작성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 </a:t>
            </a:r>
            <a:endParaRPr lang="en-US" altLang="ko-KR" dirty="0"/>
          </a:p>
          <a:p>
            <a:pPr lvl="2"/>
            <a:r>
              <a:rPr lang="ko-KR" altLang="en-US" dirty="0"/>
              <a:t>행위자와 그들의 책임을 확인</a:t>
            </a:r>
            <a:endParaRPr lang="en-US" altLang="ko-KR" dirty="0"/>
          </a:p>
          <a:p>
            <a:pPr lvl="2"/>
            <a:r>
              <a:rPr lang="ko-KR" altLang="en-US" dirty="0"/>
              <a:t>다음 질문으로 찾을 수 있음</a:t>
            </a:r>
            <a:endParaRPr lang="en-US" altLang="ko-KR" dirty="0"/>
          </a:p>
          <a:p>
            <a:pPr lvl="3"/>
            <a:r>
              <a:rPr lang="ko-KR" altLang="en-US" dirty="0"/>
              <a:t>시스템의 주요 기능을 사용하는 사람이 누구인가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시스템을 지원하기 위해 필요한 사람은 누구인가</a:t>
            </a:r>
            <a:r>
              <a:rPr lang="en-US" altLang="ko-KR" dirty="0"/>
              <a:t>?	</a:t>
            </a:r>
          </a:p>
          <a:p>
            <a:pPr lvl="3"/>
            <a:r>
              <a:rPr lang="ko-KR" altLang="en-US" dirty="0"/>
              <a:t>시스템을 유지하고 관리하는 사람은 누구인가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시스템에 필요한 하드웨어 장치는 무엇인가</a:t>
            </a:r>
            <a:r>
              <a:rPr lang="en-US" altLang="ko-KR" dirty="0"/>
              <a:t>?	</a:t>
            </a:r>
          </a:p>
          <a:p>
            <a:pPr lvl="3"/>
            <a:r>
              <a:rPr lang="ko-KR" altLang="en-US" dirty="0"/>
              <a:t>시스템과 상호작용하는 다른 시스템은 무엇인가</a:t>
            </a:r>
            <a:r>
              <a:rPr lang="en-US" altLang="ko-KR" dirty="0"/>
              <a:t>?	</a:t>
            </a:r>
          </a:p>
          <a:p>
            <a:pPr lvl="3"/>
            <a:r>
              <a:rPr lang="ko-KR" altLang="en-US" dirty="0"/>
              <a:t>시스템의 처리 결과에 연결되는 사람 또는 사물은 무엇인가</a:t>
            </a:r>
            <a:r>
              <a:rPr lang="en-US" altLang="ko-KR" dirty="0"/>
              <a:t>?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 err="1"/>
              <a:t>액터</a:t>
            </a:r>
            <a:r>
              <a:rPr lang="ko-KR" altLang="en-US" dirty="0"/>
              <a:t> 관점에서 시스템의 기능을 확인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54170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모델링 단계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관계를 설정</a:t>
            </a:r>
            <a:endParaRPr lang="en-US" altLang="ko-KR" dirty="0"/>
          </a:p>
          <a:p>
            <a:pPr lvl="2"/>
            <a:r>
              <a:rPr lang="ko-KR" altLang="en-US" dirty="0" err="1"/>
              <a:t>유스케이스에서</a:t>
            </a:r>
            <a:r>
              <a:rPr lang="ko-KR" altLang="en-US" dirty="0"/>
              <a:t> </a:t>
            </a:r>
            <a:r>
              <a:rPr lang="en-US" altLang="ko-KR" dirty="0"/>
              <a:t>&lt;&lt;include&gt;&gt; </a:t>
            </a:r>
            <a:r>
              <a:rPr lang="ko-KR" altLang="en-US" dirty="0"/>
              <a:t>의존성이 있는지 평가</a:t>
            </a:r>
            <a:endParaRPr lang="en-US" altLang="ko-KR" dirty="0"/>
          </a:p>
          <a:p>
            <a:pPr lvl="2"/>
            <a:r>
              <a:rPr lang="ko-KR" altLang="en-US" dirty="0" err="1"/>
              <a:t>유스케이스에서</a:t>
            </a:r>
            <a:r>
              <a:rPr lang="ko-KR" altLang="en-US" dirty="0"/>
              <a:t> </a:t>
            </a:r>
            <a:r>
              <a:rPr lang="en-US" altLang="ko-KR" dirty="0"/>
              <a:t>&lt;&lt;extend&gt;&gt; </a:t>
            </a:r>
            <a:r>
              <a:rPr lang="ko-KR" altLang="en-US" dirty="0"/>
              <a:t>의존성이 있는지 평가</a:t>
            </a:r>
            <a:endParaRPr lang="en-US" altLang="ko-KR" dirty="0"/>
          </a:p>
          <a:p>
            <a:pPr lvl="2"/>
            <a:r>
              <a:rPr lang="ko-KR" altLang="en-US" dirty="0" err="1"/>
              <a:t>액터의</a:t>
            </a:r>
            <a:r>
              <a:rPr lang="ko-KR" altLang="en-US" dirty="0"/>
              <a:t> 일반화 관계를 찾음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 작성</a:t>
            </a:r>
            <a:endParaRPr lang="en-US" altLang="ko-KR" dirty="0"/>
          </a:p>
          <a:p>
            <a:pPr lvl="2"/>
            <a:r>
              <a:rPr lang="ko-KR" altLang="en-US" dirty="0" err="1"/>
              <a:t>유스케이스명</a:t>
            </a:r>
            <a:r>
              <a:rPr lang="en-US" altLang="ko-KR" dirty="0"/>
              <a:t>, </a:t>
            </a:r>
            <a:r>
              <a:rPr lang="ko-KR" altLang="en-US" dirty="0" err="1"/>
              <a:t>액터명</a:t>
            </a:r>
            <a:r>
              <a:rPr lang="ko-KR" altLang="en-US" dirty="0"/>
              <a:t> 및 개요를 기술</a:t>
            </a:r>
            <a:endParaRPr lang="en-US" altLang="ko-KR" dirty="0"/>
          </a:p>
          <a:p>
            <a:pPr lvl="2"/>
            <a:r>
              <a:rPr lang="ko-KR" altLang="en-US" dirty="0"/>
              <a:t>사전 및 사후 조건과 제약사항들을 식별</a:t>
            </a:r>
            <a:endParaRPr lang="en-US" altLang="ko-KR" dirty="0"/>
          </a:p>
          <a:p>
            <a:pPr lvl="2"/>
            <a:r>
              <a:rPr lang="ko-KR" altLang="en-US" dirty="0"/>
              <a:t>작업</a:t>
            </a:r>
            <a:r>
              <a:rPr lang="en-US" altLang="ko-KR" dirty="0"/>
              <a:t>(</a:t>
            </a:r>
            <a:r>
              <a:rPr lang="ko-KR" altLang="en-US" dirty="0"/>
              <a:t>정상</a:t>
            </a:r>
            <a:r>
              <a:rPr lang="en-US" altLang="ko-KR" dirty="0"/>
              <a:t>, </a:t>
            </a:r>
            <a:r>
              <a:rPr lang="ko-KR" altLang="en-US" dirty="0"/>
              <a:t>대치</a:t>
            </a:r>
            <a:r>
              <a:rPr lang="en-US" altLang="ko-KR" dirty="0"/>
              <a:t>, </a:t>
            </a:r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흐름과 시나리오를 도출</a:t>
            </a:r>
            <a:endParaRPr lang="en-US" altLang="ko-KR" dirty="0"/>
          </a:p>
          <a:p>
            <a:pPr lvl="2"/>
            <a:r>
              <a:rPr lang="ko-KR" altLang="en-US" dirty="0" err="1"/>
              <a:t>유스케이스</a:t>
            </a:r>
            <a:r>
              <a:rPr lang="ko-KR" altLang="en-US" dirty="0"/>
              <a:t> 흐름에서 포함이나 확장 </a:t>
            </a:r>
            <a:r>
              <a:rPr lang="ko-KR" altLang="en-US" dirty="0" err="1"/>
              <a:t>유스케이스로</a:t>
            </a:r>
            <a:r>
              <a:rPr lang="ko-KR" altLang="en-US" dirty="0"/>
              <a:t> 구조화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실체화</a:t>
            </a:r>
            <a:endParaRPr lang="en-US" altLang="ko-KR" dirty="0"/>
          </a:p>
          <a:p>
            <a:pPr lvl="2"/>
            <a:r>
              <a:rPr lang="ko-KR" altLang="en-US" dirty="0"/>
              <a:t>구현 시스템의 논리적 구성 요소인 클래스를 식별하고 통신 관계를 파악하는 데 중점</a:t>
            </a:r>
            <a:endParaRPr lang="en-US" altLang="ko-KR" dirty="0"/>
          </a:p>
          <a:p>
            <a:pPr marL="177800" indent="0">
              <a:buNone/>
            </a:pPr>
            <a:r>
              <a:rPr lang="ko-KR" altLang="en-US" dirty="0"/>
              <a:t>  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50243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03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단계별 모델링 </a:t>
            </a:r>
            <a:r>
              <a:rPr lang="en-US" altLang="ko-KR" dirty="0"/>
              <a:t>: </a:t>
            </a:r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깨비책방</a:t>
            </a:r>
            <a:r>
              <a:rPr lang="ko-KR" altLang="en-US" dirty="0"/>
              <a:t> 관리 시스템의 </a:t>
            </a:r>
            <a:r>
              <a:rPr lang="ko-KR" altLang="en-US" dirty="0" err="1"/>
              <a:t>유스케이스</a:t>
            </a:r>
            <a:r>
              <a:rPr lang="ko-KR" altLang="en-US" dirty="0"/>
              <a:t> 모델링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 err="1"/>
              <a:t>깨비책방</a:t>
            </a:r>
            <a:r>
              <a:rPr lang="ko-KR" altLang="en-US" dirty="0"/>
              <a:t> 관리 시스템</a:t>
            </a:r>
            <a:endParaRPr lang="en-US" altLang="ko-KR" dirty="0"/>
          </a:p>
          <a:p>
            <a:pPr lvl="3"/>
            <a:r>
              <a:rPr lang="ko-KR" altLang="en-US" dirty="0"/>
              <a:t>고객은 반드시 회원으로 가입해야 도서를 대여가능</a:t>
            </a:r>
            <a:endParaRPr lang="en-US" altLang="ko-KR" dirty="0"/>
          </a:p>
          <a:p>
            <a:pPr lvl="3"/>
            <a:r>
              <a:rPr lang="ko-KR" altLang="en-US" dirty="0"/>
              <a:t>대여</a:t>
            </a:r>
            <a:r>
              <a:rPr lang="en-US" altLang="ko-KR" dirty="0"/>
              <a:t>, </a:t>
            </a:r>
            <a:r>
              <a:rPr lang="ko-KR" altLang="en-US" dirty="0"/>
              <a:t>반납</a:t>
            </a:r>
            <a:r>
              <a:rPr lang="en-US" altLang="ko-KR" dirty="0"/>
              <a:t>, </a:t>
            </a:r>
            <a:r>
              <a:rPr lang="ko-KR" altLang="en-US" dirty="0"/>
              <a:t>연체 관리 기능이 있음</a:t>
            </a:r>
            <a:endParaRPr lang="en-US" altLang="ko-KR" dirty="0"/>
          </a:p>
          <a:p>
            <a:pPr lvl="2"/>
            <a:r>
              <a:rPr lang="ko-KR" altLang="en-US" dirty="0"/>
              <a:t>관리자</a:t>
            </a:r>
            <a:endParaRPr lang="en-US" altLang="ko-KR" dirty="0"/>
          </a:p>
          <a:p>
            <a:pPr lvl="3"/>
            <a:r>
              <a:rPr lang="ko-KR" altLang="en-US" dirty="0"/>
              <a:t>이름과 전화번호로 회원을 확인</a:t>
            </a:r>
            <a:endParaRPr lang="en-US" altLang="ko-KR" dirty="0"/>
          </a:p>
          <a:p>
            <a:pPr lvl="3"/>
            <a:r>
              <a:rPr lang="ko-KR" altLang="en-US" dirty="0"/>
              <a:t>연체 관리 기능을 통해 현재 연체 중인 회원과 연체된 도서를 확인</a:t>
            </a:r>
            <a:endParaRPr lang="en-US" altLang="ko-KR" dirty="0"/>
          </a:p>
          <a:p>
            <a:pPr lvl="3"/>
            <a:r>
              <a:rPr lang="ko-KR" altLang="en-US" dirty="0" err="1"/>
              <a:t>연체금</a:t>
            </a:r>
            <a:r>
              <a:rPr lang="ko-KR" altLang="en-US" dirty="0"/>
              <a:t> 표시 기능을 사용해 오늘 날짜에 해당하는 연체금을 표시</a:t>
            </a:r>
            <a:endParaRPr lang="en-US" altLang="ko-KR" dirty="0"/>
          </a:p>
          <a:p>
            <a:pPr lvl="3"/>
            <a:r>
              <a:rPr lang="ko-KR" altLang="en-US" dirty="0"/>
              <a:t>반납 기능을 통해 반납한 도서 코드를 입력하여 대여 목록에서 삭제</a:t>
            </a:r>
            <a:endParaRPr lang="en-US" altLang="ko-KR" dirty="0"/>
          </a:p>
          <a:p>
            <a:pPr lvl="3"/>
            <a:r>
              <a:rPr lang="ko-KR" altLang="en-US" dirty="0"/>
              <a:t>새로운 도서의 등록 및 삭제를 관리할 수 있음</a:t>
            </a:r>
            <a:endParaRPr lang="en-US" altLang="ko-KR" dirty="0"/>
          </a:p>
          <a:p>
            <a:pPr lvl="3"/>
            <a:r>
              <a:rPr lang="ko-KR" altLang="en-US" dirty="0"/>
              <a:t>대여할 때는 고객이 도서를 선택하면 도서 코드를 확인하여 시스템에 입력</a:t>
            </a:r>
            <a:endParaRPr lang="en-US" altLang="ko-KR" dirty="0"/>
          </a:p>
          <a:p>
            <a:pPr lvl="2"/>
            <a:r>
              <a:rPr lang="ko-KR" altLang="en-US" dirty="0"/>
              <a:t>대여</a:t>
            </a:r>
            <a:endParaRPr lang="en-US" altLang="ko-KR" dirty="0"/>
          </a:p>
          <a:p>
            <a:pPr lvl="3"/>
            <a:r>
              <a:rPr lang="ko-KR" altLang="en-US" dirty="0"/>
              <a:t>해당 고객이 현재 대여 중인 도서가 있으면 표시하고</a:t>
            </a:r>
            <a:r>
              <a:rPr lang="en-US" altLang="ko-KR" dirty="0"/>
              <a:t>, </a:t>
            </a:r>
            <a:r>
              <a:rPr lang="ko-KR" altLang="en-US" dirty="0"/>
              <a:t>대여 기간이 지났으면 연체료를 계산하여 보여줌</a:t>
            </a:r>
            <a:endParaRPr lang="en-US" altLang="ko-KR" dirty="0"/>
          </a:p>
          <a:p>
            <a:pPr lvl="3"/>
            <a:r>
              <a:rPr lang="ko-KR" altLang="en-US" dirty="0"/>
              <a:t>연체 고객은 연체료를 납부하면 도서를 대여할 수 있음</a:t>
            </a:r>
            <a:endParaRPr lang="en-US" altLang="ko-KR" dirty="0"/>
          </a:p>
          <a:p>
            <a:pPr lvl="3"/>
            <a:r>
              <a:rPr lang="ko-KR" altLang="en-US" dirty="0"/>
              <a:t>대여료와 연체료는 현금이나 신용카드 결제를 통해 이루어짐</a:t>
            </a:r>
            <a:endParaRPr lang="en-US" altLang="ko-KR" dirty="0"/>
          </a:p>
          <a:p>
            <a:pPr lvl="3"/>
            <a:r>
              <a:rPr lang="ko-KR" altLang="en-US" dirty="0"/>
              <a:t>대여된 도서는 대여 목록에 도서 코드와 고객명으로 등록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404762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입고 관리 </a:t>
            </a:r>
            <a:endParaRPr lang="en-US" altLang="ko-KR" dirty="0"/>
          </a:p>
          <a:p>
            <a:pPr lvl="3"/>
            <a:r>
              <a:rPr lang="ko-KR" altLang="en-US" dirty="0"/>
              <a:t>창고로 입고된 상품을 현황 관리에 추가</a:t>
            </a:r>
            <a:endParaRPr lang="en-US" altLang="ko-KR" dirty="0"/>
          </a:p>
          <a:p>
            <a:pPr lvl="3"/>
            <a:r>
              <a:rPr lang="ko-KR" altLang="en-US" dirty="0"/>
              <a:t>입고는 납품 업체로부터 새로운 상품을 입고 받거나 고객이 반품한 것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입출고 담당자는 입고된 제품의 상태를 파악하여 불량품은 납품 업체에 반품 조치할 수 있음</a:t>
            </a:r>
            <a:endParaRPr lang="en-US" altLang="ko-KR" dirty="0"/>
          </a:p>
          <a:p>
            <a:pPr lvl="2"/>
            <a:r>
              <a:rPr lang="ko-KR" altLang="en-US" dirty="0"/>
              <a:t>출고 관리 </a:t>
            </a:r>
            <a:endParaRPr lang="en-US" altLang="ko-KR" dirty="0"/>
          </a:p>
          <a:p>
            <a:pPr lvl="3"/>
            <a:r>
              <a:rPr lang="ko-KR" altLang="en-US" dirty="0"/>
              <a:t>창고에서 출고된 상품을 현황 관리에서 제외</a:t>
            </a:r>
            <a:endParaRPr lang="en-US" altLang="ko-KR" dirty="0"/>
          </a:p>
          <a:p>
            <a:pPr lvl="3"/>
            <a:r>
              <a:rPr lang="ko-KR" altLang="en-US" dirty="0"/>
              <a:t>출고는 고객이 구매한 상품을 발주하는 것과 판매하고 남은 상품을 납품 업체로 반품한 것</a:t>
            </a:r>
            <a:endParaRPr lang="en-US" altLang="ko-KR" dirty="0"/>
          </a:p>
          <a:p>
            <a:pPr lvl="2"/>
            <a:r>
              <a:rPr lang="ko-KR" altLang="en-US" dirty="0"/>
              <a:t>현황 관리 </a:t>
            </a:r>
            <a:endParaRPr lang="en-US" altLang="ko-KR" dirty="0"/>
          </a:p>
          <a:p>
            <a:pPr lvl="3"/>
            <a:r>
              <a:rPr lang="ko-KR" altLang="en-US" dirty="0"/>
              <a:t>입출고된 현황을 실시간으로 인터넷 쇼핑몰에 업데이트하는 기능</a:t>
            </a:r>
            <a:endParaRPr lang="en-US" altLang="ko-KR" dirty="0"/>
          </a:p>
          <a:p>
            <a:pPr lvl="3"/>
            <a:r>
              <a:rPr lang="ko-KR" altLang="en-US" dirty="0"/>
              <a:t>입출고 담당자는 현황을 조회할 수 있고 현황 관리 담당자는 재고 현황을 관리하여                                        납품 업체에 주문 혹은 반품을 요청하고 쇼핑몰에 업데이트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71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사용자는 입출고 담당자</a:t>
            </a:r>
            <a:r>
              <a:rPr lang="en-US" altLang="ko-KR" dirty="0"/>
              <a:t>, </a:t>
            </a:r>
            <a:r>
              <a:rPr lang="ko-KR" altLang="en-US" dirty="0"/>
              <a:t>현황 관리 담당자</a:t>
            </a:r>
          </a:p>
          <a:p>
            <a:pPr lvl="2"/>
            <a:r>
              <a:rPr lang="ko-KR" altLang="en-US" dirty="0"/>
              <a:t>재고 관리 시스템과 연동되는 다른 시스템 액터로는 쇼핑몰 시스템이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36912"/>
            <a:ext cx="462915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7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구성 요소와 표현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다이어그램의 필요성</a:t>
            </a:r>
            <a:endParaRPr lang="en-US" altLang="ko-KR" dirty="0"/>
          </a:p>
          <a:p>
            <a:pPr lvl="2"/>
            <a:r>
              <a:rPr lang="ko-KR" altLang="en-US" dirty="0"/>
              <a:t>요구 사항 정의는 개발과 설계에서 매우 큰 비중을 차지함</a:t>
            </a:r>
          </a:p>
          <a:p>
            <a:pPr lvl="3"/>
            <a:r>
              <a:rPr lang="ko-KR" altLang="en-US" dirty="0"/>
              <a:t>누가</a:t>
            </a:r>
            <a:r>
              <a:rPr lang="en-US" altLang="ko-KR" sz="900" dirty="0"/>
              <a:t>who</a:t>
            </a:r>
            <a:r>
              <a:rPr lang="en-US" altLang="ko-KR" dirty="0"/>
              <a:t> </a:t>
            </a:r>
            <a:r>
              <a:rPr lang="ko-KR" altLang="en-US" dirty="0"/>
              <a:t>시스템을 사용할 것인가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시스템은 사용자를 위해 무엇</a:t>
            </a:r>
            <a:r>
              <a:rPr lang="en-US" altLang="ko-KR" sz="900" dirty="0"/>
              <a:t>what</a:t>
            </a:r>
            <a:r>
              <a:rPr lang="ko-KR" altLang="en-US" dirty="0"/>
              <a:t>을 해야 하는가</a:t>
            </a:r>
            <a:r>
              <a:rPr lang="en-US" altLang="ko-KR" dirty="0"/>
              <a:t>?</a:t>
            </a:r>
          </a:p>
          <a:p>
            <a:pPr lvl="3"/>
            <a:r>
              <a:rPr lang="ko-KR" altLang="en-US" dirty="0"/>
              <a:t>사용자와 상호작용하기 위해 시스템이 제공해야 할 인터페이스</a:t>
            </a:r>
            <a:r>
              <a:rPr lang="en-US" altLang="ko-KR" sz="900" dirty="0"/>
              <a:t>interface</a:t>
            </a:r>
            <a:r>
              <a:rPr lang="ko-KR" altLang="en-US" dirty="0"/>
              <a:t>는 무엇인가</a:t>
            </a:r>
            <a:r>
              <a:rPr lang="en-US" altLang="ko-KR" dirty="0"/>
              <a:t>?</a:t>
            </a:r>
          </a:p>
          <a:p>
            <a:pPr lvl="2"/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3FD54F6-AFC6-4392-B788-9FEFCF42B31A}"/>
              </a:ext>
            </a:extLst>
          </p:cNvPr>
          <p:cNvGrpSpPr/>
          <p:nvPr/>
        </p:nvGrpSpPr>
        <p:grpSpPr>
          <a:xfrm>
            <a:off x="1007604" y="2852936"/>
            <a:ext cx="7128792" cy="2480323"/>
            <a:chOff x="1259632" y="2996952"/>
            <a:chExt cx="7128792" cy="248032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9632" y="2996952"/>
              <a:ext cx="6082630" cy="2160266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3419872" y="4830944"/>
              <a:ext cx="496855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사각 창은 시스템 경계이고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, 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경계 내부에 위치한 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UserCase1, 2, 3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은 </a:t>
              </a:r>
              <a:endPara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구축할 시스템의 기능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. 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시스템 경계의 외부에 위치한 </a:t>
              </a:r>
              <a:r>
                <a:rPr lang="en-US" altLang="ko-KR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Actor1, 2</a:t>
              </a:r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는 </a:t>
              </a:r>
              <a:endPara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endParaRPr>
            </a:p>
            <a:p>
              <a:r>
                <a:rPr lang="ko-KR" altLang="en-US" sz="1200" dirty="0">
                  <a:solidFill>
                    <a:srgbClr val="FF0000"/>
                  </a:solidFill>
                  <a:latin typeface="HY엽서L" panose="02030600000101010101" pitchFamily="18" charset="-127"/>
                  <a:ea typeface="HY엽서L" panose="02030600000101010101" pitchFamily="18" charset="-127"/>
                </a:rPr>
                <a:t>외부 존재로 개발 대상에 미포함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802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 err="1"/>
              <a:t>유스케이스는</a:t>
            </a:r>
            <a:r>
              <a:rPr lang="ko-KR" altLang="en-US" dirty="0"/>
              <a:t> 시스템이 제공하는 하나의 단위 기능</a:t>
            </a:r>
            <a:endParaRPr lang="en-US" altLang="ko-KR" dirty="0"/>
          </a:p>
          <a:p>
            <a:pPr lvl="2"/>
            <a:r>
              <a:rPr lang="ko-KR" altLang="en-US" dirty="0"/>
              <a:t>모든 </a:t>
            </a:r>
            <a:r>
              <a:rPr lang="ko-KR" altLang="en-US" dirty="0" err="1"/>
              <a:t>유스케이스를</a:t>
            </a:r>
            <a:r>
              <a:rPr lang="ko-KR" altLang="en-US" dirty="0"/>
              <a:t> 찾는 것은 시스템의 모든 요구 사항을 </a:t>
            </a:r>
            <a:r>
              <a:rPr lang="ko-KR" altLang="en-US" dirty="0" err="1"/>
              <a:t>찾는것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b="42965"/>
          <a:stretch/>
        </p:blipFill>
        <p:spPr>
          <a:xfrm>
            <a:off x="251520" y="2564904"/>
            <a:ext cx="4464496" cy="3135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0390"/>
          <a:stretch/>
        </p:blipFill>
        <p:spPr>
          <a:xfrm>
            <a:off x="4427984" y="3356992"/>
            <a:ext cx="4464496" cy="217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72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3"/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유스케이스는</a:t>
            </a:r>
            <a:r>
              <a:rPr lang="ko-KR" altLang="en-US" dirty="0"/>
              <a:t> 연관 관계</a:t>
            </a:r>
            <a:r>
              <a:rPr lang="en-US" altLang="ko-KR" dirty="0"/>
              <a:t>,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사이는 의존 관계로 표시</a:t>
            </a:r>
          </a:p>
          <a:p>
            <a:pPr lvl="3"/>
            <a:r>
              <a:rPr lang="ko-KR" altLang="en-US" dirty="0"/>
              <a:t>재고 관리 시스템에서 대부분의 </a:t>
            </a:r>
            <a:r>
              <a:rPr lang="ko-KR" altLang="en-US" dirty="0" err="1"/>
              <a:t>유스케이스가</a:t>
            </a:r>
            <a:r>
              <a:rPr lang="ko-KR" altLang="en-US" dirty="0"/>
              <a:t> 수행될 때는 반드시 현황 등록 </a:t>
            </a:r>
            <a:r>
              <a:rPr lang="ko-KR" altLang="en-US" dirty="0" err="1"/>
              <a:t>유스케이스가</a:t>
            </a:r>
            <a:r>
              <a:rPr lang="ko-KR" altLang="en-US" dirty="0"/>
              <a:t> 수행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따라서 현황 등록 </a:t>
            </a:r>
            <a:r>
              <a:rPr lang="ko-KR" altLang="en-US" dirty="0" err="1"/>
              <a:t>유스케이스는</a:t>
            </a:r>
            <a:r>
              <a:rPr lang="ko-KR" altLang="en-US" dirty="0"/>
              <a:t> 해당 </a:t>
            </a:r>
            <a:r>
              <a:rPr lang="ko-KR" altLang="en-US" dirty="0" err="1"/>
              <a:t>유스케이스들과</a:t>
            </a:r>
            <a:r>
              <a:rPr lang="ko-KR" altLang="en-US" dirty="0"/>
              <a:t> 포함 관계로 표시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2967"/>
          <a:stretch/>
        </p:blipFill>
        <p:spPr>
          <a:xfrm>
            <a:off x="1259632" y="2564904"/>
            <a:ext cx="4960960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98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재고 관리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명세서 작성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556792"/>
            <a:ext cx="7423319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55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홈쇼핑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endParaRPr lang="en-US" altLang="ko-KR" dirty="0"/>
          </a:p>
          <a:p>
            <a:pPr lvl="3"/>
            <a:r>
              <a:rPr lang="ko-KR" altLang="en-US" dirty="0"/>
              <a:t>상품 상태를 확인하고 상품을 주문 할 수 있음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또한 상품을 주문한 고객은 포인트를 적립할 수 있음</a:t>
            </a:r>
            <a:endParaRPr lang="en-US" altLang="ko-KR" dirty="0"/>
          </a:p>
          <a:p>
            <a:pPr lvl="2"/>
            <a:r>
              <a:rPr lang="ko-KR" altLang="en-US" dirty="0"/>
              <a:t>판매원</a:t>
            </a:r>
            <a:endParaRPr lang="en-US" altLang="ko-KR" dirty="0"/>
          </a:p>
          <a:p>
            <a:pPr lvl="3"/>
            <a:r>
              <a:rPr lang="ko-KR" altLang="en-US" dirty="0"/>
              <a:t>상품 상태를 확인한 후 판매하고 고객이 주문한 상품을 접수</a:t>
            </a:r>
            <a:endParaRPr lang="en-US" altLang="ko-KR" dirty="0"/>
          </a:p>
          <a:p>
            <a:pPr lvl="2"/>
            <a:r>
              <a:rPr lang="ko-KR" altLang="en-US" dirty="0"/>
              <a:t>배송 직원</a:t>
            </a:r>
            <a:endParaRPr lang="en-US" altLang="ko-KR" dirty="0"/>
          </a:p>
          <a:p>
            <a:pPr lvl="3"/>
            <a:r>
              <a:rPr lang="ko-KR" altLang="en-US" dirty="0"/>
              <a:t>주문을 확인하고 상품을 배송</a:t>
            </a:r>
            <a:endParaRPr lang="en-US" altLang="ko-KR" dirty="0"/>
          </a:p>
          <a:p>
            <a:pPr lvl="2"/>
            <a:r>
              <a:rPr lang="ko-KR" altLang="en-US" dirty="0"/>
              <a:t>관리자</a:t>
            </a:r>
            <a:endParaRPr lang="en-US" altLang="ko-KR" dirty="0"/>
          </a:p>
          <a:p>
            <a:pPr lvl="3"/>
            <a:r>
              <a:rPr lang="ko-KR" altLang="en-US" dirty="0"/>
              <a:t>고객의 적립 포인트를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4260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홈쇼핑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판매원</a:t>
            </a:r>
            <a:r>
              <a:rPr lang="en-US" altLang="ko-KR" dirty="0"/>
              <a:t>, </a:t>
            </a:r>
            <a:r>
              <a:rPr lang="ko-KR" altLang="en-US" dirty="0"/>
              <a:t>배송 직원</a:t>
            </a:r>
            <a:r>
              <a:rPr lang="en-US" altLang="ko-KR" dirty="0"/>
              <a:t>, </a:t>
            </a:r>
            <a:r>
              <a:rPr lang="ko-KR" altLang="en-US" dirty="0"/>
              <a:t>관리자를 </a:t>
            </a:r>
            <a:r>
              <a:rPr lang="ko-KR" altLang="en-US" dirty="0" err="1"/>
              <a:t>액터로</a:t>
            </a:r>
            <a:r>
              <a:rPr lang="ko-KR" altLang="en-US" dirty="0"/>
              <a:t> 추출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21688" r="23597"/>
          <a:stretch/>
        </p:blipFill>
        <p:spPr>
          <a:xfrm>
            <a:off x="971600" y="2132856"/>
            <a:ext cx="5256584" cy="17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2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홈쇼핑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재고 확인</a:t>
            </a:r>
            <a:r>
              <a:rPr lang="en-US" altLang="ko-KR" dirty="0"/>
              <a:t>, </a:t>
            </a:r>
            <a:r>
              <a:rPr lang="ko-KR" altLang="en-US" dirty="0"/>
              <a:t>주문</a:t>
            </a:r>
            <a:r>
              <a:rPr lang="en-US" altLang="ko-KR" dirty="0"/>
              <a:t>, </a:t>
            </a:r>
            <a:r>
              <a:rPr lang="ko-KR" altLang="en-US" dirty="0"/>
              <a:t>주문 확인</a:t>
            </a:r>
            <a:r>
              <a:rPr lang="en-US" altLang="ko-KR" dirty="0"/>
              <a:t>, </a:t>
            </a:r>
            <a:r>
              <a:rPr lang="ko-KR" altLang="en-US" dirty="0"/>
              <a:t>포인트 관리 등을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7532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098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홈쇼핑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고객과 판매원은 재고 확인을 할 수 있음</a:t>
            </a:r>
            <a:endParaRPr lang="en-US" altLang="ko-KR" dirty="0"/>
          </a:p>
          <a:p>
            <a:pPr lvl="2"/>
            <a:r>
              <a:rPr lang="ko-KR" altLang="en-US" dirty="0"/>
              <a:t>고객은 주문을 할 수 있음</a:t>
            </a:r>
            <a:endParaRPr lang="en-US" altLang="ko-KR" dirty="0"/>
          </a:p>
          <a:p>
            <a:pPr lvl="2"/>
            <a:r>
              <a:rPr lang="ko-KR" altLang="en-US" dirty="0"/>
              <a:t>고객은 상품 구매 후 포인트를 적립할 수 있음</a:t>
            </a:r>
            <a:endParaRPr lang="en-US" altLang="ko-KR" dirty="0"/>
          </a:p>
          <a:p>
            <a:pPr lvl="2"/>
            <a:r>
              <a:rPr lang="ko-KR" altLang="en-US" dirty="0"/>
              <a:t>판매원은 주문을 접수</a:t>
            </a:r>
            <a:endParaRPr lang="en-US" altLang="ko-KR" dirty="0"/>
          </a:p>
          <a:p>
            <a:pPr lvl="2"/>
            <a:r>
              <a:rPr lang="ko-KR" altLang="en-US" dirty="0"/>
              <a:t>배송 직원은 주문을 확인하고 배송</a:t>
            </a:r>
            <a:endParaRPr lang="en-US" altLang="ko-KR" dirty="0"/>
          </a:p>
          <a:p>
            <a:pPr lvl="2"/>
            <a:r>
              <a:rPr lang="ko-KR" altLang="en-US" dirty="0"/>
              <a:t>관리자와 고객은 포인트 관리 및 적립을 수행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58068"/>
            <a:ext cx="6716230" cy="31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200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홈쇼핑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844824"/>
            <a:ext cx="6304773" cy="4186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551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ATM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은행 고객</a:t>
            </a:r>
            <a:endParaRPr lang="en-US" altLang="ko-KR" dirty="0"/>
          </a:p>
          <a:p>
            <a:pPr lvl="3"/>
            <a:r>
              <a:rPr lang="ko-KR" altLang="en-US" dirty="0"/>
              <a:t>현금 인출</a:t>
            </a:r>
            <a:r>
              <a:rPr lang="en-US" altLang="ko-KR" dirty="0"/>
              <a:t>, </a:t>
            </a:r>
            <a:r>
              <a:rPr lang="ko-KR" altLang="en-US" dirty="0"/>
              <a:t>잔액 확인</a:t>
            </a:r>
            <a:r>
              <a:rPr lang="en-US" altLang="ko-KR" dirty="0"/>
              <a:t>, </a:t>
            </a:r>
            <a:r>
              <a:rPr lang="ko-KR" altLang="en-US" dirty="0"/>
              <a:t>현금 입금</a:t>
            </a:r>
            <a:r>
              <a:rPr lang="en-US" altLang="ko-KR" dirty="0"/>
              <a:t>, </a:t>
            </a:r>
            <a:r>
              <a:rPr lang="ko-KR" altLang="en-US" dirty="0"/>
              <a:t>수표 입금</a:t>
            </a:r>
            <a:r>
              <a:rPr lang="en-US" altLang="ko-KR" dirty="0"/>
              <a:t>, </a:t>
            </a:r>
            <a:r>
              <a:rPr lang="ko-KR" altLang="en-US" dirty="0"/>
              <a:t>신용카드 서비스를 이용</a:t>
            </a:r>
            <a:endParaRPr lang="en-US" altLang="ko-KR" dirty="0"/>
          </a:p>
          <a:p>
            <a:pPr lvl="2"/>
            <a:r>
              <a:rPr lang="en-US" altLang="ko-KR" dirty="0"/>
              <a:t>TM </a:t>
            </a:r>
            <a:r>
              <a:rPr lang="ko-KR" altLang="en-US" dirty="0"/>
              <a:t>관리자 </a:t>
            </a:r>
            <a:endParaRPr lang="en-US" altLang="ko-KR" dirty="0"/>
          </a:p>
          <a:p>
            <a:pPr lvl="3"/>
            <a:r>
              <a:rPr lang="ko-KR" altLang="en-US" dirty="0"/>
              <a:t>부족한 현금을 보충하고 도난 신고 등의 이유로 인해 기기 내부로 카드 또는 수표를 회수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73560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ATM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</a:p>
          <a:p>
            <a:pPr lvl="2"/>
            <a:r>
              <a:rPr lang="en-US" altLang="ko-KR" dirty="0"/>
              <a:t>ATM </a:t>
            </a:r>
            <a:r>
              <a:rPr lang="ko-KR" altLang="en-US" dirty="0"/>
              <a:t>서비스를 이용하는 은행 고객 </a:t>
            </a:r>
            <a:r>
              <a:rPr lang="en-US" altLang="ko-KR" dirty="0"/>
              <a:t>, ATM</a:t>
            </a:r>
            <a:r>
              <a:rPr lang="ko-KR" altLang="en-US" dirty="0"/>
              <a:t>을 관리하는 관리자를 </a:t>
            </a:r>
            <a:r>
              <a:rPr lang="ko-KR" altLang="en-US" dirty="0" err="1"/>
              <a:t>액터로</a:t>
            </a:r>
            <a:r>
              <a:rPr lang="ko-KR" altLang="en-US" dirty="0"/>
              <a:t> 추출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248602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10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액터와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endParaRPr lang="en-US" altLang="ko-KR" dirty="0"/>
          </a:p>
          <a:p>
            <a:pPr lvl="2"/>
            <a:r>
              <a:rPr lang="ko-KR" altLang="en-US" dirty="0" err="1"/>
              <a:t>액터</a:t>
            </a:r>
            <a:r>
              <a:rPr lang="en-US" altLang="ko-KR" sz="1000" dirty="0"/>
              <a:t>Actor </a:t>
            </a:r>
          </a:p>
          <a:p>
            <a:pPr lvl="3"/>
            <a:r>
              <a:rPr lang="ko-KR" altLang="en-US" dirty="0"/>
              <a:t>개발할 시스템 외부의 존재</a:t>
            </a:r>
            <a:r>
              <a:rPr lang="en-US" altLang="ko-KR" dirty="0"/>
              <a:t>, </a:t>
            </a:r>
            <a:r>
              <a:rPr lang="ko-KR" altLang="en-US" dirty="0" err="1"/>
              <a:t>이밴트</a:t>
            </a:r>
            <a:r>
              <a:rPr lang="ko-KR" altLang="en-US" dirty="0"/>
              <a:t> 흐름을 시작하게 하는 객체</a:t>
            </a:r>
            <a:endParaRPr lang="en-US" altLang="ko-KR" sz="1000" dirty="0"/>
          </a:p>
          <a:p>
            <a:pPr lvl="2"/>
            <a:r>
              <a:rPr lang="ko-KR" altLang="en-US" dirty="0" err="1"/>
              <a:t>유스케이스</a:t>
            </a:r>
            <a:r>
              <a:rPr lang="en-US" altLang="ko-KR" sz="1000" dirty="0" err="1"/>
              <a:t>UseCase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시스템 내부에 해당되는 단위 기능</a:t>
            </a:r>
            <a:r>
              <a:rPr lang="en-US" altLang="ko-KR" dirty="0"/>
              <a:t>, </a:t>
            </a:r>
            <a:r>
              <a:rPr lang="ko-KR" altLang="en-US" dirty="0"/>
              <a:t>사용자 관점에서 시스템을 모델링</a:t>
            </a:r>
            <a:endParaRPr lang="en-US" altLang="ko-KR" dirty="0"/>
          </a:p>
          <a:p>
            <a:pPr lvl="6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ko-KR" altLang="en-US" dirty="0"/>
              <a:t>일반적인 연관 관계 외에 다양한 관계가 존재할 수 있음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637134"/>
            <a:ext cx="3657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3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ATM</a:t>
            </a:r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현금 인출</a:t>
            </a:r>
            <a:r>
              <a:rPr lang="en-US" altLang="ko-KR" dirty="0"/>
              <a:t>, </a:t>
            </a:r>
            <a:r>
              <a:rPr lang="ko-KR" altLang="en-US" dirty="0"/>
              <a:t>잔액 확인</a:t>
            </a:r>
            <a:r>
              <a:rPr lang="en-US" altLang="ko-KR" dirty="0"/>
              <a:t>, </a:t>
            </a:r>
            <a:r>
              <a:rPr lang="ko-KR" altLang="en-US" dirty="0"/>
              <a:t>현금 입금</a:t>
            </a:r>
            <a:r>
              <a:rPr lang="en-US" altLang="ko-KR" dirty="0"/>
              <a:t>, </a:t>
            </a:r>
            <a:r>
              <a:rPr lang="ko-KR" altLang="en-US" dirty="0"/>
              <a:t>수표 입금</a:t>
            </a:r>
            <a:r>
              <a:rPr lang="en-US" altLang="ko-KR" dirty="0"/>
              <a:t>, </a:t>
            </a:r>
            <a:r>
              <a:rPr lang="ko-KR" altLang="en-US" dirty="0"/>
              <a:t>신용카드</a:t>
            </a:r>
            <a:r>
              <a:rPr lang="en-US" altLang="ko-KR" dirty="0"/>
              <a:t>, </a:t>
            </a:r>
            <a:r>
              <a:rPr lang="ko-KR" altLang="en-US" dirty="0"/>
              <a:t>현금 보충</a:t>
            </a:r>
            <a:r>
              <a:rPr lang="en-US" altLang="ko-KR" dirty="0"/>
              <a:t>, </a:t>
            </a:r>
            <a:r>
              <a:rPr lang="ko-KR" altLang="en-US" dirty="0"/>
              <a:t>카드 회수</a:t>
            </a:r>
            <a:r>
              <a:rPr lang="en-US" altLang="ko-KR" dirty="0"/>
              <a:t>, </a:t>
            </a:r>
            <a:r>
              <a:rPr lang="ko-KR" altLang="en-US" dirty="0"/>
              <a:t>수표 회수 등을           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688657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33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ATM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은행 고객은 현금 인출을 이용할 수 있음</a:t>
            </a:r>
            <a:endParaRPr lang="en-US" altLang="ko-KR" dirty="0"/>
          </a:p>
          <a:p>
            <a:pPr lvl="2"/>
            <a:r>
              <a:rPr lang="ko-KR" altLang="en-US" dirty="0"/>
              <a:t>은행 고객은 잔액 확인</a:t>
            </a:r>
            <a:r>
              <a:rPr lang="en-US" altLang="ko-KR" dirty="0"/>
              <a:t>, </a:t>
            </a:r>
            <a:r>
              <a:rPr lang="ko-KR" altLang="en-US" dirty="0"/>
              <a:t>현금 입금</a:t>
            </a:r>
            <a:r>
              <a:rPr lang="en-US" altLang="ko-KR" dirty="0"/>
              <a:t>, </a:t>
            </a:r>
            <a:r>
              <a:rPr lang="ko-KR" altLang="en-US" dirty="0"/>
              <a:t>수표 입금</a:t>
            </a:r>
            <a:r>
              <a:rPr lang="en-US" altLang="ko-KR" dirty="0"/>
              <a:t>, </a:t>
            </a:r>
            <a:r>
              <a:rPr lang="ko-KR" altLang="en-US" dirty="0"/>
              <a:t>신용카드를 이용할 수 있음</a:t>
            </a:r>
            <a:endParaRPr lang="en-US" altLang="ko-KR" dirty="0"/>
          </a:p>
          <a:p>
            <a:pPr lvl="2"/>
            <a:r>
              <a:rPr lang="ko-KR" altLang="en-US" dirty="0"/>
              <a:t>관리자는 현금 보충</a:t>
            </a:r>
            <a:r>
              <a:rPr lang="en-US" altLang="ko-KR" dirty="0"/>
              <a:t>, </a:t>
            </a:r>
            <a:r>
              <a:rPr lang="ko-KR" altLang="en-US" dirty="0"/>
              <a:t>카드 회수</a:t>
            </a:r>
            <a:r>
              <a:rPr lang="en-US" altLang="ko-KR" dirty="0"/>
              <a:t>, </a:t>
            </a:r>
            <a:r>
              <a:rPr lang="ko-KR" altLang="en-US" dirty="0"/>
              <a:t>수표 회수를 하면서 </a:t>
            </a:r>
            <a:r>
              <a:rPr lang="en-US" altLang="ko-KR" dirty="0"/>
              <a:t>ATM</a:t>
            </a:r>
            <a:r>
              <a:rPr lang="ko-KR" altLang="en-US" dirty="0"/>
              <a:t>을 관리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0892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88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ATM</a:t>
            </a:r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00808"/>
            <a:ext cx="74104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255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티켓구매의 세 가지 방법</a:t>
            </a:r>
            <a:endParaRPr lang="en-US" altLang="ko-KR" dirty="0"/>
          </a:p>
          <a:p>
            <a:pPr lvl="3"/>
            <a:r>
              <a:rPr lang="ko-KR" altLang="en-US" dirty="0"/>
              <a:t>인터넷 예매</a:t>
            </a:r>
            <a:endParaRPr lang="en-US" altLang="ko-KR" dirty="0"/>
          </a:p>
          <a:p>
            <a:pPr lvl="3"/>
            <a:r>
              <a:rPr lang="ko-KR" altLang="en-US" dirty="0"/>
              <a:t>키오스크 이용</a:t>
            </a:r>
            <a:endParaRPr lang="en-US" altLang="ko-KR" dirty="0"/>
          </a:p>
          <a:p>
            <a:pPr lvl="3"/>
            <a:r>
              <a:rPr lang="ko-KR" altLang="en-US" b="1" u="sng" dirty="0"/>
              <a:t>현장직원에게서 구입</a:t>
            </a:r>
            <a:endParaRPr lang="en-US" altLang="ko-KR" b="1" u="sng" dirty="0"/>
          </a:p>
          <a:p>
            <a:pPr lvl="3"/>
            <a:endParaRPr lang="en-US" altLang="ko-KR" u="sng" dirty="0"/>
          </a:p>
          <a:p>
            <a:pPr lvl="2"/>
            <a:r>
              <a:rPr lang="ko-KR" altLang="en-US" dirty="0" err="1"/>
              <a:t>티겟의</a:t>
            </a:r>
            <a:r>
              <a:rPr lang="ko-KR" altLang="en-US" dirty="0"/>
              <a:t> 두가지 종류</a:t>
            </a:r>
            <a:endParaRPr lang="en-US" altLang="ko-KR" dirty="0"/>
          </a:p>
          <a:p>
            <a:pPr lvl="3"/>
            <a:r>
              <a:rPr lang="ko-KR" altLang="en-US" dirty="0"/>
              <a:t>티켓 </a:t>
            </a:r>
            <a:r>
              <a:rPr lang="en-US" altLang="ko-KR" dirty="0"/>
              <a:t>: </a:t>
            </a:r>
            <a:r>
              <a:rPr lang="ko-KR" altLang="en-US" dirty="0"/>
              <a:t>모든 구입 가능</a:t>
            </a:r>
            <a:endParaRPr lang="en-US" altLang="ko-KR" dirty="0"/>
          </a:p>
          <a:p>
            <a:pPr lvl="3"/>
            <a:r>
              <a:rPr lang="ko-KR" altLang="en-US" dirty="0"/>
              <a:t>정기권</a:t>
            </a:r>
            <a:r>
              <a:rPr lang="en-US" altLang="ko-KR" dirty="0"/>
              <a:t> : </a:t>
            </a:r>
            <a:r>
              <a:rPr lang="ko-KR" altLang="en-US" dirty="0"/>
              <a:t>현장직원에게서만 구입 가능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694935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</a:p>
          <a:p>
            <a:pPr lvl="2"/>
            <a:r>
              <a:rPr lang="ko-KR" altLang="en-US" dirty="0"/>
              <a:t>키오스크</a:t>
            </a:r>
            <a:r>
              <a:rPr lang="en-US" altLang="ko-KR" dirty="0"/>
              <a:t>, </a:t>
            </a:r>
            <a:r>
              <a:rPr lang="ko-KR" altLang="en-US" dirty="0"/>
              <a:t>직원</a:t>
            </a:r>
            <a:r>
              <a:rPr lang="en-US" altLang="ko-KR" dirty="0"/>
              <a:t>, </a:t>
            </a:r>
            <a:r>
              <a:rPr lang="ko-KR" altLang="en-US" dirty="0"/>
              <a:t>신용카드 서비스</a:t>
            </a:r>
            <a:r>
              <a:rPr lang="en-US" altLang="ko-KR" dirty="0"/>
              <a:t>, </a:t>
            </a:r>
            <a:r>
              <a:rPr lang="ko-KR" altLang="en-US" dirty="0"/>
              <a:t>관리자 등을 </a:t>
            </a:r>
            <a:r>
              <a:rPr lang="ko-KR" altLang="en-US" dirty="0" err="1"/>
              <a:t>액터로</a:t>
            </a:r>
            <a:r>
              <a:rPr lang="ko-KR" altLang="en-US" dirty="0"/>
              <a:t> 추출</a:t>
            </a:r>
            <a:endParaRPr lang="en-US" altLang="ko-KR" dirty="0"/>
          </a:p>
          <a:p>
            <a:pPr lvl="2"/>
            <a:r>
              <a:rPr lang="ko-KR" altLang="en-US" dirty="0"/>
              <a:t> 고객은 키오스크 프로그램을 통해 구매하기 때문에 </a:t>
            </a:r>
            <a:r>
              <a:rPr lang="ko-KR" altLang="en-US" dirty="0" err="1"/>
              <a:t>액터가</a:t>
            </a:r>
            <a:r>
              <a:rPr lang="ko-KR" altLang="en-US" dirty="0"/>
              <a:t> 될 수 없음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420888"/>
            <a:ext cx="55054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5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티켓 구입</a:t>
            </a:r>
            <a:r>
              <a:rPr lang="en-US" altLang="ko-KR" dirty="0"/>
              <a:t>, </a:t>
            </a:r>
            <a:r>
              <a:rPr lang="ko-KR" altLang="en-US" dirty="0"/>
              <a:t>정기권 구입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/>
              <a:t>매출 조회 등을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060848"/>
            <a:ext cx="688657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42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키오스크를 통해 티켓을 구입할 수 있음</a:t>
            </a:r>
            <a:endParaRPr lang="en-US" altLang="ko-KR" dirty="0"/>
          </a:p>
          <a:p>
            <a:pPr lvl="2"/>
            <a:r>
              <a:rPr lang="ko-KR" altLang="en-US" dirty="0"/>
              <a:t>직원을 통해 티켓을 구입할 수 있음</a:t>
            </a:r>
            <a:endParaRPr lang="en-US" altLang="ko-KR" dirty="0"/>
          </a:p>
          <a:p>
            <a:pPr lvl="2"/>
            <a:r>
              <a:rPr lang="ko-KR" altLang="en-US" dirty="0"/>
              <a:t>직원을 통해 정기권을 구입할 수 있음</a:t>
            </a:r>
            <a:endParaRPr lang="en-US" altLang="ko-KR" dirty="0"/>
          </a:p>
          <a:p>
            <a:pPr lvl="2"/>
            <a:r>
              <a:rPr lang="ko-KR" altLang="en-US" dirty="0"/>
              <a:t>신용카드 서비스를 통해 결제를 할 수 있음</a:t>
            </a:r>
            <a:endParaRPr lang="en-US" altLang="ko-KR" dirty="0"/>
          </a:p>
          <a:p>
            <a:pPr lvl="2"/>
            <a:r>
              <a:rPr lang="ko-KR" altLang="en-US" dirty="0"/>
              <a:t>관리자는 매출을 조회할 수 있음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20" y="3284984"/>
            <a:ext cx="7125419" cy="310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117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티켓 구입과 정기권 구입은 결제와 포함 관계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4591050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4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영화 티켓 구매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marL="720725" lvl="3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10" y="1719263"/>
            <a:ext cx="7419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2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구인구직 앱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정보 조회 </a:t>
            </a:r>
            <a:endParaRPr lang="en-US" altLang="ko-KR" dirty="0"/>
          </a:p>
          <a:p>
            <a:pPr lvl="3"/>
            <a:r>
              <a:rPr lang="ko-KR" altLang="en-US" dirty="0"/>
              <a:t>사용자는 회사 모집 공고와 회사에 합격한 사람들의 자기소개서를 조회할 수 있음</a:t>
            </a:r>
            <a:endParaRPr lang="en-US" altLang="ko-KR" dirty="0"/>
          </a:p>
          <a:p>
            <a:pPr lvl="3"/>
            <a:r>
              <a:rPr lang="ko-KR" altLang="en-US" dirty="0"/>
              <a:t>자신이 지금까지 지원한 내역을 확인할 수 있음</a:t>
            </a:r>
            <a:r>
              <a:rPr lang="en-US" altLang="ko-KR" dirty="0"/>
              <a:t> </a:t>
            </a:r>
            <a:r>
              <a:rPr lang="ko-KR" altLang="en-US" dirty="0"/>
              <a:t>기업은 지원자를 조회할 수 있음</a:t>
            </a:r>
            <a:endParaRPr lang="en-US" altLang="ko-KR" dirty="0"/>
          </a:p>
          <a:p>
            <a:pPr lvl="2"/>
            <a:r>
              <a:rPr lang="ko-KR" altLang="en-US" dirty="0"/>
              <a:t>이력서와 모집 공고 관리 </a:t>
            </a:r>
            <a:endParaRPr lang="en-US" altLang="ko-KR" dirty="0"/>
          </a:p>
          <a:p>
            <a:pPr lvl="3"/>
            <a:r>
              <a:rPr lang="ko-KR" altLang="en-US" dirty="0"/>
              <a:t>이력서 관리는 사용자가 원하는 회사에 지원하기 위한 이력서를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모집 공고 관리는 회사 인원을 모집 위해 모집 공고를 생성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ko-KR" altLang="en-US" dirty="0"/>
              <a:t>서버 </a:t>
            </a:r>
            <a:endParaRPr lang="en-US" altLang="ko-KR" dirty="0"/>
          </a:p>
          <a:p>
            <a:pPr lvl="3"/>
            <a:r>
              <a:rPr lang="ko-KR" altLang="en-US" dirty="0"/>
              <a:t>맞춤 추천 서비스를 통해 사용자가 원하는 모집 공고를 추천</a:t>
            </a:r>
            <a:endParaRPr lang="en-US" altLang="ko-KR" dirty="0"/>
          </a:p>
          <a:p>
            <a:pPr lvl="3"/>
            <a:r>
              <a:rPr lang="ko-KR" altLang="en-US" dirty="0"/>
              <a:t>공고</a:t>
            </a:r>
            <a:r>
              <a:rPr lang="en-US" altLang="ko-KR" dirty="0"/>
              <a:t>, </a:t>
            </a:r>
            <a:r>
              <a:rPr lang="ko-KR" altLang="en-US" dirty="0"/>
              <a:t>합격자의 자기 소개서 등의 게시물을 관리</a:t>
            </a:r>
            <a:endParaRPr lang="en-US" altLang="ko-KR" dirty="0"/>
          </a:p>
          <a:p>
            <a:pPr lvl="3"/>
            <a:r>
              <a:rPr lang="ko-KR" altLang="en-US" dirty="0"/>
              <a:t>구인구직 앱을 사용하는 사용자와 기업을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93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구성 요소와 표현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엑터와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endParaRPr lang="en-US" altLang="ko-KR" dirty="0"/>
          </a:p>
          <a:p>
            <a:pPr lvl="2"/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포함</a:t>
            </a:r>
            <a:r>
              <a:rPr lang="en-US" altLang="ko-KR" sz="1000" dirty="0"/>
              <a:t>Include</a:t>
            </a:r>
            <a:r>
              <a:rPr lang="en-US" altLang="ko-KR" dirty="0"/>
              <a:t>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3"/>
            <a:r>
              <a:rPr lang="ko-KR" altLang="en-US" dirty="0"/>
              <a:t> 다른 </a:t>
            </a:r>
            <a:r>
              <a:rPr lang="ko-KR" altLang="en-US" dirty="0" err="1"/>
              <a:t>유스케이스에서</a:t>
            </a:r>
            <a:r>
              <a:rPr lang="ko-KR" altLang="en-US" dirty="0"/>
              <a:t> 기존 </a:t>
            </a:r>
            <a:r>
              <a:rPr lang="ko-KR" altLang="en-US" dirty="0" err="1"/>
              <a:t>유스케이스를</a:t>
            </a:r>
            <a:r>
              <a:rPr lang="ko-KR" altLang="en-US" dirty="0"/>
              <a:t> 재사용할 수 있음을 나타냄</a:t>
            </a:r>
          </a:p>
          <a:p>
            <a:pPr lvl="2"/>
            <a:r>
              <a:rPr lang="en-US" altLang="ko-KR" dirty="0"/>
              <a:t>(b)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확장</a:t>
            </a:r>
            <a:r>
              <a:rPr lang="en-US" altLang="ko-KR" sz="1000" dirty="0"/>
              <a:t>Extend</a:t>
            </a:r>
            <a:r>
              <a:rPr lang="en-US" altLang="ko-KR" dirty="0"/>
              <a:t> </a:t>
            </a:r>
            <a:r>
              <a:rPr lang="ko-KR" altLang="en-US" dirty="0"/>
              <a:t>관계</a:t>
            </a:r>
            <a:endParaRPr lang="en-US" altLang="ko-KR" dirty="0"/>
          </a:p>
          <a:p>
            <a:pPr lvl="3"/>
            <a:r>
              <a:rPr lang="ko-KR" altLang="en-US" dirty="0"/>
              <a:t> 기존 </a:t>
            </a:r>
            <a:r>
              <a:rPr lang="ko-KR" altLang="en-US" dirty="0" err="1"/>
              <a:t>유스케이스에</a:t>
            </a:r>
            <a:r>
              <a:rPr lang="ko-KR" altLang="en-US" dirty="0"/>
              <a:t> 진행 단계를 추가하여 새로운 </a:t>
            </a:r>
            <a:r>
              <a:rPr lang="ko-KR" altLang="en-US" dirty="0" err="1"/>
              <a:t>유스케이스를</a:t>
            </a:r>
            <a:r>
              <a:rPr lang="ko-KR" altLang="en-US" dirty="0"/>
              <a:t> 만들어내는 관계</a:t>
            </a:r>
          </a:p>
          <a:p>
            <a:pPr lvl="2"/>
            <a:r>
              <a:rPr lang="en-US" altLang="ko-KR" dirty="0"/>
              <a:t>(c)</a:t>
            </a:r>
            <a:r>
              <a:rPr lang="ko-KR" altLang="en-US" dirty="0"/>
              <a:t> </a:t>
            </a:r>
            <a:r>
              <a:rPr lang="ko-KR" altLang="en-US" dirty="0" err="1"/>
              <a:t>액터</a:t>
            </a:r>
            <a:r>
              <a:rPr lang="ko-KR" altLang="en-US" dirty="0"/>
              <a:t> 사이의 일반화 관계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26" y="2915271"/>
            <a:ext cx="7005274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941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구인구직 앱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사용자</a:t>
            </a:r>
            <a:r>
              <a:rPr lang="en-US" altLang="ko-KR" dirty="0"/>
              <a:t>, </a:t>
            </a:r>
            <a:r>
              <a:rPr lang="ko-KR" altLang="en-US" dirty="0"/>
              <a:t>기업</a:t>
            </a:r>
            <a:r>
              <a:rPr lang="en-US" altLang="ko-KR" dirty="0"/>
              <a:t>, </a:t>
            </a:r>
            <a:r>
              <a:rPr lang="ko-KR" altLang="en-US" dirty="0"/>
              <a:t>서버를 </a:t>
            </a:r>
            <a:r>
              <a:rPr lang="ko-KR" altLang="en-US" err="1"/>
              <a:t>액터로</a:t>
            </a:r>
            <a:r>
              <a:rPr lang="ko-KR" altLang="en-US"/>
              <a:t> 추출 가능 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2276872"/>
            <a:ext cx="4086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48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구인구직 앱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회사 모집 공고 조회</a:t>
            </a:r>
            <a:r>
              <a:rPr lang="en-US" altLang="ko-KR" dirty="0"/>
              <a:t>, </a:t>
            </a:r>
            <a:r>
              <a:rPr lang="ko-KR" altLang="en-US" dirty="0"/>
              <a:t>합격 자소서 조회</a:t>
            </a:r>
            <a:r>
              <a:rPr lang="en-US" altLang="ko-KR" dirty="0"/>
              <a:t>, </a:t>
            </a:r>
            <a:r>
              <a:rPr lang="ko-KR" altLang="en-US" dirty="0"/>
              <a:t>이력서 관리</a:t>
            </a:r>
            <a:r>
              <a:rPr lang="en-US" altLang="ko-KR" dirty="0"/>
              <a:t>, </a:t>
            </a:r>
            <a:r>
              <a:rPr lang="ko-KR" altLang="en-US" dirty="0"/>
              <a:t>입사 지원 현황 조회</a:t>
            </a:r>
            <a:r>
              <a:rPr lang="en-US" altLang="ko-KR" dirty="0"/>
              <a:t>, </a:t>
            </a:r>
            <a:r>
              <a:rPr lang="ko-KR" altLang="en-US" dirty="0"/>
              <a:t>모집 공고 관리</a:t>
            </a:r>
            <a:r>
              <a:rPr lang="en-US" altLang="ko-KR" dirty="0"/>
              <a:t>,            </a:t>
            </a:r>
            <a:r>
              <a:rPr lang="ko-KR" altLang="en-US" dirty="0"/>
              <a:t>지원자 조회</a:t>
            </a:r>
            <a:r>
              <a:rPr lang="en-US" altLang="ko-KR" dirty="0"/>
              <a:t>, </a:t>
            </a:r>
            <a:r>
              <a:rPr lang="ko-KR" altLang="en-US" dirty="0"/>
              <a:t>맞춤 추천 서비스</a:t>
            </a:r>
            <a:r>
              <a:rPr lang="en-US" altLang="ko-KR" dirty="0"/>
              <a:t>, </a:t>
            </a:r>
            <a:r>
              <a:rPr lang="ko-KR" altLang="en-US" dirty="0"/>
              <a:t>사용자 관리</a:t>
            </a:r>
            <a:r>
              <a:rPr lang="en-US" altLang="ko-KR" dirty="0"/>
              <a:t>, </a:t>
            </a:r>
            <a:r>
              <a:rPr lang="ko-KR" altLang="en-US" dirty="0"/>
              <a:t>기업 관리</a:t>
            </a:r>
            <a:r>
              <a:rPr lang="en-US" altLang="ko-KR" dirty="0"/>
              <a:t>, </a:t>
            </a:r>
            <a:r>
              <a:rPr lang="ko-KR" altLang="en-US" dirty="0"/>
              <a:t>게시물 관리 등을 </a:t>
            </a:r>
            <a:r>
              <a:rPr lang="ko-KR" altLang="en-US" dirty="0" err="1"/>
              <a:t>유스케이스로</a:t>
            </a:r>
            <a:r>
              <a:rPr lang="en-US" altLang="ko-KR" dirty="0"/>
              <a:t>	</a:t>
            </a:r>
            <a:r>
              <a:rPr lang="en-US" altLang="ko-KR"/>
              <a:t>       </a:t>
            </a:r>
            <a:r>
              <a:rPr lang="ko-KR" altLang="en-US"/>
              <a:t>추출 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636912"/>
            <a:ext cx="7320111" cy="159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0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구인구직 앱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700808"/>
            <a:ext cx="82010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3337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구인구직 앱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844824"/>
            <a:ext cx="6351469" cy="453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13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온라인 서점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주문 기능 </a:t>
            </a:r>
            <a:endParaRPr lang="en-US" altLang="ko-KR" dirty="0"/>
          </a:p>
          <a:p>
            <a:pPr lvl="3"/>
            <a:r>
              <a:rPr lang="ko-KR" altLang="en-US" dirty="0"/>
              <a:t>고객이 주문을 시작하여 항목을 추가 및 제거할 수 있음</a:t>
            </a:r>
            <a:endParaRPr lang="en-US" altLang="ko-KR" dirty="0"/>
          </a:p>
          <a:p>
            <a:pPr lvl="3"/>
            <a:r>
              <a:rPr lang="ko-KR" altLang="en-US" dirty="0"/>
              <a:t>책 번호와 항목 수량을 변경할 수 있음</a:t>
            </a:r>
            <a:endParaRPr lang="en-US" altLang="ko-KR" dirty="0"/>
          </a:p>
          <a:p>
            <a:pPr lvl="3"/>
            <a:r>
              <a:rPr lang="ko-KR" altLang="en-US" dirty="0"/>
              <a:t>주문을 취소할 수 있음</a:t>
            </a:r>
            <a:endParaRPr lang="en-US" altLang="ko-KR" dirty="0"/>
          </a:p>
          <a:p>
            <a:pPr lvl="3"/>
            <a:r>
              <a:rPr lang="ko-KR" altLang="en-US" dirty="0"/>
              <a:t>설정된 일정 시간이 지난 후에도 상품 결제가 이루어지지 않으면 주문이 자동으로 취소</a:t>
            </a:r>
            <a:endParaRPr lang="en-US" altLang="ko-KR" dirty="0"/>
          </a:p>
          <a:p>
            <a:pPr lvl="2"/>
            <a:r>
              <a:rPr lang="ko-KR" altLang="en-US" dirty="0"/>
              <a:t>상품 결제 기능</a:t>
            </a:r>
            <a:endParaRPr lang="en-US" altLang="ko-KR" dirty="0"/>
          </a:p>
          <a:p>
            <a:pPr lvl="3"/>
            <a:r>
              <a:rPr lang="ko-KR" altLang="en-US" dirty="0"/>
              <a:t>신용카드 회사가 거래를 승인하거나 거부하는 것</a:t>
            </a:r>
            <a:endParaRPr lang="en-US" altLang="ko-KR" dirty="0"/>
          </a:p>
          <a:p>
            <a:pPr lvl="3"/>
            <a:r>
              <a:rPr lang="ko-KR" altLang="en-US" dirty="0"/>
              <a:t>고객의 신용카드가 승인되면 창고 직원이 요청된 품목을 포장하여 고객에게 배송하고</a:t>
            </a:r>
            <a:r>
              <a:rPr lang="en-US" altLang="ko-KR" dirty="0"/>
              <a:t> </a:t>
            </a:r>
            <a:r>
              <a:rPr lang="ko-KR" altLang="en-US" dirty="0"/>
              <a:t>품절된 상품들을 </a:t>
            </a:r>
            <a:r>
              <a:rPr lang="ko-KR" altLang="en-US" dirty="0" err="1"/>
              <a:t>재입고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688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온라인 서점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고객</a:t>
            </a:r>
            <a:r>
              <a:rPr lang="en-US" altLang="ko-KR" dirty="0"/>
              <a:t>, </a:t>
            </a:r>
            <a:r>
              <a:rPr lang="ko-KR" altLang="en-US" dirty="0"/>
              <a:t>신용카드 회사</a:t>
            </a:r>
            <a:r>
              <a:rPr lang="en-US" altLang="ko-KR" dirty="0"/>
              <a:t>, </a:t>
            </a:r>
            <a:r>
              <a:rPr lang="ko-KR" altLang="en-US" dirty="0"/>
              <a:t>서버</a:t>
            </a:r>
            <a:r>
              <a:rPr lang="en-US" altLang="ko-KR" dirty="0"/>
              <a:t>(</a:t>
            </a:r>
            <a:r>
              <a:rPr lang="ko-KR" altLang="en-US" dirty="0"/>
              <a:t>타이머</a:t>
            </a:r>
            <a:r>
              <a:rPr lang="en-US" altLang="ko-KR" dirty="0"/>
              <a:t>), </a:t>
            </a:r>
            <a:r>
              <a:rPr lang="ko-KR" altLang="en-US" dirty="0"/>
              <a:t>배달원</a:t>
            </a:r>
            <a:r>
              <a:rPr lang="en-US" altLang="ko-KR" dirty="0"/>
              <a:t>, </a:t>
            </a:r>
            <a:r>
              <a:rPr lang="ko-KR" altLang="en-US" dirty="0"/>
              <a:t>창고 직원 등을 </a:t>
            </a:r>
            <a:r>
              <a:rPr lang="ko-KR" altLang="en-US" dirty="0" err="1"/>
              <a:t>액터로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76872"/>
            <a:ext cx="7010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364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온라인 서점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책 주문</a:t>
            </a:r>
            <a:r>
              <a:rPr lang="en-US" altLang="ko-KR" dirty="0"/>
              <a:t>, </a:t>
            </a:r>
            <a:r>
              <a:rPr lang="ko-KR" altLang="en-US" dirty="0"/>
              <a:t>주문 취소</a:t>
            </a:r>
            <a:r>
              <a:rPr lang="en-US" altLang="ko-KR" dirty="0"/>
              <a:t>, </a:t>
            </a:r>
            <a:r>
              <a:rPr lang="ko-KR" altLang="en-US" dirty="0"/>
              <a:t>거래 승인</a:t>
            </a:r>
            <a:r>
              <a:rPr lang="en-US" altLang="ko-KR" dirty="0"/>
              <a:t>, </a:t>
            </a:r>
            <a:r>
              <a:rPr lang="ko-KR" altLang="en-US" dirty="0"/>
              <a:t>거래 거부</a:t>
            </a:r>
            <a:r>
              <a:rPr lang="en-US" altLang="ko-KR" dirty="0"/>
              <a:t>, </a:t>
            </a:r>
            <a:r>
              <a:rPr lang="ko-KR" altLang="en-US" dirty="0"/>
              <a:t>상품 배송</a:t>
            </a:r>
            <a:r>
              <a:rPr lang="en-US" altLang="ko-KR" dirty="0"/>
              <a:t>, </a:t>
            </a:r>
            <a:r>
              <a:rPr lang="ko-KR" altLang="en-US" dirty="0"/>
              <a:t>상품 포장 및 운송</a:t>
            </a:r>
            <a:r>
              <a:rPr lang="en-US" altLang="ko-KR" dirty="0"/>
              <a:t>, </a:t>
            </a:r>
            <a:r>
              <a:rPr lang="ko-KR" altLang="en-US" dirty="0"/>
              <a:t>상품 </a:t>
            </a:r>
            <a:r>
              <a:rPr lang="ko-KR" altLang="en-US" dirty="0" err="1"/>
              <a:t>재입고</a:t>
            </a:r>
            <a:r>
              <a:rPr lang="ko-KR" altLang="en-US" dirty="0"/>
              <a:t> 등의 기능을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20888"/>
            <a:ext cx="67532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6690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온라인 서점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611438" cy="4376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675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온라인 서점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28800"/>
            <a:ext cx="6262682" cy="491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930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카카오택시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r>
              <a:rPr lang="en-US" altLang="ko-KR" dirty="0"/>
              <a:t>	</a:t>
            </a:r>
          </a:p>
          <a:p>
            <a:pPr lvl="2"/>
            <a:r>
              <a:rPr lang="ko-KR" altLang="en-US" dirty="0"/>
              <a:t>택시 호출 </a:t>
            </a:r>
            <a:r>
              <a:rPr lang="en-US" altLang="ko-KR" dirty="0"/>
              <a:t>: </a:t>
            </a:r>
          </a:p>
          <a:p>
            <a:pPr lvl="3"/>
            <a:r>
              <a:rPr lang="ko-KR" altLang="en-US" dirty="0"/>
              <a:t>승객이 출발지와 도착지를 설정해서 택시를 호출</a:t>
            </a:r>
            <a:endParaRPr lang="en-US" altLang="ko-KR" dirty="0"/>
          </a:p>
          <a:p>
            <a:pPr lvl="3"/>
            <a:r>
              <a:rPr lang="ko-KR" altLang="en-US" dirty="0"/>
              <a:t>택시 기사는 출발지와 도착지를 확인한 후 택시 콜을 받음</a:t>
            </a:r>
            <a:endParaRPr lang="en-US" altLang="ko-KR" dirty="0"/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승객은 택시 호출을 취소할 수 있고 택시 기사도 배차를 취소할 수 있음</a:t>
            </a:r>
            <a:endParaRPr lang="en-US" altLang="ko-KR" dirty="0"/>
          </a:p>
          <a:p>
            <a:pPr lvl="3"/>
            <a:r>
              <a:rPr lang="ko-KR" altLang="en-US" dirty="0"/>
              <a:t>택시 결제는 현금이나 신용카드를 통해 이루어짐</a:t>
            </a:r>
            <a:endParaRPr lang="en-US" altLang="ko-KR" dirty="0"/>
          </a:p>
          <a:p>
            <a:pPr lvl="2"/>
            <a:r>
              <a:rPr lang="ko-KR" altLang="en-US" dirty="0"/>
              <a:t>이용 기록 조회 </a:t>
            </a:r>
            <a:endParaRPr lang="en-US" altLang="ko-KR" dirty="0"/>
          </a:p>
          <a:p>
            <a:pPr lvl="3"/>
            <a:r>
              <a:rPr lang="ko-KR" altLang="en-US" dirty="0"/>
              <a:t>승객은 이용 기록을 조회할 수 있음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승객은 이용 기록을 통해 택시 기사명과 택시 정보에 대해 확인할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1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엑터와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2"/>
            <a:r>
              <a:rPr lang="ko-KR" altLang="en-US" dirty="0"/>
              <a:t>연관</a:t>
            </a:r>
            <a:r>
              <a:rPr lang="en-US" altLang="ko-KR" sz="1000" dirty="0"/>
              <a:t>Association </a:t>
            </a:r>
            <a:r>
              <a:rPr lang="ko-KR" altLang="en-US" dirty="0"/>
              <a:t>관계</a:t>
            </a:r>
            <a:r>
              <a:rPr lang="en-US" altLang="ko-KR" dirty="0"/>
              <a:t> </a:t>
            </a:r>
          </a:p>
          <a:p>
            <a:pPr lvl="3"/>
            <a:r>
              <a:rPr lang="en-US" altLang="ko-KR" dirty="0"/>
              <a:t> </a:t>
            </a:r>
            <a:r>
              <a:rPr lang="ko-KR" altLang="en-US" dirty="0"/>
              <a:t>해당 </a:t>
            </a:r>
            <a:r>
              <a:rPr lang="ko-KR" altLang="en-US" dirty="0" err="1"/>
              <a:t>액터와</a:t>
            </a:r>
            <a:r>
              <a:rPr lang="ko-KR" altLang="en-US" dirty="0"/>
              <a:t> 정보를 주고받는 </a:t>
            </a:r>
            <a:r>
              <a:rPr lang="ko-KR" altLang="en-US" dirty="0" err="1"/>
              <a:t>유스케이스와</a:t>
            </a:r>
            <a:r>
              <a:rPr lang="ko-KR" altLang="en-US" dirty="0"/>
              <a:t> 설정함</a:t>
            </a:r>
            <a:endParaRPr lang="en-US" altLang="ko-KR" dirty="0"/>
          </a:p>
          <a:p>
            <a:pPr lvl="3"/>
            <a:r>
              <a:rPr lang="en-US" altLang="ko-KR" dirty="0"/>
              <a:t>―</a:t>
            </a:r>
            <a:r>
              <a:rPr lang="ko-KR" altLang="en-US" dirty="0"/>
              <a:t>로 표시</a:t>
            </a:r>
            <a:endParaRPr lang="en-US" altLang="ko-KR" dirty="0"/>
          </a:p>
          <a:p>
            <a:pPr lvl="3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948C059-1776-44AF-BEEB-65D0A38CA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374887"/>
            <a:ext cx="2707737" cy="1009664"/>
          </a:xfrm>
          <a:prstGeom prst="rect">
            <a:avLst/>
          </a:prstGeom>
        </p:spPr>
      </p:pic>
      <p:pic>
        <p:nvPicPr>
          <p:cNvPr id="15" name="그림 14" descr="텍스트이(가) 표시된 사진&#10;&#10;자동 생성된 설명">
            <a:extLst>
              <a:ext uri="{FF2B5EF4-FFF2-40B4-BE49-F238E27FC236}">
                <a16:creationId xmlns:a16="http://schemas.microsoft.com/office/drawing/2014/main" id="{B9DDBDFF-EFB6-45E4-B65D-E1FEBD82FE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80134"/>
            <a:ext cx="4320480" cy="266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422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카카오택시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승객</a:t>
            </a:r>
            <a:r>
              <a:rPr lang="en-US" altLang="ko-KR" dirty="0"/>
              <a:t>, </a:t>
            </a:r>
            <a:r>
              <a:rPr lang="ko-KR" altLang="en-US" dirty="0"/>
              <a:t>택시 기사를 </a:t>
            </a:r>
            <a:r>
              <a:rPr lang="ko-KR" altLang="en-US" dirty="0" err="1"/>
              <a:t>액터로</a:t>
            </a:r>
            <a:r>
              <a:rPr lang="ko-KR" altLang="en-US" dirty="0"/>
              <a:t> 추출가능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2132856"/>
            <a:ext cx="25050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3653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카카오택시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 택시 호출</a:t>
            </a:r>
            <a:r>
              <a:rPr lang="en-US" altLang="ko-KR" dirty="0"/>
              <a:t>, </a:t>
            </a:r>
            <a:r>
              <a:rPr lang="ko-KR" altLang="en-US" dirty="0"/>
              <a:t>호출 취소</a:t>
            </a:r>
            <a:r>
              <a:rPr lang="en-US" altLang="ko-KR" dirty="0"/>
              <a:t>, </a:t>
            </a:r>
            <a:r>
              <a:rPr lang="ko-KR" altLang="en-US" dirty="0"/>
              <a:t>이용 기록 조회</a:t>
            </a:r>
            <a:r>
              <a:rPr lang="en-US" altLang="ko-KR" dirty="0"/>
              <a:t>, </a:t>
            </a:r>
            <a:r>
              <a:rPr lang="ko-KR" altLang="en-US" dirty="0"/>
              <a:t>택시 정보 확인</a:t>
            </a:r>
            <a:r>
              <a:rPr lang="en-US" altLang="ko-KR" dirty="0"/>
              <a:t>, </a:t>
            </a:r>
            <a:r>
              <a:rPr lang="ko-KR" altLang="en-US" dirty="0"/>
              <a:t>결제</a:t>
            </a:r>
            <a:r>
              <a:rPr lang="en-US" altLang="ko-KR" dirty="0"/>
              <a:t>, </a:t>
            </a:r>
            <a:r>
              <a:rPr lang="ko-KR" altLang="en-US" dirty="0"/>
              <a:t>현금 결제</a:t>
            </a:r>
            <a:r>
              <a:rPr lang="en-US" altLang="ko-KR" dirty="0"/>
              <a:t>, </a:t>
            </a:r>
            <a:r>
              <a:rPr lang="ko-KR" altLang="en-US" dirty="0"/>
              <a:t>신용카드 결제</a:t>
            </a:r>
            <a:r>
              <a:rPr lang="en-US" altLang="ko-KR" dirty="0"/>
              <a:t>, </a:t>
            </a:r>
            <a:r>
              <a:rPr lang="ko-KR" altLang="en-US" dirty="0"/>
              <a:t>콜 받기</a:t>
            </a:r>
            <a:r>
              <a:rPr lang="en-US" altLang="ko-KR" dirty="0"/>
              <a:t>,               </a:t>
            </a:r>
            <a:r>
              <a:rPr lang="ko-KR" altLang="en-US" dirty="0"/>
              <a:t>배차 취소를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60" y="2420888"/>
            <a:ext cx="51720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589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카카오택시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628800"/>
            <a:ext cx="5576292" cy="285025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823" y="4726315"/>
            <a:ext cx="5384453" cy="1606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742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카카오택시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700808"/>
            <a:ext cx="6899870" cy="431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90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 교육 신청 </a:t>
            </a:r>
            <a:endParaRPr lang="en-US" altLang="ko-KR" dirty="0"/>
          </a:p>
          <a:p>
            <a:pPr lvl="3"/>
            <a:r>
              <a:rPr lang="ko-KR" altLang="en-US" dirty="0"/>
              <a:t>직원은 교육과정 자동 지원을 통해 교육과정을 확인한 후 원하는 교육을 신청할 수 있음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직원이 선택하기 어려운 경우</a:t>
            </a:r>
            <a:r>
              <a:rPr lang="en-US" altLang="ko-KR" dirty="0"/>
              <a:t>, </a:t>
            </a:r>
            <a:r>
              <a:rPr lang="ko-KR" altLang="en-US" dirty="0"/>
              <a:t>교육 매니저가 교육과정을 참고하여 직원에게 가장 적합한 과정을 추천</a:t>
            </a:r>
            <a:endParaRPr lang="en-US" altLang="ko-KR" dirty="0"/>
          </a:p>
          <a:p>
            <a:pPr lvl="2"/>
            <a:r>
              <a:rPr lang="ko-KR" altLang="en-US" dirty="0"/>
              <a:t>교육과정 주문</a:t>
            </a:r>
            <a:endParaRPr lang="en-US" altLang="ko-KR" dirty="0"/>
          </a:p>
          <a:p>
            <a:pPr lvl="3"/>
            <a:r>
              <a:rPr lang="ko-KR" altLang="en-US" dirty="0"/>
              <a:t>직원이 교육을 신청</a:t>
            </a:r>
            <a:endParaRPr lang="en-US" altLang="ko-KR" dirty="0"/>
          </a:p>
          <a:p>
            <a:pPr lvl="3"/>
            <a:r>
              <a:rPr lang="ko-KR" altLang="en-US" dirty="0"/>
              <a:t>이것이 승인되면 교육 매니저는 직원이 신청한 교육과정 신청서를 외부 교육 훈련 기관에 보냄</a:t>
            </a:r>
            <a:r>
              <a:rPr lang="en-US" altLang="ko-KR" dirty="0"/>
              <a:t> </a:t>
            </a:r>
          </a:p>
          <a:p>
            <a:pPr lvl="3"/>
            <a:r>
              <a:rPr lang="ko-KR" altLang="en-US" dirty="0"/>
              <a:t>외부 교육 훈련 기관은 교육과정 신청서를 통해 교육과정 주문을 받음</a:t>
            </a:r>
            <a:endParaRPr lang="en-US" altLang="ko-KR" dirty="0"/>
          </a:p>
          <a:p>
            <a:pPr lvl="2"/>
            <a:r>
              <a:rPr lang="ko-KR" altLang="en-US" dirty="0"/>
              <a:t>신청 취소 </a:t>
            </a:r>
            <a:endParaRPr lang="en-US" altLang="ko-KR" dirty="0"/>
          </a:p>
          <a:p>
            <a:pPr lvl="3"/>
            <a:r>
              <a:rPr lang="ko-KR" altLang="en-US" dirty="0"/>
              <a:t>직원은 신청한 교육을 취소 가능</a:t>
            </a:r>
            <a:endParaRPr lang="en-US" altLang="ko-KR" dirty="0"/>
          </a:p>
          <a:p>
            <a:pPr lvl="2"/>
            <a:r>
              <a:rPr lang="ko-KR" altLang="en-US" dirty="0"/>
              <a:t>교육 목록 유지관리 </a:t>
            </a:r>
            <a:endParaRPr lang="en-US" altLang="ko-KR" dirty="0"/>
          </a:p>
          <a:p>
            <a:pPr lvl="3"/>
            <a:r>
              <a:rPr lang="ko-KR" altLang="en-US" dirty="0"/>
              <a:t>교육 매니저는 교육 목록 자동 지원을 통해 목록을 확인한 후 교육 목록에 새로운 교육을 입력하거나                 기존 교육과정을 수정 및 삭제할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1562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 직원</a:t>
            </a:r>
            <a:r>
              <a:rPr lang="en-US" altLang="ko-KR" dirty="0"/>
              <a:t>, </a:t>
            </a:r>
            <a:r>
              <a:rPr lang="ko-KR" altLang="en-US" dirty="0"/>
              <a:t>교육 매니저</a:t>
            </a:r>
            <a:r>
              <a:rPr lang="en-US" altLang="ko-KR" dirty="0"/>
              <a:t>, </a:t>
            </a:r>
            <a:r>
              <a:rPr lang="ko-KR" altLang="en-US" dirty="0"/>
              <a:t>외부 교육 훈련 기관을 </a:t>
            </a:r>
            <a:r>
              <a:rPr lang="ko-KR" altLang="en-US" dirty="0" err="1"/>
              <a:t>액터로</a:t>
            </a:r>
            <a:r>
              <a:rPr lang="ko-KR" altLang="en-US" dirty="0"/>
              <a:t> 추출가능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204864"/>
            <a:ext cx="44005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202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교육 신청</a:t>
            </a:r>
            <a:r>
              <a:rPr lang="en-US" altLang="ko-KR" dirty="0"/>
              <a:t>, </a:t>
            </a:r>
            <a:r>
              <a:rPr lang="ko-KR" altLang="en-US" dirty="0"/>
              <a:t>신청 취소</a:t>
            </a:r>
            <a:r>
              <a:rPr lang="en-US" altLang="ko-KR" dirty="0"/>
              <a:t>, </a:t>
            </a:r>
            <a:r>
              <a:rPr lang="ko-KR" altLang="en-US" dirty="0"/>
              <a:t>교육 목록 자동 지원</a:t>
            </a:r>
            <a:r>
              <a:rPr lang="en-US" altLang="ko-KR" dirty="0"/>
              <a:t>, </a:t>
            </a:r>
            <a:r>
              <a:rPr lang="ko-KR" altLang="en-US" dirty="0"/>
              <a:t>교육과정 주문</a:t>
            </a:r>
            <a:r>
              <a:rPr lang="en-US" altLang="ko-KR" dirty="0"/>
              <a:t>, </a:t>
            </a:r>
            <a:r>
              <a:rPr lang="ko-KR" altLang="en-US" dirty="0"/>
              <a:t>교육 목록 유지관리를 </a:t>
            </a:r>
            <a:r>
              <a:rPr lang="ko-KR" altLang="en-US" dirty="0" err="1"/>
              <a:t>유스케이스로</a:t>
            </a:r>
            <a:r>
              <a:rPr lang="ko-KR" altLang="en-US" dirty="0"/>
              <a:t>      추출가능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414587"/>
            <a:ext cx="5076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3490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628800"/>
            <a:ext cx="5526956" cy="229470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4149080"/>
            <a:ext cx="5188696" cy="24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166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916832"/>
            <a:ext cx="6458297" cy="3259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105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투자 거래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/>
              <a:t>시스템 상황 분석</a:t>
            </a:r>
            <a:endParaRPr lang="en-US" altLang="ko-KR" dirty="0"/>
          </a:p>
          <a:p>
            <a:pPr lvl="2"/>
            <a:r>
              <a:rPr lang="ko-KR" altLang="en-US" dirty="0"/>
              <a:t> 거래 관리자</a:t>
            </a:r>
            <a:endParaRPr lang="en-US" altLang="ko-KR" dirty="0"/>
          </a:p>
          <a:p>
            <a:pPr lvl="3"/>
            <a:r>
              <a:rPr lang="ko-KR" altLang="en-US" dirty="0"/>
              <a:t>투자 금액의 한도를 설정하고 회계 시스템에서 계좌를 갱신</a:t>
            </a:r>
            <a:endParaRPr lang="en-US" altLang="ko-KR" dirty="0"/>
          </a:p>
          <a:p>
            <a:pPr lvl="2"/>
            <a:r>
              <a:rPr lang="ko-KR" altLang="en-US" dirty="0"/>
              <a:t>거래자</a:t>
            </a:r>
            <a:endParaRPr lang="en-US" altLang="ko-KR" dirty="0"/>
          </a:p>
          <a:p>
            <a:pPr lvl="3"/>
            <a:r>
              <a:rPr lang="ko-KR" altLang="en-US" dirty="0"/>
              <a:t> 투자할 기업의 가치를 위험 분석하고 거래자가 결정한 가격과 기업이 결정한 가격에 따라서 평가를 내림</a:t>
            </a:r>
            <a:endParaRPr lang="en-US" altLang="ko-KR" dirty="0"/>
          </a:p>
          <a:p>
            <a:pPr lvl="3"/>
            <a:r>
              <a:rPr lang="ko-KR" altLang="en-US" dirty="0"/>
              <a:t>거래자가 투자할 가치가 있다고 생각되면 기업과 거래를 성사함</a:t>
            </a:r>
            <a:endParaRPr lang="en-US" altLang="ko-KR" dirty="0"/>
          </a:p>
          <a:p>
            <a:pPr marL="534987" lvl="2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5811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포함 관계</a:t>
            </a:r>
            <a:endParaRPr lang="en-US" altLang="ko-KR" dirty="0"/>
          </a:p>
          <a:p>
            <a:pPr lvl="2"/>
            <a:r>
              <a:rPr lang="ko-KR" altLang="en-US" dirty="0"/>
              <a:t> 하나의 </a:t>
            </a:r>
            <a:r>
              <a:rPr lang="ko-KR" altLang="en-US" dirty="0" err="1"/>
              <a:t>유스케이스를</a:t>
            </a:r>
            <a:r>
              <a:rPr lang="ko-KR" altLang="en-US" dirty="0"/>
              <a:t> 수행할 때</a:t>
            </a:r>
            <a:r>
              <a:rPr lang="en-US" altLang="ko-KR" dirty="0"/>
              <a:t>, </a:t>
            </a:r>
            <a:r>
              <a:rPr lang="ko-KR" altLang="en-US" dirty="0"/>
              <a:t>같은 기능이 있는 다른 </a:t>
            </a:r>
            <a:r>
              <a:rPr lang="ko-KR" altLang="en-US" dirty="0" err="1"/>
              <a:t>유스케이스가</a:t>
            </a:r>
            <a:r>
              <a:rPr lang="ko-KR" altLang="en-US" dirty="0"/>
              <a:t> 반드시 수행되는 관계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8E8978-FEE6-4492-A7F2-D77D75CC9050}"/>
              </a:ext>
            </a:extLst>
          </p:cNvPr>
          <p:cNvSpPr/>
          <p:nvPr/>
        </p:nvSpPr>
        <p:spPr>
          <a:xfrm>
            <a:off x="5029281" y="2304909"/>
            <a:ext cx="3985753" cy="15696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(a)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에서 고객이 자판기에 동전을 투입하면 금액이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자동으로 표시 된다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에서는 사서가 이용자 확인과 도서 번호 입력을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거쳐 대출하고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반납 시 도서 번호 입력만 한다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(c)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에서는 입출고 담당자가 신제품 입고나 상품 출고를 하면 자동으로 현황 등록이 이루어진다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 descr="텍스트이(가) 표시된 사진&#10;&#10;자동 생성된 설명">
            <a:extLst>
              <a:ext uri="{FF2B5EF4-FFF2-40B4-BE49-F238E27FC236}">
                <a16:creationId xmlns:a16="http://schemas.microsoft.com/office/drawing/2014/main" id="{8FC10FF7-1904-4166-B367-C8678BB2A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221622"/>
            <a:ext cx="4240025" cy="3305894"/>
          </a:xfrm>
          <a:prstGeom prst="rect">
            <a:avLst/>
          </a:prstGeom>
        </p:spPr>
      </p:pic>
      <p:pic>
        <p:nvPicPr>
          <p:cNvPr id="15" name="그림 14" descr="스크린샷이(가) 표시된 사진&#10;&#10;자동 생성된 설명">
            <a:extLst>
              <a:ext uri="{FF2B5EF4-FFF2-40B4-BE49-F238E27FC236}">
                <a16:creationId xmlns:a16="http://schemas.microsoft.com/office/drawing/2014/main" id="{C21C94BC-7DF2-46A0-B832-0EF18C954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4249125"/>
            <a:ext cx="3744416" cy="18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373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투자 거래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액터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 거래 관리자</a:t>
            </a:r>
            <a:r>
              <a:rPr lang="en-US" altLang="ko-KR" dirty="0"/>
              <a:t>, </a:t>
            </a:r>
            <a:r>
              <a:rPr lang="ko-KR" altLang="en-US" dirty="0"/>
              <a:t>거래자</a:t>
            </a:r>
            <a:r>
              <a:rPr lang="en-US" altLang="ko-KR" dirty="0"/>
              <a:t>, </a:t>
            </a:r>
            <a:r>
              <a:rPr lang="ko-KR" altLang="en-US" dirty="0"/>
              <a:t>회계 시스템</a:t>
            </a:r>
            <a:r>
              <a:rPr lang="en-US" altLang="ko-KR" dirty="0"/>
              <a:t>, </a:t>
            </a:r>
            <a:r>
              <a:rPr lang="ko-KR" altLang="en-US" dirty="0"/>
              <a:t>기업 등을 </a:t>
            </a:r>
            <a:r>
              <a:rPr lang="ko-KR" altLang="en-US" err="1"/>
              <a:t>액터로</a:t>
            </a:r>
            <a:r>
              <a:rPr lang="ko-KR" altLang="en-US"/>
              <a:t> 추출 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04864"/>
            <a:ext cx="55530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498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식별</a:t>
            </a:r>
            <a:endParaRPr lang="en-US" altLang="ko-KR" dirty="0"/>
          </a:p>
          <a:p>
            <a:pPr lvl="2"/>
            <a:r>
              <a:rPr lang="ko-KR" altLang="en-US" dirty="0"/>
              <a:t>한도 설정</a:t>
            </a:r>
            <a:r>
              <a:rPr lang="en-US" altLang="ko-KR" dirty="0"/>
              <a:t>, </a:t>
            </a:r>
            <a:r>
              <a:rPr lang="ko-KR" altLang="en-US" dirty="0"/>
              <a:t>위험 분석</a:t>
            </a:r>
            <a:r>
              <a:rPr lang="en-US" altLang="ko-KR" dirty="0"/>
              <a:t>, </a:t>
            </a:r>
            <a:r>
              <a:rPr lang="ko-KR" altLang="en-US" dirty="0"/>
              <a:t>가격 결정</a:t>
            </a:r>
            <a:r>
              <a:rPr lang="en-US" altLang="ko-KR" dirty="0"/>
              <a:t>, </a:t>
            </a:r>
            <a:r>
              <a:rPr lang="ko-KR" altLang="en-US" dirty="0"/>
              <a:t>거래 성사</a:t>
            </a:r>
            <a:r>
              <a:rPr lang="en-US" altLang="ko-KR" dirty="0"/>
              <a:t>, </a:t>
            </a:r>
            <a:r>
              <a:rPr lang="ko-KR" altLang="en-US" dirty="0"/>
              <a:t>계좌 갱신</a:t>
            </a:r>
            <a:r>
              <a:rPr lang="en-US" altLang="ko-KR" dirty="0"/>
              <a:t>, </a:t>
            </a:r>
            <a:r>
              <a:rPr lang="ko-KR" altLang="en-US" dirty="0"/>
              <a:t>가치 평가 등을 </a:t>
            </a:r>
            <a:r>
              <a:rPr lang="ko-KR" altLang="en-US" dirty="0" err="1"/>
              <a:t>유스케이스로</a:t>
            </a:r>
            <a:r>
              <a:rPr lang="ko-KR" altLang="en-US" dirty="0"/>
              <a:t> 추출가능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3" y="2409825"/>
            <a:ext cx="4564162" cy="182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50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pPr lvl="2"/>
            <a:r>
              <a:rPr lang="ko-KR" altLang="en-US" dirty="0"/>
              <a:t>거래 관리자는 거래자의 투자 금액 한도를 설정할 수 있음</a:t>
            </a:r>
            <a:endParaRPr lang="en-US" altLang="ko-KR" dirty="0"/>
          </a:p>
          <a:p>
            <a:pPr lvl="2"/>
            <a:r>
              <a:rPr lang="ko-KR" altLang="en-US" dirty="0"/>
              <a:t>거래자는 위험 분석과 가격 결정을 하고 거래를 성사할 수 있음</a:t>
            </a:r>
            <a:endParaRPr lang="en-US" altLang="ko-KR" dirty="0"/>
          </a:p>
          <a:p>
            <a:pPr lvl="2"/>
            <a:r>
              <a:rPr lang="ko-KR" altLang="en-US" dirty="0"/>
              <a:t>회계 시스템은 계좌를 갱신</a:t>
            </a:r>
            <a:endParaRPr lang="en-US" altLang="ko-KR" dirty="0"/>
          </a:p>
          <a:p>
            <a:pPr lvl="2"/>
            <a:r>
              <a:rPr lang="ko-KR" altLang="en-US" dirty="0"/>
              <a:t>기업은 가격을 결정하고 거래를 성사할 수 있음</a:t>
            </a:r>
            <a:endParaRPr lang="en-US" altLang="ko-KR" dirty="0"/>
          </a:p>
          <a:p>
            <a:pPr lvl="2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140968"/>
            <a:ext cx="5038899" cy="27490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4293096"/>
            <a:ext cx="3294112" cy="13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563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모델링 연습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교육 신청 관리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 작성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6972449" cy="367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96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F4A23F-18CF-422A-BD64-13AAB13F347D}"/>
              </a:ext>
            </a:extLst>
          </p:cNvPr>
          <p:cNvSpPr/>
          <p:nvPr/>
        </p:nvSpPr>
        <p:spPr>
          <a:xfrm>
            <a:off x="4308720" y="2459504"/>
            <a:ext cx="3816424" cy="193899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a)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KTX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를 예약한 후 결과를 확인하거나 확인하지 않을 수 있는 예다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(b)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메일이 도착했으나 확인은 선택이다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(c)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결제할 때 신용카드 또는 포인트 로 결제하는 경우이다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 </a:t>
            </a:r>
          </a:p>
          <a:p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(d)</a:t>
            </a:r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는 영화를 현장에서 예매하거나 모바일로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예매하는 경우이다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</p:txBody>
      </p:sp>
      <p:pic>
        <p:nvPicPr>
          <p:cNvPr id="13" name="그림 12" descr="텍스트, 지도이(가) 표시된 사진&#10;&#10;자동 생성된 설명">
            <a:extLst>
              <a:ext uri="{FF2B5EF4-FFF2-40B4-BE49-F238E27FC236}">
                <a16:creationId xmlns:a16="http://schemas.microsoft.com/office/drawing/2014/main" id="{9AC5997F-98FF-40E2-A540-39C970A4A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9" y="2276872"/>
            <a:ext cx="3490341" cy="3522910"/>
          </a:xfrm>
          <a:prstGeom prst="rect">
            <a:avLst/>
          </a:prstGeom>
        </p:spPr>
      </p:pic>
      <p:pic>
        <p:nvPicPr>
          <p:cNvPr id="15" name="그림 14" descr="그리기, 게임이(가) 표시된 사진&#10;&#10;자동 생성된 설명">
            <a:extLst>
              <a:ext uri="{FF2B5EF4-FFF2-40B4-BE49-F238E27FC236}">
                <a16:creationId xmlns:a16="http://schemas.microsoft.com/office/drawing/2014/main" id="{FFBD4191-3AC2-49C8-B0E9-7DAF7477E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9" y="5992083"/>
            <a:ext cx="2323274" cy="515680"/>
          </a:xfrm>
          <a:prstGeom prst="rect">
            <a:avLst/>
          </a:prstGeom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A3F589BB-A7E1-4C0F-821C-20763CBC7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720" y="4701901"/>
            <a:ext cx="3964564" cy="1689571"/>
          </a:xfrm>
          <a:prstGeom prst="rect">
            <a:avLst/>
          </a:prstGeom>
        </p:spPr>
      </p:pic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65B7ABE1-165B-4262-AE44-2E8D923230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ko-KR" dirty="0"/>
              <a:t>확장 관계</a:t>
            </a:r>
          </a:p>
          <a:p>
            <a:pPr lvl="2"/>
            <a:r>
              <a:rPr lang="ko-KR" altLang="ko-KR" dirty="0"/>
              <a:t>확장하는 </a:t>
            </a:r>
            <a:r>
              <a:rPr lang="ko-KR" altLang="ko-KR" dirty="0" err="1"/>
              <a:t>유스케이스는</a:t>
            </a:r>
            <a:r>
              <a:rPr lang="ko-KR" altLang="ko-KR" dirty="0"/>
              <a:t> 상위 </a:t>
            </a:r>
            <a:r>
              <a:rPr lang="ko-KR" altLang="ko-KR" dirty="0" err="1"/>
              <a:t>유스케이스로부터</a:t>
            </a:r>
            <a:r>
              <a:rPr lang="ko-KR" altLang="ko-KR" dirty="0"/>
              <a:t> 어떠한 특정 조건에 의해 수행</a:t>
            </a:r>
          </a:p>
          <a:p>
            <a:pPr lvl="2"/>
            <a:r>
              <a:rPr lang="ko-KR" altLang="ko-KR" dirty="0"/>
              <a:t>기본 </a:t>
            </a:r>
            <a:r>
              <a:rPr lang="ko-KR" altLang="ko-KR" dirty="0" err="1"/>
              <a:t>유스케이스를</a:t>
            </a:r>
            <a:r>
              <a:rPr lang="ko-KR" altLang="ko-KR" dirty="0"/>
              <a:t> 수정하지 않고 새로운 요구 사항을 추가로 표현하고자 할 때 사용</a:t>
            </a:r>
            <a:endParaRPr lang="ko-KR" altLang="ko-KR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27495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확장 관계와 포함 관계의 차이 </a:t>
            </a:r>
            <a:r>
              <a:rPr lang="en-US" altLang="ko-KR" dirty="0"/>
              <a:t>(</a:t>
            </a:r>
            <a:r>
              <a:rPr lang="ko-KR" altLang="en-US" dirty="0"/>
              <a:t>확장 관계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기준 </a:t>
            </a:r>
            <a:r>
              <a:rPr lang="ko-KR" altLang="en-US" dirty="0" err="1"/>
              <a:t>유스케이스</a:t>
            </a:r>
            <a:r>
              <a:rPr lang="ko-KR" altLang="en-US" dirty="0"/>
              <a:t> 이후의 이벤트 흐름은 확장 </a:t>
            </a:r>
            <a:r>
              <a:rPr lang="ko-KR" altLang="en-US" dirty="0" err="1"/>
              <a:t>유스케이스의</a:t>
            </a:r>
            <a:r>
              <a:rPr lang="ko-KR" altLang="en-US" dirty="0"/>
              <a:t> 수행 결과에 의존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949325" lvl="3" indent="-228600">
              <a:buFont typeface="+mj-lt"/>
              <a:buAutoNum type="arabicPeriod"/>
            </a:pPr>
            <a:endParaRPr lang="en-US" altLang="ko-KR" dirty="0"/>
          </a:p>
          <a:p>
            <a:pPr marL="949325" lvl="3" indent="-228600">
              <a:buFont typeface="+mj-lt"/>
              <a:buAutoNum type="arabicPeriod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637E1D-10A9-47C5-ABA2-CB68D6E725C8}"/>
              </a:ext>
            </a:extLst>
          </p:cNvPr>
          <p:cNvSpPr txBox="1"/>
          <p:nvPr/>
        </p:nvSpPr>
        <p:spPr>
          <a:xfrm>
            <a:off x="398852" y="5250526"/>
            <a:ext cx="6042039" cy="1440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기준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결제에 기술된 이벤트 흐름이 차례로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확장 부분에서 확장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신용카드 결제나 포인트 결제로 분기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확장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유스케이스에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기술된 이벤트 흐름의 수행이 완료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다시 기준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유스케이스로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되돌아와서 이후의 이벤트 흐름을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720725" lvl="3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</a:pP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916832"/>
            <a:ext cx="4464496" cy="31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00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500" y="51786"/>
            <a:ext cx="9045004" cy="474662"/>
          </a:xfrm>
        </p:spPr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유스케이스</a:t>
            </a:r>
            <a:r>
              <a:rPr lang="ko-KR" altLang="en-US" dirty="0"/>
              <a:t> 다이어그램의 관계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 err="1"/>
              <a:t>유스케이스</a:t>
            </a:r>
            <a:r>
              <a:rPr lang="ko-KR" altLang="en-US" dirty="0"/>
              <a:t> 사이의 관계</a:t>
            </a:r>
            <a:endParaRPr lang="en-US" altLang="ko-KR" dirty="0"/>
          </a:p>
          <a:p>
            <a:pPr lvl="1"/>
            <a:r>
              <a:rPr lang="ko-KR" altLang="en-US" dirty="0"/>
              <a:t>확장 관계와 포함 관계의 차이 </a:t>
            </a:r>
            <a:r>
              <a:rPr lang="en-US" altLang="ko-KR" dirty="0"/>
              <a:t>(</a:t>
            </a:r>
            <a:r>
              <a:rPr lang="ko-KR" altLang="en-US" dirty="0"/>
              <a:t>포함 관계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포함 </a:t>
            </a:r>
            <a:r>
              <a:rPr lang="ko-KR" altLang="en-US" dirty="0" err="1"/>
              <a:t>유스케이스의</a:t>
            </a:r>
            <a:r>
              <a:rPr lang="ko-KR" altLang="en-US" dirty="0"/>
              <a:t> 수행 결과에 따라서 기준 </a:t>
            </a:r>
            <a:r>
              <a:rPr lang="ko-KR" altLang="en-US" dirty="0" err="1"/>
              <a:t>유스케이스의</a:t>
            </a:r>
            <a:r>
              <a:rPr lang="ko-KR" altLang="en-US" dirty="0"/>
              <a:t> 이벤트 흐름이 영향을 받음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marL="357188" lvl="1" indent="0">
              <a:buNone/>
            </a:pPr>
            <a:endParaRPr lang="en-US" altLang="ko-KR" dirty="0"/>
          </a:p>
          <a:p>
            <a:pPr marL="357188" lvl="1" indent="0">
              <a:buNone/>
            </a:pPr>
            <a:endParaRPr lang="en-US" altLang="ko-KR" sz="1200" dirty="0"/>
          </a:p>
          <a:p>
            <a:pPr lvl="1"/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A7CB2E-93B2-4ADC-A622-4B75AA37A161}"/>
              </a:ext>
            </a:extLst>
          </p:cNvPr>
          <p:cNvSpPr txBox="1"/>
          <p:nvPr/>
        </p:nvSpPr>
        <p:spPr>
          <a:xfrm>
            <a:off x="395536" y="5157192"/>
            <a:ext cx="5942652" cy="14403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기준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유스케이스인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동전 투입에 기술된 이벤트 흐름이 차례로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특정 지점에서 포함된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금액 표시</a:t>
            </a:r>
            <a:r>
              <a:rPr lang="en-US" altLang="ko-KR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로 바로 분기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금액 표시 </a:t>
            </a: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이벤트 흐름이 모두 수행되면 다시 동전 투입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pPr marL="949325" lvl="3" indent="-228600">
              <a:lnSpc>
                <a:spcPct val="130000"/>
              </a:lnSpc>
              <a:spcBef>
                <a:spcPct val="20000"/>
              </a:spcBef>
              <a:buClr>
                <a:srgbClr val="4BACC6">
                  <a:lumMod val="50000"/>
                </a:srgbClr>
              </a:buClr>
              <a:buFont typeface="+mj-lt"/>
              <a:buAutoNum type="arabicPeriod"/>
            </a:pPr>
            <a:r>
              <a:rPr lang="ko-KR" altLang="en-US" sz="1200" dirty="0" err="1">
                <a:solidFill>
                  <a:prstClr val="black"/>
                </a:solidFill>
                <a:latin typeface="맑은 고딕" panose="020B0503020000020004" pitchFamily="50" charset="-127"/>
              </a:rPr>
              <a:t>유스케이스의</a:t>
            </a:r>
            <a:r>
              <a:rPr lang="ko-KR" altLang="en-US" sz="1200" dirty="0">
                <a:solidFill>
                  <a:prstClr val="black"/>
                </a:solidFill>
                <a:latin typeface="맑은 고딕" panose="020B0503020000020004" pitchFamily="50" charset="-127"/>
              </a:rPr>
              <a:t> 이벤트 흐름으로 돌아와 이후의 이벤트를 수행</a:t>
            </a:r>
            <a:endParaRPr lang="en-US" altLang="ko-KR" sz="1200" dirty="0">
              <a:solidFill>
                <a:prstClr val="black"/>
              </a:solidFill>
              <a:latin typeface="맑은 고딕" panose="020B0503020000020004" pitchFamily="50" charset="-127"/>
            </a:endParaRPr>
          </a:p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21" y="1994691"/>
            <a:ext cx="4469681" cy="300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85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R&amp;D</ep:Company>
  <ep:Words>2921</ep:Words>
  <ep:PresentationFormat>화면 슬라이드 쇼(4:3)</ep:PresentationFormat>
  <ep:Paragraphs>506</ep:Paragraphs>
  <ep:Slides>64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ep:HeadingPairs>
  <ep:TitlesOfParts>
    <vt:vector size="65" baseType="lpstr">
      <vt:lpstr>2_Office 테마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04 유스케이스 다이어그램 모델링 연습</vt:lpstr>
      <vt:lpstr>PowerPoint 프레젠테이션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  <vt:lpstr>슬라이드 44</vt:lpstr>
      <vt:lpstr>슬라이드 45</vt:lpstr>
      <vt:lpstr>슬라이드 46</vt:lpstr>
      <vt:lpstr>슬라이드 47</vt:lpstr>
      <vt:lpstr>슬라이드 48</vt:lpstr>
      <vt:lpstr>슬라이드 49</vt:lpstr>
      <vt:lpstr>슬라이드 50</vt:lpstr>
      <vt:lpstr>슬라이드 51</vt:lpstr>
      <vt:lpstr>슬라이드 52</vt:lpstr>
      <vt:lpstr>슬라이드 53</vt:lpstr>
      <vt:lpstr>슬라이드 54</vt:lpstr>
      <vt:lpstr>슬라이드 55</vt:lpstr>
      <vt:lpstr>슬라이드 56</vt:lpstr>
      <vt:lpstr>슬라이드 57</vt:lpstr>
      <vt:lpstr>슬라이드 58</vt:lpstr>
      <vt:lpstr>슬라이드 59</vt:lpstr>
      <vt:lpstr>슬라이드 60</vt:lpstr>
      <vt:lpstr>슬라이드 61</vt:lpstr>
      <vt:lpstr>슬라이드 62</vt:lpstr>
      <vt:lpstr>슬라이드 63</vt:lpstr>
      <vt:lpstr>슬라이드 64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한빛아카데미(주)</dc:creator>
  <cp:lastModifiedBy>rapa</cp:lastModifiedBy>
  <dcterms:modified xsi:type="dcterms:W3CDTF">2025-03-06T05:00:06.423</dcterms:modified>
  <cp:revision>277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