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2"/>
  </p:notesMasterIdLst>
  <p:handoutMasterIdLst>
    <p:handoutMasterId r:id="rId23"/>
  </p:handoutMasterIdLst>
  <p:sldIdLst>
    <p:sldId id="359" r:id="rId2"/>
    <p:sldId id="362" r:id="rId3"/>
    <p:sldId id="361" r:id="rId4"/>
    <p:sldId id="363" r:id="rId5"/>
    <p:sldId id="364" r:id="rId6"/>
    <p:sldId id="365" r:id="rId7"/>
    <p:sldId id="366" r:id="rId8"/>
    <p:sldId id="367" r:id="rId9"/>
    <p:sldId id="368" r:id="rId10"/>
    <p:sldId id="370" r:id="rId11"/>
    <p:sldId id="371" r:id="rId12"/>
    <p:sldId id="372" r:id="rId13"/>
    <p:sldId id="373" r:id="rId14"/>
    <p:sldId id="375" r:id="rId15"/>
    <p:sldId id="376" r:id="rId16"/>
    <p:sldId id="377" r:id="rId17"/>
    <p:sldId id="378" r:id="rId18"/>
    <p:sldId id="379" r:id="rId19"/>
    <p:sldId id="380" r:id="rId20"/>
    <p:sldId id="355" r:id="rId21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4"/>
    </p:embeddedFont>
    <p:embeddedFont>
      <p:font typeface="HY견명조" panose="02030600000101010101" pitchFamily="18" charset="-127"/>
      <p:regular r:id="rId25"/>
    </p:embeddedFont>
    <p:embeddedFont>
      <p:font typeface="HY헤드라인M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20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0E62-A92E-4A08-A69E-D98FED4D165B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534-E75E-48C1-A1F5-3CED2A4BD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1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5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1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28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2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4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0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46534-E75E-48C1-A1F5-3CED2A4BDE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0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/21</a:t>
            </a:r>
          </a:p>
        </p:txBody>
      </p:sp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9695AA87-7B3D-4884-B56C-40589308226D}"/>
              </a:ext>
            </a:extLst>
          </p:cNvPr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6D5ECA-C9E8-4F05-9A69-161E16564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107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73F5C6BA-C38D-40FC-B406-B6627CA88D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119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9CAAFCF-A2E7-4100-AA15-F927F6B9BFE5}"/>
              </a:ext>
            </a:extLst>
          </p:cNvPr>
          <p:cNvSpPr txBox="1"/>
          <p:nvPr userDrawn="1"/>
        </p:nvSpPr>
        <p:spPr>
          <a:xfrm>
            <a:off x="611982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활동 다이어그램의 표현과 용도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 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활동 다이어그램 </a:t>
            </a:r>
            <a:r>
              <a:rPr lang="ko-KR" altLang="en-US"/>
              <a:t>모델링 연습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활동 다이어그램의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활동 다이어그램의 </a:t>
            </a:r>
            <a:r>
              <a:rPr lang="en-US" altLang="ko-KR" dirty="0"/>
              <a:t>UML </a:t>
            </a:r>
            <a:r>
              <a:rPr lang="ko-KR" altLang="en-US" dirty="0"/>
              <a:t>표현을 학습한다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명세서를 활동 다이어그램으로 모델링한다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다양한 예제를 통해 활동 다이어그램을 모델링하는 연습을 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종료 조건</a:t>
            </a:r>
            <a:r>
              <a:rPr lang="en-US" altLang="ko-KR" dirty="0"/>
              <a:t>, </a:t>
            </a:r>
            <a:r>
              <a:rPr lang="ko-KR" altLang="en-US" dirty="0"/>
              <a:t>사후 조건 확인</a:t>
            </a:r>
            <a:endParaRPr lang="en-US" altLang="ko-KR" dirty="0"/>
          </a:p>
          <a:p>
            <a:pPr lvl="4"/>
            <a:endParaRPr lang="en-US" altLang="ko-KR" sz="200" dirty="0"/>
          </a:p>
          <a:p>
            <a:pPr lvl="2"/>
            <a:r>
              <a:rPr lang="ko-KR" altLang="en-US" dirty="0"/>
              <a:t>종료 조건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비밀번호가 </a:t>
            </a:r>
            <a:r>
              <a:rPr lang="en-US" altLang="ko-KR" dirty="0"/>
              <a:t>3</a:t>
            </a:r>
            <a:r>
              <a:rPr lang="ko-KR" altLang="en-US" dirty="0"/>
              <a:t>회 이상 틀렸을 경우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비밀번호 입력 화면에서 취소 버튼을 누른 경우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계좌 번호 입력 화면에서 취소 버튼을 누른 경우</a:t>
            </a:r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이체할 은행</a:t>
            </a:r>
            <a:r>
              <a:rPr lang="en-US" altLang="ko-KR" dirty="0"/>
              <a:t>, </a:t>
            </a:r>
            <a:r>
              <a:rPr lang="ko-KR" altLang="en-US" dirty="0"/>
              <a:t>계좌 번호</a:t>
            </a:r>
            <a:r>
              <a:rPr lang="en-US" altLang="ko-KR" dirty="0"/>
              <a:t>, </a:t>
            </a:r>
            <a:r>
              <a:rPr lang="ko-KR" altLang="en-US" dirty="0"/>
              <a:t>이름을 확인하는 화면에서 취소 버튼을 누른 경우</a:t>
            </a:r>
          </a:p>
          <a:p>
            <a:pPr lvl="2"/>
            <a:r>
              <a:rPr lang="ko-KR" altLang="en-US" dirty="0"/>
              <a:t>사후 조건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이체 완료 메시지가 나오면 </a:t>
            </a:r>
            <a:r>
              <a:rPr lang="en-US" altLang="ko-KR" dirty="0"/>
              <a:t>ATM</a:t>
            </a:r>
            <a:r>
              <a:rPr lang="ko-KR" altLang="en-US" dirty="0"/>
              <a:t>은 통장에 계좌 이체 결과를 입력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통장이나 카드를 배출하고 초기 화면으로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은행 데이터베이스에 결과 정보를 보냄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3C51B75-5F6E-41A0-A1E2-DB98D79F1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4252426"/>
            <a:ext cx="3240360" cy="25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1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FB0F19-CB52-42B0-82E8-10828DDA5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519" y="4307526"/>
            <a:ext cx="3196543" cy="19809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계좌 이체 처리 모델링</a:t>
            </a:r>
            <a:endParaRPr lang="en-US" altLang="ko-KR" dirty="0"/>
          </a:p>
          <a:p>
            <a:pPr lvl="2"/>
            <a:r>
              <a:rPr lang="ko-KR" altLang="en-US" dirty="0"/>
              <a:t>비밀번호 불일치 시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“비밀번호가 틀립니다</a:t>
            </a:r>
            <a:r>
              <a:rPr lang="en-US" altLang="ko-KR" dirty="0"/>
              <a:t>. </a:t>
            </a:r>
            <a:r>
              <a:rPr lang="ko-KR" altLang="en-US" dirty="0" err="1"/>
              <a:t>총○회</a:t>
            </a:r>
            <a:r>
              <a:rPr lang="ko-KR" altLang="en-US" dirty="0"/>
              <a:t> 틀렸습니다</a:t>
            </a:r>
            <a:r>
              <a:rPr lang="en-US" altLang="ko-KR" dirty="0"/>
              <a:t>. 3</a:t>
            </a:r>
            <a:r>
              <a:rPr lang="ko-KR" altLang="en-US" dirty="0"/>
              <a:t>회 이상일 경우 거래가 종료됩니다</a:t>
            </a:r>
            <a:r>
              <a:rPr lang="en-US" altLang="ko-KR" dirty="0"/>
              <a:t>.”</a:t>
            </a:r>
            <a:r>
              <a:rPr lang="ko-KR" altLang="en-US" dirty="0"/>
              <a:t>라는 오류 메시지를 화면에 출력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비밀번호가 </a:t>
            </a:r>
            <a:r>
              <a:rPr lang="en-US" altLang="ko-KR" dirty="0"/>
              <a:t>3</a:t>
            </a:r>
            <a:r>
              <a:rPr lang="ko-KR" altLang="en-US" dirty="0"/>
              <a:t>회 이상 틀렸는지 확인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3</a:t>
            </a:r>
            <a:r>
              <a:rPr lang="ko-KR" altLang="en-US" dirty="0"/>
              <a:t>회 이상 틀린 경우가 아니면 비밀번호 입력 화면으로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en-US" altLang="ko-KR" dirty="0"/>
              <a:t>3</a:t>
            </a:r>
            <a:r>
              <a:rPr lang="ko-KR" altLang="en-US" dirty="0"/>
              <a:t>회 이상 틀린 경우 거래가 종료되어 카드나 통장이 나오고</a:t>
            </a:r>
            <a:r>
              <a:rPr lang="en-US" altLang="ko-KR" dirty="0"/>
              <a:t>, </a:t>
            </a:r>
            <a:r>
              <a:rPr lang="ko-KR" altLang="en-US" dirty="0"/>
              <a:t>다시 계좌 번호를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sz="700" dirty="0"/>
          </a:p>
          <a:p>
            <a:pPr lvl="2"/>
            <a:r>
              <a:rPr lang="ko-KR" altLang="en-US" dirty="0"/>
              <a:t>계좌 번호 불일치 시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“계좌 번호가 없습니다</a:t>
            </a:r>
            <a:r>
              <a:rPr lang="en-US" altLang="ko-KR" dirty="0"/>
              <a:t>.”</a:t>
            </a:r>
            <a:r>
              <a:rPr lang="ko-KR" altLang="en-US" dirty="0"/>
              <a:t>라는 오류 메시지를 화면에 출력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r>
              <a:rPr lang="ko-KR" altLang="en-US" dirty="0"/>
              <a:t>계좌 번호를 다시 입력 받음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5" name="그림 4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76F1997F-C67A-4386-91CC-EFA4A92F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" y="4240616"/>
            <a:ext cx="5194381" cy="20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3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 모델링</a:t>
            </a:r>
            <a:endParaRPr lang="en-US" altLang="ko-KR" dirty="0"/>
          </a:p>
          <a:p>
            <a:pPr lvl="1"/>
            <a:r>
              <a:rPr lang="ko-KR" altLang="en-US" dirty="0" err="1"/>
              <a:t>완성본</a:t>
            </a:r>
            <a:endParaRPr lang="en-US" altLang="ko-KR" dirty="0"/>
          </a:p>
          <a:p>
            <a:pPr marL="949325" lvl="3" indent="-228600">
              <a:buFont typeface="+mj-ea"/>
              <a:buAutoNum type="circleNumDbPlain"/>
            </a:pP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지도이(가) 표시된 사진&#10;&#10;자동 생성된 설명">
            <a:extLst>
              <a:ext uri="{FF2B5EF4-FFF2-40B4-BE49-F238E27FC236}">
                <a16:creationId xmlns:a16="http://schemas.microsoft.com/office/drawing/2014/main" id="{74B73204-A954-4CF9-A815-7FE176B6B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73817"/>
            <a:ext cx="4752528" cy="55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도서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사서는 구입한 도서를 도서 목록에 추가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사서는 폐기한 도서를 도서 목록에서 삭제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이용자는 도서 목록에서 대출이 가능한지 확인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가능한 도서는 대출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완료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불가능한 도서는 예약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예약이 완료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D824662-5C9A-4A78-8030-8681E053C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2974153"/>
            <a:ext cx="2376264" cy="38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76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9D3943A-72AD-42C6-9BC8-7072E59F6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719" y="2543711"/>
            <a:ext cx="3325464" cy="39498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도서 예약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이용자가 도서 대출을 신청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사서는 대출이 가능한지 확인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불가능한 도서를 예약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이용자가 예약을 취소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취소가 완료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 중인 도서가 반납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예약 이용자 중 우선순위가 높은 고객을 찾음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대출이 가능하다는 메시지를 보냄</a:t>
            </a:r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예약 시스템이 완료</a:t>
            </a:r>
          </a:p>
          <a:p>
            <a:pPr marL="877887" lvl="2" indent="-342900">
              <a:buFont typeface="+mj-ea"/>
              <a:buAutoNum type="circleNumDbPlain"/>
            </a:pPr>
            <a:endParaRPr lang="en-US" altLang="ko-KR" dirty="0"/>
          </a:p>
          <a:p>
            <a:pPr marL="1127125" lvl="4" indent="-228600">
              <a:buFont typeface="+mj-ea"/>
              <a:buAutoNum type="circleNumDbPlain"/>
            </a:pPr>
            <a:endParaRPr lang="en-US" altLang="ko-KR" dirty="0"/>
          </a:p>
          <a:p>
            <a:pPr marL="2743200" lvl="5" indent="-457200">
              <a:buFont typeface="+mj-ea"/>
              <a:buAutoNum type="circleNumDbPlain"/>
            </a:pP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724BC92-946E-43F9-A660-979AFE66A3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"/>
          <a:stretch/>
        </p:blipFill>
        <p:spPr>
          <a:xfrm>
            <a:off x="111003" y="4359573"/>
            <a:ext cx="5544616" cy="22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데이터 전송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사용자가 클라이언트를 통해 데이터를 입력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클라이언트는 입력된 데이터를 서버에 전달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서버는 입력된 데이터에 대한 결과 값을 클라이언트에 반환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클라이언트는 이를 사용자에게 결과 메시지로 전달</a:t>
            </a:r>
            <a:endParaRPr lang="en-US" altLang="ko-KR" dirty="0"/>
          </a:p>
          <a:p>
            <a:pPr marL="1235075" lvl="4" indent="-342900">
              <a:buFont typeface="+mj-ea"/>
              <a:buAutoNum type="circleNumDbPlain"/>
            </a:pPr>
            <a:endParaRPr lang="en-US" altLang="ko-KR" sz="800" dirty="0"/>
          </a:p>
          <a:p>
            <a:pPr lvl="2"/>
            <a:r>
              <a:rPr lang="en-US" altLang="ko-KR" dirty="0" err="1"/>
              <a:t>inputData</a:t>
            </a:r>
            <a:r>
              <a:rPr lang="en-US" altLang="ko-KR" sz="1200" dirty="0"/>
              <a:t>(</a:t>
            </a:r>
            <a:r>
              <a:rPr lang="ko-KR" altLang="en-US" sz="1200" dirty="0"/>
              <a:t>데이터 입력</a:t>
            </a:r>
            <a:r>
              <a:rPr lang="en-US" altLang="ko-KR" sz="1200" dirty="0"/>
              <a:t>)</a:t>
            </a:r>
            <a:r>
              <a:rPr lang="en-US" altLang="ko-KR" dirty="0"/>
              <a:t>, </a:t>
            </a:r>
            <a:r>
              <a:rPr lang="en-US" altLang="ko-KR" dirty="0" err="1"/>
              <a:t>dataDeliver</a:t>
            </a:r>
            <a:r>
              <a:rPr lang="en-US" altLang="ko-KR" sz="1200" dirty="0"/>
              <a:t>(</a:t>
            </a:r>
            <a:r>
              <a:rPr lang="ko-KR" altLang="en-US" sz="1200" dirty="0"/>
              <a:t>데이터 전달</a:t>
            </a:r>
            <a:r>
              <a:rPr lang="en-US" altLang="ko-KR" sz="1200" dirty="0"/>
              <a:t>)</a:t>
            </a:r>
            <a:r>
              <a:rPr lang="en-US" altLang="ko-KR" dirty="0"/>
              <a:t>, </a:t>
            </a:r>
            <a:r>
              <a:rPr lang="en-US" altLang="ko-KR" dirty="0" err="1"/>
              <a:t>showMessage</a:t>
            </a:r>
            <a:r>
              <a:rPr lang="en-US" altLang="ko-KR" sz="1200" dirty="0"/>
              <a:t>(</a:t>
            </a:r>
            <a:r>
              <a:rPr lang="ko-KR" altLang="en-US" sz="1200" dirty="0"/>
              <a:t>결과 메시지 보여주기</a:t>
            </a:r>
            <a:r>
              <a:rPr lang="en-US" altLang="ko-KR" sz="1200" dirty="0"/>
              <a:t>)</a:t>
            </a:r>
            <a:r>
              <a:rPr lang="ko-KR" altLang="en-US" dirty="0"/>
              <a:t> 등을</a:t>
            </a:r>
            <a:r>
              <a:rPr lang="en-US" altLang="ko-KR" dirty="0"/>
              <a:t> </a:t>
            </a:r>
            <a:r>
              <a:rPr lang="ko-KR" altLang="en-US" dirty="0"/>
              <a:t>활동으로 추출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입력한 데이터가 조건에 부합한가</a:t>
            </a:r>
            <a:r>
              <a:rPr lang="en-US" altLang="ko-KR" dirty="0"/>
              <a:t>’ </a:t>
            </a:r>
            <a:r>
              <a:rPr lang="ko-KR" altLang="en-US" dirty="0"/>
              <a:t>를 분기 조건으로 설정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FF67C21-B64E-4C22-9460-8FEB7A5DE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3456566"/>
            <a:ext cx="3348372" cy="32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2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29E3E9C-D254-4A1E-8A52-CC5816D2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24" y="3068960"/>
            <a:ext cx="3054351" cy="37372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식당 예약 관리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식당 예약 시 고객이 종업원에게 전화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종업원이 전화를 받아 대답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고객이 이름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전화번호를 종업원에게 설명하여 예약</a:t>
            </a:r>
            <a:endParaRPr lang="en-US" altLang="ko-KR" dirty="0"/>
          </a:p>
          <a:p>
            <a:pPr marL="877887" lvl="2" indent="-342900">
              <a:buFont typeface="+mj-ea"/>
              <a:buAutoNum type="circleNumDbPlain"/>
            </a:pPr>
            <a:r>
              <a:rPr lang="ko-KR" altLang="en-US" dirty="0"/>
              <a:t>종업원은 이를 메모</a:t>
            </a:r>
            <a:r>
              <a:rPr lang="en-US" altLang="ko-KR" dirty="0"/>
              <a:t>, </a:t>
            </a:r>
            <a:r>
              <a:rPr lang="ko-KR" altLang="en-US" dirty="0"/>
              <a:t>예약을 완료</a:t>
            </a:r>
            <a:endParaRPr lang="en-US" altLang="ko-KR" dirty="0"/>
          </a:p>
          <a:p>
            <a:pPr lvl="4"/>
            <a:endParaRPr lang="en-US" altLang="ko-KR" sz="800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call</a:t>
            </a:r>
            <a:r>
              <a:rPr lang="en-US" altLang="ko-KR" sz="1200" dirty="0"/>
              <a:t>(</a:t>
            </a:r>
            <a:r>
              <a:rPr lang="ko-KR" altLang="en-US" sz="1200" dirty="0"/>
              <a:t>전화 걸기 혹은 끊기</a:t>
            </a:r>
            <a:r>
              <a:rPr lang="en-US" altLang="ko-KR" sz="1200" dirty="0"/>
              <a:t>)</a:t>
            </a:r>
            <a:r>
              <a:rPr lang="en-US" altLang="ko-KR" dirty="0"/>
              <a:t>, answer</a:t>
            </a:r>
            <a:r>
              <a:rPr lang="en-US" altLang="ko-KR" sz="1200" dirty="0"/>
              <a:t>(</a:t>
            </a:r>
            <a:r>
              <a:rPr lang="ko-KR" altLang="en-US" sz="1200" dirty="0"/>
              <a:t>전화 받기</a:t>
            </a:r>
            <a:r>
              <a:rPr lang="en-US" altLang="ko-KR" sz="1200" dirty="0"/>
              <a:t>)</a:t>
            </a:r>
            <a:r>
              <a:rPr lang="en-US" altLang="ko-KR" dirty="0"/>
              <a:t>, reserve</a:t>
            </a:r>
            <a:r>
              <a:rPr lang="en-US" altLang="ko-KR" sz="1200" dirty="0"/>
              <a:t>(</a:t>
            </a:r>
            <a:r>
              <a:rPr lang="ko-KR" altLang="en-US" sz="1200" dirty="0"/>
              <a:t>예약</a:t>
            </a:r>
            <a:r>
              <a:rPr lang="en-US" altLang="ko-KR" sz="1200" dirty="0"/>
              <a:t>)</a:t>
            </a:r>
            <a:r>
              <a:rPr lang="en-US" altLang="ko-KR" dirty="0"/>
              <a:t>, explain</a:t>
            </a:r>
            <a:r>
              <a:rPr lang="en-US" altLang="ko-KR" sz="1200" dirty="0"/>
              <a:t>(</a:t>
            </a:r>
            <a:r>
              <a:rPr lang="ko-KR" altLang="en-US" sz="1200" dirty="0"/>
              <a:t>설명</a:t>
            </a:r>
            <a:r>
              <a:rPr lang="en-US" altLang="ko-KR" sz="1200" dirty="0"/>
              <a:t>)</a:t>
            </a:r>
            <a:r>
              <a:rPr lang="en-US" altLang="ko-KR" dirty="0"/>
              <a:t>, memo</a:t>
            </a:r>
            <a:r>
              <a:rPr lang="en-US" altLang="ko-KR" sz="1200" dirty="0"/>
              <a:t>(</a:t>
            </a:r>
            <a:r>
              <a:rPr lang="ko-KR" altLang="en-US" sz="1200" dirty="0"/>
              <a:t>메모</a:t>
            </a:r>
            <a:r>
              <a:rPr lang="en-US" altLang="ko-KR" sz="1200" dirty="0"/>
              <a:t>)</a:t>
            </a:r>
            <a:r>
              <a:rPr lang="en-US" altLang="ko-KR" dirty="0"/>
              <a:t>, acquire</a:t>
            </a:r>
            <a:r>
              <a:rPr lang="en-US" altLang="ko-KR" sz="1200" dirty="0"/>
              <a:t>(</a:t>
            </a:r>
            <a:r>
              <a:rPr lang="ko-KR" altLang="en-US" sz="1200" dirty="0"/>
              <a:t>예약 완료</a:t>
            </a:r>
            <a:r>
              <a:rPr lang="en-US" altLang="ko-KR" sz="1200" dirty="0"/>
              <a:t>)</a:t>
            </a:r>
            <a:r>
              <a:rPr lang="ko-KR" altLang="en-US" dirty="0"/>
              <a:t> 등을 활동으로 추출</a:t>
            </a:r>
            <a:endParaRPr lang="en-US" altLang="ko-KR" dirty="0"/>
          </a:p>
          <a:p>
            <a:pPr lvl="2"/>
            <a:r>
              <a:rPr lang="ko-KR" altLang="en-US" dirty="0"/>
              <a:t>신호가 전달될 때를 분기로 설정 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480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주문 예약 관리</a:t>
            </a:r>
            <a:endParaRPr lang="en-US" altLang="ko-KR" dirty="0"/>
          </a:p>
          <a:p>
            <a:pPr lvl="2"/>
            <a:r>
              <a:rPr lang="ko-KR" altLang="en-US" dirty="0"/>
              <a:t>최초로 로그인한 후 메인 화면에서 원하는 상품을 검색</a:t>
            </a:r>
            <a:endParaRPr lang="en-US" altLang="ko-KR" dirty="0"/>
          </a:p>
          <a:p>
            <a:pPr lvl="2"/>
            <a:r>
              <a:rPr lang="ko-KR" altLang="en-US" dirty="0"/>
              <a:t>해당된 상품에 대하여 ‘</a:t>
            </a:r>
            <a:r>
              <a:rPr lang="ko-KR" altLang="en-US" dirty="0" err="1"/>
              <a:t>찜하기</a:t>
            </a:r>
            <a:r>
              <a:rPr lang="ko-KR" altLang="en-US" dirty="0"/>
              <a:t>’</a:t>
            </a:r>
            <a:r>
              <a:rPr lang="en-US" altLang="ko-KR" dirty="0"/>
              <a:t>, </a:t>
            </a:r>
            <a:r>
              <a:rPr lang="ko-KR" altLang="en-US" dirty="0"/>
              <a:t>다른 상품 추가 검색</a:t>
            </a:r>
            <a:r>
              <a:rPr lang="en-US" altLang="ko-KR" dirty="0"/>
              <a:t>,</a:t>
            </a:r>
            <a:r>
              <a:rPr lang="ko-KR" altLang="en-US" dirty="0"/>
              <a:t> 검색한 상품을 바로 주문 가능</a:t>
            </a:r>
            <a:endParaRPr lang="en-US" altLang="ko-KR" dirty="0"/>
          </a:p>
          <a:p>
            <a:pPr lvl="2"/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상품 검색</a:t>
            </a:r>
            <a:r>
              <a:rPr lang="en-US" altLang="ko-KR" dirty="0"/>
              <a:t>, </a:t>
            </a:r>
            <a:r>
              <a:rPr lang="ko-KR" altLang="en-US" dirty="0"/>
              <a:t>상품 정보 보여주기</a:t>
            </a:r>
            <a:r>
              <a:rPr lang="en-US" altLang="ko-KR" dirty="0"/>
              <a:t>, </a:t>
            </a:r>
            <a:r>
              <a:rPr lang="ko-KR" altLang="en-US" dirty="0" err="1"/>
              <a:t>찜하기</a:t>
            </a:r>
            <a:r>
              <a:rPr lang="en-US" altLang="ko-KR" dirty="0"/>
              <a:t>, </a:t>
            </a:r>
            <a:r>
              <a:rPr lang="ko-KR" altLang="en-US" dirty="0"/>
              <a:t>주문하기를 활동으로 추출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E64F63-B587-447C-901D-C4041D66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04" y="2202953"/>
            <a:ext cx="2765991" cy="463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7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라디오 주파수 선택</a:t>
            </a:r>
          </a:p>
          <a:p>
            <a:pPr lvl="2"/>
            <a:r>
              <a:rPr lang="ko-KR" altLang="en-US" dirty="0"/>
              <a:t>라디오를 켜면</a:t>
            </a:r>
            <a:r>
              <a:rPr lang="en-US" altLang="ko-KR" dirty="0"/>
              <a:t>, FM·AM </a:t>
            </a:r>
            <a:r>
              <a:rPr lang="ko-KR" altLang="en-US" dirty="0"/>
              <a:t>상태를 선택한 후 자신이 원하는 주파수를 선택</a:t>
            </a:r>
            <a:endParaRPr lang="en-US" altLang="ko-KR" dirty="0"/>
          </a:p>
          <a:p>
            <a:pPr lvl="2"/>
            <a:r>
              <a:rPr lang="ko-KR" altLang="en-US" dirty="0"/>
              <a:t>라디오 켜기</a:t>
            </a:r>
            <a:r>
              <a:rPr lang="en-US" altLang="ko-KR" dirty="0"/>
              <a:t>,  </a:t>
            </a:r>
            <a:r>
              <a:rPr lang="ko-KR" altLang="en-US" dirty="0"/>
              <a:t>라디오 상태 선택</a:t>
            </a:r>
            <a:r>
              <a:rPr lang="en-US" altLang="ko-KR" dirty="0"/>
              <a:t>(AM·FM), </a:t>
            </a:r>
            <a:r>
              <a:rPr lang="ko-KR" altLang="en-US" dirty="0"/>
              <a:t>주파수 탐색</a:t>
            </a:r>
            <a:r>
              <a:rPr lang="en-US" altLang="ko-KR" dirty="0"/>
              <a:t>, </a:t>
            </a:r>
            <a:r>
              <a:rPr lang="ko-KR" altLang="en-US" dirty="0"/>
              <a:t>주파수 선택 등을 활동으로 추출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1F38CA-61D0-4EBC-A0A5-37FD85346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254" y="2468860"/>
            <a:ext cx="2815491" cy="439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8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활동 다이어그램 모델링 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화면 로그인</a:t>
            </a:r>
            <a:endParaRPr lang="en-US" altLang="ko-KR" dirty="0"/>
          </a:p>
          <a:p>
            <a:pPr lvl="2"/>
            <a:r>
              <a:rPr lang="ko-KR" altLang="en-US" dirty="0"/>
              <a:t>해당 데이터베이스에서 아이디와 비밀번호를 검색</a:t>
            </a:r>
            <a:endParaRPr lang="en-US" altLang="ko-KR" dirty="0"/>
          </a:p>
          <a:p>
            <a:pPr lvl="2"/>
            <a:r>
              <a:rPr lang="ko-KR" altLang="en-US" dirty="0"/>
              <a:t>결과가 </a:t>
            </a:r>
            <a:r>
              <a:rPr lang="en-US" altLang="ko-KR" dirty="0"/>
              <a:t>NO</a:t>
            </a:r>
            <a:r>
              <a:rPr lang="ko-KR" altLang="en-US" dirty="0"/>
              <a:t>이면 에러 메시지를 보내주고 다시 로그인 화면으로 </a:t>
            </a:r>
            <a:r>
              <a:rPr lang="ko-KR" altLang="en-US" dirty="0" err="1"/>
              <a:t>넘어감</a:t>
            </a:r>
            <a:endParaRPr lang="en-US" altLang="ko-KR" dirty="0"/>
          </a:p>
          <a:p>
            <a:pPr lvl="2"/>
            <a:r>
              <a:rPr lang="ko-KR" altLang="en-US" dirty="0"/>
              <a:t>검색 결과가 </a:t>
            </a:r>
            <a:r>
              <a:rPr lang="en-US" altLang="ko-KR" dirty="0"/>
              <a:t>YES</a:t>
            </a:r>
            <a:r>
              <a:rPr lang="ko-KR" altLang="en-US" dirty="0"/>
              <a:t>이면 다음 화면으로 넘어가면서 로그인에 성공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953AAB-F5A4-48D4-A3A6-6B6B81D0E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96" y="2504114"/>
            <a:ext cx="3347208" cy="436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6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활동 및 전이</a:t>
            </a:r>
            <a:endParaRPr lang="en-US" altLang="ko-KR" dirty="0"/>
          </a:p>
          <a:p>
            <a:pPr lvl="2"/>
            <a:r>
              <a:rPr lang="ko-KR" altLang="en-US" dirty="0"/>
              <a:t>시작점</a:t>
            </a:r>
            <a:r>
              <a:rPr lang="en-US" altLang="ko-KR" dirty="0"/>
              <a:t>, </a:t>
            </a:r>
            <a:r>
              <a:rPr lang="ko-KR" altLang="en-US" dirty="0"/>
              <a:t>활동</a:t>
            </a:r>
            <a:r>
              <a:rPr lang="en-US" altLang="ko-KR" dirty="0"/>
              <a:t>, </a:t>
            </a:r>
            <a:r>
              <a:rPr lang="ko-KR" altLang="en-US" dirty="0" err="1"/>
              <a:t>종료점</a:t>
            </a:r>
            <a:r>
              <a:rPr lang="en-US" altLang="ko-KR" dirty="0"/>
              <a:t>, </a:t>
            </a:r>
            <a:r>
              <a:rPr lang="ko-KR" altLang="en-US" dirty="0"/>
              <a:t>전이로 구성</a:t>
            </a:r>
            <a:endParaRPr lang="en-US" altLang="ko-KR" dirty="0"/>
          </a:p>
          <a:p>
            <a:pPr lvl="2"/>
            <a:r>
              <a:rPr lang="ko-KR" altLang="en-US" dirty="0"/>
              <a:t>활동 하나가 처리되면 그 다음 활동으로 자동으로 </a:t>
            </a:r>
            <a:r>
              <a:rPr lang="ko-KR" altLang="en-US" dirty="0" err="1"/>
              <a:t>옮겨감</a:t>
            </a:r>
            <a:endParaRPr lang="en-US" altLang="ko-KR" dirty="0"/>
          </a:p>
          <a:p>
            <a:pPr lvl="2"/>
            <a:r>
              <a:rPr lang="ko-KR" altLang="en-US" dirty="0"/>
              <a:t>활동 상태의 시작과 종료는 항상 존재해야 함</a:t>
            </a:r>
            <a:endParaRPr lang="en-US" altLang="ko-KR" dirty="0"/>
          </a:p>
          <a:p>
            <a:pPr lvl="4"/>
            <a:endParaRPr lang="ko-KR" altLang="en-US" dirty="0"/>
          </a:p>
          <a:p>
            <a:pPr lvl="2"/>
            <a:r>
              <a:rPr lang="ko-KR" altLang="en-US" dirty="0"/>
              <a:t>시작점 </a:t>
            </a:r>
            <a:endParaRPr lang="en-US" altLang="ko-KR" dirty="0"/>
          </a:p>
          <a:p>
            <a:pPr lvl="3"/>
            <a:r>
              <a:rPr lang="ko-KR" altLang="en-US" dirty="0"/>
              <a:t>활동의 시작을 의미</a:t>
            </a:r>
            <a:r>
              <a:rPr lang="en-US" altLang="ko-KR" dirty="0"/>
              <a:t>, </a:t>
            </a:r>
            <a:r>
              <a:rPr lang="ko-KR" altLang="en-US" dirty="0"/>
              <a:t>검은색 원</a:t>
            </a:r>
            <a:endParaRPr lang="en-US" altLang="ko-KR" dirty="0"/>
          </a:p>
          <a:p>
            <a:pPr lvl="2"/>
            <a:r>
              <a:rPr lang="ko-KR" altLang="en-US" dirty="0"/>
              <a:t>활동 상태</a:t>
            </a:r>
            <a:endParaRPr lang="en-US" altLang="ko-KR" dirty="0"/>
          </a:p>
          <a:p>
            <a:pPr lvl="3"/>
            <a:r>
              <a:rPr lang="ko-KR" altLang="en-US" dirty="0"/>
              <a:t>어떤 일들의 처리와 실행을 의미</a:t>
            </a:r>
            <a:r>
              <a:rPr lang="en-US" altLang="ko-KR" dirty="0"/>
              <a:t>, </a:t>
            </a:r>
            <a:r>
              <a:rPr lang="ko-KR" altLang="en-US" dirty="0"/>
              <a:t>모서리가 둥근 사각형</a:t>
            </a:r>
            <a:endParaRPr lang="en-US" altLang="ko-KR" dirty="0"/>
          </a:p>
          <a:p>
            <a:pPr lvl="2"/>
            <a:r>
              <a:rPr lang="ko-KR" altLang="en-US" dirty="0" err="1"/>
              <a:t>종료점</a:t>
            </a:r>
            <a:endParaRPr lang="en-US" altLang="ko-KR" dirty="0"/>
          </a:p>
          <a:p>
            <a:pPr lvl="3"/>
            <a:r>
              <a:rPr lang="ko-KR" altLang="en-US" dirty="0"/>
              <a:t>처리의 종료를 의미</a:t>
            </a:r>
            <a:r>
              <a:rPr lang="en-US" altLang="ko-KR" dirty="0"/>
              <a:t>, </a:t>
            </a:r>
            <a:r>
              <a:rPr lang="ko-KR" altLang="en-US" dirty="0"/>
              <a:t>이중 원</a:t>
            </a:r>
            <a:endParaRPr lang="en-US" altLang="ko-KR" dirty="0"/>
          </a:p>
          <a:p>
            <a:pPr lvl="2"/>
            <a:r>
              <a:rPr lang="ko-KR" altLang="en-US" dirty="0"/>
              <a:t>전이</a:t>
            </a:r>
            <a:endParaRPr lang="en-US" altLang="ko-KR" dirty="0"/>
          </a:p>
          <a:p>
            <a:pPr lvl="3"/>
            <a:r>
              <a:rPr lang="ko-KR" altLang="en-US" dirty="0"/>
              <a:t>화살표</a:t>
            </a:r>
            <a:endParaRPr lang="en-US" altLang="ko-KR" dirty="0"/>
          </a:p>
        </p:txBody>
      </p:sp>
      <p:pic>
        <p:nvPicPr>
          <p:cNvPr id="5" name="그림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EDB4A15B-4F32-4676-BC14-EA92D846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6" y="5271015"/>
            <a:ext cx="3600400" cy="1318457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D0935AE1-6262-41F1-8A3C-FE8123789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406" y="3947002"/>
            <a:ext cx="2979724" cy="26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분기</a:t>
            </a:r>
            <a:endParaRPr lang="en-US" altLang="ko-KR" dirty="0"/>
          </a:p>
          <a:p>
            <a:pPr lvl="2"/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개에서 여러 활동으로 흐름이 나뉠 때 사용 </a:t>
            </a:r>
            <a:endParaRPr lang="en-US" altLang="ko-KR" dirty="0"/>
          </a:p>
          <a:p>
            <a:pPr lvl="2"/>
            <a:r>
              <a:rPr lang="ko-KR" altLang="en-US" dirty="0"/>
              <a:t>조건에 따라 처리 경로가 결정</a:t>
            </a:r>
            <a:endParaRPr lang="en-US" altLang="ko-KR" dirty="0"/>
          </a:p>
          <a:p>
            <a:pPr lvl="2"/>
            <a:r>
              <a:rPr lang="ko-KR" altLang="en-US" dirty="0"/>
              <a:t>마름모 옆에 </a:t>
            </a:r>
            <a:r>
              <a:rPr lang="en-US" altLang="ko-KR" dirty="0"/>
              <a:t>‘&lt;&lt; &gt;&gt;’</a:t>
            </a:r>
            <a:r>
              <a:rPr lang="ko-KR" altLang="en-US" dirty="0"/>
              <a:t>를 이용해 </a:t>
            </a:r>
            <a:r>
              <a:rPr lang="ko-KR" altLang="en-US" dirty="0" err="1"/>
              <a:t>조건문</a:t>
            </a:r>
            <a:r>
              <a:rPr lang="ko-KR" altLang="en-US" dirty="0"/>
              <a:t> 기입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FB212D-BA38-4A7A-95E5-3ABE23C4A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536931"/>
            <a:ext cx="2728759" cy="42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동기화 막대</a:t>
            </a:r>
            <a:endParaRPr lang="en-US" altLang="ko-KR" dirty="0"/>
          </a:p>
          <a:p>
            <a:pPr lvl="2"/>
            <a:r>
              <a:rPr lang="ko-KR" altLang="en-US" dirty="0"/>
              <a:t>여러 활동을 병행하는 경우 사용</a:t>
            </a:r>
            <a:endParaRPr lang="en-US" altLang="ko-KR" dirty="0"/>
          </a:p>
          <a:p>
            <a:pPr lvl="2"/>
            <a:r>
              <a:rPr lang="ko-KR" altLang="en-US" dirty="0"/>
              <a:t>동시 처리의 시작과 끝을 나타냄</a:t>
            </a:r>
            <a:endParaRPr lang="en-US" altLang="ko-KR" dirty="0"/>
          </a:p>
        </p:txBody>
      </p:sp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E2D60CDC-9895-4B20-BCE4-43799841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414202"/>
            <a:ext cx="3096344" cy="42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/>
              <a:t>신호</a:t>
            </a:r>
            <a:endParaRPr lang="en-US" altLang="ko-KR" dirty="0"/>
          </a:p>
          <a:p>
            <a:pPr lvl="2"/>
            <a:r>
              <a:rPr lang="ko-KR" altLang="en-US" dirty="0"/>
              <a:t>활동이 진행되는 동안 제어 신호를 보내는 방식으로 이루어짐</a:t>
            </a:r>
            <a:endParaRPr lang="en-US" altLang="ko-KR" dirty="0"/>
          </a:p>
          <a:p>
            <a:pPr lvl="2"/>
            <a:r>
              <a:rPr lang="ko-KR" altLang="en-US" dirty="0"/>
              <a:t>활동 사이에 이루어지는 거래</a:t>
            </a:r>
            <a:endParaRPr lang="en-US" altLang="ko-KR" dirty="0"/>
          </a:p>
          <a:p>
            <a:pPr lvl="2"/>
            <a:r>
              <a:rPr lang="ko-KR" altLang="en-US" dirty="0"/>
              <a:t>        송신 시그널</a:t>
            </a:r>
            <a:r>
              <a:rPr lang="en-US" altLang="ko-KR" dirty="0"/>
              <a:t>,         </a:t>
            </a:r>
            <a:r>
              <a:rPr lang="ko-KR" altLang="en-US" dirty="0"/>
              <a:t>수신 시그널</a:t>
            </a:r>
            <a:r>
              <a:rPr lang="en-US" altLang="ko-KR" dirty="0"/>
              <a:t>,     </a:t>
            </a:r>
            <a:r>
              <a:rPr lang="ko-KR" altLang="en-US" dirty="0"/>
              <a:t>시간 시그널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1D9B0FAE-447B-46C9-90CE-4B3FACC67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2204864"/>
            <a:ext cx="444062" cy="227913"/>
          </a:xfrm>
          <a:prstGeom prst="rect">
            <a:avLst/>
          </a:prstGeom>
        </p:spPr>
      </p:pic>
      <p:pic>
        <p:nvPicPr>
          <p:cNvPr id="14" name="그림 13" descr="건물, 창문, 테이블이(가) 표시된 사진&#10;&#10;자동 생성된 설명">
            <a:extLst>
              <a:ext uri="{FF2B5EF4-FFF2-40B4-BE49-F238E27FC236}">
                <a16:creationId xmlns:a16="http://schemas.microsoft.com/office/drawing/2014/main" id="{FF11C3C4-9C3C-49E1-98D5-DF298B7F3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07" y="2166633"/>
            <a:ext cx="205858" cy="266144"/>
          </a:xfrm>
          <a:prstGeom prst="rect">
            <a:avLst/>
          </a:prstGeom>
        </p:spPr>
      </p:pic>
      <p:pic>
        <p:nvPicPr>
          <p:cNvPr id="16" name="그림 15" descr="테이블, 그리기이(가) 표시된 사진&#10;&#10;자동 생성된 설명">
            <a:extLst>
              <a:ext uri="{FF2B5EF4-FFF2-40B4-BE49-F238E27FC236}">
                <a16:creationId xmlns:a16="http://schemas.microsoft.com/office/drawing/2014/main" id="{4821B762-D751-4AE3-B3EC-6B127CB08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14" y="2212216"/>
            <a:ext cx="405832" cy="2205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651DC01-E349-4D9A-A631-7E4AE69B43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168" y="2779661"/>
            <a:ext cx="3587490" cy="38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4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표현</a:t>
            </a:r>
            <a:endParaRPr lang="en-US" altLang="ko-KR" dirty="0"/>
          </a:p>
          <a:p>
            <a:pPr lvl="1"/>
            <a:r>
              <a:rPr lang="ko-KR" altLang="en-US" dirty="0" err="1"/>
              <a:t>구획면</a:t>
            </a:r>
            <a:endParaRPr lang="en-US" altLang="ko-KR" dirty="0"/>
          </a:p>
          <a:p>
            <a:pPr lvl="2"/>
            <a:r>
              <a:rPr lang="ko-KR" altLang="en-US" dirty="0"/>
              <a:t>활동 다이어그램에서 </a:t>
            </a:r>
            <a:r>
              <a:rPr lang="ko-KR" altLang="en-US"/>
              <a:t>가로 혹은 세로 방향으로 </a:t>
            </a:r>
            <a:r>
              <a:rPr lang="ko-KR" altLang="en-US" dirty="0"/>
              <a:t>그려지는 영역</a:t>
            </a:r>
            <a:endParaRPr lang="en-US" altLang="ko-KR" dirty="0"/>
          </a:p>
          <a:p>
            <a:pPr lvl="2"/>
            <a:r>
              <a:rPr lang="ko-KR" altLang="en-US" dirty="0"/>
              <a:t>각 활동 상태의 주체를 나타냄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개 이상의 사각형으로 표시하며 이름을 기술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031BD9C-00ED-4919-AD08-DC56FF1A6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54" b="35622"/>
          <a:stretch/>
        </p:blipFill>
        <p:spPr>
          <a:xfrm>
            <a:off x="519911" y="2619416"/>
            <a:ext cx="1503804" cy="3946186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974F3416-A21D-4BD4-9699-906F2F6AC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8"/>
          <a:stretch/>
        </p:blipFill>
        <p:spPr>
          <a:xfrm>
            <a:off x="2267744" y="4725144"/>
            <a:ext cx="5387870" cy="20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7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활동 다이어그램의 표현과 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다이어그램의 용도</a:t>
            </a:r>
            <a:endParaRPr lang="en-US" altLang="ko-KR" dirty="0"/>
          </a:p>
          <a:p>
            <a:pPr lvl="2"/>
            <a:r>
              <a:rPr lang="ko-KR" altLang="en-US" dirty="0"/>
              <a:t>주로 </a:t>
            </a:r>
            <a:r>
              <a:rPr lang="ko-KR" altLang="en-US" dirty="0" err="1"/>
              <a:t>유스케이스</a:t>
            </a:r>
            <a:r>
              <a:rPr lang="ko-KR" altLang="en-US" dirty="0"/>
              <a:t> 수준 이상의 비즈니스 프로세스를 표현</a:t>
            </a:r>
            <a:endParaRPr lang="en-US" altLang="ko-KR" dirty="0"/>
          </a:p>
          <a:p>
            <a:pPr lvl="2"/>
            <a:r>
              <a:rPr lang="ko-KR" altLang="en-US" dirty="0"/>
              <a:t>분석 단계에서 </a:t>
            </a:r>
            <a:r>
              <a:rPr lang="ko-KR" altLang="en-US" dirty="0" err="1"/>
              <a:t>유스케이스</a:t>
            </a:r>
            <a:r>
              <a:rPr lang="ko-KR" altLang="en-US" dirty="0"/>
              <a:t> 내부에 대한 구체적인 흐름을 나타내기 위해 사용</a:t>
            </a:r>
            <a:endParaRPr lang="en-US" altLang="ko-KR" dirty="0"/>
          </a:p>
          <a:p>
            <a:pPr lvl="2"/>
            <a:r>
              <a:rPr lang="ko-KR" altLang="en-US" dirty="0"/>
              <a:t>순차 다이어그램이나 통신 다이어그램에서는 나타내기 어려운 상황을 표현할 수 있음</a:t>
            </a:r>
            <a:endParaRPr lang="en-US" altLang="ko-KR" dirty="0"/>
          </a:p>
          <a:p>
            <a:pPr lvl="2"/>
            <a:r>
              <a:rPr lang="ko-KR" altLang="en-US" dirty="0"/>
              <a:t>업무 흐름을 분석하거나 화면 흐름을 표현할 때 유용</a:t>
            </a:r>
            <a:endParaRPr lang="en-US" altLang="ko-KR" dirty="0"/>
          </a:p>
          <a:p>
            <a:pPr lvl="2"/>
            <a:r>
              <a:rPr lang="ko-KR" altLang="en-US" dirty="0"/>
              <a:t>업무 흐름을 표현할 때 가장 효과적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7AB3EF6-8A6B-4D27-B730-D06AE100A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97497"/>
            <a:ext cx="3960440" cy="41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0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명세서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CBD425F9-5A58-4AB0-928B-C8A0A2E0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4" y="1412776"/>
            <a:ext cx="4307896" cy="3888432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96C71A63-9A99-438B-B21C-8F6CA23C7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4475989" cy="32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976C-CA80-4A99-B8CC-0243C8BD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활동 다이어그램의 단계별 모델링 </a:t>
            </a:r>
            <a:r>
              <a:rPr lang="en-US" altLang="ko-KR" dirty="0"/>
              <a:t>: ATM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F8F70-E77F-4F52-9D1A-3E88ED589D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활동 다이어그램 모델링</a:t>
            </a:r>
            <a:endParaRPr lang="en-US" altLang="ko-KR" dirty="0"/>
          </a:p>
          <a:p>
            <a:pPr lvl="1"/>
            <a:r>
              <a:rPr lang="ko-KR" altLang="en-US" dirty="0"/>
              <a:t>사전 조건 확인</a:t>
            </a:r>
            <a:endParaRPr lang="en-US" altLang="ko-KR" dirty="0"/>
          </a:p>
          <a:p>
            <a:pPr lvl="2"/>
            <a:r>
              <a:rPr lang="ko-KR" altLang="en-US" dirty="0"/>
              <a:t>카드나 통장 삽입</a:t>
            </a:r>
            <a:r>
              <a:rPr lang="en-US" altLang="ko-KR" dirty="0"/>
              <a:t>, </a:t>
            </a:r>
            <a:r>
              <a:rPr lang="ko-KR" altLang="en-US" dirty="0"/>
              <a:t>카드나 통장의 유효성 검사</a:t>
            </a:r>
            <a:r>
              <a:rPr lang="en-US" altLang="ko-KR" dirty="0"/>
              <a:t>, </a:t>
            </a:r>
            <a:r>
              <a:rPr lang="ko-KR" altLang="en-US" dirty="0"/>
              <a:t>화면에서 계좌 이체를 선택하는 과정</a:t>
            </a:r>
            <a:endParaRPr lang="en-US" altLang="ko-KR" dirty="0"/>
          </a:p>
          <a:p>
            <a:pPr lvl="2"/>
            <a:r>
              <a:rPr lang="ko-KR" altLang="en-US" dirty="0"/>
              <a:t>카드나 통장의 유효성 확인에서 실패했을 때 오류 메시지를 출력하고 카드와 통장을 배출한 후</a:t>
            </a:r>
            <a:br>
              <a:rPr lang="en-US" altLang="ko-KR" dirty="0"/>
            </a:br>
            <a:r>
              <a:rPr lang="ko-KR" altLang="en-US" dirty="0"/>
              <a:t>초기 화면으로 되돌아감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F1E087-AA8C-457F-A454-EB19C825137E}"/>
              </a:ext>
            </a:extLst>
          </p:cNvPr>
          <p:cNvSpPr/>
          <p:nvPr/>
        </p:nvSpPr>
        <p:spPr>
          <a:xfrm>
            <a:off x="4261108" y="3838550"/>
            <a:ext cx="45719" cy="61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4EB42-4E2F-46ED-8465-3ED6818EE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852936"/>
            <a:ext cx="3888432" cy="299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55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853</Words>
  <Application>Microsoft Office PowerPoint</Application>
  <PresentationFormat>화면 슬라이드 쇼(4:3)</PresentationFormat>
  <Paragraphs>160</Paragraphs>
  <Slides>20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HY견명조</vt:lpstr>
      <vt:lpstr>Wingdings</vt:lpstr>
      <vt:lpstr>HY헤드라인M</vt:lpstr>
      <vt:lpstr>HY견고딕</vt:lpstr>
      <vt:lpstr>Arial</vt:lpstr>
      <vt:lpstr>맑은 고딕</vt:lpstr>
      <vt:lpstr>2_Office 테마</vt:lpstr>
      <vt:lpstr>Contents</vt:lpstr>
      <vt:lpstr>1. 활동 다이어그램의 표현과 용도</vt:lpstr>
      <vt:lpstr>1. 활동 다이어그램의 표현과 용도</vt:lpstr>
      <vt:lpstr>1. 활동 다이어그램의 표현과 용도</vt:lpstr>
      <vt:lpstr>1. 활동 다이어그램의 표현과 용도</vt:lpstr>
      <vt:lpstr>1. 활동 다이어그램의 표현과 용도</vt:lpstr>
      <vt:lpstr>1. 활동 다이어그램의 표현과 용도</vt:lpstr>
      <vt:lpstr>2. 활동 다이어그램의 단계별 모델링 : ATM</vt:lpstr>
      <vt:lpstr>2. 활동 다이어그램의 단계별 모델링 : ATM</vt:lpstr>
      <vt:lpstr>2. 활동 다이어그램의 단계별 모델링 : ATM</vt:lpstr>
      <vt:lpstr>2. 활동 다이어그램의 단계별 모델링 : ATM</vt:lpstr>
      <vt:lpstr>2. 활동 다이어그램의 단계별 모델링 : ATM</vt:lpstr>
      <vt:lpstr>3. 활동 다이어그램 모델링 연습</vt:lpstr>
      <vt:lpstr>3. 활동 다이어그램 모델링 연습</vt:lpstr>
      <vt:lpstr>3. 활동 다이어그램 모델링 연습</vt:lpstr>
      <vt:lpstr>3. 활동 다이어그램 모델링 연습</vt:lpstr>
      <vt:lpstr>3. 활동 다이어그램 모델링 연습</vt:lpstr>
      <vt:lpstr>3. 활동 다이어그램 모델링 연습</vt:lpstr>
      <vt:lpstr>3. 활동 다이어그램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user</cp:lastModifiedBy>
  <cp:revision>313</cp:revision>
  <dcterms:created xsi:type="dcterms:W3CDTF">2006-10-05T04:04:58Z</dcterms:created>
  <dcterms:modified xsi:type="dcterms:W3CDTF">2023-08-29T22:27:17Z</dcterms:modified>
</cp:coreProperties>
</file>