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86" r:id="rId1"/>
  </p:sldMasterIdLst>
  <p:notesMasterIdLst>
    <p:notesMasterId r:id="rId17"/>
  </p:notesMasterIdLst>
  <p:handoutMasterIdLst>
    <p:handoutMasterId r:id="rId18"/>
  </p:handoutMasterIdLst>
  <p:sldIdLst>
    <p:sldId id="352" r:id="rId2"/>
    <p:sldId id="362" r:id="rId3"/>
    <p:sldId id="364" r:id="rId4"/>
    <p:sldId id="365" r:id="rId5"/>
    <p:sldId id="366" r:id="rId6"/>
    <p:sldId id="363" r:id="rId7"/>
    <p:sldId id="378" r:id="rId8"/>
    <p:sldId id="382" r:id="rId9"/>
    <p:sldId id="383" r:id="rId10"/>
    <p:sldId id="375" r:id="rId11"/>
    <p:sldId id="384" r:id="rId12"/>
    <p:sldId id="386" r:id="rId13"/>
    <p:sldId id="388" r:id="rId14"/>
    <p:sldId id="389" r:id="rId15"/>
    <p:sldId id="355" r:id="rId16"/>
  </p:sldIdLst>
  <p:sldSz cx="9144000" cy="6858000" type="screen4x3"/>
  <p:notesSz cx="6858000" cy="9144000"/>
  <p:embeddedFontLst>
    <p:embeddedFont>
      <p:font typeface="HY견명조" panose="02030600000101010101" pitchFamily="18" charset="-127"/>
      <p:regular r:id="rId19"/>
    </p:embeddedFont>
    <p:embeddedFont>
      <p:font typeface="HY엽서L" panose="02030600000101010101" pitchFamily="18" charset="-127"/>
      <p:regular r:id="rId20"/>
    </p:embeddedFont>
    <p:embeddedFont>
      <p:font typeface="HY헤드라인M" panose="02030600000101010101" pitchFamily="18" charset="-127"/>
      <p:regular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정 보영" initials="정보" lastIdx="1" clrIdx="0">
    <p:extLst>
      <p:ext uri="{19B8F6BF-5375-455C-9EA6-DF929625EA0E}">
        <p15:presenceInfo xmlns:p15="http://schemas.microsoft.com/office/powerpoint/2012/main" userId="ef9c30df3b213c9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697B"/>
    <a:srgbClr val="487E7D"/>
    <a:srgbClr val="F8D367"/>
    <a:srgbClr val="F6DFD7"/>
    <a:srgbClr val="6D5269"/>
    <a:srgbClr val="948A88"/>
    <a:srgbClr val="BC0606"/>
    <a:srgbClr val="1F497D"/>
    <a:srgbClr val="BAD2CD"/>
    <a:srgbClr val="004F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3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9BBE25-1181-4C43-B3E8-9A672AB42AD3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D4FE1A-607B-4D11-88C0-1D39C9D151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548855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01B5A-A56B-40F7-860A-3424E92B2BFC}" type="datetimeFigureOut">
              <a:rPr lang="ko-KR" altLang="en-US" smtClean="0"/>
              <a:t>2023-08-30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43746A-E59B-426B-95E1-C228CC4878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56860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장제목">
    <p:bg>
      <p:bgPr>
        <a:solidFill>
          <a:srgbClr val="F6DF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제목 13"/>
          <p:cNvSpPr>
            <a:spLocks noGrp="1"/>
          </p:cNvSpPr>
          <p:nvPr>
            <p:ph type="title"/>
          </p:nvPr>
        </p:nvSpPr>
        <p:spPr>
          <a:xfrm>
            <a:off x="399085" y="5301208"/>
            <a:ext cx="8277371" cy="1125853"/>
          </a:xfrm>
        </p:spPr>
        <p:txBody>
          <a:bodyPr/>
          <a:lstStyle>
            <a:lvl1pPr algn="ctr">
              <a:defRPr sz="4000" b="0">
                <a:solidFill>
                  <a:srgbClr val="3F2E1F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grpSp>
        <p:nvGrpSpPr>
          <p:cNvPr id="9" name="그룹 8"/>
          <p:cNvGrpSpPr/>
          <p:nvPr userDrawn="1"/>
        </p:nvGrpSpPr>
        <p:grpSpPr>
          <a:xfrm>
            <a:off x="467544" y="260648"/>
            <a:ext cx="8594296" cy="5149066"/>
            <a:chOff x="467544" y="260648"/>
            <a:chExt cx="8594296" cy="5149066"/>
          </a:xfrm>
        </p:grpSpPr>
        <p:pic>
          <p:nvPicPr>
            <p:cNvPr id="7" name="그림 6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 flipH="1">
              <a:off x="3826576" y="2708920"/>
              <a:ext cx="5235264" cy="2700794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 userDrawn="1"/>
          </p:nvPicPr>
          <p:blipFill rotWithShape="1">
            <a:blip r:embed="rId3"/>
            <a:srcRect r="6662"/>
            <a:stretch/>
          </p:blipFill>
          <p:spPr>
            <a:xfrm>
              <a:off x="467544" y="260648"/>
              <a:ext cx="3456384" cy="3024335"/>
            </a:xfrm>
            <a:prstGeom prst="rect">
              <a:avLst/>
            </a:prstGeom>
          </p:spPr>
        </p:pic>
        <p:sp>
          <p:nvSpPr>
            <p:cNvPr id="20" name="직사각형 19"/>
            <p:cNvSpPr/>
            <p:nvPr userDrawn="1"/>
          </p:nvSpPr>
          <p:spPr>
            <a:xfrm>
              <a:off x="5364088" y="4614155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/>
            <p:cNvSpPr/>
            <p:nvPr userDrawn="1"/>
          </p:nvSpPr>
          <p:spPr>
            <a:xfrm>
              <a:off x="7095424" y="2597931"/>
              <a:ext cx="1939500" cy="612069"/>
            </a:xfrm>
            <a:prstGeom prst="rect">
              <a:avLst/>
            </a:prstGeom>
            <a:solidFill>
              <a:srgbClr val="F6DFD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3973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487E7D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</p:spTree>
    <p:extLst>
      <p:ext uri="{BB962C8B-B14F-4D97-AF65-F5344CB8AC3E}">
        <p14:creationId xmlns:p14="http://schemas.microsoft.com/office/powerpoint/2010/main" val="4234702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기본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 userDrawn="1"/>
        </p:nvSpPr>
        <p:spPr bwMode="invGray">
          <a:xfrm>
            <a:off x="0" y="-22448"/>
            <a:ext cx="9144000" cy="555848"/>
          </a:xfrm>
          <a:prstGeom prst="rect">
            <a:avLst/>
          </a:prstGeom>
          <a:solidFill>
            <a:srgbClr val="6D5269"/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63500" y="51786"/>
            <a:ext cx="7785100" cy="474662"/>
          </a:xfrm>
        </p:spPr>
        <p:txBody>
          <a:bodyPr>
            <a:noAutofit/>
          </a:bodyPr>
          <a:lstStyle>
            <a:lvl1pPr algn="l">
              <a:defRPr sz="2400" b="1" spc="-100" baseline="0">
                <a:solidFill>
                  <a:schemeClr val="bg1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>
            <a:normAutofit/>
          </a:bodyPr>
          <a:lstStyle>
            <a:lvl1pPr marL="355600" indent="-261938">
              <a:lnSpc>
                <a:spcPct val="120000"/>
              </a:lnSpc>
              <a:buClr>
                <a:schemeClr val="accent5">
                  <a:lumMod val="50000"/>
                </a:schemeClr>
              </a:buClr>
              <a:buSzPct val="130000"/>
              <a:buFont typeface="Wingdings" panose="05000000000000000000" pitchFamily="2" charset="2"/>
              <a:buChar char="§"/>
              <a:defRPr sz="2000" b="1"/>
            </a:lvl1pPr>
            <a:lvl2pPr marL="534988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Wingdings" panose="05000000000000000000" pitchFamily="2" charset="2"/>
              <a:buChar char="§"/>
              <a:defRPr sz="1600"/>
            </a:lvl2pPr>
            <a:lvl3pPr marL="720725" indent="-185738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898525" indent="-177800">
              <a:lnSpc>
                <a:spcPct val="13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1077913" indent="-179388">
              <a:lnSpc>
                <a:spcPct val="12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»"/>
              <a:defRPr sz="10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1832317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백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 userDrawn="1"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 userDrawn="1"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en-US" altLang="ko-KR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/26</a:t>
            </a:r>
            <a:endParaRPr lang="en-US" altLang="ko-KR" sz="1200" dirty="0">
              <a:gradFill flip="none" rotWithShape="1">
                <a:gsLst>
                  <a:gs pos="0">
                    <a:schemeClr val="tx2">
                      <a:lumMod val="75000"/>
                      <a:shade val="30000"/>
                      <a:satMod val="115000"/>
                    </a:schemeClr>
                  </a:gs>
                  <a:gs pos="50000">
                    <a:schemeClr val="tx2">
                      <a:lumMod val="75000"/>
                      <a:shade val="67500"/>
                      <a:satMod val="115000"/>
                    </a:schemeClr>
                  </a:gs>
                  <a:gs pos="100000">
                    <a:schemeClr val="tx2">
                      <a:lumMod val="75000"/>
                      <a:shade val="100000"/>
                      <a:satMod val="115000"/>
                    </a:schemeClr>
                  </a:gs>
                </a:gsLst>
                <a:lin ang="16200000" scaled="1"/>
                <a:tileRect/>
              </a:gra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79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utoShape 3"/>
          <p:cNvSpPr>
            <a:spLocks noChangeArrowheads="1"/>
          </p:cNvSpPr>
          <p:nvPr userDrawn="1"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Line 5"/>
          <p:cNvSpPr>
            <a:spLocks noChangeShapeType="1"/>
          </p:cNvSpPr>
          <p:nvPr userDrawn="1">
            <p:custDataLst>
              <p:tags r:id="rId2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8" name="AutoShape 3"/>
          <p:cNvSpPr>
            <a:spLocks noChangeArrowheads="1"/>
          </p:cNvSpPr>
          <p:nvPr userDrawn="1">
            <p:custDataLst>
              <p:tags r:id="rId3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Line 5"/>
          <p:cNvSpPr>
            <a:spLocks noChangeShapeType="1"/>
          </p:cNvSpPr>
          <p:nvPr userDrawn="1">
            <p:custDataLst>
              <p:tags r:id="rId4"/>
            </p:custDataLst>
          </p:nvPr>
        </p:nvSpPr>
        <p:spPr bwMode="auto">
          <a:xfrm>
            <a:off x="2506663" y="3706813"/>
            <a:ext cx="4151312" cy="0"/>
          </a:xfrm>
          <a:prstGeom prst="line">
            <a:avLst/>
          </a:prstGeom>
          <a:ln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 userDrawn="1">
            <p:custDataLst>
              <p:tags r:id="rId5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rgbClr val="D9D1D5"/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rgbClr val="D9D1D5"/>
              </a:solidFill>
              <a:latin typeface="HY견명조" pitchFamily="18" charset="-127"/>
              <a:ea typeface="HY견명조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783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6BC740F2-65F4-46F1-8462-F5CEAE10BB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727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0" r:id="rId2"/>
    <p:sldLayoutId id="2147483695" r:id="rId3"/>
    <p:sldLayoutId id="2147483692" r:id="rId4"/>
    <p:sldLayoutId id="2147483694" r:id="rId5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의 용도와 특징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의 탄생과 특징</a:t>
            </a:r>
            <a:endParaRPr lang="en-US" altLang="ko-KR" dirty="0"/>
          </a:p>
          <a:p>
            <a:pPr lvl="1"/>
            <a:r>
              <a:rPr lang="en-US" altLang="ko-KR" dirty="0"/>
              <a:t>UML(Unified Modeling Language)</a:t>
            </a:r>
          </a:p>
          <a:p>
            <a:pPr lvl="2"/>
            <a:r>
              <a:rPr lang="ko-KR" altLang="en-US" dirty="0"/>
              <a:t>시스템 개발을 위한 시각적인 설계 표기 제공</a:t>
            </a:r>
            <a:endParaRPr lang="en-US" altLang="ko-KR" dirty="0"/>
          </a:p>
          <a:p>
            <a:pPr lvl="2"/>
            <a:r>
              <a:rPr lang="ko-KR" altLang="en-US" dirty="0"/>
              <a:t>객체 지향 시스템을 개발할 때 산출물을 명세화</a:t>
            </a:r>
            <a:r>
              <a:rPr lang="en-US" altLang="ko-KR" dirty="0"/>
              <a:t>, </a:t>
            </a:r>
            <a:r>
              <a:rPr lang="ko-KR" altLang="en-US" dirty="0"/>
              <a:t>시각화</a:t>
            </a:r>
            <a:r>
              <a:rPr lang="en-US" altLang="ko-KR" dirty="0"/>
              <a:t>, </a:t>
            </a:r>
            <a:r>
              <a:rPr lang="ko-KR" altLang="en-US" dirty="0"/>
              <a:t>문서화하는 데 사용</a:t>
            </a:r>
            <a:endParaRPr lang="en-US" altLang="ko-KR" dirty="0"/>
          </a:p>
          <a:p>
            <a:pPr lvl="2"/>
            <a:r>
              <a:rPr lang="ko-KR" altLang="en-US" dirty="0"/>
              <a:t>개발하는 시스템을 이해하기 쉬운 형태로 표현하여 분석가</a:t>
            </a:r>
            <a:r>
              <a:rPr lang="en-US" altLang="ko-KR" dirty="0"/>
              <a:t>, </a:t>
            </a:r>
            <a:r>
              <a:rPr lang="ko-KR" altLang="en-US" dirty="0"/>
              <a:t>설계자</a:t>
            </a:r>
            <a:r>
              <a:rPr lang="en-US" altLang="ko-KR" dirty="0"/>
              <a:t>, </a:t>
            </a:r>
            <a:r>
              <a:rPr lang="ko-KR" altLang="en-US" dirty="0"/>
              <a:t>의뢰인이 효율적으로 </a:t>
            </a:r>
            <a:r>
              <a:rPr lang="ko-KR" altLang="en-US" dirty="0" err="1"/>
              <a:t>의사소통할</a:t>
            </a:r>
            <a:r>
              <a:rPr lang="ko-KR" altLang="en-US" dirty="0"/>
              <a:t> 수 있게 해줌</a:t>
            </a:r>
            <a:endParaRPr lang="en-US" altLang="ko-KR" dirty="0"/>
          </a:p>
          <a:p>
            <a:pPr marL="534987" lvl="2" indent="0">
              <a:buNone/>
            </a:pPr>
            <a:r>
              <a:rPr lang="en-US" altLang="ko-KR" dirty="0">
                <a:sym typeface="Wingdings" panose="05000000000000000000" pitchFamily="2" charset="2"/>
              </a:rPr>
              <a:t> UML</a:t>
            </a:r>
            <a:r>
              <a:rPr lang="ko-KR" altLang="en-US" dirty="0">
                <a:sym typeface="Wingdings" panose="05000000000000000000" pitchFamily="2" charset="2"/>
              </a:rPr>
              <a:t>은 </a:t>
            </a:r>
            <a:r>
              <a:rPr lang="ko-KR" altLang="en-US" dirty="0"/>
              <a:t>표준화된 통합 모델링 언어</a:t>
            </a:r>
          </a:p>
        </p:txBody>
      </p:sp>
    </p:spTree>
    <p:extLst>
      <p:ext uri="{BB962C8B-B14F-4D97-AF65-F5344CB8AC3E}">
        <p14:creationId xmlns:p14="http://schemas.microsoft.com/office/powerpoint/2010/main" val="2598026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UML</a:t>
            </a:r>
            <a:r>
              <a:rPr lang="ko-KR" altLang="en-US" dirty="0"/>
              <a:t> 뷰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C74E6DCB-0F06-45DF-93C6-DBA7BA600A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뷰의 개념과 종류</a:t>
            </a:r>
            <a:endParaRPr lang="en-US" altLang="ko-KR" dirty="0"/>
          </a:p>
          <a:p>
            <a:pPr lvl="1"/>
            <a:r>
              <a:rPr lang="ko-KR" altLang="en-US" dirty="0" err="1"/>
              <a:t>유스케이스</a:t>
            </a:r>
            <a:r>
              <a:rPr lang="ko-KR" altLang="en-US" dirty="0"/>
              <a:t> 뷰 </a:t>
            </a:r>
            <a:r>
              <a:rPr lang="en-US" altLang="ko-KR" dirty="0"/>
              <a:t>(</a:t>
            </a:r>
            <a:r>
              <a:rPr lang="ko-KR" altLang="en-US" dirty="0"/>
              <a:t>요구사항 뷰</a:t>
            </a:r>
            <a:r>
              <a:rPr lang="en-US" altLang="ko-KR" dirty="0"/>
              <a:t>)</a:t>
            </a:r>
          </a:p>
          <a:p>
            <a:pPr lvl="3"/>
            <a:r>
              <a:rPr lang="ko-KR" altLang="en-US" dirty="0"/>
              <a:t>외부 </a:t>
            </a:r>
            <a:r>
              <a:rPr lang="ko-KR" altLang="en-US" dirty="0" err="1"/>
              <a:t>액터에</a:t>
            </a:r>
            <a:r>
              <a:rPr lang="ko-KR" altLang="en-US" dirty="0"/>
              <a:t> 의해 인식되는 시스템의 기능 요구 사항을 보여주는 관점</a:t>
            </a:r>
            <a:endParaRPr lang="en-US" altLang="ko-KR" dirty="0"/>
          </a:p>
          <a:p>
            <a:pPr lvl="3"/>
            <a:r>
              <a:rPr lang="ko-KR" altLang="en-US" dirty="0"/>
              <a:t>사용자가 시스템으로부터 원하는 기능이 ‘</a:t>
            </a:r>
            <a:r>
              <a:rPr lang="ko-KR" altLang="en-US" dirty="0" err="1"/>
              <a:t>무엇’인지를</a:t>
            </a:r>
            <a:r>
              <a:rPr lang="ko-KR" altLang="en-US" dirty="0"/>
              <a:t> 정의</a:t>
            </a:r>
            <a:endParaRPr lang="en-US" altLang="ko-KR" dirty="0"/>
          </a:p>
          <a:p>
            <a:pPr lvl="3"/>
            <a:r>
              <a:rPr lang="ko-KR" altLang="en-US" dirty="0"/>
              <a:t>다른 뷰를 유도하는 중심 </a:t>
            </a:r>
            <a:r>
              <a:rPr lang="ko-KR" altLang="en-US" dirty="0" err="1"/>
              <a:t>역활</a:t>
            </a:r>
            <a:endParaRPr lang="en-US" altLang="ko-KR" dirty="0"/>
          </a:p>
          <a:p>
            <a:pPr lvl="3"/>
            <a:r>
              <a:rPr lang="ko-KR" altLang="en-US" dirty="0"/>
              <a:t>시스템을 하나의 블랙박스 </a:t>
            </a:r>
            <a:r>
              <a:rPr lang="en-US" altLang="ko-KR" dirty="0"/>
              <a:t>Black Box</a:t>
            </a:r>
            <a:r>
              <a:rPr lang="ko-KR" altLang="en-US" dirty="0"/>
              <a:t>로 바라봄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4869160"/>
            <a:ext cx="3720257" cy="1520262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243" y="2746537"/>
            <a:ext cx="3515040" cy="3697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735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UML</a:t>
            </a:r>
            <a:r>
              <a:rPr lang="ko-KR" altLang="en-US" dirty="0"/>
              <a:t> 뷰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C74E6DCB-0F06-45DF-93C6-DBA7BA600A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뷰의 개념과 종류</a:t>
            </a:r>
            <a:endParaRPr lang="en-US" altLang="ko-KR" dirty="0"/>
          </a:p>
          <a:p>
            <a:pPr lvl="1"/>
            <a:r>
              <a:rPr lang="ko-KR" altLang="en-US" dirty="0"/>
              <a:t>설계 뷰</a:t>
            </a:r>
            <a:endParaRPr lang="en-US" altLang="ko-KR" dirty="0"/>
          </a:p>
          <a:p>
            <a:pPr lvl="3"/>
            <a:r>
              <a:rPr lang="ko-KR" altLang="en-US" dirty="0"/>
              <a:t>시스템 내부의 클래스와 컴포넌트를 파악해 기술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/>
          </a:p>
          <a:p>
            <a:pPr lvl="3"/>
            <a:endParaRPr lang="en-US" altLang="ko-KR" dirty="0"/>
          </a:p>
          <a:p>
            <a:pPr lvl="3"/>
            <a:endParaRPr lang="en-US" altLang="ko-KR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프로세스 뷰</a:t>
            </a:r>
            <a:endParaRPr lang="en-US" altLang="ko-KR" dirty="0"/>
          </a:p>
          <a:p>
            <a:pPr lvl="3"/>
            <a:r>
              <a:rPr lang="ko-KR" altLang="en-US" dirty="0"/>
              <a:t>설계 뷰와 마찬가지로 시스템 내부의 구조에 중점을 두고 기술</a:t>
            </a:r>
            <a:endParaRPr lang="en-US" altLang="ko-KR" dirty="0"/>
          </a:p>
          <a:p>
            <a:pPr lvl="3"/>
            <a:r>
              <a:rPr lang="ko-KR" altLang="en-US" dirty="0"/>
              <a:t>그러나 독자적인 제어 스레드를 가질 수 있는 클래스를 중점으로 함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178" y="1844824"/>
            <a:ext cx="4875634" cy="203391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04" y="4949861"/>
            <a:ext cx="5167264" cy="149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247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UML</a:t>
            </a:r>
            <a:r>
              <a:rPr lang="ko-KR" altLang="en-US" dirty="0"/>
              <a:t> 뷰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C74E6DCB-0F06-45DF-93C6-DBA7BA600A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뷰의 개념과 종류</a:t>
            </a:r>
            <a:endParaRPr lang="en-US" altLang="ko-KR" dirty="0"/>
          </a:p>
          <a:p>
            <a:pPr lvl="1"/>
            <a:r>
              <a:rPr lang="ko-KR" altLang="en-US" dirty="0"/>
              <a:t>구현 뷰</a:t>
            </a:r>
            <a:endParaRPr lang="en-US" altLang="ko-KR" dirty="0"/>
          </a:p>
          <a:p>
            <a:pPr lvl="3"/>
            <a:r>
              <a:rPr lang="ko-KR" altLang="en-US" dirty="0"/>
              <a:t>시스템 구현 형태를 나타내기 위해 구현 모듈과 그들의 관계 각종 파일의 의존 관계 등을 보여줌</a:t>
            </a:r>
            <a:endParaRPr lang="en-US" altLang="ko-KR" dirty="0"/>
          </a:p>
          <a:p>
            <a:pPr lvl="3"/>
            <a:r>
              <a:rPr lang="ko-KR" altLang="en-US" dirty="0"/>
              <a:t>컴포넌트 다이어그램으로 표현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1"/>
            <a:r>
              <a:rPr lang="ko-KR" altLang="en-US" dirty="0"/>
              <a:t>배치 뷰</a:t>
            </a:r>
            <a:endParaRPr lang="en-US" altLang="ko-KR" dirty="0"/>
          </a:p>
          <a:p>
            <a:pPr lvl="3"/>
            <a:r>
              <a:rPr lang="ko-KR" altLang="en-US" dirty="0"/>
              <a:t>컴퓨터와 컴퓨터 간의 통신 방법에 중점을 둠</a:t>
            </a:r>
            <a:endParaRPr lang="en-US" altLang="ko-KR" dirty="0"/>
          </a:p>
          <a:p>
            <a:pPr lvl="3"/>
            <a:r>
              <a:rPr lang="ko-KR" altLang="en-US" dirty="0"/>
              <a:t>배치 다이어그램으로 표현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755" y="2132856"/>
            <a:ext cx="5169570" cy="144620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55" y="4725144"/>
            <a:ext cx="5423694" cy="1540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54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UML</a:t>
            </a:r>
            <a:r>
              <a:rPr lang="ko-KR" altLang="en-US" dirty="0"/>
              <a:t> 뷰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C74E6DCB-0F06-45DF-93C6-DBA7BA600A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개발 활동과 </a:t>
            </a:r>
            <a:r>
              <a:rPr lang="en-US" altLang="ko-KR" dirty="0"/>
              <a:t>UML</a:t>
            </a:r>
            <a:r>
              <a:rPr lang="ko-KR" altLang="en-US" dirty="0"/>
              <a:t>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1772816"/>
            <a:ext cx="7378420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616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04 UML</a:t>
            </a:r>
            <a:r>
              <a:rPr lang="ko-KR" altLang="en-US" dirty="0"/>
              <a:t> 뷰</a:t>
            </a:r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C74E6DCB-0F06-45DF-93C6-DBA7BA600A7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3501" y="773705"/>
            <a:ext cx="8963994" cy="5669958"/>
          </a:xfrm>
        </p:spPr>
        <p:txBody>
          <a:bodyPr/>
          <a:lstStyle/>
          <a:p>
            <a:r>
              <a:rPr lang="ko-KR" altLang="en-US" dirty="0"/>
              <a:t>개발 활동과 </a:t>
            </a:r>
            <a:r>
              <a:rPr lang="en-US" altLang="ko-KR" dirty="0"/>
              <a:t>UML</a:t>
            </a:r>
            <a:r>
              <a:rPr lang="ko-KR" altLang="en-US" dirty="0"/>
              <a:t>뷰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454498"/>
            <a:ext cx="6232257" cy="498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55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9326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의 용도와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의 탄생과 특징</a:t>
            </a:r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700808"/>
            <a:ext cx="7739013" cy="4034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188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의 용도와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이 제공하는 표준화된 다이어그램</a:t>
            </a:r>
            <a:endParaRPr lang="en-US" altLang="ko-KR" dirty="0"/>
          </a:p>
          <a:p>
            <a:pPr lvl="1"/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r>
              <a:rPr lang="en-US" altLang="ko-KR" sz="1200" dirty="0"/>
              <a:t>Use-case Diagram</a:t>
            </a:r>
          </a:p>
          <a:p>
            <a:pPr lvl="1"/>
            <a:r>
              <a:rPr lang="ko-KR" altLang="en-US" dirty="0"/>
              <a:t>클래스 다이어그램</a:t>
            </a:r>
            <a:r>
              <a:rPr lang="en-US" altLang="ko-KR" sz="1200" dirty="0"/>
              <a:t>Class Diagram</a:t>
            </a:r>
          </a:p>
          <a:p>
            <a:pPr lvl="1"/>
            <a:r>
              <a:rPr lang="ko-KR" altLang="en-US" dirty="0"/>
              <a:t>순차 다이어그램</a:t>
            </a:r>
            <a:r>
              <a:rPr lang="en-US" altLang="ko-KR" sz="1200" dirty="0"/>
              <a:t>Sequence Diagram</a:t>
            </a:r>
          </a:p>
          <a:p>
            <a:pPr lvl="1"/>
            <a:r>
              <a:rPr lang="ko-KR" altLang="en-US" dirty="0"/>
              <a:t>통신 다이어그램</a:t>
            </a:r>
            <a:r>
              <a:rPr lang="en-US" altLang="ko-KR" sz="1200" dirty="0"/>
              <a:t>Communication Diagram</a:t>
            </a:r>
          </a:p>
          <a:p>
            <a:pPr lvl="1"/>
            <a:r>
              <a:rPr lang="ko-KR" altLang="en-US" dirty="0"/>
              <a:t>활동 다이어그램</a:t>
            </a:r>
            <a:r>
              <a:rPr lang="en-US" altLang="ko-KR" sz="1200" dirty="0"/>
              <a:t>Activity Diagram</a:t>
            </a:r>
          </a:p>
          <a:p>
            <a:pPr lvl="1"/>
            <a:r>
              <a:rPr lang="ko-KR" altLang="en-US" dirty="0"/>
              <a:t>상태 다이어그램</a:t>
            </a:r>
            <a:r>
              <a:rPr lang="en-US" altLang="ko-KR" sz="1200" dirty="0"/>
              <a:t>State Diagram</a:t>
            </a:r>
          </a:p>
          <a:p>
            <a:pPr lvl="1"/>
            <a:r>
              <a:rPr lang="ko-KR" altLang="en-US" dirty="0"/>
              <a:t>컴포넌트 다이어그램</a:t>
            </a:r>
            <a:r>
              <a:rPr lang="en-US" altLang="ko-KR" sz="1200" dirty="0"/>
              <a:t>Component Diagram</a:t>
            </a:r>
          </a:p>
          <a:p>
            <a:pPr lvl="1"/>
            <a:r>
              <a:rPr lang="ko-KR" altLang="en-US" dirty="0"/>
              <a:t>배치 다이어그램</a:t>
            </a:r>
            <a:r>
              <a:rPr lang="en-US" altLang="ko-KR" sz="1200" dirty="0"/>
              <a:t>Deployment Diagram</a:t>
            </a:r>
          </a:p>
          <a:p>
            <a:pPr lvl="1"/>
            <a:r>
              <a:rPr lang="ko-KR" altLang="en-US" dirty="0"/>
              <a:t>패키지 다이어그램</a:t>
            </a:r>
            <a:r>
              <a:rPr lang="en-US" altLang="ko-KR" sz="1200" dirty="0"/>
              <a:t>Package Diagram</a:t>
            </a:r>
          </a:p>
        </p:txBody>
      </p:sp>
    </p:spTree>
    <p:extLst>
      <p:ext uri="{BB962C8B-B14F-4D97-AF65-F5344CB8AC3E}">
        <p14:creationId xmlns:p14="http://schemas.microsoft.com/office/powerpoint/2010/main" val="31158774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의 용도와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의 특징</a:t>
            </a:r>
            <a:endParaRPr lang="en-US" altLang="ko-KR" dirty="0"/>
          </a:p>
          <a:p>
            <a:pPr lvl="1"/>
            <a:r>
              <a:rPr lang="en-US" altLang="ko-KR" dirty="0"/>
              <a:t>UML</a:t>
            </a:r>
            <a:r>
              <a:rPr lang="ko-KR" altLang="en-US" dirty="0"/>
              <a:t>은 시각화</a:t>
            </a:r>
            <a:r>
              <a:rPr lang="en-US" altLang="ko-KR" sz="1200" dirty="0"/>
              <a:t>Visualization </a:t>
            </a:r>
            <a:r>
              <a:rPr lang="ko-KR" altLang="en-US" dirty="0"/>
              <a:t>언어다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>
              <a:spcAft>
                <a:spcPts val="600"/>
              </a:spcAft>
            </a:pPr>
            <a:r>
              <a:rPr lang="ko-KR" altLang="en-US" dirty="0"/>
              <a:t>소프트웨어의 개념 모델을 시각적인 형태로 표현하며 명확히 정의된 표준화된 다이어그램을 제공</a:t>
            </a:r>
            <a:endParaRPr lang="en-US" altLang="ko-KR" dirty="0"/>
          </a:p>
          <a:p>
            <a:pPr lvl="2">
              <a:spcAft>
                <a:spcPts val="600"/>
              </a:spcAft>
            </a:pPr>
            <a:r>
              <a:rPr lang="ko-KR" altLang="en-US" dirty="0"/>
              <a:t>이를 이용해 오류 없는 원활한 의사소통 가능</a:t>
            </a:r>
            <a:endParaRPr lang="en-US" altLang="ko-KR" dirty="0"/>
          </a:p>
          <a:p>
            <a:pPr lvl="1"/>
            <a:r>
              <a:rPr lang="en-US" altLang="ko-KR" dirty="0"/>
              <a:t>UML</a:t>
            </a:r>
            <a:r>
              <a:rPr lang="ko-KR" altLang="en-US" dirty="0"/>
              <a:t>은 명세화</a:t>
            </a:r>
            <a:r>
              <a:rPr lang="en-US" altLang="ko-KR" sz="1200" dirty="0"/>
              <a:t>Specification</a:t>
            </a:r>
            <a:r>
              <a:rPr lang="en-US" altLang="ko-KR" dirty="0"/>
              <a:t> </a:t>
            </a:r>
            <a:r>
              <a:rPr lang="ko-KR" altLang="en-US" dirty="0"/>
              <a:t>언어다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>
              <a:spcAft>
                <a:spcPts val="600"/>
              </a:spcAft>
            </a:pPr>
            <a:r>
              <a:rPr lang="ko-KR" altLang="en-US" dirty="0"/>
              <a:t>소프트웨어 개발 과정인 분석</a:t>
            </a:r>
            <a:r>
              <a:rPr lang="en-US" altLang="ko-KR" dirty="0"/>
              <a:t>, </a:t>
            </a:r>
            <a:r>
              <a:rPr lang="ko-KR" altLang="en-US" dirty="0"/>
              <a:t>설계 단계의 각 과정에서 필요한 모델을 정확하고 완전하게             </a:t>
            </a:r>
            <a:r>
              <a:rPr lang="ko-KR" altLang="en-US" dirty="0" err="1"/>
              <a:t>명세화하여</a:t>
            </a:r>
            <a:r>
              <a:rPr lang="ko-KR" altLang="en-US" dirty="0"/>
              <a:t> 만들 수 있음</a:t>
            </a:r>
            <a:endParaRPr lang="en-US" altLang="ko-KR" dirty="0"/>
          </a:p>
          <a:p>
            <a:pPr lvl="2">
              <a:spcAft>
                <a:spcPts val="600"/>
              </a:spcAft>
            </a:pPr>
            <a:r>
              <a:rPr lang="en-US" altLang="ko-KR" dirty="0"/>
              <a:t> </a:t>
            </a:r>
            <a:r>
              <a:rPr lang="ko-KR" altLang="en-US" dirty="0"/>
              <a:t>명세화에서 각 다이어그램의 기호는 의미를 담고 있으며 추상적이지만 고유의 특성을 갖고 있음</a:t>
            </a:r>
            <a:endParaRPr lang="en-US" altLang="ko-KR" dirty="0"/>
          </a:p>
          <a:p>
            <a:pPr lvl="1"/>
            <a:r>
              <a:rPr lang="en-US" altLang="ko-KR" dirty="0"/>
              <a:t>UML</a:t>
            </a:r>
            <a:r>
              <a:rPr lang="ko-KR" altLang="en-US" dirty="0"/>
              <a:t>은 구축</a:t>
            </a:r>
            <a:r>
              <a:rPr lang="en-US" altLang="ko-KR" sz="1200" dirty="0"/>
              <a:t>Construction</a:t>
            </a:r>
            <a:r>
              <a:rPr lang="en-US" altLang="ko-KR" dirty="0"/>
              <a:t> </a:t>
            </a:r>
            <a:r>
              <a:rPr lang="ko-KR" altLang="en-US" dirty="0"/>
              <a:t>언어다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>
              <a:spcAft>
                <a:spcPts val="600"/>
              </a:spcAft>
            </a:pPr>
            <a:r>
              <a:rPr lang="en-US" altLang="ko-KR" dirty="0"/>
              <a:t>UML</a:t>
            </a:r>
            <a:r>
              <a:rPr lang="ko-KR" altLang="en-US" dirty="0"/>
              <a:t>은 자바</a:t>
            </a:r>
            <a:r>
              <a:rPr lang="en-US" altLang="ko-KR" sz="1000" dirty="0"/>
              <a:t>Java</a:t>
            </a:r>
            <a:r>
              <a:rPr lang="en-US" altLang="ko-KR" dirty="0"/>
              <a:t>, C++, </a:t>
            </a:r>
            <a:r>
              <a:rPr lang="ko-KR" altLang="en-US" dirty="0" err="1"/>
              <a:t>비주얼</a:t>
            </a:r>
            <a:r>
              <a:rPr lang="ko-KR" altLang="en-US" dirty="0"/>
              <a:t> 베이직</a:t>
            </a:r>
            <a:r>
              <a:rPr lang="en-US" altLang="ko-KR" sz="1000" dirty="0"/>
              <a:t>Visual Basic</a:t>
            </a:r>
            <a:r>
              <a:rPr lang="en-US" altLang="ko-KR" dirty="0"/>
              <a:t>, C# </a:t>
            </a:r>
            <a:r>
              <a:rPr lang="ko-KR" altLang="en-US" dirty="0"/>
              <a:t>같은 다양한 프로그래밍 언어로 표현가능</a:t>
            </a:r>
            <a:endParaRPr lang="en-US" altLang="ko-KR" dirty="0"/>
          </a:p>
          <a:p>
            <a:pPr lvl="2">
              <a:spcAft>
                <a:spcPts val="600"/>
              </a:spcAft>
            </a:pPr>
            <a:r>
              <a:rPr lang="en-US" altLang="ko-KR" dirty="0"/>
              <a:t> UML</a:t>
            </a:r>
            <a:r>
              <a:rPr lang="ko-KR" altLang="en-US" dirty="0"/>
              <a:t>로 설계된 모델을 프로그램 코드로 자동 변환할 수 있으며</a:t>
            </a:r>
            <a:r>
              <a:rPr lang="en-US" altLang="ko-KR" dirty="0"/>
              <a:t>, </a:t>
            </a:r>
            <a:r>
              <a:rPr lang="ko-KR" altLang="en-US" dirty="0"/>
              <a:t>이미 구축된 소스 코드를 </a:t>
            </a:r>
            <a:r>
              <a:rPr lang="en-US" altLang="ko-KR" dirty="0"/>
              <a:t>UML</a:t>
            </a:r>
            <a:r>
              <a:rPr lang="ko-KR" altLang="en-US" dirty="0"/>
              <a:t>로 </a:t>
            </a:r>
            <a:r>
              <a:rPr lang="ko-KR" altLang="en-US" dirty="0" err="1"/>
              <a:t>역변환하여</a:t>
            </a:r>
            <a:r>
              <a:rPr lang="ko-KR" altLang="en-US" dirty="0"/>
              <a:t> 분석하는 </a:t>
            </a:r>
            <a:r>
              <a:rPr lang="ko-KR" altLang="en-US" dirty="0" err="1"/>
              <a:t>역공학</a:t>
            </a:r>
            <a:r>
              <a:rPr lang="en-US" altLang="ko-KR" sz="1200" dirty="0"/>
              <a:t>Reverse Engineering</a:t>
            </a:r>
            <a:r>
              <a:rPr lang="ko-KR" altLang="en-US" dirty="0"/>
              <a:t>도 가능</a:t>
            </a:r>
            <a:endParaRPr lang="en-US" altLang="ko-KR" dirty="0"/>
          </a:p>
          <a:p>
            <a:pPr lvl="1"/>
            <a:r>
              <a:rPr lang="en-US" altLang="ko-KR" dirty="0"/>
              <a:t>UML</a:t>
            </a:r>
            <a:r>
              <a:rPr lang="ko-KR" altLang="en-US" dirty="0"/>
              <a:t>은 문서화</a:t>
            </a:r>
            <a:r>
              <a:rPr lang="en-US" altLang="ko-KR" sz="1200" dirty="0"/>
              <a:t>Documentation </a:t>
            </a:r>
            <a:r>
              <a:rPr lang="ko-KR" altLang="en-US" dirty="0"/>
              <a:t>언어다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2"/>
            <a:r>
              <a:rPr lang="en-US" altLang="ko-KR" dirty="0"/>
              <a:t>UML</a:t>
            </a:r>
            <a:r>
              <a:rPr lang="ko-KR" altLang="en-US" dirty="0"/>
              <a:t>은 </a:t>
            </a:r>
            <a:r>
              <a:rPr lang="en-US" altLang="ko-KR" dirty="0"/>
              <a:t>StarUML, </a:t>
            </a:r>
            <a:r>
              <a:rPr lang="ko-KR" altLang="en-US" dirty="0"/>
              <a:t>투게더</a:t>
            </a:r>
            <a:r>
              <a:rPr lang="en-US" altLang="ko-KR" sz="1000" dirty="0"/>
              <a:t>Together </a:t>
            </a:r>
            <a:r>
              <a:rPr lang="ko-KR" altLang="en-US" dirty="0"/>
              <a:t>등 케이스 툴</a:t>
            </a:r>
            <a:r>
              <a:rPr lang="en-US" altLang="ko-KR" sz="1000" dirty="0"/>
              <a:t>CASE Tool</a:t>
            </a:r>
            <a:r>
              <a:rPr lang="ko-KR" altLang="en-US" dirty="0"/>
              <a:t>을 이용하여 설계한 내용을 자동으로 문서화 가능</a:t>
            </a: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1433700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의 용도와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/>
              <a:t>UML</a:t>
            </a:r>
            <a:r>
              <a:rPr lang="ko-KR" altLang="en-US" dirty="0"/>
              <a:t>과 모델링</a:t>
            </a:r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rcRect r="24691" b="71579"/>
          <a:stretch/>
        </p:blipFill>
        <p:spPr>
          <a:xfrm>
            <a:off x="153010" y="1124748"/>
            <a:ext cx="4392488" cy="1728188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80" y="5189705"/>
            <a:ext cx="3199532" cy="1220287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rcRect t="69761" r="24691"/>
          <a:stretch/>
        </p:blipFill>
        <p:spPr>
          <a:xfrm>
            <a:off x="148670" y="2924944"/>
            <a:ext cx="4392488" cy="1838719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2"/>
          <a:srcRect t="30230" r="24691" b="31315"/>
          <a:stretch/>
        </p:blipFill>
        <p:spPr>
          <a:xfrm>
            <a:off x="4626326" y="1124748"/>
            <a:ext cx="4392488" cy="233833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2040" y="5252449"/>
            <a:ext cx="3407522" cy="1463583"/>
          </a:xfrm>
          <a:prstGeom prst="rect">
            <a:avLst/>
          </a:prstGeom>
        </p:spPr>
      </p:pic>
      <p:cxnSp>
        <p:nvCxnSpPr>
          <p:cNvPr id="10" name="직선 화살표 연결선 9"/>
          <p:cNvCxnSpPr/>
          <p:nvPr/>
        </p:nvCxnSpPr>
        <p:spPr>
          <a:xfrm>
            <a:off x="2902656" y="2492896"/>
            <a:ext cx="557077" cy="2759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 flipH="1">
            <a:off x="3635896" y="4060405"/>
            <a:ext cx="1152128" cy="1192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endCxn id="5" idx="0"/>
          </p:cNvCxnSpPr>
          <p:nvPr/>
        </p:nvCxnSpPr>
        <p:spPr>
          <a:xfrm>
            <a:off x="2378249" y="4349572"/>
            <a:ext cx="913197" cy="840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502024" y="4334979"/>
            <a:ext cx="4572000" cy="646331"/>
          </a:xfrm>
          <a:prstGeom prst="rect">
            <a:avLst/>
          </a:prstGeom>
          <a:solidFill>
            <a:schemeClr val="bg1"/>
          </a:solidFill>
        </p:spPr>
        <p:txBody>
          <a:bodyPr>
            <a:spAutoFit/>
          </a:bodyPr>
          <a:lstStyle/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개발하고자 하는 프로그램을 시각적으로 표현하는 것이며</a:t>
            </a:r>
            <a:r>
              <a:rPr lang="en-US" altLang="ko-KR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, </a:t>
            </a: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이때 의뢰자의 요구에 맞게 쉽게 수정해서 </a:t>
            </a:r>
            <a:endParaRPr lang="en-US" altLang="ko-KR" sz="1200" dirty="0">
              <a:solidFill>
                <a:srgbClr val="FF0000"/>
              </a:solidFill>
              <a:latin typeface="HY엽서L" panose="02030600000101010101" pitchFamily="18" charset="-127"/>
              <a:ea typeface="HY엽서L" panose="02030600000101010101" pitchFamily="18" charset="-127"/>
            </a:endParaRPr>
          </a:p>
          <a:p>
            <a:r>
              <a:rPr lang="ko-KR" altLang="en-US" sz="1200" dirty="0">
                <a:solidFill>
                  <a:srgbClr val="FF0000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결과적으로 유지보수 기간을 줄여 생산성을 높일 수 있음</a:t>
            </a:r>
          </a:p>
        </p:txBody>
      </p:sp>
    </p:spTree>
    <p:extLst>
      <p:ext uri="{BB962C8B-B14F-4D97-AF65-F5344CB8AC3E}">
        <p14:creationId xmlns:p14="http://schemas.microsoft.com/office/powerpoint/2010/main" val="253719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01 UML</a:t>
            </a:r>
            <a:r>
              <a:rPr lang="ko-KR" altLang="en-US" dirty="0"/>
              <a:t>의 용도와 특징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모델링이 필요한 이유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16832"/>
            <a:ext cx="747712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057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02 </a:t>
            </a:r>
            <a:r>
              <a:rPr lang="ko-KR" altLang="en-US" dirty="0"/>
              <a:t>객체 지향 모델링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모델링 개념</a:t>
            </a:r>
            <a:endParaRPr lang="en-US" altLang="ko-KR" dirty="0"/>
          </a:p>
          <a:p>
            <a:pPr lvl="1"/>
            <a:r>
              <a:rPr lang="ko-KR" altLang="en-US" dirty="0"/>
              <a:t>모델링</a:t>
            </a:r>
            <a:endParaRPr lang="en-US" altLang="ko-KR" dirty="0"/>
          </a:p>
          <a:p>
            <a:pPr lvl="2"/>
            <a:r>
              <a:rPr lang="ko-KR" altLang="en-US" dirty="0"/>
              <a:t>시스템을 구축할 때 개발자가 고민하고 결정하는 모든 활동</a:t>
            </a:r>
            <a:endParaRPr lang="en-US" altLang="ko-KR" dirty="0"/>
          </a:p>
          <a:p>
            <a:pPr lvl="2"/>
            <a:r>
              <a:rPr lang="ko-KR" altLang="en-US" dirty="0"/>
              <a:t>구현 단계 이전의 요구 사항 정의</a:t>
            </a:r>
            <a:r>
              <a:rPr lang="en-US" altLang="ko-KR" dirty="0"/>
              <a:t>, </a:t>
            </a:r>
            <a:r>
              <a:rPr lang="ko-KR" altLang="en-US" dirty="0"/>
              <a:t>분석</a:t>
            </a:r>
            <a:r>
              <a:rPr lang="en-US" altLang="ko-KR" dirty="0"/>
              <a:t>, </a:t>
            </a:r>
            <a:r>
              <a:rPr lang="ko-KR" altLang="en-US" dirty="0"/>
              <a:t>설계에서 수행하는 활동</a:t>
            </a:r>
            <a:endParaRPr lang="en-US" altLang="ko-KR" dirty="0"/>
          </a:p>
          <a:p>
            <a:pPr lvl="2"/>
            <a:r>
              <a:rPr lang="ko-KR" altLang="en-US" dirty="0"/>
              <a:t>모델 </a:t>
            </a:r>
            <a:r>
              <a:rPr lang="en-US" altLang="ko-KR" dirty="0"/>
              <a:t>: </a:t>
            </a:r>
            <a:r>
              <a:rPr lang="ko-KR" altLang="en-US" dirty="0"/>
              <a:t>모델링의 결과물</a:t>
            </a:r>
            <a:endParaRPr lang="en-US" altLang="ko-KR" dirty="0"/>
          </a:p>
          <a:p>
            <a:pPr lvl="2"/>
            <a:r>
              <a:rPr lang="en-US" altLang="ko-KR" dirty="0"/>
              <a:t>CASE </a:t>
            </a:r>
            <a:r>
              <a:rPr lang="ko-KR" altLang="en-US" dirty="0"/>
              <a:t>툴</a:t>
            </a:r>
            <a:r>
              <a:rPr lang="en-US" altLang="ko-KR" dirty="0"/>
              <a:t>: </a:t>
            </a:r>
            <a:r>
              <a:rPr lang="ko-KR" altLang="en-US" dirty="0"/>
              <a:t>모델링을 전문적으로 지원하는 툴</a:t>
            </a:r>
            <a:endParaRPr lang="en-US" altLang="ko-KR" dirty="0"/>
          </a:p>
          <a:p>
            <a:pPr lvl="3"/>
            <a:r>
              <a:rPr lang="en-US" altLang="ko-KR" dirty="0"/>
              <a:t>Ex) StarUML, </a:t>
            </a:r>
            <a:r>
              <a:rPr lang="ko-KR" altLang="en-US" dirty="0"/>
              <a:t>로즈</a:t>
            </a:r>
            <a:r>
              <a:rPr lang="en-US" altLang="ko-KR" sz="900" dirty="0"/>
              <a:t>Rose</a:t>
            </a:r>
            <a:r>
              <a:rPr lang="en-US" altLang="ko-KR" dirty="0"/>
              <a:t>, </a:t>
            </a:r>
            <a:r>
              <a:rPr lang="ko-KR" altLang="en-US" dirty="0"/>
              <a:t>투게더</a:t>
            </a:r>
            <a:r>
              <a:rPr lang="en-US" altLang="ko-KR" sz="900" dirty="0"/>
              <a:t>Together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</p:txBody>
      </p:sp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95125085-0F67-443B-9676-14CD665FB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3599056"/>
            <a:ext cx="6484620" cy="2407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877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UML</a:t>
            </a:r>
            <a:r>
              <a:rPr lang="ko-KR" altLang="en-US" dirty="0"/>
              <a:t> 구성요소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다이어그램</a:t>
            </a:r>
            <a:endParaRPr lang="en-US" altLang="ko-KR" dirty="0"/>
          </a:p>
          <a:p>
            <a:pPr lvl="1"/>
            <a:r>
              <a:rPr lang="ko-KR" altLang="en-US" dirty="0"/>
              <a:t>클래스 다이어그램</a:t>
            </a:r>
            <a:endParaRPr lang="en-US" altLang="ko-KR" dirty="0"/>
          </a:p>
          <a:p>
            <a:pPr lvl="3"/>
            <a:r>
              <a:rPr lang="ko-KR" altLang="en-US" dirty="0"/>
              <a:t> 클래스</a:t>
            </a:r>
            <a:r>
              <a:rPr lang="en-US" altLang="ko-KR" dirty="0"/>
              <a:t>, </a:t>
            </a:r>
            <a:r>
              <a:rPr lang="ko-KR" altLang="en-US" dirty="0"/>
              <a:t>인터페이스</a:t>
            </a:r>
            <a:r>
              <a:rPr lang="en-US" altLang="ko-KR" dirty="0"/>
              <a:t>, </a:t>
            </a:r>
            <a:r>
              <a:rPr lang="ko-KR" altLang="en-US" dirty="0"/>
              <a:t>통신과 함께 이들의 관계를 나타냄</a:t>
            </a:r>
            <a:endParaRPr lang="en-US" altLang="ko-KR" dirty="0"/>
          </a:p>
          <a:p>
            <a:pPr lvl="1"/>
            <a:r>
              <a:rPr lang="ko-KR" altLang="en-US" dirty="0"/>
              <a:t>컴포넌트 다이어그램</a:t>
            </a:r>
            <a:endParaRPr lang="en-US" altLang="ko-KR" dirty="0"/>
          </a:p>
          <a:p>
            <a:pPr lvl="3"/>
            <a:r>
              <a:rPr lang="ko-KR" altLang="en-US" dirty="0"/>
              <a:t> 컴포넌트 사이의 구성과 의존을 표현</a:t>
            </a:r>
            <a:endParaRPr lang="en-US" altLang="ko-KR" dirty="0"/>
          </a:p>
          <a:p>
            <a:pPr lvl="1"/>
            <a:r>
              <a:rPr lang="ko-KR" altLang="en-US" dirty="0"/>
              <a:t>배치 다이어그램</a:t>
            </a:r>
            <a:endParaRPr lang="en-US" altLang="ko-KR" dirty="0"/>
          </a:p>
          <a:p>
            <a:pPr lvl="3"/>
            <a:r>
              <a:rPr lang="ko-KR" altLang="en-US" dirty="0"/>
              <a:t>실행 시 처리하는 노드와 그 노드에 있는 컴포넌트들의 구성을 표현</a:t>
            </a:r>
            <a:endParaRPr lang="en-US" altLang="ko-KR" dirty="0"/>
          </a:p>
          <a:p>
            <a:pPr lvl="1"/>
            <a:r>
              <a:rPr lang="ko-KR" altLang="en-US" dirty="0"/>
              <a:t>패키지 다이어그램</a:t>
            </a:r>
            <a:endParaRPr lang="en-US" altLang="ko-KR" dirty="0"/>
          </a:p>
          <a:p>
            <a:pPr lvl="3"/>
            <a:r>
              <a:rPr lang="ko-KR" altLang="en-US" dirty="0"/>
              <a:t>여러 모델 요소를 그룹화하여 패키지를 구성하고</a:t>
            </a:r>
            <a:r>
              <a:rPr lang="en-US" altLang="ko-KR" dirty="0"/>
              <a:t>, </a:t>
            </a:r>
            <a:r>
              <a:rPr lang="ko-KR" altLang="en-US" dirty="0"/>
              <a:t>이들 패키지 사이를 관계로 표현</a:t>
            </a:r>
            <a:endParaRPr lang="en-US" altLang="ko-KR" dirty="0"/>
          </a:p>
          <a:p>
            <a:pPr lvl="1"/>
            <a:r>
              <a:rPr lang="ko-KR" altLang="en-US" dirty="0" err="1"/>
              <a:t>유스케이스</a:t>
            </a:r>
            <a:r>
              <a:rPr lang="ko-KR" altLang="en-US" dirty="0"/>
              <a:t> 다이어그램</a:t>
            </a:r>
            <a:endParaRPr lang="en-US" altLang="ko-KR" dirty="0"/>
          </a:p>
          <a:p>
            <a:pPr lvl="3"/>
            <a:r>
              <a:rPr lang="ko-KR" altLang="en-US" dirty="0" err="1"/>
              <a:t>유스케이스와</a:t>
            </a:r>
            <a:r>
              <a:rPr lang="ko-KR" altLang="en-US" dirty="0"/>
              <a:t> </a:t>
            </a:r>
            <a:r>
              <a:rPr lang="ko-KR" altLang="en-US" dirty="0" err="1"/>
              <a:t>액터의</a:t>
            </a:r>
            <a:r>
              <a:rPr lang="ko-KR" altLang="en-US" dirty="0"/>
              <a:t> 관계를 구조적으로 표현</a:t>
            </a:r>
            <a:endParaRPr lang="en-US" altLang="ko-KR" dirty="0"/>
          </a:p>
          <a:p>
            <a:pPr lvl="1"/>
            <a:r>
              <a:rPr lang="ko-KR" altLang="en-US" dirty="0"/>
              <a:t>순차 다이어그램과 통신 다이어그램</a:t>
            </a:r>
            <a:endParaRPr lang="en-US" altLang="ko-KR" dirty="0"/>
          </a:p>
          <a:p>
            <a:pPr lvl="3"/>
            <a:r>
              <a:rPr lang="ko-KR" altLang="en-US" dirty="0"/>
              <a:t>교류 다이어그램의 한 종류</a:t>
            </a:r>
            <a:endParaRPr lang="en-US" altLang="ko-KR" dirty="0"/>
          </a:p>
          <a:p>
            <a:pPr lvl="1"/>
            <a:r>
              <a:rPr lang="ko-KR" altLang="en-US" dirty="0"/>
              <a:t>활동 다이어그램</a:t>
            </a:r>
            <a:endParaRPr lang="en-US" altLang="ko-KR" dirty="0"/>
          </a:p>
          <a:p>
            <a:pPr lvl="3"/>
            <a:r>
              <a:rPr lang="ko-KR" altLang="en-US" dirty="0"/>
              <a:t>시스템 내부에 있는 활동의 흐름을 표현한 것</a:t>
            </a:r>
            <a:endParaRPr lang="en-US" altLang="ko-KR" dirty="0"/>
          </a:p>
          <a:p>
            <a:pPr lvl="1"/>
            <a:r>
              <a:rPr lang="ko-KR" altLang="en-US" dirty="0"/>
              <a:t>상태 다이어그램</a:t>
            </a:r>
            <a:endParaRPr lang="en-US" altLang="ko-KR" dirty="0"/>
          </a:p>
          <a:p>
            <a:pPr lvl="3"/>
            <a:r>
              <a:rPr lang="ko-KR" altLang="en-US" dirty="0"/>
              <a:t>시스템의 </a:t>
            </a:r>
            <a:r>
              <a:rPr lang="ko-KR" altLang="en-US" dirty="0" err="1"/>
              <a:t>동적뷰를</a:t>
            </a:r>
            <a:r>
              <a:rPr lang="ko-KR" altLang="en-US" dirty="0"/>
              <a:t> 나타냄</a:t>
            </a:r>
            <a:endParaRPr lang="en-US" altLang="ko-KR" dirty="0"/>
          </a:p>
          <a:p>
            <a:pPr lvl="3"/>
            <a:endParaRPr lang="en-US" altLang="ko-KR" dirty="0"/>
          </a:p>
          <a:p>
            <a:pPr lvl="3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0222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03 UML</a:t>
            </a:r>
            <a:r>
              <a:rPr lang="ko-KR" altLang="en-US" dirty="0"/>
              <a:t> 구성요소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ko-KR" altLang="en-US" dirty="0"/>
              <a:t>다이어그램</a:t>
            </a:r>
            <a:endParaRPr lang="en-US" altLang="ko-KR" dirty="0"/>
          </a:p>
          <a:p>
            <a:pPr lvl="3"/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CA8AEA6-FE3E-4532-9BB4-C71B9C3A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7379" y="1484784"/>
            <a:ext cx="4589242" cy="488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70379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mrJcpDEHKI9Cmj7M6klC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2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1951</TotalTime>
  <Words>556</Words>
  <Application>Microsoft Office PowerPoint</Application>
  <PresentationFormat>화면 슬라이드 쇼(4:3)</PresentationFormat>
  <Paragraphs>114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HY견명조</vt:lpstr>
      <vt:lpstr>Wingdings</vt:lpstr>
      <vt:lpstr>HY엽서L</vt:lpstr>
      <vt:lpstr>HY헤드라인M</vt:lpstr>
      <vt:lpstr>Arial</vt:lpstr>
      <vt:lpstr>맑은 고딕</vt:lpstr>
      <vt:lpstr>2_Office 테마</vt:lpstr>
      <vt:lpstr>01 UML의 용도와 특징</vt:lpstr>
      <vt:lpstr>01 UML의 용도와 특징</vt:lpstr>
      <vt:lpstr>01 UML의 용도와 특징</vt:lpstr>
      <vt:lpstr>01 UML의 용도와 특징</vt:lpstr>
      <vt:lpstr>01 UML의 용도와 특징</vt:lpstr>
      <vt:lpstr>01 UML의 용도와 특징</vt:lpstr>
      <vt:lpstr>02 객체 지향 모델링</vt:lpstr>
      <vt:lpstr>03 UML 구성요소</vt:lpstr>
      <vt:lpstr>03 UML 구성요소</vt:lpstr>
      <vt:lpstr>04 UML 뷰</vt:lpstr>
      <vt:lpstr>04 UML 뷰</vt:lpstr>
      <vt:lpstr>04 UML 뷰</vt:lpstr>
      <vt:lpstr>04 UML 뷰</vt:lpstr>
      <vt:lpstr>04 UML 뷰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한빛아카데미</dc:creator>
  <cp:lastModifiedBy>user</cp:lastModifiedBy>
  <cp:revision>252</cp:revision>
  <dcterms:created xsi:type="dcterms:W3CDTF">2006-10-05T04:04:58Z</dcterms:created>
  <dcterms:modified xsi:type="dcterms:W3CDTF">2023-08-29T22:30:38Z</dcterms:modified>
</cp:coreProperties>
</file>